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5" r:id="rId7"/>
    <p:sldId id="260" r:id="rId8"/>
    <p:sldId id="267" r:id="rId9"/>
    <p:sldId id="268" r:id="rId10"/>
    <p:sldId id="261" r:id="rId11"/>
    <p:sldId id="263" r:id="rId12"/>
    <p:sldId id="266" r:id="rId13"/>
    <p:sldId id="269" r:id="rId14"/>
    <p:sldId id="262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5179" autoAdjust="0"/>
  </p:normalViewPr>
  <p:slideViewPr>
    <p:cSldViewPr snapToGrid="0">
      <p:cViewPr varScale="1">
        <p:scale>
          <a:sx n="89" d="100"/>
          <a:sy n="89" d="100"/>
        </p:scale>
        <p:origin x="-126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C59A-2AD8-4E3A-8610-4F76DB4668EB}" type="datetimeFigureOut">
              <a:rPr lang="sv-SE" smtClean="0"/>
              <a:pPr/>
              <a:t>2015-10-13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67B4-0CC5-4706-AF87-4EA682052FA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019826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C59A-2AD8-4E3A-8610-4F76DB4668EB}" type="datetimeFigureOut">
              <a:rPr lang="sv-SE" smtClean="0"/>
              <a:pPr/>
              <a:t>2015-10-13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67B4-0CC5-4706-AF87-4EA682052FA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283440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C59A-2AD8-4E3A-8610-4F76DB4668EB}" type="datetimeFigureOut">
              <a:rPr lang="sv-SE" smtClean="0"/>
              <a:pPr/>
              <a:t>2015-10-13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67B4-0CC5-4706-AF87-4EA682052FA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560525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C59A-2AD8-4E3A-8610-4F76DB4668EB}" type="datetimeFigureOut">
              <a:rPr lang="sv-SE" smtClean="0"/>
              <a:pPr/>
              <a:t>2015-10-13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67B4-0CC5-4706-AF87-4EA682052FA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59375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C59A-2AD8-4E3A-8610-4F76DB4668EB}" type="datetimeFigureOut">
              <a:rPr lang="sv-SE" smtClean="0"/>
              <a:pPr/>
              <a:t>2015-10-13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67B4-0CC5-4706-AF87-4EA682052FA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272988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C59A-2AD8-4E3A-8610-4F76DB4668EB}" type="datetimeFigureOut">
              <a:rPr lang="sv-SE" smtClean="0"/>
              <a:pPr/>
              <a:t>2015-10-13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67B4-0CC5-4706-AF87-4EA682052FA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57487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C59A-2AD8-4E3A-8610-4F76DB4668EB}" type="datetimeFigureOut">
              <a:rPr lang="sv-SE" smtClean="0"/>
              <a:pPr/>
              <a:t>2015-10-13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67B4-0CC5-4706-AF87-4EA682052FA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069750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C59A-2AD8-4E3A-8610-4F76DB4668EB}" type="datetimeFigureOut">
              <a:rPr lang="sv-SE" smtClean="0"/>
              <a:pPr/>
              <a:t>2015-10-13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67B4-0CC5-4706-AF87-4EA682052FA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742025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C59A-2AD8-4E3A-8610-4F76DB4668EB}" type="datetimeFigureOut">
              <a:rPr lang="sv-SE" smtClean="0"/>
              <a:pPr/>
              <a:t>2015-10-13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67B4-0CC5-4706-AF87-4EA682052FA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887217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C59A-2AD8-4E3A-8610-4F76DB4668EB}" type="datetimeFigureOut">
              <a:rPr lang="sv-SE" smtClean="0"/>
              <a:pPr/>
              <a:t>2015-10-13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67B4-0CC5-4706-AF87-4EA682052FA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684714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C59A-2AD8-4E3A-8610-4F76DB4668EB}" type="datetimeFigureOut">
              <a:rPr lang="sv-SE" smtClean="0"/>
              <a:pPr/>
              <a:t>2015-10-13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67B4-0CC5-4706-AF87-4EA682052FA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713349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FC59A-2AD8-4E3A-8610-4F76DB4668EB}" type="datetimeFigureOut">
              <a:rPr lang="sv-SE" smtClean="0"/>
              <a:pPr/>
              <a:t>2015-10-13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F67B4-0CC5-4706-AF87-4EA682052FA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051623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lup.lub.lu.se/luur/download?func=downloadFile&amp;recordOId=4318154&amp;fileOId=4387515" TargetMode="External"/><Relationship Id="rId2" Type="http://schemas.openxmlformats.org/officeDocument/2006/relationships/hyperlink" Target="http://www.intechopen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../Deskto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lup.lub.lu.se/luur/download?func=downloadFile&amp;recordOId=1585683&amp;fileOId=159124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lup.lub.lu.se.ludwig.lub.lu.se/luur/download?func=downloadFile&amp;recordOId=1651543&amp;fileOId=1651555&amp;redir=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804355" y="846667"/>
            <a:ext cx="7405511" cy="2548113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atin typeface="+mn-lt"/>
              </a:rPr>
              <a:t>Einar Arnbjörnsson</a:t>
            </a:r>
            <a:r>
              <a:rPr lang="en-US" sz="4000" b="1" dirty="0">
                <a:latin typeface="+mn-lt"/>
              </a:rPr>
              <a:t/>
            </a:r>
            <a:br>
              <a:rPr lang="en-US" sz="4000" b="1" dirty="0">
                <a:latin typeface="+mn-lt"/>
              </a:rPr>
            </a:br>
            <a:r>
              <a:rPr lang="en-US" sz="3200" b="1" dirty="0">
                <a:latin typeface="+mn-lt"/>
              </a:rPr>
              <a:t>MD, PhD, </a:t>
            </a:r>
            <a:r>
              <a:rPr lang="en-US" sz="3200" b="1" dirty="0" smtClean="0">
                <a:latin typeface="+mn-lt"/>
              </a:rPr>
              <a:t/>
            </a:r>
            <a:br>
              <a:rPr lang="en-US" sz="3200" b="1" dirty="0" smtClean="0">
                <a:latin typeface="+mn-lt"/>
              </a:rPr>
            </a:br>
            <a:r>
              <a:rPr lang="en-US" sz="3200" b="1" dirty="0" smtClean="0">
                <a:latin typeface="+mn-lt"/>
              </a:rPr>
              <a:t>Associate </a:t>
            </a:r>
            <a:r>
              <a:rPr lang="en-US" sz="3200" b="1" dirty="0">
                <a:latin typeface="+mn-lt"/>
              </a:rPr>
              <a:t>Professor in Pediatric </a:t>
            </a:r>
            <a:r>
              <a:rPr lang="en-US" sz="3200" b="1" dirty="0" smtClean="0">
                <a:latin typeface="+mn-lt"/>
              </a:rPr>
              <a:t>Surgery</a:t>
            </a:r>
            <a:br>
              <a:rPr lang="en-US" sz="3200" b="1" dirty="0" smtClean="0">
                <a:latin typeface="+mn-lt"/>
              </a:rPr>
            </a:br>
            <a:r>
              <a:rPr lang="en-US" sz="3200" b="1" dirty="0" smtClean="0">
                <a:latin typeface="+mn-lt"/>
              </a:rPr>
              <a:t>Senior Consultant in Pediatric Surgery</a:t>
            </a:r>
            <a:endParaRPr lang="sv-SE" sz="4000" b="1" dirty="0">
              <a:latin typeface="+mn-lt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91821" y="4076171"/>
            <a:ext cx="10318045" cy="1477964"/>
          </a:xfrm>
        </p:spPr>
        <p:txBody>
          <a:bodyPr>
            <a:noAutofit/>
          </a:bodyPr>
          <a:lstStyle/>
          <a:p>
            <a:r>
              <a:rPr lang="en-US" sz="3200" b="1" dirty="0"/>
              <a:t>Department of Pediatric Surgery, Skåne University Hospital, </a:t>
            </a:r>
            <a:endParaRPr lang="en-US" sz="3200" b="1" dirty="0" smtClean="0"/>
          </a:p>
          <a:p>
            <a:r>
              <a:rPr lang="en-US" sz="3200" b="1" dirty="0" smtClean="0"/>
              <a:t>and Lund University, Lund</a:t>
            </a:r>
            <a:r>
              <a:rPr lang="en-US" sz="3200" b="1" dirty="0"/>
              <a:t>, Sweden</a:t>
            </a:r>
            <a:endParaRPr lang="sv-SE" sz="3200" b="1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6671" y="763588"/>
            <a:ext cx="2528448" cy="254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7239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52181"/>
          </a:xfrm>
        </p:spPr>
        <p:txBody>
          <a:bodyPr>
            <a:normAutofit fontScale="90000"/>
          </a:bodyPr>
          <a:lstStyle/>
          <a:p>
            <a:r>
              <a:rPr lang="en-GB" sz="5300" b="1" dirty="0">
                <a:latin typeface="+mn-lt"/>
              </a:rPr>
              <a:t>Gastrostomy in </a:t>
            </a:r>
            <a:r>
              <a:rPr lang="en-GB" sz="5300" b="1" dirty="0" smtClean="0">
                <a:latin typeface="+mn-lt"/>
              </a:rPr>
              <a:t>children, publications II</a:t>
            </a:r>
            <a:r>
              <a:rPr lang="en-GB" dirty="0"/>
              <a:t/>
            </a:r>
            <a:br>
              <a:rPr lang="en-GB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sv-SE" dirty="0"/>
          </a:p>
          <a:p>
            <a:r>
              <a:rPr lang="sv-SE" dirty="0" smtClean="0"/>
              <a:t>6</a:t>
            </a:r>
            <a:r>
              <a:rPr lang="sv-SE" dirty="0"/>
              <a:t>: Plantin I, Arnbjörnsson E, Larsson LT. No </a:t>
            </a:r>
            <a:r>
              <a:rPr lang="sv-SE" dirty="0" err="1"/>
              <a:t>increase</a:t>
            </a:r>
            <a:r>
              <a:rPr lang="sv-SE" dirty="0"/>
              <a:t> in gastroesophageal reflux </a:t>
            </a:r>
            <a:r>
              <a:rPr lang="sv-SE" dirty="0" err="1" smtClean="0"/>
              <a:t>after</a:t>
            </a:r>
            <a:r>
              <a:rPr lang="sv-SE" dirty="0" smtClean="0"/>
              <a:t> </a:t>
            </a:r>
            <a:r>
              <a:rPr lang="sv-SE" dirty="0" err="1"/>
              <a:t>laparoscopic</a:t>
            </a:r>
            <a:r>
              <a:rPr lang="sv-SE" dirty="0"/>
              <a:t> </a:t>
            </a:r>
            <a:r>
              <a:rPr lang="sv-SE" dirty="0" err="1"/>
              <a:t>gastrostomy</a:t>
            </a:r>
            <a:r>
              <a:rPr lang="sv-SE" dirty="0"/>
              <a:t> in </a:t>
            </a:r>
            <a:r>
              <a:rPr lang="sv-SE" dirty="0" err="1"/>
              <a:t>children</a:t>
            </a:r>
            <a:r>
              <a:rPr lang="sv-SE" dirty="0"/>
              <a:t>. </a:t>
            </a:r>
            <a:r>
              <a:rPr lang="sv-SE" dirty="0" err="1"/>
              <a:t>Pediatr</a:t>
            </a:r>
            <a:r>
              <a:rPr lang="sv-SE" dirty="0"/>
              <a:t> </a:t>
            </a:r>
            <a:r>
              <a:rPr lang="sv-SE" dirty="0" err="1"/>
              <a:t>Surg</a:t>
            </a:r>
            <a:r>
              <a:rPr lang="sv-SE" dirty="0"/>
              <a:t> </a:t>
            </a:r>
            <a:r>
              <a:rPr lang="sv-SE" dirty="0" err="1"/>
              <a:t>Int</a:t>
            </a:r>
            <a:r>
              <a:rPr lang="sv-SE" dirty="0"/>
              <a:t>. </a:t>
            </a:r>
            <a:r>
              <a:rPr lang="sv-SE" dirty="0" smtClean="0"/>
              <a:t>2006 Jul;22(7</a:t>
            </a:r>
            <a:r>
              <a:rPr lang="sv-SE" dirty="0"/>
              <a:t>):581-4. </a:t>
            </a:r>
            <a:r>
              <a:rPr lang="sv-SE" dirty="0" err="1"/>
              <a:t>Epub</a:t>
            </a:r>
            <a:r>
              <a:rPr lang="sv-SE" dirty="0"/>
              <a:t> 2006 Jun 1. </a:t>
            </a:r>
            <a:r>
              <a:rPr lang="sv-SE" dirty="0" err="1"/>
              <a:t>PubMed</a:t>
            </a:r>
            <a:r>
              <a:rPr lang="sv-SE" dirty="0"/>
              <a:t> PMID: 16807719.</a:t>
            </a:r>
          </a:p>
          <a:p>
            <a:r>
              <a:rPr lang="sv-SE" dirty="0" smtClean="0"/>
              <a:t>7</a:t>
            </a:r>
            <a:r>
              <a:rPr lang="sv-SE" dirty="0"/>
              <a:t>: Arnbjörnsson E, Backman T, </a:t>
            </a:r>
            <a:r>
              <a:rPr lang="sv-SE" dirty="0" err="1"/>
              <a:t>Mörse</a:t>
            </a:r>
            <a:r>
              <a:rPr lang="sv-SE" dirty="0"/>
              <a:t> H, Berglund Y, </a:t>
            </a:r>
            <a:r>
              <a:rPr lang="sv-SE" dirty="0" err="1"/>
              <a:t>Kullendorff</a:t>
            </a:r>
            <a:r>
              <a:rPr lang="sv-SE" dirty="0"/>
              <a:t> CM, Lövkvist H</a:t>
            </a:r>
            <a:r>
              <a:rPr lang="sv-SE" dirty="0" smtClean="0"/>
              <a:t>. </a:t>
            </a:r>
            <a:r>
              <a:rPr lang="sv-SE" dirty="0" err="1" smtClean="0"/>
              <a:t>Complications</a:t>
            </a:r>
            <a:r>
              <a:rPr lang="sv-SE" dirty="0" smtClean="0"/>
              <a:t> </a:t>
            </a:r>
            <a:r>
              <a:rPr lang="sv-SE" dirty="0" err="1"/>
              <a:t>of</a:t>
            </a:r>
            <a:r>
              <a:rPr lang="sv-SE" dirty="0"/>
              <a:t> video-</a:t>
            </a:r>
            <a:r>
              <a:rPr lang="sv-SE" dirty="0" err="1"/>
              <a:t>assisted</a:t>
            </a:r>
            <a:r>
              <a:rPr lang="sv-SE" dirty="0"/>
              <a:t> </a:t>
            </a:r>
            <a:r>
              <a:rPr lang="sv-SE" dirty="0" err="1"/>
              <a:t>gastrostomy</a:t>
            </a:r>
            <a:r>
              <a:rPr lang="sv-SE" dirty="0"/>
              <a:t> in </a:t>
            </a:r>
            <a:r>
              <a:rPr lang="sv-SE" dirty="0" err="1"/>
              <a:t>children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malignancies</a:t>
            </a:r>
            <a:r>
              <a:rPr lang="sv-SE" dirty="0"/>
              <a:t> </a:t>
            </a:r>
            <a:r>
              <a:rPr lang="sv-SE" dirty="0" smtClean="0"/>
              <a:t>or </a:t>
            </a:r>
            <a:r>
              <a:rPr lang="sv-SE" dirty="0" err="1" smtClean="0"/>
              <a:t>neurological</a:t>
            </a:r>
            <a:r>
              <a:rPr lang="sv-SE" dirty="0" smtClean="0"/>
              <a:t> </a:t>
            </a:r>
            <a:r>
              <a:rPr lang="sv-SE" dirty="0" err="1"/>
              <a:t>diseases</a:t>
            </a:r>
            <a:r>
              <a:rPr lang="sv-SE" dirty="0"/>
              <a:t>. Acta </a:t>
            </a:r>
            <a:r>
              <a:rPr lang="sv-SE" dirty="0" err="1"/>
              <a:t>Paediatr</a:t>
            </a:r>
            <a:r>
              <a:rPr lang="sv-SE" dirty="0"/>
              <a:t>. 2006 Apr;95(4):467-70. </a:t>
            </a:r>
            <a:r>
              <a:rPr lang="sv-SE" dirty="0" err="1"/>
              <a:t>PubMed</a:t>
            </a:r>
            <a:r>
              <a:rPr lang="sv-SE" dirty="0"/>
              <a:t> PMID</a:t>
            </a:r>
            <a:r>
              <a:rPr lang="sv-SE" dirty="0" smtClean="0"/>
              <a:t>: 16720496</a:t>
            </a:r>
            <a:r>
              <a:rPr lang="sv-SE" dirty="0"/>
              <a:t>.</a:t>
            </a:r>
          </a:p>
          <a:p>
            <a:r>
              <a:rPr lang="sv-SE" dirty="0" smtClean="0"/>
              <a:t>8</a:t>
            </a:r>
            <a:r>
              <a:rPr lang="sv-SE" dirty="0"/>
              <a:t>: Backman T, Arnbjörnsson E, Berglund Y, Larsson LT. Video-</a:t>
            </a:r>
            <a:r>
              <a:rPr lang="sv-SE" dirty="0" err="1"/>
              <a:t>assisted</a:t>
            </a:r>
            <a:r>
              <a:rPr lang="sv-SE" dirty="0"/>
              <a:t> </a:t>
            </a:r>
            <a:r>
              <a:rPr lang="sv-SE" dirty="0" err="1"/>
              <a:t>gastrostomy</a:t>
            </a:r>
            <a:r>
              <a:rPr lang="sv-SE" dirty="0"/>
              <a:t> </a:t>
            </a:r>
            <a:r>
              <a:rPr lang="sv-SE" dirty="0" smtClean="0"/>
              <a:t>in </a:t>
            </a:r>
            <a:r>
              <a:rPr lang="sv-SE" dirty="0"/>
              <a:t>infants less </a:t>
            </a:r>
            <a:r>
              <a:rPr lang="sv-SE" dirty="0" err="1"/>
              <a:t>than</a:t>
            </a:r>
            <a:r>
              <a:rPr lang="sv-SE" dirty="0"/>
              <a:t> 1 </a:t>
            </a:r>
            <a:r>
              <a:rPr lang="sv-SE" dirty="0" err="1"/>
              <a:t>year</a:t>
            </a:r>
            <a:r>
              <a:rPr lang="sv-SE" dirty="0"/>
              <a:t>. </a:t>
            </a:r>
            <a:r>
              <a:rPr lang="sv-SE" dirty="0" err="1"/>
              <a:t>Pediatr</a:t>
            </a:r>
            <a:r>
              <a:rPr lang="sv-SE" dirty="0"/>
              <a:t> </a:t>
            </a:r>
            <a:r>
              <a:rPr lang="sv-SE" dirty="0" err="1"/>
              <a:t>Surg</a:t>
            </a:r>
            <a:r>
              <a:rPr lang="sv-SE" dirty="0"/>
              <a:t> </a:t>
            </a:r>
            <a:r>
              <a:rPr lang="sv-SE" dirty="0" err="1"/>
              <a:t>Int</a:t>
            </a:r>
            <a:r>
              <a:rPr lang="sv-SE" dirty="0"/>
              <a:t>. 2006 Mar;22(3):243-6. </a:t>
            </a:r>
            <a:r>
              <a:rPr lang="sv-SE" dirty="0" err="1"/>
              <a:t>Epub</a:t>
            </a:r>
            <a:r>
              <a:rPr lang="sv-SE" dirty="0"/>
              <a:t> </a:t>
            </a:r>
            <a:r>
              <a:rPr lang="sv-SE" dirty="0" smtClean="0"/>
              <a:t>2006 Jan </a:t>
            </a:r>
            <a:r>
              <a:rPr lang="sv-SE" dirty="0"/>
              <a:t>10. </a:t>
            </a:r>
            <a:r>
              <a:rPr lang="sv-SE" dirty="0" err="1"/>
              <a:t>PubMed</a:t>
            </a:r>
            <a:r>
              <a:rPr lang="sv-SE" dirty="0"/>
              <a:t> PMID: 16402265.</a:t>
            </a:r>
          </a:p>
          <a:p>
            <a:r>
              <a:rPr lang="sv-SE" dirty="0" smtClean="0"/>
              <a:t>9</a:t>
            </a:r>
            <a:r>
              <a:rPr lang="sv-SE" dirty="0"/>
              <a:t>: Arnbjörnsson E, Larsson LT. [Video-</a:t>
            </a:r>
            <a:r>
              <a:rPr lang="sv-SE" dirty="0" err="1"/>
              <a:t>assisted</a:t>
            </a:r>
            <a:r>
              <a:rPr lang="sv-SE" dirty="0"/>
              <a:t> </a:t>
            </a:r>
            <a:r>
              <a:rPr lang="sv-SE" dirty="0" err="1"/>
              <a:t>placing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a </a:t>
            </a:r>
            <a:r>
              <a:rPr lang="sv-SE" dirty="0" err="1"/>
              <a:t>gastrostomy</a:t>
            </a:r>
            <a:r>
              <a:rPr lang="sv-SE" dirty="0"/>
              <a:t> </a:t>
            </a:r>
            <a:r>
              <a:rPr lang="sv-SE" dirty="0" err="1"/>
              <a:t>button</a:t>
            </a:r>
            <a:r>
              <a:rPr lang="sv-SE" dirty="0"/>
              <a:t> </a:t>
            </a:r>
            <a:r>
              <a:rPr lang="sv-SE" dirty="0" smtClean="0"/>
              <a:t>in </a:t>
            </a:r>
            <a:r>
              <a:rPr lang="sv-SE" dirty="0" err="1" smtClean="0"/>
              <a:t>children</a:t>
            </a:r>
            <a:r>
              <a:rPr lang="sv-SE" dirty="0"/>
              <a:t>. Ten </a:t>
            </a:r>
            <a:r>
              <a:rPr lang="sv-SE" dirty="0" err="1"/>
              <a:t>years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experiences</a:t>
            </a:r>
            <a:r>
              <a:rPr lang="sv-SE" dirty="0"/>
              <a:t> show </a:t>
            </a:r>
            <a:r>
              <a:rPr lang="sv-SE" dirty="0" err="1"/>
              <a:t>advantages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method</a:t>
            </a:r>
            <a:r>
              <a:rPr lang="sv-SE" dirty="0" smtClean="0"/>
              <a:t>]. Lakartidningen</a:t>
            </a:r>
            <a:r>
              <a:rPr lang="sv-SE" dirty="0"/>
              <a:t>. 2005 Nov 14-20;102(46):3451-5. Swedish. </a:t>
            </a:r>
            <a:r>
              <a:rPr lang="sv-SE" dirty="0" err="1"/>
              <a:t>PubMed</a:t>
            </a:r>
            <a:r>
              <a:rPr lang="sv-SE" dirty="0"/>
              <a:t> PMID: 16335726.</a:t>
            </a:r>
          </a:p>
          <a:p>
            <a:r>
              <a:rPr lang="sv-SE" dirty="0" smtClean="0"/>
              <a:t>10</a:t>
            </a:r>
            <a:r>
              <a:rPr lang="sv-SE" dirty="0"/>
              <a:t>: Arnbjörnsson E, Backman T, Berglund Y, </a:t>
            </a:r>
            <a:r>
              <a:rPr lang="sv-SE" dirty="0" err="1"/>
              <a:t>Kullendorff</a:t>
            </a:r>
            <a:r>
              <a:rPr lang="sv-SE" dirty="0"/>
              <a:t> CM. </a:t>
            </a:r>
            <a:r>
              <a:rPr lang="sv-SE" dirty="0" err="1"/>
              <a:t>Closure</a:t>
            </a:r>
            <a:r>
              <a:rPr lang="sv-SE" dirty="0"/>
              <a:t> </a:t>
            </a:r>
            <a:r>
              <a:rPr lang="sv-SE" dirty="0" err="1" smtClean="0"/>
              <a:t>after</a:t>
            </a:r>
            <a:r>
              <a:rPr lang="sv-SE" dirty="0" smtClean="0"/>
              <a:t> </a:t>
            </a:r>
            <a:r>
              <a:rPr lang="sv-SE" dirty="0" err="1" smtClean="0"/>
              <a:t>gastrostomy</a:t>
            </a:r>
            <a:r>
              <a:rPr lang="sv-SE" dirty="0" smtClean="0"/>
              <a:t> </a:t>
            </a:r>
            <a:r>
              <a:rPr lang="sv-SE" dirty="0" err="1"/>
              <a:t>button</a:t>
            </a:r>
            <a:r>
              <a:rPr lang="sv-SE" dirty="0"/>
              <a:t>. </a:t>
            </a:r>
            <a:r>
              <a:rPr lang="sv-SE" dirty="0" err="1"/>
              <a:t>Pediatr</a:t>
            </a:r>
            <a:r>
              <a:rPr lang="sv-SE" dirty="0"/>
              <a:t> </a:t>
            </a:r>
            <a:r>
              <a:rPr lang="sv-SE" dirty="0" err="1"/>
              <a:t>Surg</a:t>
            </a:r>
            <a:r>
              <a:rPr lang="sv-SE" dirty="0"/>
              <a:t> </a:t>
            </a:r>
            <a:r>
              <a:rPr lang="sv-SE" dirty="0" err="1"/>
              <a:t>Int</a:t>
            </a:r>
            <a:r>
              <a:rPr lang="sv-SE" dirty="0"/>
              <a:t>. 2005 Oct;21(10):797-9. </a:t>
            </a:r>
            <a:r>
              <a:rPr lang="sv-SE" dirty="0" err="1"/>
              <a:t>Epub</a:t>
            </a:r>
            <a:r>
              <a:rPr lang="sv-SE" dirty="0"/>
              <a:t> 2005 </a:t>
            </a:r>
            <a:r>
              <a:rPr lang="sv-SE" dirty="0" err="1"/>
              <a:t>Oct</a:t>
            </a:r>
            <a:r>
              <a:rPr lang="sv-SE" dirty="0"/>
              <a:t> 21</a:t>
            </a:r>
            <a:r>
              <a:rPr lang="sv-SE" dirty="0" smtClean="0"/>
              <a:t>. </a:t>
            </a:r>
            <a:r>
              <a:rPr lang="sv-SE" dirty="0" err="1" smtClean="0"/>
              <a:t>PubMed</a:t>
            </a:r>
            <a:r>
              <a:rPr lang="sv-SE" dirty="0" smtClean="0"/>
              <a:t> </a:t>
            </a:r>
            <a:r>
              <a:rPr lang="sv-SE" dirty="0"/>
              <a:t>PMID: 16180004.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05877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latin typeface="+mn-lt"/>
              </a:rPr>
              <a:t>Gastrostomy in children, publications </a:t>
            </a:r>
            <a:r>
              <a:rPr lang="en-GB" sz="4800" b="1" dirty="0" smtClean="0">
                <a:latin typeface="+mn-lt"/>
              </a:rPr>
              <a:t>III</a:t>
            </a:r>
            <a:endParaRPr lang="sv-SE" sz="4800" b="1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11: Backman T, Arnbjörnsson E, </a:t>
            </a:r>
            <a:r>
              <a:rPr lang="sv-SE" dirty="0" err="1"/>
              <a:t>Kullendorff</a:t>
            </a:r>
            <a:r>
              <a:rPr lang="sv-SE" dirty="0"/>
              <a:t> CM. </a:t>
            </a:r>
            <a:r>
              <a:rPr lang="sv-SE" dirty="0" err="1"/>
              <a:t>Omentum</a:t>
            </a:r>
            <a:r>
              <a:rPr lang="sv-SE" dirty="0"/>
              <a:t> </a:t>
            </a:r>
            <a:r>
              <a:rPr lang="sv-SE" dirty="0" err="1"/>
              <a:t>herniation</a:t>
            </a:r>
            <a:r>
              <a:rPr lang="sv-SE" dirty="0"/>
              <a:t> at a 2-mm </a:t>
            </a:r>
            <a:r>
              <a:rPr lang="sv-SE" dirty="0" err="1"/>
              <a:t>trocar</a:t>
            </a:r>
            <a:r>
              <a:rPr lang="sv-SE" dirty="0"/>
              <a:t> site. J </a:t>
            </a:r>
            <a:r>
              <a:rPr lang="sv-SE" dirty="0" err="1"/>
              <a:t>Laparoendosc</a:t>
            </a:r>
            <a:r>
              <a:rPr lang="sv-SE" dirty="0"/>
              <a:t> </a:t>
            </a:r>
            <a:r>
              <a:rPr lang="sv-SE" dirty="0" err="1"/>
              <a:t>Adv</a:t>
            </a:r>
            <a:r>
              <a:rPr lang="sv-SE" dirty="0"/>
              <a:t> </a:t>
            </a:r>
            <a:r>
              <a:rPr lang="sv-SE" dirty="0" err="1"/>
              <a:t>Surg</a:t>
            </a:r>
            <a:r>
              <a:rPr lang="sv-SE" dirty="0"/>
              <a:t> Tech A. 2005 Feb;15(1):87-8. </a:t>
            </a:r>
            <a:r>
              <a:rPr lang="sv-SE" dirty="0" err="1"/>
              <a:t>PubMed</a:t>
            </a:r>
            <a:r>
              <a:rPr lang="sv-SE" dirty="0"/>
              <a:t> PMID: 15772487.</a:t>
            </a:r>
          </a:p>
          <a:p>
            <a:r>
              <a:rPr lang="sv-SE" dirty="0"/>
              <a:t>12: Arnbjörnsson E, Larsson LT, Lindhagen T. </a:t>
            </a:r>
            <a:r>
              <a:rPr lang="sv-SE" dirty="0" err="1"/>
              <a:t>Complications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laparoscopy-</a:t>
            </a:r>
            <a:r>
              <a:rPr lang="sv-SE" dirty="0" err="1"/>
              <a:t>aided</a:t>
            </a:r>
            <a:r>
              <a:rPr lang="sv-SE" dirty="0"/>
              <a:t> </a:t>
            </a:r>
            <a:r>
              <a:rPr lang="sv-SE" dirty="0" err="1"/>
              <a:t>gastrostomies</a:t>
            </a:r>
            <a:r>
              <a:rPr lang="sv-SE" dirty="0"/>
              <a:t> in </a:t>
            </a:r>
            <a:r>
              <a:rPr lang="sv-SE" dirty="0" err="1"/>
              <a:t>pediatric</a:t>
            </a:r>
            <a:r>
              <a:rPr lang="sv-SE" dirty="0"/>
              <a:t> </a:t>
            </a:r>
            <a:r>
              <a:rPr lang="sv-SE" dirty="0" err="1"/>
              <a:t>practice</a:t>
            </a:r>
            <a:r>
              <a:rPr lang="sv-SE" dirty="0"/>
              <a:t>. J </a:t>
            </a:r>
            <a:r>
              <a:rPr lang="sv-SE" dirty="0" err="1"/>
              <a:t>Pediatr</a:t>
            </a:r>
            <a:r>
              <a:rPr lang="sv-SE" dirty="0"/>
              <a:t> </a:t>
            </a:r>
            <a:r>
              <a:rPr lang="sv-SE" dirty="0" err="1"/>
              <a:t>Surg</a:t>
            </a:r>
            <a:r>
              <a:rPr lang="sv-SE" dirty="0"/>
              <a:t>. 1999 Dec;34(12):1843-6. </a:t>
            </a:r>
            <a:r>
              <a:rPr lang="sv-SE" dirty="0" err="1"/>
              <a:t>PubMed</a:t>
            </a:r>
            <a:r>
              <a:rPr lang="sv-SE" dirty="0"/>
              <a:t> PMID: 10626869.</a:t>
            </a:r>
          </a:p>
          <a:p>
            <a:r>
              <a:rPr lang="sv-SE" dirty="0"/>
              <a:t>13: Mikaelsson C, Arnbjörnsson E. </a:t>
            </a:r>
            <a:r>
              <a:rPr lang="sv-SE" dirty="0" err="1"/>
              <a:t>Single-puncture</a:t>
            </a:r>
            <a:r>
              <a:rPr lang="sv-SE" dirty="0"/>
              <a:t> </a:t>
            </a:r>
            <a:r>
              <a:rPr lang="sv-SE" dirty="0" err="1"/>
              <a:t>laparoscopic</a:t>
            </a:r>
            <a:r>
              <a:rPr lang="sv-SE" dirty="0"/>
              <a:t> </a:t>
            </a:r>
            <a:r>
              <a:rPr lang="sv-SE" dirty="0" err="1"/>
              <a:t>gastrostomy</a:t>
            </a:r>
            <a:r>
              <a:rPr lang="sv-SE" dirty="0"/>
              <a:t> in </a:t>
            </a:r>
            <a:r>
              <a:rPr lang="sv-SE" dirty="0" err="1"/>
              <a:t>children</a:t>
            </a:r>
            <a:r>
              <a:rPr lang="sv-SE" dirty="0"/>
              <a:t>. </a:t>
            </a:r>
            <a:r>
              <a:rPr lang="sv-SE" dirty="0" err="1"/>
              <a:t>Pediatr</a:t>
            </a:r>
            <a:r>
              <a:rPr lang="sv-SE" dirty="0"/>
              <a:t> </a:t>
            </a:r>
            <a:r>
              <a:rPr lang="sv-SE" dirty="0" err="1"/>
              <a:t>Surg</a:t>
            </a:r>
            <a:r>
              <a:rPr lang="sv-SE" dirty="0"/>
              <a:t> </a:t>
            </a:r>
            <a:r>
              <a:rPr lang="sv-SE" dirty="0" err="1"/>
              <a:t>Int</a:t>
            </a:r>
            <a:r>
              <a:rPr lang="sv-SE" dirty="0"/>
              <a:t>. 1998 Nov;14(1-2):43-4. </a:t>
            </a:r>
            <a:r>
              <a:rPr lang="sv-SE" dirty="0" err="1"/>
              <a:t>PubMed</a:t>
            </a:r>
            <a:r>
              <a:rPr lang="sv-SE" dirty="0"/>
              <a:t> PMID: 9880694.</a:t>
            </a:r>
          </a:p>
          <a:p>
            <a:r>
              <a:rPr lang="sv-SE" dirty="0"/>
              <a:t>14: Arnbjörnsson E, Jakobsson I, Larsson LT, Mikaelsson C. </a:t>
            </a:r>
            <a:r>
              <a:rPr lang="sv-SE" dirty="0" err="1"/>
              <a:t>Gastrostomy</a:t>
            </a:r>
            <a:r>
              <a:rPr lang="sv-SE" dirty="0"/>
              <a:t> </a:t>
            </a:r>
            <a:r>
              <a:rPr lang="sv-SE" dirty="0" err="1"/>
              <a:t>button</a:t>
            </a:r>
            <a:r>
              <a:rPr lang="sv-SE" dirty="0"/>
              <a:t> </a:t>
            </a:r>
            <a:r>
              <a:rPr lang="sv-SE" dirty="0" err="1"/>
              <a:t>causing</a:t>
            </a:r>
            <a:r>
              <a:rPr lang="sv-SE" dirty="0"/>
              <a:t> perforation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posterior</a:t>
            </a:r>
            <a:r>
              <a:rPr lang="sv-SE" dirty="0"/>
              <a:t> </a:t>
            </a:r>
            <a:r>
              <a:rPr lang="sv-SE" dirty="0" err="1"/>
              <a:t>gastric</a:t>
            </a:r>
            <a:r>
              <a:rPr lang="sv-SE" dirty="0"/>
              <a:t> </a:t>
            </a:r>
            <a:r>
              <a:rPr lang="sv-SE" dirty="0" err="1"/>
              <a:t>wall</a:t>
            </a:r>
            <a:r>
              <a:rPr lang="sv-SE" dirty="0"/>
              <a:t>. Acta </a:t>
            </a:r>
            <a:r>
              <a:rPr lang="sv-SE" dirty="0" err="1"/>
              <a:t>Paediatr</a:t>
            </a:r>
            <a:r>
              <a:rPr lang="sv-SE" dirty="0"/>
              <a:t>. 1998   Nov;87(11):1203-4. </a:t>
            </a:r>
            <a:r>
              <a:rPr lang="sv-SE" dirty="0" err="1"/>
              <a:t>PubMed</a:t>
            </a:r>
            <a:r>
              <a:rPr lang="sv-SE" dirty="0"/>
              <a:t> PMID: 9846927.</a:t>
            </a:r>
          </a:p>
          <a:p>
            <a:r>
              <a:rPr lang="sv-SE" dirty="0"/>
              <a:t>15: Arnbjörnsson E, Larsson LT. [</a:t>
            </a:r>
            <a:r>
              <a:rPr lang="sv-SE" dirty="0" err="1"/>
              <a:t>Laparoscopic</a:t>
            </a:r>
            <a:r>
              <a:rPr lang="sv-SE" dirty="0"/>
              <a:t> </a:t>
            </a:r>
            <a:r>
              <a:rPr lang="sv-SE" dirty="0" err="1"/>
              <a:t>button</a:t>
            </a:r>
            <a:r>
              <a:rPr lang="sv-SE" dirty="0"/>
              <a:t> is a </a:t>
            </a:r>
            <a:r>
              <a:rPr lang="sv-SE" dirty="0" err="1"/>
              <a:t>safe</a:t>
            </a:r>
            <a:r>
              <a:rPr lang="sv-SE" dirty="0"/>
              <a:t> </a:t>
            </a:r>
            <a:r>
              <a:rPr lang="sv-SE" dirty="0" err="1"/>
              <a:t>method</a:t>
            </a:r>
            <a:r>
              <a:rPr lang="sv-SE" dirty="0"/>
              <a:t> in </a:t>
            </a:r>
            <a:r>
              <a:rPr lang="sv-SE" dirty="0" err="1"/>
              <a:t>pediatric</a:t>
            </a:r>
            <a:r>
              <a:rPr lang="sv-SE" dirty="0"/>
              <a:t> </a:t>
            </a:r>
            <a:r>
              <a:rPr lang="sv-SE" dirty="0" err="1"/>
              <a:t>gastrostomy</a:t>
            </a:r>
            <a:r>
              <a:rPr lang="sv-SE" dirty="0"/>
              <a:t>]. Lakartidningen. 1998 Sep 9;95(37):3919. Swedish. </a:t>
            </a:r>
            <a:r>
              <a:rPr lang="sv-SE" dirty="0" err="1"/>
              <a:t>PubMed</a:t>
            </a:r>
            <a:r>
              <a:rPr lang="sv-SE" dirty="0"/>
              <a:t> PMID: 9772775.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49987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latin typeface="+mn-lt"/>
              </a:rPr>
              <a:t>Gastrostomy in children, publications </a:t>
            </a:r>
            <a:r>
              <a:rPr lang="en-GB" sz="4800" b="1" dirty="0" smtClean="0">
                <a:latin typeface="+mn-lt"/>
              </a:rPr>
              <a:t>IV</a:t>
            </a:r>
            <a:endParaRPr lang="sv-SE" sz="4800" b="1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16: Andersson L, Mikaelsson C, Arnbjörnsson E, Larsson LT. Laparoscopy </a:t>
            </a:r>
            <a:r>
              <a:rPr lang="sv-SE" dirty="0" err="1"/>
              <a:t>aided</a:t>
            </a:r>
            <a:r>
              <a:rPr lang="sv-SE" dirty="0"/>
              <a:t>   </a:t>
            </a:r>
            <a:r>
              <a:rPr lang="sv-SE" dirty="0" err="1"/>
              <a:t>gastrostomy</a:t>
            </a:r>
            <a:r>
              <a:rPr lang="sv-SE" dirty="0"/>
              <a:t> in </a:t>
            </a:r>
            <a:r>
              <a:rPr lang="sv-SE" dirty="0" err="1"/>
              <a:t>children</a:t>
            </a:r>
            <a:r>
              <a:rPr lang="sv-SE" dirty="0"/>
              <a:t>. Ann </a:t>
            </a:r>
            <a:r>
              <a:rPr lang="sv-SE" dirty="0" err="1"/>
              <a:t>Chir</a:t>
            </a:r>
            <a:r>
              <a:rPr lang="sv-SE" dirty="0"/>
              <a:t> </a:t>
            </a:r>
            <a:r>
              <a:rPr lang="sv-SE" dirty="0" err="1"/>
              <a:t>Gynaecol</a:t>
            </a:r>
            <a:r>
              <a:rPr lang="sv-SE" dirty="0"/>
              <a:t>. 1997;86(1):19-22. </a:t>
            </a:r>
            <a:r>
              <a:rPr lang="sv-SE" dirty="0" err="1"/>
              <a:t>PubMed</a:t>
            </a:r>
            <a:r>
              <a:rPr lang="sv-SE" dirty="0"/>
              <a:t> PMID: 9181214.</a:t>
            </a:r>
          </a:p>
          <a:p>
            <a:r>
              <a:rPr lang="sv-SE" dirty="0"/>
              <a:t>17: Mikaelsson C, Arnbjörnsson E, Larsson LT. [The laparoscopy </a:t>
            </a:r>
            <a:r>
              <a:rPr lang="sv-SE" dirty="0" err="1"/>
              <a:t>button</a:t>
            </a:r>
            <a:r>
              <a:rPr lang="sv-SE" dirty="0"/>
              <a:t>. A new </a:t>
            </a:r>
            <a:r>
              <a:rPr lang="sv-SE" dirty="0" err="1"/>
              <a:t>method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minimal </a:t>
            </a:r>
            <a:r>
              <a:rPr lang="sv-SE" dirty="0" err="1"/>
              <a:t>surgical</a:t>
            </a:r>
            <a:r>
              <a:rPr lang="sv-SE" dirty="0"/>
              <a:t> trauma in </a:t>
            </a:r>
            <a:r>
              <a:rPr lang="sv-SE" dirty="0" err="1"/>
              <a:t>gastrostomy</a:t>
            </a:r>
            <a:r>
              <a:rPr lang="sv-SE" dirty="0"/>
              <a:t> in </a:t>
            </a:r>
            <a:r>
              <a:rPr lang="sv-SE" dirty="0" err="1"/>
              <a:t>children</a:t>
            </a:r>
            <a:r>
              <a:rPr lang="sv-SE" dirty="0"/>
              <a:t>]. Lakartidningen. 1995 Sep 6;92(36):3237-8. Swedish. </a:t>
            </a:r>
            <a:r>
              <a:rPr lang="sv-SE" dirty="0" err="1"/>
              <a:t>PubMed</a:t>
            </a:r>
            <a:r>
              <a:rPr lang="sv-SE" dirty="0"/>
              <a:t> PMID: 7674719</a:t>
            </a:r>
            <a:r>
              <a:rPr lang="sv-SE" dirty="0" smtClean="0"/>
              <a:t>.</a:t>
            </a:r>
            <a:endParaRPr lang="en-US" dirty="0" smtClean="0"/>
          </a:p>
          <a:p>
            <a:pPr lvl="0"/>
            <a:r>
              <a:rPr lang="en-US" dirty="0" smtClean="0"/>
              <a:t>18: Backman </a:t>
            </a:r>
            <a:r>
              <a:rPr lang="en-US" dirty="0"/>
              <a:t>T, </a:t>
            </a:r>
            <a:r>
              <a:rPr lang="en-US" dirty="0" err="1"/>
              <a:t>Sjövie</a:t>
            </a:r>
            <a:r>
              <a:rPr lang="en-US" dirty="0"/>
              <a:t> H, </a:t>
            </a:r>
            <a:r>
              <a:rPr lang="en-US" dirty="0" err="1"/>
              <a:t>Kullendorff</a:t>
            </a:r>
            <a:r>
              <a:rPr lang="en-US" dirty="0"/>
              <a:t> CM, </a:t>
            </a:r>
            <a:r>
              <a:rPr lang="en-US" dirty="0" err="1"/>
              <a:t>Arnbjornsson</a:t>
            </a:r>
            <a:r>
              <a:rPr lang="en-US" dirty="0"/>
              <a:t> E. Correlation between the preoperative state of nutrition and the frequency of postoperative problems after video-assisted gastrostomy in children. </a:t>
            </a:r>
            <a:r>
              <a:rPr lang="en-US" dirty="0" err="1"/>
              <a:t>Gastroenterol</a:t>
            </a:r>
            <a:r>
              <a:rPr lang="en-US" dirty="0"/>
              <a:t> Insights 2009;1:e2</a:t>
            </a:r>
            <a:r>
              <a:rPr lang="en-US" dirty="0" smtClean="0"/>
              <a:t>.</a:t>
            </a:r>
            <a:endParaRPr lang="sv-SE" dirty="0"/>
          </a:p>
          <a:p>
            <a:pPr lvl="0"/>
            <a:r>
              <a:rPr lang="en-US" dirty="0" smtClean="0"/>
              <a:t>19: </a:t>
            </a:r>
            <a:r>
              <a:rPr lang="en-US" dirty="0" err="1" smtClean="0"/>
              <a:t>Sjövie</a:t>
            </a:r>
            <a:r>
              <a:rPr lang="en-US" dirty="0" smtClean="0"/>
              <a:t> </a:t>
            </a:r>
            <a:r>
              <a:rPr lang="en-US" dirty="0"/>
              <a:t>H, Larsson LT, Arnbjörnsson E. Postoperative gastrostomy site leakage correlated to the dimension of the gastrostomy button in children. </a:t>
            </a:r>
            <a:r>
              <a:rPr lang="en-US" dirty="0" err="1"/>
              <a:t>Gastroenterol</a:t>
            </a:r>
            <a:r>
              <a:rPr lang="en-US" dirty="0"/>
              <a:t> Insights 2010;2:e9</a:t>
            </a:r>
            <a:r>
              <a:rPr lang="en-US" dirty="0" smtClean="0"/>
              <a:t>.</a:t>
            </a:r>
            <a:endParaRPr lang="sv-SE" dirty="0"/>
          </a:p>
          <a:p>
            <a:pPr lvl="0"/>
            <a:r>
              <a:rPr lang="sv-SE" dirty="0" smtClean="0"/>
              <a:t>20: Helén </a:t>
            </a:r>
            <a:r>
              <a:rPr lang="sv-SE" dirty="0" err="1"/>
              <a:t>Sjöwie</a:t>
            </a:r>
            <a:r>
              <a:rPr lang="sv-SE" dirty="0"/>
              <a:t>, Malin Mellberg, Einar Arnbjörnsson. </a:t>
            </a:r>
            <a:r>
              <a:rPr lang="en-US" dirty="0"/>
              <a:t>Postoperative complications in children undergoing video-assisted gastrostomy tube placement correlated to their age and diagnosis. Gastroenterology Insights 2012; volume 4:e5</a:t>
            </a:r>
            <a:r>
              <a:rPr lang="en-US" dirty="0" smtClean="0"/>
              <a:t>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2188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47889" y="432858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latin typeface="+mn-lt"/>
              </a:rPr>
              <a:t>Gastrostomy in children, publications V</a:t>
            </a:r>
            <a:endParaRPr lang="sv-SE" sz="4800" b="1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47889" y="2073980"/>
            <a:ext cx="10515600" cy="4351338"/>
          </a:xfrm>
        </p:spPr>
        <p:txBody>
          <a:bodyPr/>
          <a:lstStyle/>
          <a:p>
            <a:r>
              <a:rPr lang="sv-SE" sz="2400" dirty="0"/>
              <a:t>Torbjörn Backman, Helene </a:t>
            </a:r>
            <a:r>
              <a:rPr lang="sv-SE" sz="2400" dirty="0" err="1"/>
              <a:t>Sjöwie</a:t>
            </a:r>
            <a:r>
              <a:rPr lang="sv-SE" sz="2400" dirty="0"/>
              <a:t>, Malin Mellberg, Anna Börjesson, Magnus Anderberg, Carl-Magnus </a:t>
            </a:r>
            <a:r>
              <a:rPr lang="sv-SE" sz="2400" dirty="0" err="1"/>
              <a:t>Kullendorff</a:t>
            </a:r>
            <a:r>
              <a:rPr lang="sv-SE" sz="2400" dirty="0"/>
              <a:t>, Einar Arnbjörnsson. </a:t>
            </a:r>
            <a:r>
              <a:rPr lang="en-GB" sz="2400" dirty="0"/>
              <a:t>Vomiting in children undergoing video-assisted gastrostomy tube placement. Accepted for publication in Surgery Research and Practice 2014 </a:t>
            </a:r>
            <a:endParaRPr lang="en-US" sz="2400" b="1" dirty="0" smtClean="0"/>
          </a:p>
          <a:p>
            <a:pPr lvl="0"/>
            <a:r>
              <a:rPr lang="en-US" sz="2400" b="1" dirty="0" smtClean="0"/>
              <a:t>Book chapter</a:t>
            </a:r>
            <a:r>
              <a:rPr lang="en-US" sz="2400" dirty="0" smtClean="0"/>
              <a:t>: Backman </a:t>
            </a:r>
            <a:r>
              <a:rPr lang="en-US" sz="2400" dirty="0"/>
              <a:t>T, </a:t>
            </a:r>
            <a:r>
              <a:rPr lang="en-US" sz="2400" dirty="0" err="1"/>
              <a:t>Mellberg</a:t>
            </a:r>
            <a:r>
              <a:rPr lang="en-US" sz="2400" dirty="0"/>
              <a:t> M, </a:t>
            </a:r>
            <a:r>
              <a:rPr lang="en-US" sz="2400" dirty="0" err="1"/>
              <a:t>Sjöwie</a:t>
            </a:r>
            <a:r>
              <a:rPr lang="en-US" sz="2400" dirty="0"/>
              <a:t> H, </a:t>
            </a:r>
            <a:r>
              <a:rPr lang="en-US" sz="2400" dirty="0" err="1"/>
              <a:t>Anderberg</a:t>
            </a:r>
            <a:r>
              <a:rPr lang="en-US" sz="2400" dirty="0"/>
              <a:t> M and </a:t>
            </a:r>
            <a:r>
              <a:rPr lang="en-US" sz="2400" dirty="0" err="1"/>
              <a:t>Arnbjörnsson</a:t>
            </a:r>
            <a:r>
              <a:rPr lang="en-US" sz="2400" dirty="0"/>
              <a:t> E. Video-Assisted Gastrostomy in Children, Gastrostomy, Pavel </a:t>
            </a:r>
            <a:r>
              <a:rPr lang="en-US" sz="2400" dirty="0" err="1"/>
              <a:t>Kohout</a:t>
            </a:r>
            <a:r>
              <a:rPr lang="en-US" sz="2400" dirty="0"/>
              <a:t> (Ed.) 2011. Available from: </a:t>
            </a:r>
            <a:r>
              <a:rPr lang="en-US" sz="2400" u="sng" dirty="0">
                <a:hlinkClick r:id="rId2"/>
              </a:rPr>
              <a:t>http://www.intechopen</a:t>
            </a:r>
            <a:r>
              <a:rPr lang="en-US" sz="2400" dirty="0"/>
              <a:t>. com/articles/show/title/video-assisted-gastrostomy-in-children.</a:t>
            </a:r>
            <a:endParaRPr lang="sv-SE" sz="2400" dirty="0"/>
          </a:p>
          <a:p>
            <a:r>
              <a:rPr lang="en-GB" sz="2400" b="1" dirty="0" smtClean="0"/>
              <a:t>Dissertation:</a:t>
            </a:r>
            <a:r>
              <a:rPr lang="en-GB" sz="2400" dirty="0" smtClean="0"/>
              <a:t> </a:t>
            </a:r>
            <a:r>
              <a:rPr lang="en-US" sz="2400" u="sng" dirty="0">
                <a:hlinkClick r:id="rId3"/>
              </a:rPr>
              <a:t>Video assisted gastrostomy in children</a:t>
            </a:r>
            <a:r>
              <a:rPr lang="en-US" sz="2400" dirty="0"/>
              <a:t>, Lund University, Mars 8, 2014</a:t>
            </a:r>
            <a:r>
              <a:rPr lang="en-US" dirty="0" smtClean="0"/>
              <a:t>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318609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74875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>
                <a:latin typeface="+mn-lt"/>
              </a:rPr>
              <a:t>Clinical research in </a:t>
            </a:r>
            <a:r>
              <a:rPr lang="en-GB" sz="4800" b="1" dirty="0" err="1">
                <a:latin typeface="+mn-lt"/>
              </a:rPr>
              <a:t>Pediatric</a:t>
            </a:r>
            <a:r>
              <a:rPr lang="en-GB" sz="4800" b="1" dirty="0">
                <a:latin typeface="+mn-lt"/>
              </a:rPr>
              <a:t> </a:t>
            </a:r>
            <a:r>
              <a:rPr lang="en-GB" sz="4800" b="1" dirty="0" smtClean="0">
                <a:latin typeface="+mn-lt"/>
              </a:rPr>
              <a:t>Surgery</a:t>
            </a:r>
            <a:br>
              <a:rPr lang="en-GB" sz="4800" b="1" dirty="0" smtClean="0">
                <a:latin typeface="+mn-lt"/>
              </a:rPr>
            </a:br>
            <a:r>
              <a:rPr lang="en-GB" sz="4800" dirty="0" smtClean="0">
                <a:latin typeface="+mn-lt"/>
              </a:rPr>
              <a:t>P</a:t>
            </a:r>
            <a:r>
              <a:rPr lang="en-GB" dirty="0" smtClean="0"/>
              <a:t>rojects with few publications</a:t>
            </a:r>
            <a:r>
              <a:rPr lang="en-GB" dirty="0"/>
              <a:t/>
            </a:r>
            <a:br>
              <a:rPr lang="en-GB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15644" y="2889955"/>
            <a:ext cx="5475112" cy="3287007"/>
          </a:xfrm>
        </p:spPr>
        <p:txBody>
          <a:bodyPr/>
          <a:lstStyle/>
          <a:p>
            <a:r>
              <a:rPr lang="sv-SE" dirty="0" err="1" smtClean="0"/>
              <a:t>Appendicitis</a:t>
            </a:r>
            <a:endParaRPr lang="sv-SE" dirty="0" smtClean="0"/>
          </a:p>
          <a:p>
            <a:r>
              <a:rPr lang="sv-SE" dirty="0" err="1" smtClean="0"/>
              <a:t>Sacroccocygeal</a:t>
            </a:r>
            <a:r>
              <a:rPr lang="sv-SE" dirty="0" smtClean="0"/>
              <a:t> </a:t>
            </a:r>
            <a:r>
              <a:rPr lang="sv-SE" dirty="0" err="1" smtClean="0"/>
              <a:t>teratoma</a:t>
            </a:r>
            <a:endParaRPr lang="sv-SE" dirty="0" smtClean="0"/>
          </a:p>
          <a:p>
            <a:r>
              <a:rPr lang="sv-SE" dirty="0" err="1" smtClean="0"/>
              <a:t>Hypospadias</a:t>
            </a:r>
            <a:r>
              <a:rPr lang="sv-SE" dirty="0" smtClean="0"/>
              <a:t> </a:t>
            </a:r>
            <a:r>
              <a:rPr lang="sv-SE" dirty="0" err="1" smtClean="0"/>
              <a:t>surgery</a:t>
            </a:r>
            <a:endParaRPr lang="sv-SE" dirty="0" smtClean="0"/>
          </a:p>
          <a:p>
            <a:r>
              <a:rPr lang="sv-SE" dirty="0" err="1" smtClean="0"/>
              <a:t>Gastroschisis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85125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46289" y="534458"/>
            <a:ext cx="8836378" cy="2084564"/>
          </a:xfrm>
        </p:spPr>
        <p:txBody>
          <a:bodyPr>
            <a:normAutofit/>
          </a:bodyPr>
          <a:lstStyle/>
          <a:p>
            <a:pPr lvl="0" algn="ctr"/>
            <a:r>
              <a:rPr lang="en-US" sz="4800" b="1" dirty="0" smtClean="0">
                <a:latin typeface="+mn-lt"/>
                <a:ea typeface="Calibri" pitchFamily="34" charset="0"/>
                <a:cs typeface="Times New Roman" pitchFamily="18" charset="0"/>
              </a:rPr>
              <a:t>The </a:t>
            </a:r>
            <a:r>
              <a:rPr lang="en-US" sz="4800" b="1" dirty="0">
                <a:latin typeface="+mn-lt"/>
                <a:ea typeface="Calibri" pitchFamily="34" charset="0"/>
                <a:cs typeface="Times New Roman" pitchFamily="18" charset="0"/>
              </a:rPr>
              <a:t>main research </a:t>
            </a:r>
            <a:r>
              <a:rPr lang="en-US" sz="4800" b="1" dirty="0" smtClean="0">
                <a:latin typeface="+mn-lt"/>
                <a:ea typeface="Calibri" pitchFamily="34" charset="0"/>
                <a:cs typeface="Times New Roman" pitchFamily="18" charset="0"/>
              </a:rPr>
              <a:t>interest</a:t>
            </a:r>
            <a:r>
              <a:rPr lang="hr-HR" sz="4800" b="1" dirty="0">
                <a:latin typeface="+mn-lt"/>
                <a:ea typeface="Times New Roman" pitchFamily="18" charset="0"/>
                <a:cs typeface="Times New Roman" pitchFamily="18" charset="0"/>
              </a:rPr>
              <a:t> </a:t>
            </a:r>
            <a:r>
              <a:rPr lang="sv-SE" sz="4800" b="1" dirty="0" smtClean="0">
                <a:latin typeface="+mn-lt"/>
                <a:ea typeface="Times New Roman" pitchFamily="18" charset="0"/>
                <a:cs typeface="Times New Roman" pitchFamily="18" charset="0"/>
              </a:rPr>
              <a:t>:</a:t>
            </a:r>
            <a:br>
              <a:rPr lang="sv-SE" sz="4800" b="1" dirty="0" smtClean="0">
                <a:latin typeface="+mn-lt"/>
                <a:ea typeface="Times New Roman" pitchFamily="18" charset="0"/>
                <a:cs typeface="Times New Roman" pitchFamily="18" charset="0"/>
              </a:rPr>
            </a:br>
            <a:r>
              <a:rPr lang="sv-SE" sz="4800" b="1" dirty="0" smtClean="0">
                <a:latin typeface="+mn-lt"/>
                <a:ea typeface="Times New Roman" pitchFamily="18" charset="0"/>
                <a:cs typeface="Times New Roman" pitchFamily="18" charset="0"/>
              </a:rPr>
              <a:t>Clinical studies in:</a:t>
            </a:r>
            <a:endParaRPr lang="sv-SE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975556" y="2708911"/>
            <a:ext cx="7653866" cy="290208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200" b="1" dirty="0" smtClean="0"/>
              <a:t>Anorectal malformations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 smtClean="0"/>
              <a:t>Hirschsprung´s disease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 smtClean="0"/>
              <a:t>Computer assisted surgery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 smtClean="0"/>
              <a:t>Gastrostomy in children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 smtClean="0"/>
              <a:t>Clinical research in </a:t>
            </a:r>
            <a:r>
              <a:rPr lang="en-GB" sz="3200" b="1" dirty="0" err="1" smtClean="0"/>
              <a:t>Pediatric</a:t>
            </a:r>
            <a:r>
              <a:rPr lang="en-GB" sz="3200" b="1" dirty="0" smtClean="0"/>
              <a:t> Surgery</a:t>
            </a:r>
            <a:endParaRPr lang="en-GB" sz="3200" b="1" dirty="0"/>
          </a:p>
        </p:txBody>
      </p:sp>
      <p:sp>
        <p:nvSpPr>
          <p:cNvPr id="4" name="Rektangel 3"/>
          <p:cNvSpPr/>
          <p:nvPr/>
        </p:nvSpPr>
        <p:spPr>
          <a:xfrm>
            <a:off x="1433689" y="5870222"/>
            <a:ext cx="946009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 project 1 – 4 all include dissertations from the Lund University</a:t>
            </a:r>
            <a:r>
              <a:rPr lang="hr-HR" sz="4400" dirty="0">
                <a:solidFill>
                  <a:prstClr val="black"/>
                </a:solidFill>
                <a:latin typeface="Arial" pitchFamily="34" charset="0"/>
                <a:ea typeface="+mj-ea"/>
                <a:cs typeface="+mj-cs"/>
              </a:rPr>
              <a:t/>
            </a:r>
            <a:br>
              <a:rPr lang="hr-HR" sz="4400" dirty="0">
                <a:solidFill>
                  <a:prstClr val="black"/>
                </a:solidFill>
                <a:latin typeface="Arial" pitchFamily="34" charset="0"/>
                <a:ea typeface="+mj-ea"/>
                <a:cs typeface="+mj-cs"/>
              </a:rPr>
            </a:br>
            <a:endParaRPr lang="sv-SE" dirty="0"/>
          </a:p>
        </p:txBody>
      </p:sp>
      <p:sp>
        <p:nvSpPr>
          <p:cNvPr id="5" name="Rektangel 4"/>
          <p:cNvSpPr/>
          <p:nvPr/>
        </p:nvSpPr>
        <p:spPr>
          <a:xfrm>
            <a:off x="10046431" y="636601"/>
            <a:ext cx="16946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b="1" dirty="0">
                <a:ea typeface="Times New Roman" pitchFamily="18" charset="0"/>
                <a:cs typeface="Times New Roman" pitchFamily="18" charset="0"/>
              </a:rPr>
              <a:t>12/08/2014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xmlns="" val="238742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92742"/>
          </a:xfrm>
        </p:spPr>
        <p:txBody>
          <a:bodyPr>
            <a:normAutofit fontScale="90000"/>
          </a:bodyPr>
          <a:lstStyle/>
          <a:p>
            <a:r>
              <a:rPr lang="en-GB" sz="5300" b="1" dirty="0" smtClean="0">
                <a:latin typeface="+mn-lt"/>
              </a:rPr>
              <a:t>Anorectal malformations, publications I</a:t>
            </a:r>
            <a:r>
              <a:rPr lang="en-GB" dirty="0" smtClean="0"/>
              <a:t/>
            </a:r>
            <a:br>
              <a:rPr lang="en-GB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56868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sv-SE" sz="3600" dirty="0"/>
              <a:t>Stenström P, </a:t>
            </a:r>
            <a:r>
              <a:rPr lang="sv-SE" sz="3600" dirty="0" err="1"/>
              <a:t>Hambreus</a:t>
            </a:r>
            <a:r>
              <a:rPr lang="sv-SE" sz="3600" dirty="0"/>
              <a:t> M, Arnbjörnsson E, Örnö AK. </a:t>
            </a:r>
            <a:r>
              <a:rPr lang="en-US" sz="3600" dirty="0"/>
              <a:t>Females born with anorectal malformation should deliver with caesarian section. Accepted for publication in Journal of Pediatric Surgery </a:t>
            </a:r>
            <a:r>
              <a:rPr lang="en-US" sz="3600" dirty="0" smtClean="0"/>
              <a:t>2014-08</a:t>
            </a:r>
            <a:r>
              <a:rPr lang="en-GB" sz="3600" dirty="0" smtClean="0"/>
              <a:t>.</a:t>
            </a:r>
            <a:endParaRPr lang="sv-SE" sz="3600" dirty="0" smtClean="0"/>
          </a:p>
          <a:p>
            <a:r>
              <a:rPr lang="sv-SE" sz="3600" dirty="0" smtClean="0"/>
              <a:t>Stenström P, </a:t>
            </a:r>
            <a:r>
              <a:rPr lang="sv-SE" sz="3600" dirty="0" err="1" smtClean="0"/>
              <a:t>Kockum</a:t>
            </a:r>
            <a:r>
              <a:rPr lang="sv-SE" sz="3600" dirty="0" smtClean="0"/>
              <a:t> CC, Emblem R, Arnbjörnsson E, Bjørnland K. </a:t>
            </a:r>
            <a:r>
              <a:rPr lang="sv-SE" sz="3600" dirty="0" err="1" smtClean="0"/>
              <a:t>Bowel</a:t>
            </a:r>
            <a:r>
              <a:rPr lang="sv-SE" sz="3600" dirty="0" smtClean="0"/>
              <a:t> symptoms in </a:t>
            </a:r>
            <a:r>
              <a:rPr lang="sv-SE" sz="3600" dirty="0" err="1" smtClean="0"/>
              <a:t>children</a:t>
            </a:r>
            <a:r>
              <a:rPr lang="sv-SE" sz="3600" dirty="0" smtClean="0"/>
              <a:t> </a:t>
            </a:r>
            <a:r>
              <a:rPr lang="sv-SE" sz="3600" dirty="0" err="1" smtClean="0"/>
              <a:t>with</a:t>
            </a:r>
            <a:r>
              <a:rPr lang="sv-SE" sz="3600" dirty="0" smtClean="0"/>
              <a:t> anorectal malformation - a </a:t>
            </a:r>
            <a:r>
              <a:rPr lang="sv-SE" sz="3600" dirty="0" err="1" smtClean="0"/>
              <a:t>follow-up</a:t>
            </a:r>
            <a:r>
              <a:rPr lang="sv-SE" sz="3600" dirty="0" smtClean="0"/>
              <a:t> </a:t>
            </a:r>
            <a:r>
              <a:rPr lang="sv-SE" sz="3600" dirty="0" err="1" smtClean="0"/>
              <a:t>with</a:t>
            </a:r>
            <a:r>
              <a:rPr lang="sv-SE" sz="3600" dirty="0" smtClean="0"/>
              <a:t> a gender and age </a:t>
            </a:r>
            <a:r>
              <a:rPr lang="sv-SE" sz="3600" dirty="0" err="1" smtClean="0"/>
              <a:t>perspective</a:t>
            </a:r>
            <a:r>
              <a:rPr lang="sv-SE" sz="3600" dirty="0" smtClean="0"/>
              <a:t>. J </a:t>
            </a:r>
            <a:r>
              <a:rPr lang="sv-SE" sz="3600" dirty="0" err="1" smtClean="0"/>
              <a:t>Pediatr</a:t>
            </a:r>
            <a:r>
              <a:rPr lang="sv-SE" sz="3600" dirty="0" smtClean="0"/>
              <a:t> </a:t>
            </a:r>
            <a:r>
              <a:rPr lang="sv-SE" sz="3600" dirty="0" err="1" smtClean="0"/>
              <a:t>Surg</a:t>
            </a:r>
            <a:r>
              <a:rPr lang="sv-SE" sz="3600" dirty="0" smtClean="0"/>
              <a:t>. 2014 Jul;49(7):1122-30. </a:t>
            </a:r>
            <a:r>
              <a:rPr lang="sv-SE" sz="3600" dirty="0" err="1" smtClean="0"/>
              <a:t>doi</a:t>
            </a:r>
            <a:r>
              <a:rPr lang="sv-SE" sz="3600" dirty="0" smtClean="0"/>
              <a:t>: 10.1016/j.jpedsurg.2013.10.022. </a:t>
            </a:r>
            <a:r>
              <a:rPr lang="sv-SE" sz="3600" dirty="0" err="1" smtClean="0"/>
              <a:t>Epub</a:t>
            </a:r>
            <a:r>
              <a:rPr lang="sv-SE" sz="3600" dirty="0" smtClean="0"/>
              <a:t> 2013 Nov 7. </a:t>
            </a:r>
            <a:r>
              <a:rPr lang="sv-SE" sz="3600" dirty="0" err="1" smtClean="0"/>
              <a:t>PubMed</a:t>
            </a:r>
            <a:r>
              <a:rPr lang="sv-SE" sz="3600" dirty="0" smtClean="0"/>
              <a:t> PMID: 24952801.</a:t>
            </a:r>
          </a:p>
          <a:p>
            <a:r>
              <a:rPr lang="sv-SE" sz="3600" dirty="0" smtClean="0"/>
              <a:t>Stenström P, Granéli C, Salö M, Hagelsteen K, Arnbjörnsson E. Appendicostomy in </a:t>
            </a:r>
            <a:r>
              <a:rPr lang="sv-SE" sz="3600" dirty="0" err="1" smtClean="0"/>
              <a:t>preschool</a:t>
            </a:r>
            <a:r>
              <a:rPr lang="sv-SE" sz="3600" dirty="0" smtClean="0"/>
              <a:t> </a:t>
            </a:r>
            <a:r>
              <a:rPr lang="sv-SE" sz="3600" dirty="0" err="1" smtClean="0"/>
              <a:t>children</a:t>
            </a:r>
            <a:r>
              <a:rPr lang="sv-SE" sz="3600" dirty="0" smtClean="0"/>
              <a:t> </a:t>
            </a:r>
            <a:r>
              <a:rPr lang="sv-SE" sz="3600" dirty="0" err="1" smtClean="0"/>
              <a:t>with</a:t>
            </a:r>
            <a:r>
              <a:rPr lang="sv-SE" sz="3600" dirty="0" smtClean="0"/>
              <a:t> anorectal malformation: </a:t>
            </a:r>
            <a:r>
              <a:rPr lang="sv-SE" sz="3600" dirty="0" err="1" smtClean="0"/>
              <a:t>successful</a:t>
            </a:r>
            <a:r>
              <a:rPr lang="sv-SE" sz="3600" dirty="0" smtClean="0"/>
              <a:t> </a:t>
            </a:r>
            <a:r>
              <a:rPr lang="sv-SE" sz="3600" dirty="0" err="1" smtClean="0"/>
              <a:t>early</a:t>
            </a:r>
            <a:r>
              <a:rPr lang="sv-SE" sz="3600" dirty="0" smtClean="0"/>
              <a:t> </a:t>
            </a:r>
            <a:r>
              <a:rPr lang="sv-SE" sz="3600" dirty="0" err="1" smtClean="0"/>
              <a:t>bowel</a:t>
            </a:r>
            <a:r>
              <a:rPr lang="sv-SE" sz="3600" dirty="0" smtClean="0"/>
              <a:t> management </a:t>
            </a:r>
            <a:r>
              <a:rPr lang="sv-SE" sz="3600" dirty="0" err="1" smtClean="0"/>
              <a:t>with</a:t>
            </a:r>
            <a:r>
              <a:rPr lang="sv-SE" sz="3600" dirty="0" smtClean="0"/>
              <a:t> a </a:t>
            </a:r>
            <a:r>
              <a:rPr lang="sv-SE" sz="3600" dirty="0" err="1" smtClean="0"/>
              <a:t>high</a:t>
            </a:r>
            <a:r>
              <a:rPr lang="sv-SE" sz="3600" dirty="0" smtClean="0"/>
              <a:t> </a:t>
            </a:r>
            <a:r>
              <a:rPr lang="sv-SE" sz="3600" dirty="0" err="1" smtClean="0"/>
              <a:t>frequency</a:t>
            </a:r>
            <a:r>
              <a:rPr lang="sv-SE" sz="3600" dirty="0" smtClean="0"/>
              <a:t> </a:t>
            </a:r>
            <a:r>
              <a:rPr lang="sv-SE" sz="3600" dirty="0" err="1" smtClean="0"/>
              <a:t>of</a:t>
            </a:r>
            <a:r>
              <a:rPr lang="sv-SE" sz="3600" dirty="0" smtClean="0"/>
              <a:t> minor </a:t>
            </a:r>
            <a:r>
              <a:rPr lang="sv-SE" sz="3600" dirty="0" err="1" smtClean="0"/>
              <a:t>complications</a:t>
            </a:r>
            <a:r>
              <a:rPr lang="sv-SE" sz="3600" dirty="0" smtClean="0"/>
              <a:t>. </a:t>
            </a:r>
            <a:r>
              <a:rPr lang="sv-SE" sz="3600" dirty="0" err="1" smtClean="0"/>
              <a:t>Biomed</a:t>
            </a:r>
            <a:r>
              <a:rPr lang="sv-SE" sz="3600" dirty="0" smtClean="0"/>
              <a:t> Res </a:t>
            </a:r>
            <a:r>
              <a:rPr lang="sv-SE" sz="3600" dirty="0" err="1" smtClean="0"/>
              <a:t>Int</a:t>
            </a:r>
            <a:r>
              <a:rPr lang="sv-SE" sz="3600" dirty="0" smtClean="0"/>
              <a:t>. 2013;2013:297084. </a:t>
            </a:r>
            <a:r>
              <a:rPr lang="sv-SE" sz="3600" dirty="0" err="1" smtClean="0"/>
              <a:t>doi</a:t>
            </a:r>
            <a:r>
              <a:rPr lang="sv-SE" sz="3600" dirty="0" smtClean="0"/>
              <a:t>: 10.1155/2013/297084. </a:t>
            </a:r>
            <a:r>
              <a:rPr lang="sv-SE" sz="3600" dirty="0" err="1" smtClean="0"/>
              <a:t>Epub</a:t>
            </a:r>
            <a:r>
              <a:rPr lang="sv-SE" sz="3600" dirty="0" smtClean="0"/>
              <a:t> 2013 Sep 23. </a:t>
            </a:r>
            <a:r>
              <a:rPr lang="sv-SE" sz="3600" dirty="0" err="1" smtClean="0"/>
              <a:t>PubMed</a:t>
            </a:r>
            <a:r>
              <a:rPr lang="sv-SE" sz="3600" dirty="0" smtClean="0"/>
              <a:t> PMID: 24175287; </a:t>
            </a:r>
            <a:r>
              <a:rPr lang="sv-SE" sz="3600" dirty="0" err="1" smtClean="0"/>
              <a:t>PubMed</a:t>
            </a:r>
            <a:r>
              <a:rPr lang="sv-SE" sz="3600" dirty="0" smtClean="0"/>
              <a:t> Central PMCID: PMC3794643.</a:t>
            </a:r>
          </a:p>
          <a:p>
            <a:r>
              <a:rPr lang="sv-SE" sz="3600" dirty="0" smtClean="0"/>
              <a:t>Stenström P, </a:t>
            </a:r>
            <a:r>
              <a:rPr lang="sv-SE" sz="3600" dirty="0" err="1" smtClean="0"/>
              <a:t>Kockum</a:t>
            </a:r>
            <a:r>
              <a:rPr lang="sv-SE" sz="3600" dirty="0" smtClean="0"/>
              <a:t> CC, </a:t>
            </a:r>
            <a:r>
              <a:rPr lang="sv-SE" sz="3600" dirty="0" err="1" smtClean="0"/>
              <a:t>Benér</a:t>
            </a:r>
            <a:r>
              <a:rPr lang="sv-SE" sz="3600" dirty="0" smtClean="0"/>
              <a:t> DK, Ivarsson C, Arnbjörnsson E. </a:t>
            </a:r>
            <a:r>
              <a:rPr lang="sv-SE" sz="3600" dirty="0" err="1" smtClean="0"/>
              <a:t>Adolescents</a:t>
            </a:r>
            <a:r>
              <a:rPr lang="sv-SE" sz="3600" dirty="0" smtClean="0"/>
              <a:t> </a:t>
            </a:r>
            <a:r>
              <a:rPr lang="sv-SE" sz="3600" dirty="0" err="1" smtClean="0"/>
              <a:t>with</a:t>
            </a:r>
            <a:r>
              <a:rPr lang="sv-SE" sz="3600" dirty="0" smtClean="0"/>
              <a:t> anorectal malformation: </a:t>
            </a:r>
            <a:r>
              <a:rPr lang="sv-SE" sz="3600" dirty="0" err="1" smtClean="0"/>
              <a:t>physical</a:t>
            </a:r>
            <a:r>
              <a:rPr lang="sv-SE" sz="3600" dirty="0" smtClean="0"/>
              <a:t> </a:t>
            </a:r>
            <a:r>
              <a:rPr lang="sv-SE" sz="3600" dirty="0" err="1" smtClean="0"/>
              <a:t>outcome</a:t>
            </a:r>
            <a:r>
              <a:rPr lang="sv-SE" sz="3600" dirty="0" smtClean="0"/>
              <a:t>, sexual </a:t>
            </a:r>
            <a:r>
              <a:rPr lang="sv-SE" sz="3600" dirty="0" err="1" smtClean="0"/>
              <a:t>health</a:t>
            </a:r>
            <a:r>
              <a:rPr lang="sv-SE" sz="3600" dirty="0" smtClean="0"/>
              <a:t> and </a:t>
            </a:r>
            <a:r>
              <a:rPr lang="sv-SE" sz="3600" dirty="0" err="1" smtClean="0"/>
              <a:t>quality</a:t>
            </a:r>
            <a:r>
              <a:rPr lang="sv-SE" sz="3600" dirty="0" smtClean="0"/>
              <a:t> </a:t>
            </a:r>
            <a:r>
              <a:rPr lang="sv-SE" sz="3600" dirty="0" err="1" smtClean="0"/>
              <a:t>of</a:t>
            </a:r>
            <a:r>
              <a:rPr lang="sv-SE" sz="3600" dirty="0" smtClean="0"/>
              <a:t> </a:t>
            </a:r>
            <a:r>
              <a:rPr lang="sv-SE" sz="3600" dirty="0" err="1" smtClean="0"/>
              <a:t>life</a:t>
            </a:r>
            <a:r>
              <a:rPr lang="sv-SE" sz="3600" dirty="0" smtClean="0"/>
              <a:t>. </a:t>
            </a:r>
            <a:r>
              <a:rPr lang="sv-SE" sz="3600" dirty="0" err="1" smtClean="0"/>
              <a:t>Int</a:t>
            </a:r>
            <a:r>
              <a:rPr lang="sv-SE" sz="3600" dirty="0" smtClean="0"/>
              <a:t> J </a:t>
            </a:r>
            <a:r>
              <a:rPr lang="sv-SE" sz="3600" dirty="0" err="1" smtClean="0"/>
              <a:t>Adolesc</a:t>
            </a:r>
            <a:r>
              <a:rPr lang="sv-SE" sz="3600" dirty="0" smtClean="0"/>
              <a:t> Med Health. 2014;26(1):49-59. </a:t>
            </a:r>
            <a:r>
              <a:rPr lang="sv-SE" sz="3600" dirty="0" err="1" smtClean="0"/>
              <a:t>doi</a:t>
            </a:r>
            <a:r>
              <a:rPr lang="sv-SE" sz="3600" dirty="0" smtClean="0"/>
              <a:t>: 10.1515/ijamh-2012-0111. </a:t>
            </a:r>
            <a:r>
              <a:rPr lang="sv-SE" sz="3600" dirty="0" err="1" smtClean="0"/>
              <a:t>PubMed</a:t>
            </a:r>
            <a:r>
              <a:rPr lang="sv-SE" sz="3600" dirty="0" smtClean="0"/>
              <a:t> PMID: 23633464.</a:t>
            </a:r>
          </a:p>
          <a:p>
            <a:r>
              <a:rPr lang="sv-SE" sz="3600" dirty="0" smtClean="0"/>
              <a:t>Stenström </a:t>
            </a:r>
            <a:r>
              <a:rPr lang="sv-SE" sz="3600" dirty="0"/>
              <a:t>P, </a:t>
            </a:r>
            <a:r>
              <a:rPr lang="sv-SE" sz="3600" dirty="0" err="1"/>
              <a:t>Clementson</a:t>
            </a:r>
            <a:r>
              <a:rPr lang="sv-SE" sz="3600" dirty="0"/>
              <a:t> </a:t>
            </a:r>
            <a:r>
              <a:rPr lang="sv-SE" sz="3600" dirty="0" err="1"/>
              <a:t>Kockum</a:t>
            </a:r>
            <a:r>
              <a:rPr lang="sv-SE" sz="3600" dirty="0"/>
              <a:t> C, Arnbjörnsson E. </a:t>
            </a:r>
            <a:r>
              <a:rPr lang="sv-SE" sz="3600" dirty="0" err="1"/>
              <a:t>Rectal</a:t>
            </a:r>
            <a:r>
              <a:rPr lang="sv-SE" sz="3600" dirty="0"/>
              <a:t> </a:t>
            </a:r>
            <a:r>
              <a:rPr lang="sv-SE" sz="3600" dirty="0" err="1" smtClean="0"/>
              <a:t>atresia</a:t>
            </a:r>
            <a:r>
              <a:rPr lang="sv-SE" sz="3600" dirty="0" smtClean="0"/>
              <a:t>-operative management </a:t>
            </a:r>
            <a:r>
              <a:rPr lang="sv-SE" sz="3600" dirty="0" err="1"/>
              <a:t>with</a:t>
            </a:r>
            <a:r>
              <a:rPr lang="sv-SE" sz="3600" dirty="0"/>
              <a:t> </a:t>
            </a:r>
            <a:r>
              <a:rPr lang="sv-SE" sz="3600" dirty="0" err="1"/>
              <a:t>endoscopy</a:t>
            </a:r>
            <a:r>
              <a:rPr lang="sv-SE" sz="3600" dirty="0"/>
              <a:t> and transanal approach: a </a:t>
            </a:r>
            <a:r>
              <a:rPr lang="sv-SE" sz="3600" dirty="0" err="1"/>
              <a:t>case</a:t>
            </a:r>
            <a:r>
              <a:rPr lang="sv-SE" sz="3600" dirty="0"/>
              <a:t> </a:t>
            </a:r>
            <a:r>
              <a:rPr lang="sv-SE" sz="3600" dirty="0" err="1"/>
              <a:t>report</a:t>
            </a:r>
            <a:r>
              <a:rPr lang="sv-SE" sz="3600" dirty="0"/>
              <a:t>. </a:t>
            </a:r>
            <a:r>
              <a:rPr lang="sv-SE" sz="3600" dirty="0" err="1"/>
              <a:t>Minim</a:t>
            </a:r>
            <a:r>
              <a:rPr lang="sv-SE" sz="3600" dirty="0"/>
              <a:t> </a:t>
            </a:r>
            <a:r>
              <a:rPr lang="sv-SE" sz="3600" dirty="0" err="1" smtClean="0"/>
              <a:t>Invasive</a:t>
            </a:r>
            <a:r>
              <a:rPr lang="sv-SE" sz="3600" dirty="0" smtClean="0"/>
              <a:t> </a:t>
            </a:r>
            <a:r>
              <a:rPr lang="sv-SE" sz="3600" dirty="0" err="1" smtClean="0"/>
              <a:t>Surg</a:t>
            </a:r>
            <a:r>
              <a:rPr lang="sv-SE" sz="3600" dirty="0"/>
              <a:t>. 2011;2011:792402. </a:t>
            </a:r>
            <a:r>
              <a:rPr lang="sv-SE" sz="3600" dirty="0" err="1"/>
              <a:t>doi</a:t>
            </a:r>
            <a:r>
              <a:rPr lang="sv-SE" sz="3600" dirty="0"/>
              <a:t>: 10.1155/2011/792402. </a:t>
            </a:r>
            <a:r>
              <a:rPr lang="sv-SE" sz="3600" dirty="0" err="1"/>
              <a:t>Epub</a:t>
            </a:r>
            <a:r>
              <a:rPr lang="sv-SE" sz="3600" dirty="0"/>
              <a:t> 2011 Apr 21. </a:t>
            </a:r>
            <a:r>
              <a:rPr lang="sv-SE" sz="3600" dirty="0" err="1"/>
              <a:t>PubMed</a:t>
            </a:r>
            <a:r>
              <a:rPr lang="sv-SE" sz="3600" dirty="0"/>
              <a:t> PMID: </a:t>
            </a:r>
            <a:r>
              <a:rPr lang="sv-SE" sz="3600" dirty="0" smtClean="0"/>
              <a:t>22091364</a:t>
            </a:r>
            <a:r>
              <a:rPr lang="sv-SE" sz="3600" dirty="0"/>
              <a:t>; </a:t>
            </a:r>
            <a:r>
              <a:rPr lang="sv-SE" sz="3600" dirty="0" err="1"/>
              <a:t>PubMed</a:t>
            </a:r>
            <a:r>
              <a:rPr lang="sv-SE" sz="3600" dirty="0"/>
              <a:t> Central PMCID: PMC3195957.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93446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latin typeface="+mn-lt"/>
              </a:rPr>
              <a:t>Anorectal malformations, publications </a:t>
            </a:r>
            <a:r>
              <a:rPr lang="en-GB" sz="4800" b="1" dirty="0" smtClean="0">
                <a:latin typeface="+mn-lt"/>
              </a:rPr>
              <a:t>II</a:t>
            </a:r>
            <a:endParaRPr lang="sv-SE" sz="4800" b="1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39800" y="1893358"/>
            <a:ext cx="10515600" cy="4507441"/>
          </a:xfrm>
        </p:spPr>
        <p:txBody>
          <a:bodyPr>
            <a:normAutofit/>
          </a:bodyPr>
          <a:lstStyle/>
          <a:p>
            <a:endParaRPr lang="sv-SE" dirty="0"/>
          </a:p>
          <a:p>
            <a:r>
              <a:rPr lang="sv-SE" sz="2000" dirty="0" smtClean="0"/>
              <a:t>Arnbjörnsson E, Laurin S, Mikaelsson C. </a:t>
            </a:r>
            <a:r>
              <a:rPr lang="sv-SE" sz="2000" dirty="0" err="1" smtClean="0"/>
              <a:t>Computed</a:t>
            </a:r>
            <a:r>
              <a:rPr lang="sv-SE" sz="2000" dirty="0" smtClean="0"/>
              <a:t> </a:t>
            </a:r>
            <a:r>
              <a:rPr lang="sv-SE" sz="2000" dirty="0" err="1" smtClean="0"/>
              <a:t>tomography</a:t>
            </a:r>
            <a:r>
              <a:rPr lang="sv-SE" sz="2000" dirty="0" smtClean="0"/>
              <a:t> </a:t>
            </a:r>
            <a:r>
              <a:rPr lang="sv-SE" sz="2000" dirty="0" err="1" smtClean="0"/>
              <a:t>of</a:t>
            </a:r>
            <a:r>
              <a:rPr lang="sv-SE" sz="2000" dirty="0" smtClean="0"/>
              <a:t> ano-</a:t>
            </a:r>
            <a:r>
              <a:rPr lang="sv-SE" sz="2000" dirty="0" err="1" smtClean="0"/>
              <a:t>rectal</a:t>
            </a:r>
            <a:r>
              <a:rPr lang="sv-SE" sz="2000" dirty="0" smtClean="0"/>
              <a:t> </a:t>
            </a:r>
            <a:r>
              <a:rPr lang="sv-SE" sz="2000" dirty="0" err="1" smtClean="0"/>
              <a:t>anomalies</a:t>
            </a:r>
            <a:r>
              <a:rPr lang="sv-SE" sz="2000" dirty="0" smtClean="0"/>
              <a:t>. </a:t>
            </a:r>
            <a:r>
              <a:rPr lang="sv-SE" sz="2000" dirty="0" err="1" smtClean="0"/>
              <a:t>Correlation</a:t>
            </a:r>
            <a:r>
              <a:rPr lang="sv-SE" sz="2000" dirty="0" smtClean="0"/>
              <a:t> </a:t>
            </a:r>
            <a:r>
              <a:rPr lang="sv-SE" sz="2000" dirty="0" err="1" smtClean="0"/>
              <a:t>between</a:t>
            </a:r>
            <a:r>
              <a:rPr lang="sv-SE" sz="2000" dirty="0" smtClean="0"/>
              <a:t> </a:t>
            </a:r>
            <a:r>
              <a:rPr lang="sv-SE" sz="2000" dirty="0" err="1" smtClean="0"/>
              <a:t>radiologic</a:t>
            </a:r>
            <a:r>
              <a:rPr lang="sv-SE" sz="2000" dirty="0" smtClean="0"/>
              <a:t> </a:t>
            </a:r>
            <a:r>
              <a:rPr lang="sv-SE" sz="2000" dirty="0" err="1" smtClean="0"/>
              <a:t>findings</a:t>
            </a:r>
            <a:r>
              <a:rPr lang="sv-SE" sz="2000" dirty="0" smtClean="0"/>
              <a:t> and </a:t>
            </a:r>
            <a:r>
              <a:rPr lang="sv-SE" sz="2000" dirty="0" err="1" smtClean="0"/>
              <a:t>clinical</a:t>
            </a:r>
            <a:r>
              <a:rPr lang="sv-SE" sz="2000" dirty="0" smtClean="0"/>
              <a:t> </a:t>
            </a:r>
            <a:r>
              <a:rPr lang="sv-SE" sz="2000" dirty="0" err="1" smtClean="0"/>
              <a:t>evaluation</a:t>
            </a:r>
            <a:r>
              <a:rPr lang="sv-SE" sz="2000" dirty="0" smtClean="0"/>
              <a:t> </a:t>
            </a:r>
            <a:r>
              <a:rPr lang="sv-SE" sz="2000" dirty="0" err="1" smtClean="0"/>
              <a:t>of</a:t>
            </a:r>
            <a:r>
              <a:rPr lang="sv-SE" sz="2000" dirty="0" smtClean="0"/>
              <a:t> </a:t>
            </a:r>
            <a:r>
              <a:rPr lang="sv-SE" sz="2000" dirty="0" err="1" smtClean="0"/>
              <a:t>faecal</a:t>
            </a:r>
            <a:r>
              <a:rPr lang="sv-SE" sz="2000" dirty="0" smtClean="0"/>
              <a:t> </a:t>
            </a:r>
            <a:r>
              <a:rPr lang="sv-SE" sz="2000" dirty="0" err="1" smtClean="0"/>
              <a:t>incontinence</a:t>
            </a:r>
            <a:r>
              <a:rPr lang="sv-SE" sz="2000" dirty="0" smtClean="0"/>
              <a:t>. Acta </a:t>
            </a:r>
            <a:r>
              <a:rPr lang="sv-SE" sz="2000" dirty="0" err="1" smtClean="0"/>
              <a:t>Radiol</a:t>
            </a:r>
            <a:r>
              <a:rPr lang="sv-SE" sz="2000" dirty="0" smtClean="0"/>
              <a:t>. 1989 Jan-Feb;30(1):25-8. </a:t>
            </a:r>
            <a:r>
              <a:rPr lang="sv-SE" sz="2000" dirty="0" err="1" smtClean="0"/>
              <a:t>PubMed</a:t>
            </a:r>
            <a:r>
              <a:rPr lang="sv-SE" sz="2000" dirty="0" smtClean="0"/>
              <a:t> PMID: 914114.</a:t>
            </a:r>
          </a:p>
          <a:p>
            <a:r>
              <a:rPr lang="sv-SE" sz="2000" dirty="0"/>
              <a:t>Arnbjörnsson E, </a:t>
            </a:r>
            <a:r>
              <a:rPr lang="sv-SE" sz="2000" dirty="0" err="1"/>
              <a:t>Breland</a:t>
            </a:r>
            <a:r>
              <a:rPr lang="sv-SE" sz="2000" dirty="0"/>
              <a:t> U, </a:t>
            </a:r>
            <a:r>
              <a:rPr lang="sv-SE" sz="2000" dirty="0" err="1"/>
              <a:t>Kullendorff</a:t>
            </a:r>
            <a:r>
              <a:rPr lang="sv-SE" sz="2000" dirty="0"/>
              <a:t> CM, </a:t>
            </a:r>
            <a:r>
              <a:rPr lang="sv-SE" sz="2000" dirty="0" err="1"/>
              <a:t>Okmian</a:t>
            </a:r>
            <a:r>
              <a:rPr lang="sv-SE" sz="2000" dirty="0"/>
              <a:t> L. </a:t>
            </a:r>
            <a:r>
              <a:rPr lang="sv-SE" sz="2000" dirty="0" err="1"/>
              <a:t>Effect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</a:t>
            </a:r>
            <a:r>
              <a:rPr lang="sv-SE" sz="2000" dirty="0" err="1"/>
              <a:t>loperamide</a:t>
            </a:r>
            <a:r>
              <a:rPr lang="sv-SE" sz="2000" dirty="0"/>
              <a:t> on </a:t>
            </a:r>
            <a:r>
              <a:rPr lang="sv-SE" sz="2000" dirty="0" err="1"/>
              <a:t>faecal</a:t>
            </a:r>
            <a:r>
              <a:rPr lang="sv-SE" sz="2000" dirty="0"/>
              <a:t> </a:t>
            </a:r>
            <a:r>
              <a:rPr lang="sv-SE" sz="2000" dirty="0" err="1"/>
              <a:t>control</a:t>
            </a:r>
            <a:r>
              <a:rPr lang="sv-SE" sz="2000" dirty="0"/>
              <a:t> </a:t>
            </a:r>
            <a:r>
              <a:rPr lang="sv-SE" sz="2000" dirty="0" err="1"/>
              <a:t>after</a:t>
            </a:r>
            <a:r>
              <a:rPr lang="sv-SE" sz="2000" dirty="0"/>
              <a:t> rectoplasty for </a:t>
            </a:r>
            <a:r>
              <a:rPr lang="sv-SE" sz="2000" dirty="0" err="1"/>
              <a:t>high</a:t>
            </a:r>
            <a:r>
              <a:rPr lang="sv-SE" sz="2000" dirty="0"/>
              <a:t> </a:t>
            </a:r>
            <a:r>
              <a:rPr lang="sv-SE" sz="2000" dirty="0" err="1"/>
              <a:t>imperforate</a:t>
            </a:r>
            <a:r>
              <a:rPr lang="sv-SE" sz="2000" dirty="0"/>
              <a:t> anus. Acta </a:t>
            </a:r>
            <a:r>
              <a:rPr lang="sv-SE" sz="2000" dirty="0" err="1"/>
              <a:t>Chir</a:t>
            </a:r>
            <a:r>
              <a:rPr lang="sv-SE" sz="2000" dirty="0"/>
              <a:t> Scand. 1986 Mar;152:215-6. </a:t>
            </a:r>
            <a:r>
              <a:rPr lang="sv-SE" sz="2000" dirty="0" err="1"/>
              <a:t>PubMed</a:t>
            </a:r>
            <a:r>
              <a:rPr lang="sv-SE" sz="2000" dirty="0"/>
              <a:t> PMID: 3716742. </a:t>
            </a:r>
          </a:p>
          <a:p>
            <a:r>
              <a:rPr lang="sv-SE" sz="2000" dirty="0" smtClean="0"/>
              <a:t>Arnbjörnsson </a:t>
            </a:r>
            <a:r>
              <a:rPr lang="sv-SE" sz="2000" dirty="0"/>
              <a:t>E, </a:t>
            </a:r>
            <a:r>
              <a:rPr lang="sv-SE" sz="2000" dirty="0" err="1"/>
              <a:t>Kullendorff</a:t>
            </a:r>
            <a:r>
              <a:rPr lang="sv-SE" sz="2000" dirty="0"/>
              <a:t> CM, Mikaelsson C, </a:t>
            </a:r>
            <a:r>
              <a:rPr lang="sv-SE" sz="2000" dirty="0" err="1"/>
              <a:t>Okmian</a:t>
            </a:r>
            <a:r>
              <a:rPr lang="sv-SE" sz="2000" dirty="0"/>
              <a:t> L, Rosén I. The </a:t>
            </a:r>
            <a:r>
              <a:rPr lang="sv-SE" sz="2000" dirty="0" err="1"/>
              <a:t>value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</a:t>
            </a:r>
            <a:r>
              <a:rPr lang="sv-SE" sz="2000" dirty="0" err="1" smtClean="0"/>
              <a:t>physiotherapy</a:t>
            </a:r>
            <a:r>
              <a:rPr lang="sv-SE" sz="2000" dirty="0" smtClean="0"/>
              <a:t> </a:t>
            </a:r>
            <a:r>
              <a:rPr lang="sv-SE" sz="2000" dirty="0"/>
              <a:t>for </a:t>
            </a:r>
            <a:r>
              <a:rPr lang="sv-SE" sz="2000" dirty="0" err="1"/>
              <a:t>faecal</a:t>
            </a:r>
            <a:r>
              <a:rPr lang="sv-SE" sz="2000" dirty="0"/>
              <a:t> </a:t>
            </a:r>
            <a:r>
              <a:rPr lang="sv-SE" sz="2000" dirty="0" err="1"/>
              <a:t>continence</a:t>
            </a:r>
            <a:r>
              <a:rPr lang="sv-SE" sz="2000" dirty="0"/>
              <a:t> </a:t>
            </a:r>
            <a:r>
              <a:rPr lang="sv-SE" sz="2000" dirty="0" err="1"/>
              <a:t>after</a:t>
            </a:r>
            <a:r>
              <a:rPr lang="sv-SE" sz="2000" dirty="0"/>
              <a:t> </a:t>
            </a:r>
            <a:r>
              <a:rPr lang="sv-SE" sz="2000" dirty="0" err="1"/>
              <a:t>correction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</a:t>
            </a:r>
            <a:r>
              <a:rPr lang="sv-SE" sz="2000" dirty="0" err="1"/>
              <a:t>high</a:t>
            </a:r>
            <a:r>
              <a:rPr lang="sv-SE" sz="2000" dirty="0"/>
              <a:t> anal </a:t>
            </a:r>
            <a:r>
              <a:rPr lang="sv-SE" sz="2000" dirty="0" err="1"/>
              <a:t>atresia</a:t>
            </a:r>
            <a:r>
              <a:rPr lang="sv-SE" sz="2000" dirty="0"/>
              <a:t>. </a:t>
            </a:r>
            <a:r>
              <a:rPr lang="sv-SE" sz="2000" dirty="0" smtClean="0"/>
              <a:t>A </a:t>
            </a:r>
            <a:r>
              <a:rPr lang="sv-SE" sz="2000" dirty="0" err="1" smtClean="0"/>
              <a:t>clinical</a:t>
            </a:r>
            <a:r>
              <a:rPr lang="sv-SE" sz="2000" dirty="0" smtClean="0"/>
              <a:t> </a:t>
            </a:r>
            <a:r>
              <a:rPr lang="sv-SE" sz="2000" dirty="0"/>
              <a:t>and </a:t>
            </a:r>
            <a:r>
              <a:rPr lang="sv-SE" sz="2000" dirty="0" err="1"/>
              <a:t>electromyographic</a:t>
            </a:r>
            <a:r>
              <a:rPr lang="sv-SE" sz="2000" dirty="0"/>
              <a:t> </a:t>
            </a:r>
            <a:r>
              <a:rPr lang="sv-SE" sz="2000" dirty="0" err="1"/>
              <a:t>study</a:t>
            </a:r>
            <a:r>
              <a:rPr lang="sv-SE" sz="2000" dirty="0"/>
              <a:t>. Acta </a:t>
            </a:r>
            <a:r>
              <a:rPr lang="sv-SE" sz="2000" dirty="0" err="1"/>
              <a:t>Chir</a:t>
            </a:r>
            <a:r>
              <a:rPr lang="sv-SE" sz="2000" dirty="0"/>
              <a:t> Scand. </a:t>
            </a:r>
            <a:r>
              <a:rPr lang="sv-SE" sz="2000" dirty="0" smtClean="0"/>
              <a:t>1988 Jul-Aug;154(7-8</a:t>
            </a:r>
            <a:r>
              <a:rPr lang="sv-SE" sz="2000" dirty="0"/>
              <a:t>):467-70. </a:t>
            </a:r>
            <a:r>
              <a:rPr lang="sv-SE" sz="2000" dirty="0" err="1"/>
              <a:t>PubMed</a:t>
            </a:r>
            <a:r>
              <a:rPr lang="sv-SE" sz="2000" dirty="0"/>
              <a:t> PMID: 3188794</a:t>
            </a:r>
            <a:r>
              <a:rPr lang="sv-SE" sz="2000" dirty="0" smtClean="0"/>
              <a:t>.</a:t>
            </a:r>
            <a:r>
              <a:rPr lang="en-US" sz="2000" u="sng" dirty="0"/>
              <a:t> </a:t>
            </a:r>
            <a:endParaRPr lang="en-US" sz="2000" dirty="0" smtClean="0"/>
          </a:p>
          <a:p>
            <a:r>
              <a:rPr lang="en-US" sz="2000" b="1" dirty="0" smtClean="0"/>
              <a:t>Dissertation</a:t>
            </a:r>
            <a:r>
              <a:rPr lang="en-US" sz="2000" dirty="0" smtClean="0"/>
              <a:t>: </a:t>
            </a:r>
            <a:r>
              <a:rPr lang="en-US" sz="2000" u="sng" dirty="0" smtClean="0">
                <a:hlinkClick r:id="rId2" action="ppaction://hlinkfile"/>
              </a:rPr>
              <a:t>Anorectal </a:t>
            </a:r>
            <a:r>
              <a:rPr lang="en-US" sz="2000" u="sng" dirty="0">
                <a:hlinkClick r:id="rId2" action="ppaction://hlinkfile"/>
              </a:rPr>
              <a:t>malformations impact on early phases of live</a:t>
            </a:r>
            <a:r>
              <a:rPr lang="en-US" sz="2000" dirty="0"/>
              <a:t>, Lund University, May 16, 2014.</a:t>
            </a:r>
            <a:endParaRPr lang="sv-SE" sz="2000" dirty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74891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b="1" dirty="0" smtClean="0">
                <a:latin typeface="+mn-lt"/>
              </a:rPr>
              <a:t>Hirschsprung´s disease, publications I</a:t>
            </a:r>
            <a:endParaRPr lang="sv-SE" sz="4800" b="1" dirty="0">
              <a:latin typeface="+mn-lt"/>
            </a:endParaRP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 smtClean="0"/>
              <a:t>Vult von </a:t>
            </a:r>
            <a:r>
              <a:rPr lang="sv-SE" dirty="0" err="1" smtClean="0"/>
              <a:t>Steyern</a:t>
            </a:r>
            <a:r>
              <a:rPr lang="sv-SE" dirty="0" smtClean="0"/>
              <a:t> K, Wingren P, Wiklund M, Stenström P, Arnbjörnsson E. </a:t>
            </a:r>
            <a:r>
              <a:rPr lang="sv-SE" dirty="0" err="1" smtClean="0"/>
              <a:t>Visualisation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the rectoanal </a:t>
            </a:r>
            <a:r>
              <a:rPr lang="sv-SE" dirty="0" err="1" smtClean="0"/>
              <a:t>inhibitory</a:t>
            </a:r>
            <a:r>
              <a:rPr lang="sv-SE" dirty="0" smtClean="0"/>
              <a:t> reflex </a:t>
            </a:r>
            <a:r>
              <a:rPr lang="sv-SE" dirty="0" err="1" smtClean="0"/>
              <a:t>with</a:t>
            </a:r>
            <a:r>
              <a:rPr lang="sv-SE" dirty="0" smtClean="0"/>
              <a:t> a </a:t>
            </a:r>
            <a:r>
              <a:rPr lang="sv-SE" dirty="0" err="1" smtClean="0"/>
              <a:t>modified</a:t>
            </a:r>
            <a:r>
              <a:rPr lang="sv-SE" dirty="0" smtClean="0"/>
              <a:t> </a:t>
            </a:r>
            <a:r>
              <a:rPr lang="sv-SE" dirty="0" err="1" smtClean="0"/>
              <a:t>contrast</a:t>
            </a:r>
            <a:r>
              <a:rPr lang="sv-SE" dirty="0" smtClean="0"/>
              <a:t> </a:t>
            </a:r>
            <a:r>
              <a:rPr lang="sv-SE" dirty="0" err="1" smtClean="0"/>
              <a:t>enema</a:t>
            </a:r>
            <a:r>
              <a:rPr lang="sv-SE" dirty="0" smtClean="0"/>
              <a:t> in </a:t>
            </a:r>
            <a:r>
              <a:rPr lang="sv-SE" dirty="0" err="1" smtClean="0"/>
              <a:t>children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suspected</a:t>
            </a:r>
            <a:r>
              <a:rPr lang="sv-SE" dirty="0" smtClean="0"/>
              <a:t> </a:t>
            </a:r>
            <a:r>
              <a:rPr lang="sv-SE" dirty="0" err="1" smtClean="0"/>
              <a:t>Hirschsprung</a:t>
            </a:r>
            <a:r>
              <a:rPr lang="sv-SE" dirty="0" smtClean="0"/>
              <a:t> </a:t>
            </a:r>
            <a:r>
              <a:rPr lang="sv-SE" dirty="0" err="1" smtClean="0"/>
              <a:t>disease</a:t>
            </a:r>
            <a:r>
              <a:rPr lang="sv-SE" dirty="0" smtClean="0"/>
              <a:t>. </a:t>
            </a:r>
            <a:r>
              <a:rPr lang="sv-SE" dirty="0" err="1" smtClean="0"/>
              <a:t>Pediatr</a:t>
            </a:r>
            <a:r>
              <a:rPr lang="sv-SE" dirty="0" smtClean="0"/>
              <a:t> </a:t>
            </a:r>
            <a:r>
              <a:rPr lang="sv-SE" dirty="0" err="1" smtClean="0"/>
              <a:t>Radiol</a:t>
            </a:r>
            <a:r>
              <a:rPr lang="sv-SE" dirty="0" smtClean="0"/>
              <a:t>. 2013 Aug;43(8):950-7. </a:t>
            </a:r>
            <a:r>
              <a:rPr lang="sv-SE" dirty="0" err="1" smtClean="0"/>
              <a:t>doi</a:t>
            </a:r>
            <a:r>
              <a:rPr lang="sv-SE" dirty="0" smtClean="0"/>
              <a:t>: 10.1007/s00247-013-2622-4. </a:t>
            </a:r>
            <a:r>
              <a:rPr lang="sv-SE" dirty="0" err="1" smtClean="0"/>
              <a:t>Epub</a:t>
            </a:r>
            <a:r>
              <a:rPr lang="sv-SE" dirty="0" smtClean="0"/>
              <a:t> 2013 Mar 6. </a:t>
            </a:r>
            <a:r>
              <a:rPr lang="sv-SE" dirty="0" err="1" smtClean="0"/>
              <a:t>PubMed</a:t>
            </a:r>
            <a:r>
              <a:rPr lang="sv-SE" dirty="0" smtClean="0"/>
              <a:t> PMID: 23463159</a:t>
            </a:r>
            <a:r>
              <a:rPr lang="sv-SE" dirty="0"/>
              <a:t>.</a:t>
            </a:r>
          </a:p>
          <a:p>
            <a:r>
              <a:rPr lang="sv-SE" dirty="0" smtClean="0"/>
              <a:t>Granéli </a:t>
            </a:r>
            <a:r>
              <a:rPr lang="sv-SE" dirty="0"/>
              <a:t>C, Stenström P, Börjesson A, </a:t>
            </a:r>
            <a:r>
              <a:rPr lang="sv-SE" dirty="0" err="1"/>
              <a:t>Arnbjornsson</a:t>
            </a:r>
            <a:r>
              <a:rPr lang="sv-SE" dirty="0"/>
              <a:t> E. </a:t>
            </a:r>
            <a:r>
              <a:rPr lang="sv-SE" dirty="0" err="1"/>
              <a:t>Development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Frequency</a:t>
            </a:r>
            <a:r>
              <a:rPr lang="sv-SE" dirty="0"/>
              <a:t> 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/>
              <a:t>Stools</a:t>
            </a:r>
            <a:r>
              <a:rPr lang="sv-SE" dirty="0"/>
              <a:t> over </a:t>
            </a:r>
            <a:r>
              <a:rPr lang="sv-SE" dirty="0" err="1"/>
              <a:t>Time</a:t>
            </a:r>
            <a:r>
              <a:rPr lang="sv-SE" dirty="0"/>
              <a:t> in Children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Hirschsprung</a:t>
            </a:r>
            <a:r>
              <a:rPr lang="sv-SE" dirty="0"/>
              <a:t> </a:t>
            </a:r>
            <a:r>
              <a:rPr lang="sv-SE" dirty="0" err="1"/>
              <a:t>Disease</a:t>
            </a:r>
            <a:r>
              <a:rPr lang="sv-SE" dirty="0"/>
              <a:t> </a:t>
            </a:r>
            <a:r>
              <a:rPr lang="sv-SE" dirty="0" smtClean="0"/>
              <a:t>Posttransanal Endorectal </a:t>
            </a:r>
            <a:r>
              <a:rPr lang="sv-SE" dirty="0" err="1"/>
              <a:t>One-Stage</a:t>
            </a:r>
            <a:r>
              <a:rPr lang="sv-SE" dirty="0"/>
              <a:t> Pull-</a:t>
            </a:r>
            <a:r>
              <a:rPr lang="sv-SE" dirty="0" err="1"/>
              <a:t>through</a:t>
            </a:r>
            <a:r>
              <a:rPr lang="sv-SE" dirty="0"/>
              <a:t>. </a:t>
            </a:r>
            <a:r>
              <a:rPr lang="sv-SE" dirty="0" err="1"/>
              <a:t>Eur</a:t>
            </a:r>
            <a:r>
              <a:rPr lang="sv-SE" dirty="0"/>
              <a:t> J </a:t>
            </a:r>
            <a:r>
              <a:rPr lang="sv-SE" dirty="0" err="1"/>
              <a:t>Pediatr</a:t>
            </a:r>
            <a:r>
              <a:rPr lang="sv-SE" dirty="0"/>
              <a:t> </a:t>
            </a:r>
            <a:r>
              <a:rPr lang="sv-SE" dirty="0" err="1"/>
              <a:t>Surg</a:t>
            </a:r>
            <a:r>
              <a:rPr lang="sv-SE" dirty="0"/>
              <a:t>. 2014 May 28. [</a:t>
            </a:r>
            <a:r>
              <a:rPr lang="sv-SE" dirty="0" err="1"/>
              <a:t>Epub</a:t>
            </a:r>
            <a:r>
              <a:rPr lang="sv-SE" dirty="0"/>
              <a:t> </a:t>
            </a:r>
            <a:r>
              <a:rPr lang="sv-SE" dirty="0" err="1" smtClean="0"/>
              <a:t>ahead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/>
              <a:t>print] </a:t>
            </a:r>
            <a:r>
              <a:rPr lang="sv-SE" dirty="0" err="1"/>
              <a:t>PubMed</a:t>
            </a:r>
            <a:r>
              <a:rPr lang="sv-SE" dirty="0"/>
              <a:t> PMID: </a:t>
            </a:r>
            <a:r>
              <a:rPr lang="sv-SE" dirty="0" smtClean="0"/>
              <a:t>24870945.</a:t>
            </a:r>
          </a:p>
          <a:p>
            <a:r>
              <a:rPr lang="sv-SE" dirty="0" err="1" smtClean="0"/>
              <a:t>Gunnarsdóttir</a:t>
            </a:r>
            <a:r>
              <a:rPr lang="sv-SE" dirty="0" smtClean="0"/>
              <a:t> </a:t>
            </a:r>
            <a:r>
              <a:rPr lang="sv-SE" dirty="0"/>
              <a:t>A, Sandblom G, Arnbjörnsson E, Larsson LT. </a:t>
            </a:r>
            <a:r>
              <a:rPr lang="sv-SE" dirty="0" err="1"/>
              <a:t>Quality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life</a:t>
            </a:r>
            <a:r>
              <a:rPr lang="sv-SE" dirty="0"/>
              <a:t> </a:t>
            </a:r>
            <a:r>
              <a:rPr lang="sv-SE" dirty="0" smtClean="0"/>
              <a:t>in </a:t>
            </a:r>
            <a:r>
              <a:rPr lang="sv-SE" dirty="0" err="1" smtClean="0"/>
              <a:t>adults</a:t>
            </a:r>
            <a:r>
              <a:rPr lang="sv-SE" dirty="0" smtClean="0"/>
              <a:t> </a:t>
            </a:r>
            <a:r>
              <a:rPr lang="sv-SE" dirty="0" err="1"/>
              <a:t>operated</a:t>
            </a:r>
            <a:r>
              <a:rPr lang="sv-SE" dirty="0"/>
              <a:t> on for </a:t>
            </a:r>
            <a:r>
              <a:rPr lang="sv-SE" dirty="0" err="1"/>
              <a:t>Hirschsprung</a:t>
            </a:r>
            <a:r>
              <a:rPr lang="sv-SE" dirty="0"/>
              <a:t> </a:t>
            </a:r>
            <a:r>
              <a:rPr lang="sv-SE" dirty="0" err="1"/>
              <a:t>disease</a:t>
            </a:r>
            <a:r>
              <a:rPr lang="sv-SE" dirty="0"/>
              <a:t> in </a:t>
            </a:r>
            <a:r>
              <a:rPr lang="sv-SE" dirty="0" err="1"/>
              <a:t>childhood</a:t>
            </a:r>
            <a:r>
              <a:rPr lang="sv-SE" dirty="0"/>
              <a:t>. J </a:t>
            </a:r>
            <a:r>
              <a:rPr lang="sv-SE" dirty="0" err="1"/>
              <a:t>Pediatr</a:t>
            </a:r>
            <a:r>
              <a:rPr lang="sv-SE" dirty="0"/>
              <a:t> </a:t>
            </a:r>
            <a:r>
              <a:rPr lang="sv-SE" dirty="0" err="1" smtClean="0"/>
              <a:t>Gastroenterol</a:t>
            </a:r>
            <a:r>
              <a:rPr lang="sv-SE" dirty="0" smtClean="0"/>
              <a:t> </a:t>
            </a:r>
            <a:r>
              <a:rPr lang="sv-SE" dirty="0" err="1" smtClean="0"/>
              <a:t>Nutr</a:t>
            </a:r>
            <a:r>
              <a:rPr lang="sv-SE" dirty="0"/>
              <a:t>. 2010 </a:t>
            </a:r>
            <a:r>
              <a:rPr lang="sv-SE" dirty="0" smtClean="0"/>
              <a:t>Aug;51(2</a:t>
            </a:r>
            <a:r>
              <a:rPr lang="sv-SE" dirty="0"/>
              <a:t>):160-6. </a:t>
            </a:r>
            <a:r>
              <a:rPr lang="sv-SE" dirty="0" err="1"/>
              <a:t>doi</a:t>
            </a:r>
            <a:r>
              <a:rPr lang="sv-SE" dirty="0"/>
              <a:t>: 10.1097/MPG.0b013e3181cac1b6. </a:t>
            </a:r>
            <a:r>
              <a:rPr lang="sv-SE" dirty="0" err="1"/>
              <a:t>PubMed</a:t>
            </a:r>
            <a:r>
              <a:rPr lang="sv-SE" dirty="0"/>
              <a:t> PMID</a:t>
            </a:r>
            <a:r>
              <a:rPr lang="sv-SE" dirty="0" smtClean="0"/>
              <a:t>: 20453676</a:t>
            </a:r>
            <a:r>
              <a:rPr lang="sv-SE" dirty="0"/>
              <a:t>.</a:t>
            </a:r>
          </a:p>
          <a:p>
            <a:r>
              <a:rPr lang="sv-SE" dirty="0" err="1" smtClean="0"/>
              <a:t>Gunnarsdóttir</a:t>
            </a:r>
            <a:r>
              <a:rPr lang="sv-SE" dirty="0" smtClean="0"/>
              <a:t> </a:t>
            </a:r>
            <a:r>
              <a:rPr lang="sv-SE" dirty="0"/>
              <a:t>A, Larsson LT, Arnbjörnsson E. Transanal endorectal vs. </a:t>
            </a:r>
            <a:r>
              <a:rPr lang="sv-SE" dirty="0" err="1"/>
              <a:t>Duhamel</a:t>
            </a:r>
            <a:r>
              <a:rPr lang="sv-SE" dirty="0"/>
              <a:t> </a:t>
            </a:r>
            <a:r>
              <a:rPr lang="sv-SE" dirty="0" smtClean="0"/>
              <a:t>pull-</a:t>
            </a:r>
            <a:r>
              <a:rPr lang="sv-SE" dirty="0" err="1" smtClean="0"/>
              <a:t>through</a:t>
            </a:r>
            <a:r>
              <a:rPr lang="sv-SE" dirty="0" smtClean="0"/>
              <a:t> </a:t>
            </a:r>
            <a:r>
              <a:rPr lang="sv-SE" dirty="0"/>
              <a:t>for Hirschsprung's </a:t>
            </a:r>
            <a:r>
              <a:rPr lang="sv-SE" dirty="0" err="1"/>
              <a:t>disease</a:t>
            </a:r>
            <a:r>
              <a:rPr lang="sv-SE" dirty="0"/>
              <a:t>. </a:t>
            </a:r>
            <a:r>
              <a:rPr lang="sv-SE" dirty="0" err="1"/>
              <a:t>Eur</a:t>
            </a:r>
            <a:r>
              <a:rPr lang="sv-SE" dirty="0"/>
              <a:t> J </a:t>
            </a:r>
            <a:r>
              <a:rPr lang="sv-SE" dirty="0" err="1"/>
              <a:t>Pediatr</a:t>
            </a:r>
            <a:r>
              <a:rPr lang="sv-SE" dirty="0"/>
              <a:t> </a:t>
            </a:r>
            <a:r>
              <a:rPr lang="sv-SE" dirty="0" err="1"/>
              <a:t>Surg</a:t>
            </a:r>
            <a:r>
              <a:rPr lang="sv-SE" dirty="0"/>
              <a:t>. </a:t>
            </a:r>
            <a:r>
              <a:rPr lang="sv-SE" dirty="0" smtClean="0"/>
              <a:t>2010 Jul;20(4</a:t>
            </a:r>
            <a:r>
              <a:rPr lang="sv-SE" dirty="0"/>
              <a:t>):242-6. </a:t>
            </a:r>
            <a:r>
              <a:rPr lang="sv-SE" dirty="0" err="1"/>
              <a:t>doi</a:t>
            </a:r>
            <a:r>
              <a:rPr lang="sv-SE" dirty="0"/>
              <a:t>: 10.1055/s-0030-1252006. </a:t>
            </a:r>
            <a:r>
              <a:rPr lang="sv-SE" dirty="0" err="1"/>
              <a:t>Epub</a:t>
            </a:r>
            <a:r>
              <a:rPr lang="sv-SE" dirty="0"/>
              <a:t> 2010 Apr 14. </a:t>
            </a:r>
            <a:r>
              <a:rPr lang="sv-SE" dirty="0" err="1"/>
              <a:t>PubMed</a:t>
            </a:r>
            <a:r>
              <a:rPr lang="sv-SE" dirty="0"/>
              <a:t> PMID</a:t>
            </a:r>
            <a:r>
              <a:rPr lang="sv-SE" dirty="0" smtClean="0"/>
              <a:t>: 20393896</a:t>
            </a:r>
            <a:r>
              <a:rPr lang="sv-SE" dirty="0"/>
              <a:t>.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33705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b="1" dirty="0">
                <a:latin typeface="+mn-lt"/>
              </a:rPr>
              <a:t>Hirschsprung´s disease, publications </a:t>
            </a:r>
            <a:r>
              <a:rPr lang="en-GB" sz="4800" b="1" dirty="0" smtClean="0">
                <a:latin typeface="+mn-lt"/>
              </a:rPr>
              <a:t>II</a:t>
            </a:r>
            <a:endParaRPr lang="sv-SE" sz="4800" b="1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31619"/>
          </a:xfrm>
        </p:spPr>
        <p:txBody>
          <a:bodyPr>
            <a:normAutofit fontScale="77500" lnSpcReduction="20000"/>
          </a:bodyPr>
          <a:lstStyle/>
          <a:p>
            <a:r>
              <a:rPr lang="sv-SE" dirty="0"/>
              <a:t>Ornö AK, Lövkvist H, </a:t>
            </a:r>
            <a:r>
              <a:rPr lang="sv-SE" dirty="0" err="1"/>
              <a:t>Marsál</a:t>
            </a:r>
            <a:r>
              <a:rPr lang="sv-SE" dirty="0"/>
              <a:t> K, von </a:t>
            </a:r>
            <a:r>
              <a:rPr lang="sv-SE" dirty="0" err="1"/>
              <a:t>Steyern</a:t>
            </a:r>
            <a:r>
              <a:rPr lang="sv-SE" dirty="0"/>
              <a:t> KV, Arnbjörnsson E. </a:t>
            </a:r>
            <a:r>
              <a:rPr lang="sv-SE" dirty="0" err="1"/>
              <a:t>Sonographic</a:t>
            </a:r>
            <a:r>
              <a:rPr lang="sv-SE" dirty="0"/>
              <a:t> </a:t>
            </a:r>
            <a:r>
              <a:rPr lang="sv-SE" dirty="0" err="1"/>
              <a:t>visualization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rectoanal </a:t>
            </a:r>
            <a:r>
              <a:rPr lang="sv-SE" dirty="0" err="1"/>
              <a:t>inhibitory</a:t>
            </a:r>
            <a:r>
              <a:rPr lang="sv-SE" dirty="0"/>
              <a:t> reflex in </a:t>
            </a:r>
            <a:r>
              <a:rPr lang="sv-SE" dirty="0" err="1"/>
              <a:t>children</a:t>
            </a:r>
            <a:r>
              <a:rPr lang="sv-SE" dirty="0"/>
              <a:t> </a:t>
            </a:r>
            <a:r>
              <a:rPr lang="sv-SE" dirty="0" err="1"/>
              <a:t>suspected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having</a:t>
            </a:r>
            <a:r>
              <a:rPr lang="sv-SE" dirty="0"/>
              <a:t> </a:t>
            </a:r>
            <a:r>
              <a:rPr lang="sv-SE" dirty="0" err="1"/>
              <a:t>Hirschsprung</a:t>
            </a:r>
            <a:r>
              <a:rPr lang="sv-SE" dirty="0"/>
              <a:t> </a:t>
            </a:r>
            <a:r>
              <a:rPr lang="sv-SE" dirty="0" err="1"/>
              <a:t>disease</a:t>
            </a:r>
            <a:r>
              <a:rPr lang="sv-SE" dirty="0"/>
              <a:t>: a pilot </a:t>
            </a:r>
            <a:r>
              <a:rPr lang="sv-SE" dirty="0" err="1"/>
              <a:t>study</a:t>
            </a:r>
            <a:r>
              <a:rPr lang="sv-SE" dirty="0"/>
              <a:t>. J Ultrasound Med. 2008 Aug;27(8):1165-9.   </a:t>
            </a:r>
            <a:r>
              <a:rPr lang="sv-SE" dirty="0" err="1"/>
              <a:t>PubMed</a:t>
            </a:r>
            <a:r>
              <a:rPr lang="sv-SE" dirty="0"/>
              <a:t> PMID: 18645074.</a:t>
            </a:r>
          </a:p>
          <a:p>
            <a:pPr lvl="0"/>
            <a:r>
              <a:rPr lang="sv-SE" dirty="0" smtClean="0"/>
              <a:t>Irene </a:t>
            </a:r>
            <a:r>
              <a:rPr lang="sv-SE" dirty="0"/>
              <a:t>Ortiz-Rubio, </a:t>
            </a:r>
            <a:r>
              <a:rPr lang="sv-SE" dirty="0" err="1"/>
              <a:t>María</a:t>
            </a:r>
            <a:r>
              <a:rPr lang="sv-SE" dirty="0"/>
              <a:t> Pérez-Aguilera, Christina Granéli, Pernilla Stenström, Einar Arnbjörnsson.  </a:t>
            </a:r>
            <a:r>
              <a:rPr lang="en-US" dirty="0"/>
              <a:t>Literature review of the outcome after one-stage transanal endorectal pull-through procedure for Hirschsprung´s disease in children. </a:t>
            </a:r>
            <a:r>
              <a:rPr lang="en-US" i="1" dirty="0"/>
              <a:t>Surgical Science</a:t>
            </a:r>
            <a:r>
              <a:rPr lang="en-US" dirty="0"/>
              <a:t>, 2013, 4, 258-262 doi:10.4236/ss.2013.45050 Published Online May 2013 (http://www.scirp.org/journal/ss)</a:t>
            </a:r>
            <a:endParaRPr lang="sv-SE" dirty="0"/>
          </a:p>
          <a:p>
            <a:r>
              <a:rPr lang="en-US" dirty="0"/>
              <a:t> </a:t>
            </a:r>
            <a:r>
              <a:rPr lang="en-US" dirty="0" smtClean="0"/>
              <a:t>C</a:t>
            </a:r>
            <a:r>
              <a:rPr lang="en-US" dirty="0"/>
              <a:t>. </a:t>
            </a:r>
            <a:r>
              <a:rPr lang="en-US" dirty="0" err="1"/>
              <a:t>Lopera</a:t>
            </a:r>
            <a:r>
              <a:rPr lang="en-US" dirty="0"/>
              <a:t>, P. </a:t>
            </a:r>
            <a:r>
              <a:rPr lang="en-US" dirty="0" err="1"/>
              <a:t>Stenström</a:t>
            </a:r>
            <a:r>
              <a:rPr lang="en-US" dirty="0"/>
              <a:t>, M. </a:t>
            </a:r>
            <a:r>
              <a:rPr lang="en-US" dirty="0" err="1"/>
              <a:t>Anderberg</a:t>
            </a:r>
            <a:r>
              <a:rPr lang="en-US" dirty="0"/>
              <a:t> and E. Arnbjörnsson, “</a:t>
            </a:r>
            <a:r>
              <a:rPr lang="en-GB" dirty="0"/>
              <a:t>Literature Review of the  Frequency of Reoperations after One Stage Transanal Endorectal Pull-Through Procedure for Hirschsprung´s disease in Children,” </a:t>
            </a:r>
            <a:r>
              <a:rPr lang="en-GB" i="1" dirty="0"/>
              <a:t>Surgical Science</a:t>
            </a:r>
            <a:r>
              <a:rPr lang="en-GB" dirty="0"/>
              <a:t>, Vol. 3, No. 6, 2012, pp. 290-294</a:t>
            </a:r>
            <a:r>
              <a:rPr lang="en-GB" dirty="0" smtClean="0"/>
              <a:t>.</a:t>
            </a:r>
            <a:r>
              <a:rPr lang="en-GB" dirty="0"/>
              <a:t> </a:t>
            </a:r>
            <a:endParaRPr lang="sv-SE" dirty="0"/>
          </a:p>
          <a:p>
            <a:pPr lvl="0"/>
            <a:r>
              <a:rPr lang="sv-SE" dirty="0"/>
              <a:t>Sofie Örnö Ax, E. Arnbjörnsson, D. Gisselsson-Nord. </a:t>
            </a:r>
            <a:r>
              <a:rPr lang="en-US" dirty="0"/>
              <a:t>A Comparison of Rectal Suction and Full Wall Biopsy in Hirschsprung’s Disease. Surgical Science, 2014, 5, 15-19 Published Online January 2014 (http://www.scirp.org/journal/ss) ttp://dx.doi.org/10.4236/ss.2014.51004  </a:t>
            </a:r>
            <a:endParaRPr lang="en-US" dirty="0" smtClean="0"/>
          </a:p>
          <a:p>
            <a:pPr lvl="0"/>
            <a:r>
              <a:rPr lang="en-US" b="1" dirty="0" smtClean="0"/>
              <a:t>Dissertation:</a:t>
            </a:r>
            <a:r>
              <a:rPr lang="en-US" dirty="0" smtClean="0"/>
              <a:t> </a:t>
            </a:r>
            <a:r>
              <a:rPr lang="en-US" u="sng" dirty="0">
                <a:hlinkClick r:id="rId2"/>
              </a:rPr>
              <a:t>Hirschsprung´s Disease &amp; Gastroesophageal Reflux</a:t>
            </a:r>
            <a:r>
              <a:rPr lang="en-US" dirty="0"/>
              <a:t>, Lund University, May 5, </a:t>
            </a:r>
            <a:r>
              <a:rPr lang="en-US" dirty="0" smtClean="0"/>
              <a:t>2010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47895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3222" cy="1325563"/>
          </a:xfrm>
        </p:spPr>
        <p:txBody>
          <a:bodyPr>
            <a:noAutofit/>
          </a:bodyPr>
          <a:lstStyle/>
          <a:p>
            <a:r>
              <a:rPr lang="en-GB" sz="4800" b="1" dirty="0">
                <a:latin typeface="+mn-lt"/>
              </a:rPr>
              <a:t>Computer assisted </a:t>
            </a:r>
            <a:r>
              <a:rPr lang="en-GB" sz="4800" b="1" dirty="0" smtClean="0">
                <a:latin typeface="+mn-lt"/>
              </a:rPr>
              <a:t>surgery, publications I</a:t>
            </a:r>
            <a:endParaRPr lang="sv-SE" sz="4800" b="1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4"/>
            <a:ext cx="10620022" cy="4654197"/>
          </a:xfrm>
        </p:spPr>
        <p:txBody>
          <a:bodyPr>
            <a:normAutofit fontScale="77500" lnSpcReduction="20000"/>
          </a:bodyPr>
          <a:lstStyle/>
          <a:p>
            <a:r>
              <a:rPr lang="sv-SE" dirty="0" smtClean="0"/>
              <a:t>Hambraeus </a:t>
            </a:r>
            <a:r>
              <a:rPr lang="sv-SE" dirty="0"/>
              <a:t>M, Arnbjörnsson E, Anderberg M. A </a:t>
            </a:r>
            <a:r>
              <a:rPr lang="sv-SE" dirty="0" err="1"/>
              <a:t>literature</a:t>
            </a:r>
            <a:r>
              <a:rPr lang="sv-SE" dirty="0"/>
              <a:t> </a:t>
            </a:r>
            <a:r>
              <a:rPr lang="sv-SE" dirty="0" err="1"/>
              <a:t>review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outcomes</a:t>
            </a:r>
            <a:r>
              <a:rPr lang="sv-SE" dirty="0"/>
              <a:t> </a:t>
            </a:r>
            <a:r>
              <a:rPr lang="sv-SE" dirty="0" smtClean="0"/>
              <a:t> </a:t>
            </a:r>
            <a:r>
              <a:rPr lang="sv-SE" dirty="0" err="1" smtClean="0"/>
              <a:t>after</a:t>
            </a:r>
            <a:r>
              <a:rPr lang="sv-SE" dirty="0" smtClean="0"/>
              <a:t> </a:t>
            </a:r>
            <a:r>
              <a:rPr lang="sv-SE" dirty="0"/>
              <a:t>robot-</a:t>
            </a:r>
            <a:r>
              <a:rPr lang="sv-SE" dirty="0" err="1"/>
              <a:t>assisted</a:t>
            </a:r>
            <a:r>
              <a:rPr lang="sv-SE" dirty="0"/>
              <a:t> </a:t>
            </a:r>
            <a:r>
              <a:rPr lang="sv-SE" dirty="0" err="1"/>
              <a:t>laparoscopic</a:t>
            </a:r>
            <a:r>
              <a:rPr lang="sv-SE" dirty="0"/>
              <a:t> and </a:t>
            </a:r>
            <a:r>
              <a:rPr lang="sv-SE" dirty="0" err="1"/>
              <a:t>conventional</a:t>
            </a:r>
            <a:r>
              <a:rPr lang="sv-SE" dirty="0"/>
              <a:t> </a:t>
            </a:r>
            <a:r>
              <a:rPr lang="sv-SE" dirty="0" err="1"/>
              <a:t>laparoscopic</a:t>
            </a:r>
            <a:r>
              <a:rPr lang="sv-SE" dirty="0"/>
              <a:t> </a:t>
            </a:r>
            <a:r>
              <a:rPr lang="sv-SE" dirty="0" smtClean="0"/>
              <a:t>Nissen </a:t>
            </a:r>
            <a:r>
              <a:rPr lang="sv-SE" dirty="0" err="1" smtClean="0"/>
              <a:t>fundoplication</a:t>
            </a:r>
            <a:r>
              <a:rPr lang="sv-SE" dirty="0" smtClean="0"/>
              <a:t> </a:t>
            </a:r>
            <a:r>
              <a:rPr lang="sv-SE" dirty="0"/>
              <a:t>for </a:t>
            </a:r>
            <a:r>
              <a:rPr lang="sv-SE" dirty="0" err="1"/>
              <a:t>gastro-esophageal</a:t>
            </a:r>
            <a:r>
              <a:rPr lang="sv-SE" dirty="0"/>
              <a:t> reflux </a:t>
            </a:r>
            <a:r>
              <a:rPr lang="sv-SE" dirty="0" err="1"/>
              <a:t>disease</a:t>
            </a:r>
            <a:r>
              <a:rPr lang="sv-SE" dirty="0"/>
              <a:t> in </a:t>
            </a:r>
            <a:r>
              <a:rPr lang="sv-SE" dirty="0" err="1"/>
              <a:t>children</a:t>
            </a:r>
            <a:r>
              <a:rPr lang="sv-SE" dirty="0"/>
              <a:t>. </a:t>
            </a:r>
            <a:r>
              <a:rPr lang="sv-SE" dirty="0" err="1"/>
              <a:t>Int</a:t>
            </a:r>
            <a:r>
              <a:rPr lang="sv-SE" dirty="0"/>
              <a:t> J Med Robot</a:t>
            </a:r>
            <a:r>
              <a:rPr lang="sv-SE" dirty="0" smtClean="0"/>
              <a:t>. 2013 </a:t>
            </a:r>
            <a:r>
              <a:rPr lang="sv-SE" dirty="0"/>
              <a:t>Dec;9(4):428-32. </a:t>
            </a:r>
            <a:r>
              <a:rPr lang="sv-SE" dirty="0" err="1"/>
              <a:t>doi</a:t>
            </a:r>
            <a:r>
              <a:rPr lang="sv-SE" dirty="0"/>
              <a:t>: 10.1002/rcs.1517. </a:t>
            </a:r>
            <a:r>
              <a:rPr lang="sv-SE" dirty="0" err="1"/>
              <a:t>Epub</a:t>
            </a:r>
            <a:r>
              <a:rPr lang="sv-SE" dirty="0"/>
              <a:t> 2013 Jun 26. Review. </a:t>
            </a:r>
            <a:r>
              <a:rPr lang="sv-SE" dirty="0" err="1" smtClean="0"/>
              <a:t>PubMed</a:t>
            </a:r>
            <a:r>
              <a:rPr lang="sv-SE" dirty="0" smtClean="0"/>
              <a:t> PMID: 23801656.</a:t>
            </a:r>
          </a:p>
          <a:p>
            <a:r>
              <a:rPr lang="sv-SE" dirty="0" smtClean="0"/>
              <a:t>Anderberg </a:t>
            </a:r>
            <a:r>
              <a:rPr lang="sv-SE" dirty="0"/>
              <a:t>M, </a:t>
            </a:r>
            <a:r>
              <a:rPr lang="sv-SE" dirty="0" err="1"/>
              <a:t>Kockum</a:t>
            </a:r>
            <a:r>
              <a:rPr lang="sv-SE" dirty="0"/>
              <a:t> CC, Arnbjörnsson E. </a:t>
            </a:r>
            <a:r>
              <a:rPr lang="sv-SE" dirty="0" err="1"/>
              <a:t>Paediatric</a:t>
            </a:r>
            <a:r>
              <a:rPr lang="sv-SE" dirty="0"/>
              <a:t> </a:t>
            </a:r>
            <a:r>
              <a:rPr lang="sv-SE" dirty="0" smtClean="0"/>
              <a:t>computer-</a:t>
            </a:r>
            <a:r>
              <a:rPr lang="sv-SE" dirty="0" err="1" smtClean="0"/>
              <a:t>assisted</a:t>
            </a:r>
            <a:r>
              <a:rPr lang="sv-SE" dirty="0" smtClean="0"/>
              <a:t> </a:t>
            </a:r>
            <a:r>
              <a:rPr lang="sv-SE" dirty="0" err="1" smtClean="0"/>
              <a:t>retroperitoneoscopic</a:t>
            </a:r>
            <a:r>
              <a:rPr lang="sv-SE" dirty="0" smtClean="0"/>
              <a:t> </a:t>
            </a:r>
            <a:r>
              <a:rPr lang="sv-SE" dirty="0" err="1"/>
              <a:t>nephrectomy</a:t>
            </a:r>
            <a:r>
              <a:rPr lang="sv-SE" dirty="0"/>
              <a:t> </a:t>
            </a:r>
            <a:r>
              <a:rPr lang="sv-SE" dirty="0" err="1"/>
              <a:t>compared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open</a:t>
            </a:r>
            <a:r>
              <a:rPr lang="sv-SE" dirty="0"/>
              <a:t> </a:t>
            </a:r>
            <a:r>
              <a:rPr lang="sv-SE" dirty="0" err="1"/>
              <a:t>surgery</a:t>
            </a:r>
            <a:r>
              <a:rPr lang="sv-SE" dirty="0"/>
              <a:t>. </a:t>
            </a:r>
            <a:r>
              <a:rPr lang="sv-SE" dirty="0" err="1"/>
              <a:t>Pediatr</a:t>
            </a:r>
            <a:r>
              <a:rPr lang="sv-SE" dirty="0"/>
              <a:t> </a:t>
            </a:r>
            <a:r>
              <a:rPr lang="sv-SE" dirty="0" err="1"/>
              <a:t>Surg</a:t>
            </a:r>
            <a:r>
              <a:rPr lang="sv-SE" dirty="0"/>
              <a:t> </a:t>
            </a:r>
            <a:r>
              <a:rPr lang="sv-SE" dirty="0" err="1"/>
              <a:t>Int</a:t>
            </a:r>
            <a:r>
              <a:rPr lang="sv-SE" dirty="0" smtClean="0"/>
              <a:t>. 2011 </a:t>
            </a:r>
            <a:r>
              <a:rPr lang="sv-SE" dirty="0"/>
              <a:t>Jul;27(7):761-7. </a:t>
            </a:r>
            <a:r>
              <a:rPr lang="sv-SE" dirty="0" err="1"/>
              <a:t>doi</a:t>
            </a:r>
            <a:r>
              <a:rPr lang="sv-SE" dirty="0"/>
              <a:t>: 10.1007/s00383-011-2860-1. </a:t>
            </a:r>
            <a:r>
              <a:rPr lang="sv-SE" dirty="0" err="1"/>
              <a:t>Epub</a:t>
            </a:r>
            <a:r>
              <a:rPr lang="sv-SE" dirty="0"/>
              <a:t> 2011 Feb 16. </a:t>
            </a:r>
            <a:r>
              <a:rPr lang="sv-SE" dirty="0" err="1" smtClean="0"/>
              <a:t>PubMed</a:t>
            </a:r>
            <a:r>
              <a:rPr lang="sv-SE" dirty="0" smtClean="0"/>
              <a:t> PMID</a:t>
            </a:r>
            <a:r>
              <a:rPr lang="sv-SE" dirty="0"/>
              <a:t>: 21327553</a:t>
            </a:r>
            <a:r>
              <a:rPr lang="sv-SE" dirty="0" smtClean="0"/>
              <a:t>.</a:t>
            </a:r>
            <a:endParaRPr lang="sv-SE" dirty="0"/>
          </a:p>
          <a:p>
            <a:r>
              <a:rPr lang="sv-SE" dirty="0" smtClean="0"/>
              <a:t>Anderberg </a:t>
            </a:r>
            <a:r>
              <a:rPr lang="sv-SE" dirty="0"/>
              <a:t>M, </a:t>
            </a:r>
            <a:r>
              <a:rPr lang="sv-SE" dirty="0" err="1"/>
              <a:t>Kockum</a:t>
            </a:r>
            <a:r>
              <a:rPr lang="sv-SE" dirty="0"/>
              <a:t> CC, </a:t>
            </a:r>
            <a:r>
              <a:rPr lang="sv-SE" dirty="0" err="1"/>
              <a:t>Arnbjornsson</a:t>
            </a:r>
            <a:r>
              <a:rPr lang="sv-SE" dirty="0"/>
              <a:t> E. </a:t>
            </a:r>
            <a:r>
              <a:rPr lang="sv-SE" dirty="0" err="1"/>
              <a:t>Paediatric</a:t>
            </a:r>
            <a:r>
              <a:rPr lang="sv-SE" dirty="0"/>
              <a:t> </a:t>
            </a:r>
            <a:r>
              <a:rPr lang="sv-SE" dirty="0" err="1"/>
              <a:t>robotic</a:t>
            </a:r>
            <a:r>
              <a:rPr lang="sv-SE" dirty="0"/>
              <a:t> </a:t>
            </a:r>
            <a:r>
              <a:rPr lang="sv-SE" dirty="0" err="1"/>
              <a:t>surgery</a:t>
            </a:r>
            <a:r>
              <a:rPr lang="sv-SE" dirty="0"/>
              <a:t> in </a:t>
            </a:r>
            <a:r>
              <a:rPr lang="sv-SE" dirty="0" err="1" smtClean="0"/>
              <a:t>clinical</a:t>
            </a:r>
            <a:r>
              <a:rPr lang="sv-SE" dirty="0" smtClean="0"/>
              <a:t> </a:t>
            </a:r>
            <a:r>
              <a:rPr lang="sv-SE" dirty="0" err="1" smtClean="0"/>
              <a:t>practice</a:t>
            </a:r>
            <a:r>
              <a:rPr lang="sv-SE" dirty="0"/>
              <a:t>: a </a:t>
            </a:r>
            <a:r>
              <a:rPr lang="sv-SE" dirty="0" err="1"/>
              <a:t>cost</a:t>
            </a:r>
            <a:r>
              <a:rPr lang="sv-SE" dirty="0"/>
              <a:t> </a:t>
            </a:r>
            <a:r>
              <a:rPr lang="sv-SE" dirty="0" err="1"/>
              <a:t>analysis</a:t>
            </a:r>
            <a:r>
              <a:rPr lang="sv-SE" dirty="0"/>
              <a:t>. </a:t>
            </a:r>
            <a:r>
              <a:rPr lang="sv-SE" dirty="0" err="1"/>
              <a:t>Eur</a:t>
            </a:r>
            <a:r>
              <a:rPr lang="sv-SE" dirty="0"/>
              <a:t> J </a:t>
            </a:r>
            <a:r>
              <a:rPr lang="sv-SE" dirty="0" err="1"/>
              <a:t>Pediatr</a:t>
            </a:r>
            <a:r>
              <a:rPr lang="sv-SE" dirty="0"/>
              <a:t> </a:t>
            </a:r>
            <a:r>
              <a:rPr lang="sv-SE" dirty="0" err="1"/>
              <a:t>Surg</a:t>
            </a:r>
            <a:r>
              <a:rPr lang="sv-SE" dirty="0"/>
              <a:t>. 2009 Oct;19(5):311-5. </a:t>
            </a:r>
            <a:r>
              <a:rPr lang="sv-SE" dirty="0" err="1"/>
              <a:t>doi</a:t>
            </a:r>
            <a:r>
              <a:rPr lang="sv-SE" dirty="0" smtClean="0"/>
              <a:t>: 10.1055/s-0029-1233495</a:t>
            </a:r>
            <a:r>
              <a:rPr lang="sv-SE" dirty="0"/>
              <a:t>. </a:t>
            </a:r>
            <a:r>
              <a:rPr lang="sv-SE" dirty="0" err="1"/>
              <a:t>Epub</a:t>
            </a:r>
            <a:r>
              <a:rPr lang="sv-SE" dirty="0"/>
              <a:t> 2009 </a:t>
            </a:r>
            <a:r>
              <a:rPr lang="sv-SE" dirty="0" err="1"/>
              <a:t>Oct</a:t>
            </a:r>
            <a:r>
              <a:rPr lang="sv-SE" dirty="0"/>
              <a:t> 14. </a:t>
            </a:r>
            <a:r>
              <a:rPr lang="sv-SE" dirty="0" err="1"/>
              <a:t>PubMed</a:t>
            </a:r>
            <a:r>
              <a:rPr lang="sv-SE" dirty="0"/>
              <a:t> PMID: 19830631.</a:t>
            </a:r>
          </a:p>
          <a:p>
            <a:r>
              <a:rPr lang="sv-SE" dirty="0" smtClean="0"/>
              <a:t>Anderberg </a:t>
            </a:r>
            <a:r>
              <a:rPr lang="sv-SE" dirty="0"/>
              <a:t>M, </a:t>
            </a:r>
            <a:r>
              <a:rPr lang="sv-SE" dirty="0" err="1"/>
              <a:t>Kockum</a:t>
            </a:r>
            <a:r>
              <a:rPr lang="sv-SE" dirty="0"/>
              <a:t> CC, </a:t>
            </a:r>
            <a:r>
              <a:rPr lang="sv-SE" dirty="0" err="1"/>
              <a:t>Arnbjornsson</a:t>
            </a:r>
            <a:r>
              <a:rPr lang="sv-SE" dirty="0"/>
              <a:t> E. </a:t>
            </a:r>
            <a:r>
              <a:rPr lang="sv-SE" dirty="0" err="1"/>
              <a:t>Morgagni</a:t>
            </a:r>
            <a:r>
              <a:rPr lang="sv-SE" dirty="0"/>
              <a:t> hernia </a:t>
            </a:r>
            <a:r>
              <a:rPr lang="sv-SE" dirty="0" err="1"/>
              <a:t>repair</a:t>
            </a:r>
            <a:r>
              <a:rPr lang="sv-SE" dirty="0"/>
              <a:t> in a </a:t>
            </a:r>
            <a:r>
              <a:rPr lang="sv-SE" dirty="0" smtClean="0"/>
              <a:t>small </a:t>
            </a:r>
            <a:r>
              <a:rPr lang="sv-SE" dirty="0" err="1" smtClean="0"/>
              <a:t>child</a:t>
            </a:r>
            <a:r>
              <a:rPr lang="sv-SE" dirty="0" smtClean="0"/>
              <a:t> </a:t>
            </a:r>
            <a:r>
              <a:rPr lang="sv-SE" dirty="0" err="1"/>
              <a:t>using</a:t>
            </a:r>
            <a:r>
              <a:rPr lang="sv-SE" dirty="0"/>
              <a:t> da Vinci </a:t>
            </a:r>
            <a:r>
              <a:rPr lang="sv-SE" dirty="0" err="1"/>
              <a:t>robotic</a:t>
            </a:r>
            <a:r>
              <a:rPr lang="sv-SE" dirty="0"/>
              <a:t> instruments--a </a:t>
            </a:r>
            <a:r>
              <a:rPr lang="sv-SE" dirty="0" err="1"/>
              <a:t>case</a:t>
            </a:r>
            <a:r>
              <a:rPr lang="sv-SE" dirty="0"/>
              <a:t> </a:t>
            </a:r>
            <a:r>
              <a:rPr lang="sv-SE" dirty="0" err="1"/>
              <a:t>report</a:t>
            </a:r>
            <a:r>
              <a:rPr lang="sv-SE" dirty="0"/>
              <a:t>. </a:t>
            </a:r>
            <a:r>
              <a:rPr lang="sv-SE" dirty="0" err="1"/>
              <a:t>Eur</a:t>
            </a:r>
            <a:r>
              <a:rPr lang="sv-SE" dirty="0"/>
              <a:t> J </a:t>
            </a:r>
            <a:r>
              <a:rPr lang="sv-SE" dirty="0" err="1"/>
              <a:t>Pediatr</a:t>
            </a:r>
            <a:r>
              <a:rPr lang="sv-SE" dirty="0"/>
              <a:t> </a:t>
            </a:r>
            <a:r>
              <a:rPr lang="sv-SE" dirty="0" err="1"/>
              <a:t>Surg</a:t>
            </a:r>
            <a:r>
              <a:rPr lang="sv-SE" dirty="0"/>
              <a:t>. </a:t>
            </a:r>
            <a:r>
              <a:rPr lang="sv-SE" dirty="0" smtClean="0"/>
              <a:t>2009 Apr;19(2</a:t>
            </a:r>
            <a:r>
              <a:rPr lang="sv-SE" dirty="0"/>
              <a:t>):110-2. </a:t>
            </a:r>
            <a:r>
              <a:rPr lang="sv-SE" dirty="0" err="1"/>
              <a:t>doi</a:t>
            </a:r>
            <a:r>
              <a:rPr lang="sv-SE" dirty="0"/>
              <a:t>: 10.1055/s-2008-1038500. </a:t>
            </a:r>
            <a:r>
              <a:rPr lang="sv-SE" dirty="0" err="1"/>
              <a:t>Epub</a:t>
            </a:r>
            <a:r>
              <a:rPr lang="sv-SE" dirty="0"/>
              <a:t> 2008 Jul 15. </a:t>
            </a:r>
            <a:r>
              <a:rPr lang="sv-SE" dirty="0" err="1"/>
              <a:t>PubMed</a:t>
            </a:r>
            <a:r>
              <a:rPr lang="sv-SE" dirty="0"/>
              <a:t> PMID</a:t>
            </a:r>
            <a:r>
              <a:rPr lang="sv-SE" dirty="0" smtClean="0"/>
              <a:t>: 18629776</a:t>
            </a:r>
            <a:r>
              <a:rPr lang="sv-SE" dirty="0"/>
              <a:t>.</a:t>
            </a:r>
          </a:p>
          <a:p>
            <a:r>
              <a:rPr lang="sv-SE" dirty="0" smtClean="0"/>
              <a:t>Anderberg </a:t>
            </a:r>
            <a:r>
              <a:rPr lang="sv-SE" dirty="0"/>
              <a:t>M, </a:t>
            </a:r>
            <a:r>
              <a:rPr lang="sv-SE" dirty="0" err="1"/>
              <a:t>Kockum</a:t>
            </a:r>
            <a:r>
              <a:rPr lang="sv-SE" dirty="0"/>
              <a:t> CC, Arnbjörnsson E. </a:t>
            </a:r>
            <a:r>
              <a:rPr lang="sv-SE" dirty="0" err="1"/>
              <a:t>Robotic</a:t>
            </a:r>
            <a:r>
              <a:rPr lang="sv-SE" dirty="0"/>
              <a:t> </a:t>
            </a:r>
            <a:r>
              <a:rPr lang="sv-SE" dirty="0" err="1"/>
              <a:t>fundoplication</a:t>
            </a:r>
            <a:r>
              <a:rPr lang="sv-SE" dirty="0"/>
              <a:t> in </a:t>
            </a:r>
            <a:r>
              <a:rPr lang="sv-SE" dirty="0" err="1"/>
              <a:t>children</a:t>
            </a:r>
            <a:r>
              <a:rPr lang="sv-SE" dirty="0" smtClean="0"/>
              <a:t>. </a:t>
            </a:r>
            <a:r>
              <a:rPr lang="sv-SE" dirty="0" err="1" smtClean="0"/>
              <a:t>Pediatr</a:t>
            </a:r>
            <a:r>
              <a:rPr lang="sv-SE" dirty="0" smtClean="0"/>
              <a:t> </a:t>
            </a:r>
            <a:r>
              <a:rPr lang="sv-SE" dirty="0" err="1"/>
              <a:t>Surg</a:t>
            </a:r>
            <a:r>
              <a:rPr lang="sv-SE" dirty="0"/>
              <a:t> </a:t>
            </a:r>
            <a:r>
              <a:rPr lang="sv-SE" dirty="0" err="1"/>
              <a:t>Int</a:t>
            </a:r>
            <a:r>
              <a:rPr lang="sv-SE" dirty="0"/>
              <a:t>. 2007 Feb;23(2):123-7. </a:t>
            </a:r>
            <a:r>
              <a:rPr lang="sv-SE" dirty="0" err="1"/>
              <a:t>Epub</a:t>
            </a:r>
            <a:r>
              <a:rPr lang="sv-SE" dirty="0"/>
              <a:t> 2006 </a:t>
            </a:r>
            <a:r>
              <a:rPr lang="sv-SE" dirty="0" err="1"/>
              <a:t>Oct</a:t>
            </a:r>
            <a:r>
              <a:rPr lang="sv-SE" dirty="0"/>
              <a:t> 18. </a:t>
            </a:r>
            <a:r>
              <a:rPr lang="sv-SE" dirty="0" err="1"/>
              <a:t>PubMed</a:t>
            </a:r>
            <a:r>
              <a:rPr lang="sv-SE" dirty="0"/>
              <a:t> PMID: 17047900.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86245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0889" y="365125"/>
            <a:ext cx="10927644" cy="1325563"/>
          </a:xfrm>
        </p:spPr>
        <p:txBody>
          <a:bodyPr>
            <a:noAutofit/>
          </a:bodyPr>
          <a:lstStyle/>
          <a:p>
            <a:r>
              <a:rPr lang="en-GB" sz="4800" b="1" dirty="0">
                <a:latin typeface="+mn-lt"/>
              </a:rPr>
              <a:t>Computer assisted surgery, publications </a:t>
            </a:r>
            <a:r>
              <a:rPr lang="en-GB" sz="4800" b="1" dirty="0" smtClean="0">
                <a:latin typeface="+mn-lt"/>
              </a:rPr>
              <a:t>II</a:t>
            </a:r>
            <a:endParaRPr lang="sv-SE" sz="4800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v-SE" sz="2400" dirty="0"/>
              <a:t>Christina Granéli, Magnus Anderberg, Christina </a:t>
            </a:r>
            <a:r>
              <a:rPr lang="sv-SE" sz="2400" dirty="0" err="1"/>
              <a:t>Clementson</a:t>
            </a:r>
            <a:r>
              <a:rPr lang="sv-SE" sz="2400" dirty="0"/>
              <a:t> </a:t>
            </a:r>
            <a:r>
              <a:rPr lang="sv-SE" sz="2400" dirty="0" err="1"/>
              <a:t>Kockum</a:t>
            </a:r>
            <a:r>
              <a:rPr lang="sv-SE" sz="2400" dirty="0"/>
              <a:t>, Einar Arnbjörnsson. </a:t>
            </a:r>
            <a:r>
              <a:rPr lang="en-GB" sz="2400" dirty="0"/>
              <a:t>Outcome after comp</a:t>
            </a:r>
            <a:r>
              <a:rPr lang="en-US" sz="2400" dirty="0" err="1"/>
              <a:t>uter</a:t>
            </a:r>
            <a:r>
              <a:rPr lang="en-US" sz="2400" dirty="0"/>
              <a:t>-assisted fundoplication in children measured as pre- and postoperative anti-reflux and asthma medications use. </a:t>
            </a:r>
            <a:r>
              <a:rPr lang="en-GB" sz="2400" dirty="0"/>
              <a:t>Accepted for publication, </a:t>
            </a:r>
            <a:r>
              <a:rPr lang="en-GB" sz="2400" dirty="0" err="1"/>
              <a:t>Eur</a:t>
            </a:r>
            <a:r>
              <a:rPr lang="en-GB" sz="2400" dirty="0"/>
              <a:t> J </a:t>
            </a:r>
            <a:r>
              <a:rPr lang="en-GB" sz="2400" dirty="0" err="1"/>
              <a:t>Ped</a:t>
            </a:r>
            <a:r>
              <a:rPr lang="en-GB" sz="2400" dirty="0"/>
              <a:t> </a:t>
            </a:r>
            <a:r>
              <a:rPr lang="en-GB" sz="2400" dirty="0" err="1"/>
              <a:t>Sug</a:t>
            </a:r>
            <a:r>
              <a:rPr lang="en-GB" sz="2400" dirty="0"/>
              <a:t> </a:t>
            </a:r>
            <a:r>
              <a:rPr lang="en-GB" sz="2400" dirty="0" smtClean="0"/>
              <a:t>2014</a:t>
            </a:r>
            <a:r>
              <a:rPr lang="sv-SE" sz="2400" dirty="0" smtClean="0"/>
              <a:t>-07</a:t>
            </a:r>
          </a:p>
          <a:p>
            <a:r>
              <a:rPr lang="sv-SE" sz="2400" dirty="0" smtClean="0"/>
              <a:t>Dissertation: </a:t>
            </a:r>
            <a:r>
              <a:rPr lang="en-US" sz="2400" u="sng" dirty="0">
                <a:hlinkClick r:id="rId2"/>
              </a:rPr>
              <a:t>Computer-assisted surgery in children</a:t>
            </a:r>
            <a:r>
              <a:rPr lang="en-US" sz="2400" dirty="0"/>
              <a:t>, Lund University, September 10, 2010.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xmlns="" val="266718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latin typeface="+mn-lt"/>
              </a:rPr>
              <a:t>Gastrostomy in children, publications </a:t>
            </a:r>
            <a:r>
              <a:rPr lang="en-GB" sz="4800" b="1" dirty="0" smtClean="0">
                <a:latin typeface="+mn-lt"/>
              </a:rPr>
              <a:t>I</a:t>
            </a:r>
            <a:endParaRPr lang="sv-SE" sz="4800" b="1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/>
              <a:t>1: Lantz M, Hultin Larsson H, Arnbjörnsson E. </a:t>
            </a:r>
            <a:r>
              <a:rPr lang="sv-SE" dirty="0" err="1"/>
              <a:t>Literature</a:t>
            </a:r>
            <a:r>
              <a:rPr lang="sv-SE" dirty="0"/>
              <a:t> </a:t>
            </a:r>
            <a:r>
              <a:rPr lang="sv-SE" dirty="0" err="1"/>
              <a:t>review</a:t>
            </a:r>
            <a:r>
              <a:rPr lang="sv-SE" dirty="0"/>
              <a:t> </a:t>
            </a:r>
            <a:r>
              <a:rPr lang="sv-SE" dirty="0" err="1"/>
              <a:t>comparing</a:t>
            </a:r>
            <a:r>
              <a:rPr lang="sv-SE" dirty="0"/>
              <a:t> </a:t>
            </a:r>
            <a:r>
              <a:rPr lang="sv-SE" dirty="0" err="1"/>
              <a:t>laparoscopic</a:t>
            </a:r>
            <a:r>
              <a:rPr lang="sv-SE" dirty="0"/>
              <a:t> and </a:t>
            </a:r>
            <a:r>
              <a:rPr lang="sv-SE" dirty="0" err="1"/>
              <a:t>percutaneous</a:t>
            </a:r>
            <a:r>
              <a:rPr lang="sv-SE" dirty="0"/>
              <a:t> </a:t>
            </a:r>
            <a:r>
              <a:rPr lang="sv-SE" dirty="0" err="1"/>
              <a:t>endoscopic</a:t>
            </a:r>
            <a:r>
              <a:rPr lang="sv-SE" dirty="0"/>
              <a:t> </a:t>
            </a:r>
            <a:r>
              <a:rPr lang="sv-SE" dirty="0" err="1"/>
              <a:t>gastrostomies</a:t>
            </a:r>
            <a:r>
              <a:rPr lang="sv-SE" dirty="0"/>
              <a:t> in a </a:t>
            </a:r>
            <a:r>
              <a:rPr lang="sv-SE" dirty="0" err="1"/>
              <a:t>pediatric</a:t>
            </a:r>
            <a:r>
              <a:rPr lang="sv-SE" dirty="0"/>
              <a:t> population. </a:t>
            </a:r>
            <a:r>
              <a:rPr lang="sv-SE" dirty="0" err="1"/>
              <a:t>Int</a:t>
            </a:r>
            <a:r>
              <a:rPr lang="sv-SE" dirty="0"/>
              <a:t> J </a:t>
            </a:r>
            <a:r>
              <a:rPr lang="sv-SE" dirty="0" err="1"/>
              <a:t>Pediatr</a:t>
            </a:r>
            <a:r>
              <a:rPr lang="sv-SE" dirty="0"/>
              <a:t>. 2010;2010:507616. </a:t>
            </a:r>
            <a:r>
              <a:rPr lang="sv-SE" dirty="0" err="1"/>
              <a:t>doi</a:t>
            </a:r>
            <a:r>
              <a:rPr lang="sv-SE" dirty="0"/>
              <a:t>: 10.1155/2010/507616. </a:t>
            </a:r>
            <a:r>
              <a:rPr lang="sv-SE" dirty="0" err="1"/>
              <a:t>Epub</a:t>
            </a:r>
            <a:r>
              <a:rPr lang="sv-SE" dirty="0"/>
              <a:t> 2010 Mar 10. </a:t>
            </a:r>
            <a:r>
              <a:rPr lang="sv-SE" dirty="0" err="1"/>
              <a:t>PubMed</a:t>
            </a:r>
            <a:r>
              <a:rPr lang="sv-SE" dirty="0"/>
              <a:t> PMID: 20300186; </a:t>
            </a:r>
            <a:r>
              <a:rPr lang="sv-SE" dirty="0" err="1"/>
              <a:t>PubMed</a:t>
            </a:r>
            <a:r>
              <a:rPr lang="sv-SE" dirty="0"/>
              <a:t> Central PMCID: PMC2836526.</a:t>
            </a:r>
          </a:p>
          <a:p>
            <a:r>
              <a:rPr lang="sv-SE" dirty="0"/>
              <a:t>2: Lantz M, Larsson HH, Arnbjörnsson E. [Video-</a:t>
            </a:r>
            <a:r>
              <a:rPr lang="sv-SE" dirty="0" err="1"/>
              <a:t>assisted</a:t>
            </a:r>
            <a:r>
              <a:rPr lang="sv-SE" dirty="0"/>
              <a:t> </a:t>
            </a:r>
            <a:r>
              <a:rPr lang="sv-SE" dirty="0" err="1"/>
              <a:t>technique</a:t>
            </a:r>
            <a:r>
              <a:rPr lang="sv-SE" dirty="0"/>
              <a:t> is best </a:t>
            </a:r>
            <a:r>
              <a:rPr lang="sv-SE" dirty="0" err="1"/>
              <a:t>when</a:t>
            </a:r>
            <a:r>
              <a:rPr lang="sv-SE" dirty="0"/>
              <a:t> </a:t>
            </a:r>
            <a:r>
              <a:rPr lang="sv-SE" dirty="0" err="1"/>
              <a:t>performing</a:t>
            </a:r>
            <a:r>
              <a:rPr lang="sv-SE" dirty="0"/>
              <a:t> </a:t>
            </a:r>
            <a:r>
              <a:rPr lang="sv-SE" dirty="0" err="1"/>
              <a:t>laparoscopic</a:t>
            </a:r>
            <a:r>
              <a:rPr lang="sv-SE" dirty="0"/>
              <a:t> </a:t>
            </a:r>
            <a:r>
              <a:rPr lang="sv-SE" dirty="0" err="1"/>
              <a:t>gastrostomy</a:t>
            </a:r>
            <a:r>
              <a:rPr lang="sv-SE" dirty="0"/>
              <a:t> in </a:t>
            </a:r>
            <a:r>
              <a:rPr lang="sv-SE" dirty="0" err="1"/>
              <a:t>children</a:t>
            </a:r>
            <a:r>
              <a:rPr lang="sv-SE" dirty="0"/>
              <a:t>. Meta-</a:t>
            </a:r>
            <a:r>
              <a:rPr lang="sv-SE" dirty="0" err="1"/>
              <a:t>analysis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frequency</a:t>
            </a:r>
            <a:r>
              <a:rPr lang="sv-SE" dirty="0"/>
              <a:t> 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fistulas</a:t>
            </a:r>
            <a:r>
              <a:rPr lang="sv-SE" dirty="0"/>
              <a:t> </a:t>
            </a:r>
            <a:r>
              <a:rPr lang="sv-SE" dirty="0" err="1"/>
              <a:t>following</a:t>
            </a:r>
            <a:r>
              <a:rPr lang="sv-SE" dirty="0"/>
              <a:t> </a:t>
            </a:r>
            <a:r>
              <a:rPr lang="sv-SE" dirty="0" err="1"/>
              <a:t>two</a:t>
            </a:r>
            <a:r>
              <a:rPr lang="sv-SE" dirty="0"/>
              <a:t> different </a:t>
            </a:r>
            <a:r>
              <a:rPr lang="sv-SE" dirty="0" err="1"/>
              <a:t>methods</a:t>
            </a:r>
            <a:r>
              <a:rPr lang="sv-SE" dirty="0"/>
              <a:t>]. Lakartidningen. 2009 Nov 11-17;106(46):3078, 3080-2. Swedish. </a:t>
            </a:r>
            <a:r>
              <a:rPr lang="sv-SE" dirty="0" err="1"/>
              <a:t>PubMed</a:t>
            </a:r>
            <a:r>
              <a:rPr lang="sv-SE" dirty="0"/>
              <a:t> PMID: 19998611.</a:t>
            </a:r>
          </a:p>
          <a:p>
            <a:r>
              <a:rPr lang="sv-SE" dirty="0"/>
              <a:t>3: Backman T, </a:t>
            </a:r>
            <a:r>
              <a:rPr lang="sv-SE" dirty="0" err="1"/>
              <a:t>Sjövie</a:t>
            </a:r>
            <a:r>
              <a:rPr lang="sv-SE" dirty="0"/>
              <a:t> H, </a:t>
            </a:r>
            <a:r>
              <a:rPr lang="sv-SE" dirty="0" err="1"/>
              <a:t>Kullendorff</a:t>
            </a:r>
            <a:r>
              <a:rPr lang="sv-SE" dirty="0"/>
              <a:t> CM, Arnbjörnsson E. </a:t>
            </a:r>
            <a:r>
              <a:rPr lang="sv-SE" dirty="0" err="1"/>
              <a:t>Continuous</a:t>
            </a:r>
            <a:r>
              <a:rPr lang="sv-SE" dirty="0"/>
              <a:t> double U-</a:t>
            </a:r>
            <a:r>
              <a:rPr lang="sv-SE" dirty="0" err="1"/>
              <a:t>stitch</a:t>
            </a:r>
            <a:r>
              <a:rPr lang="sv-SE" dirty="0"/>
              <a:t> </a:t>
            </a:r>
            <a:r>
              <a:rPr lang="sv-SE" dirty="0" err="1"/>
              <a:t>gastrostomy</a:t>
            </a:r>
            <a:r>
              <a:rPr lang="sv-SE" dirty="0"/>
              <a:t> in </a:t>
            </a:r>
            <a:r>
              <a:rPr lang="sv-SE" dirty="0" err="1"/>
              <a:t>children</a:t>
            </a:r>
            <a:r>
              <a:rPr lang="sv-SE" dirty="0"/>
              <a:t>. </a:t>
            </a:r>
            <a:r>
              <a:rPr lang="sv-SE" dirty="0" err="1"/>
              <a:t>Eur</a:t>
            </a:r>
            <a:r>
              <a:rPr lang="sv-SE" dirty="0"/>
              <a:t> J </a:t>
            </a:r>
            <a:r>
              <a:rPr lang="sv-SE" dirty="0" err="1"/>
              <a:t>Pediatr</a:t>
            </a:r>
            <a:r>
              <a:rPr lang="sv-SE" dirty="0"/>
              <a:t> </a:t>
            </a:r>
            <a:r>
              <a:rPr lang="sv-SE" dirty="0" err="1"/>
              <a:t>Surg</a:t>
            </a:r>
            <a:r>
              <a:rPr lang="sv-SE" dirty="0"/>
              <a:t>. 2010 Jan;20(1):14-7. </a:t>
            </a:r>
            <a:r>
              <a:rPr lang="sv-SE" dirty="0" err="1"/>
              <a:t>doi</a:t>
            </a:r>
            <a:r>
              <a:rPr lang="sv-SE" dirty="0"/>
              <a:t>: 10.1055/s-0029-1238316. </a:t>
            </a:r>
            <a:r>
              <a:rPr lang="sv-SE" dirty="0" err="1"/>
              <a:t>Epub</a:t>
            </a:r>
            <a:r>
              <a:rPr lang="sv-SE" dirty="0"/>
              <a:t> 2009 </a:t>
            </a:r>
            <a:r>
              <a:rPr lang="sv-SE" dirty="0" err="1"/>
              <a:t>Oct</a:t>
            </a:r>
            <a:r>
              <a:rPr lang="sv-SE" dirty="0"/>
              <a:t> 14. </a:t>
            </a:r>
            <a:r>
              <a:rPr lang="sv-SE" dirty="0" err="1"/>
              <a:t>PubMed</a:t>
            </a:r>
            <a:r>
              <a:rPr lang="sv-SE" dirty="0"/>
              <a:t> PMID: 19830661.</a:t>
            </a:r>
          </a:p>
          <a:p>
            <a:r>
              <a:rPr lang="sv-SE" dirty="0"/>
              <a:t>4: Norén E, </a:t>
            </a:r>
            <a:r>
              <a:rPr lang="sv-SE" dirty="0" err="1"/>
              <a:t>Gunnarsdóttir</a:t>
            </a:r>
            <a:r>
              <a:rPr lang="sv-SE" dirty="0"/>
              <a:t> A, Hanséus K, Arnbjörnsson E. </a:t>
            </a:r>
            <a:r>
              <a:rPr lang="sv-SE" dirty="0" err="1"/>
              <a:t>Laparoscopic</a:t>
            </a:r>
            <a:r>
              <a:rPr lang="sv-SE" dirty="0"/>
              <a:t> </a:t>
            </a:r>
            <a:r>
              <a:rPr lang="sv-SE" dirty="0" err="1"/>
              <a:t>gastrostomy</a:t>
            </a:r>
            <a:r>
              <a:rPr lang="sv-SE" dirty="0"/>
              <a:t> in </a:t>
            </a:r>
            <a:r>
              <a:rPr lang="sv-SE" dirty="0" err="1"/>
              <a:t>children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congenital</a:t>
            </a:r>
            <a:r>
              <a:rPr lang="sv-SE" dirty="0"/>
              <a:t> </a:t>
            </a:r>
            <a:r>
              <a:rPr lang="sv-SE" dirty="0" err="1"/>
              <a:t>heart</a:t>
            </a:r>
            <a:r>
              <a:rPr lang="sv-SE" dirty="0"/>
              <a:t> </a:t>
            </a:r>
            <a:r>
              <a:rPr lang="sv-SE" dirty="0" err="1"/>
              <a:t>disease</a:t>
            </a:r>
            <a:r>
              <a:rPr lang="sv-SE" dirty="0"/>
              <a:t>. J </a:t>
            </a:r>
            <a:r>
              <a:rPr lang="sv-SE" dirty="0" err="1"/>
              <a:t>Laparoendosc</a:t>
            </a:r>
            <a:r>
              <a:rPr lang="sv-SE" dirty="0"/>
              <a:t> </a:t>
            </a:r>
            <a:r>
              <a:rPr lang="sv-SE" dirty="0" err="1"/>
              <a:t>Adv</a:t>
            </a:r>
            <a:r>
              <a:rPr lang="sv-SE" dirty="0"/>
              <a:t> </a:t>
            </a:r>
            <a:r>
              <a:rPr lang="sv-SE" dirty="0" err="1"/>
              <a:t>Surg</a:t>
            </a:r>
            <a:r>
              <a:rPr lang="sv-SE" dirty="0"/>
              <a:t> Tech A. 2007 Aug;17(4):483-9. </a:t>
            </a:r>
            <a:r>
              <a:rPr lang="sv-SE" dirty="0" err="1"/>
              <a:t>PubMed</a:t>
            </a:r>
            <a:r>
              <a:rPr lang="sv-SE" dirty="0"/>
              <a:t> PMID: 17705732.</a:t>
            </a:r>
          </a:p>
          <a:p>
            <a:r>
              <a:rPr lang="sv-SE" dirty="0"/>
              <a:t>5: Backman T, Berglund Y, </a:t>
            </a:r>
            <a:r>
              <a:rPr lang="sv-SE" dirty="0" err="1"/>
              <a:t>Sjövie</a:t>
            </a:r>
            <a:r>
              <a:rPr lang="sv-SE" dirty="0"/>
              <a:t> H, Arnbjörnsson E. </a:t>
            </a:r>
            <a:r>
              <a:rPr lang="sv-SE" dirty="0" err="1"/>
              <a:t>Complications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video-</a:t>
            </a:r>
            <a:r>
              <a:rPr lang="sv-SE" dirty="0" err="1"/>
              <a:t>assisted</a:t>
            </a:r>
            <a:r>
              <a:rPr lang="sv-SE" dirty="0"/>
              <a:t> </a:t>
            </a:r>
            <a:r>
              <a:rPr lang="sv-SE" dirty="0" err="1"/>
              <a:t>gastrostomy</a:t>
            </a:r>
            <a:r>
              <a:rPr lang="sv-SE" dirty="0"/>
              <a:t> in </a:t>
            </a:r>
            <a:r>
              <a:rPr lang="sv-SE" dirty="0" err="1"/>
              <a:t>children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or </a:t>
            </a:r>
            <a:r>
              <a:rPr lang="sv-SE" dirty="0" err="1"/>
              <a:t>without</a:t>
            </a:r>
            <a:r>
              <a:rPr lang="sv-SE" dirty="0"/>
              <a:t> a </a:t>
            </a:r>
            <a:r>
              <a:rPr lang="sv-SE" dirty="0" err="1"/>
              <a:t>ventriculoperitoneal</a:t>
            </a:r>
            <a:r>
              <a:rPr lang="sv-SE" dirty="0"/>
              <a:t> shunt. </a:t>
            </a:r>
            <a:r>
              <a:rPr lang="sv-SE" dirty="0" err="1"/>
              <a:t>Pediatr</a:t>
            </a:r>
            <a:r>
              <a:rPr lang="sv-SE" dirty="0"/>
              <a:t> </a:t>
            </a:r>
            <a:r>
              <a:rPr lang="sv-SE" dirty="0" err="1"/>
              <a:t>Surg</a:t>
            </a:r>
            <a:r>
              <a:rPr lang="sv-SE" dirty="0"/>
              <a:t> </a:t>
            </a:r>
            <a:r>
              <a:rPr lang="sv-SE" dirty="0" err="1"/>
              <a:t>Int</a:t>
            </a:r>
            <a:r>
              <a:rPr lang="sv-SE" dirty="0"/>
              <a:t>. 2007 Jul;23(7):665-8. </a:t>
            </a:r>
            <a:r>
              <a:rPr lang="sv-SE" dirty="0" err="1"/>
              <a:t>Epub</a:t>
            </a:r>
            <a:r>
              <a:rPr lang="sv-SE" dirty="0"/>
              <a:t> 2007 May 9. </a:t>
            </a:r>
            <a:r>
              <a:rPr lang="sv-SE" dirty="0" err="1"/>
              <a:t>PubMed</a:t>
            </a:r>
            <a:r>
              <a:rPr lang="sv-SE" dirty="0"/>
              <a:t> PMID: 17487495.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87865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nar Arnbjörn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Einar Arnbjörnsson.pptx</Template>
  <TotalTime>1</TotalTime>
  <Words>1973</Words>
  <Application>Microsoft Office PowerPoint</Application>
  <PresentationFormat>Custom</PresentationFormat>
  <Paragraphs>87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Einar Arnbjörnsson</vt:lpstr>
      <vt:lpstr>Einar Arnbjörnsson MD, PhD,  Associate Professor in Pediatric Surgery Senior Consultant in Pediatric Surgery</vt:lpstr>
      <vt:lpstr>The main research interest : Clinical studies in:</vt:lpstr>
      <vt:lpstr>Anorectal malformations, publications I </vt:lpstr>
      <vt:lpstr>Anorectal malformations, publications II</vt:lpstr>
      <vt:lpstr>Hirschsprung´s disease, publications I</vt:lpstr>
      <vt:lpstr>Hirschsprung´s disease, publications II</vt:lpstr>
      <vt:lpstr>Computer assisted surgery, publications I</vt:lpstr>
      <vt:lpstr>Computer assisted surgery, publications II</vt:lpstr>
      <vt:lpstr>Gastrostomy in children, publications I</vt:lpstr>
      <vt:lpstr>Gastrostomy in children, publications II </vt:lpstr>
      <vt:lpstr>Gastrostomy in children, publications III</vt:lpstr>
      <vt:lpstr>Gastrostomy in children, publications IV</vt:lpstr>
      <vt:lpstr>Gastrostomy in children, publications V</vt:lpstr>
      <vt:lpstr>Clinical research in Pediatric Surgery Projects with few publications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uzwal-p</dc:creator>
  <cp:lastModifiedBy>uzwal-p</cp:lastModifiedBy>
  <cp:revision>2</cp:revision>
  <dcterms:created xsi:type="dcterms:W3CDTF">2014-10-08T08:19:13Z</dcterms:created>
  <dcterms:modified xsi:type="dcterms:W3CDTF">2015-10-13T13:55:15Z</dcterms:modified>
</cp:coreProperties>
</file>