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59" r:id="rId4"/>
    <p:sldId id="258" r:id="rId5"/>
    <p:sldId id="260" r:id="rId6"/>
    <p:sldId id="261" r:id="rId7"/>
    <p:sldId id="313" r:id="rId8"/>
    <p:sldId id="318" r:id="rId9"/>
    <p:sldId id="319" r:id="rId10"/>
    <p:sldId id="320" r:id="rId11"/>
    <p:sldId id="321" r:id="rId12"/>
    <p:sldId id="31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1656" y="-2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A46A11-D320-4319-BB19-6AF34A8AC94B}" type="datetimeFigureOut">
              <a:rPr lang="en-US" smtClean="0"/>
              <a:t>10/29/2014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E54FC7-E7F6-46BE-91CA-F07215B68C83}" type="slidenum">
              <a:rPr lang="en-US" smtClean="0"/>
              <a:t>‹#›</a:t>
            </a:fld>
            <a:endParaRPr lang="en-US"/>
          </a:p>
        </p:txBody>
      </p:sp>
    </p:spTree>
    <p:extLst>
      <p:ext uri="{BB962C8B-B14F-4D97-AF65-F5344CB8AC3E}">
        <p14:creationId xmlns:p14="http://schemas.microsoft.com/office/powerpoint/2010/main" val="2421474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E54FC7-E7F6-46BE-91CA-F07215B68C83}" type="slidenum">
              <a:rPr lang="en-US" smtClean="0"/>
              <a:t>1</a:t>
            </a:fld>
            <a:endParaRPr lang="en-US"/>
          </a:p>
        </p:txBody>
      </p:sp>
    </p:spTree>
    <p:extLst>
      <p:ext uri="{BB962C8B-B14F-4D97-AF65-F5344CB8AC3E}">
        <p14:creationId xmlns:p14="http://schemas.microsoft.com/office/powerpoint/2010/main" val="933886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897EF42-4468-45B4-839B-0223E8CED2DD}" type="datetimeFigureOut">
              <a:rPr lang="en-US" smtClean="0"/>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2525762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97EF42-4468-45B4-839B-0223E8CED2DD}" type="datetimeFigureOut">
              <a:rPr lang="en-US" smtClean="0"/>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411285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97EF42-4468-45B4-839B-0223E8CED2DD}" type="datetimeFigureOut">
              <a:rPr lang="en-US" smtClean="0"/>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3455984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97EF42-4468-45B4-839B-0223E8CED2DD}" type="datetimeFigureOut">
              <a:rPr lang="en-US" smtClean="0"/>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2556795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97EF42-4468-45B4-839B-0223E8CED2DD}" type="datetimeFigureOut">
              <a:rPr lang="en-US" smtClean="0"/>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30561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897EF42-4468-45B4-839B-0223E8CED2DD}" type="datetimeFigureOut">
              <a:rPr lang="en-US" smtClean="0"/>
              <a:t>10/29/2014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2451333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897EF42-4468-45B4-839B-0223E8CED2DD}" type="datetimeFigureOut">
              <a:rPr lang="en-US" smtClean="0"/>
              <a:t>10/29/2014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2868668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97EF42-4468-45B4-839B-0223E8CED2DD}" type="datetimeFigureOut">
              <a:rPr lang="en-US" smtClean="0"/>
              <a:t>10/29/2014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3247204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7EF42-4468-45B4-839B-0223E8CED2DD}" type="datetimeFigureOut">
              <a:rPr lang="en-US" smtClean="0"/>
              <a:t>10/29/2014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4281039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97EF42-4468-45B4-839B-0223E8CED2DD}" type="datetimeFigureOut">
              <a:rPr lang="en-US" smtClean="0"/>
              <a:t>10/29/2014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2309788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97EF42-4468-45B4-839B-0223E8CED2DD}" type="datetimeFigureOut">
              <a:rPr lang="en-US" smtClean="0"/>
              <a:t>10/29/2014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3521920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97EF42-4468-45B4-839B-0223E8CED2DD}" type="datetimeFigureOut">
              <a:rPr lang="en-US" smtClean="0"/>
              <a:t>10/29/2014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925245-6EC2-4710-A17C-F03DBAEE8AC6}" type="slidenum">
              <a:rPr lang="en-US" smtClean="0"/>
              <a:t>‹#›</a:t>
            </a:fld>
            <a:endParaRPr lang="en-US"/>
          </a:p>
        </p:txBody>
      </p:sp>
    </p:spTree>
    <p:extLst>
      <p:ext uri="{BB962C8B-B14F-4D97-AF65-F5344CB8AC3E}">
        <p14:creationId xmlns:p14="http://schemas.microsoft.com/office/powerpoint/2010/main" val="23726724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1143000"/>
            <a:ext cx="6629400" cy="2285241"/>
          </a:xfrm>
          <a:prstGeom prst="rect">
            <a:avLst/>
          </a:prstGeom>
        </p:spPr>
        <p:txBody>
          <a:bodyPr wrap="square">
            <a:spAutoFit/>
          </a:bodyPr>
          <a:lstStyle/>
          <a:p>
            <a:pPr>
              <a:lnSpc>
                <a:spcPct val="150000"/>
              </a:lnSpc>
            </a:pPr>
            <a:r>
              <a:rPr lang="en-US" sz="2600" b="1" dirty="0" smtClean="0">
                <a:latin typeface="Times New Roman" pitchFamily="18" charset="0"/>
                <a:cs typeface="Times New Roman" pitchFamily="18" charset="0"/>
              </a:rPr>
              <a:t>Dr. </a:t>
            </a:r>
            <a:r>
              <a:rPr lang="en-US" sz="2600" b="1" dirty="0">
                <a:latin typeface="Times New Roman" pitchFamily="18" charset="0"/>
                <a:cs typeface="Times New Roman" pitchFamily="18" charset="0"/>
              </a:rPr>
              <a:t>Elizabeth </a:t>
            </a:r>
            <a:r>
              <a:rPr lang="en-US" sz="2600" b="1" dirty="0" err="1">
                <a:latin typeface="Times New Roman" pitchFamily="18" charset="0"/>
                <a:cs typeface="Times New Roman" pitchFamily="18" charset="0"/>
              </a:rPr>
              <a:t>Currid-Halkett</a:t>
            </a:r>
            <a:r>
              <a:rPr lang="en-US" sz="2600" b="1" dirty="0">
                <a:latin typeface="Times New Roman" pitchFamily="18" charset="0"/>
                <a:cs typeface="Times New Roman" pitchFamily="18" charset="0"/>
              </a:rPr>
              <a:t> </a:t>
            </a:r>
            <a:endParaRPr lang="en-US" sz="2600" b="1" dirty="0" smtClean="0">
              <a:latin typeface="Times New Roman" pitchFamily="18" charset="0"/>
              <a:cs typeface="Times New Roman" pitchFamily="18" charset="0"/>
            </a:endParaRPr>
          </a:p>
          <a:p>
            <a:pPr>
              <a:lnSpc>
                <a:spcPct val="150000"/>
              </a:lnSpc>
            </a:pPr>
            <a:r>
              <a:rPr lang="en-US" sz="2300" dirty="0">
                <a:latin typeface="Times New Roman" pitchFamily="18" charset="0"/>
                <a:cs typeface="Times New Roman" pitchFamily="18" charset="0"/>
              </a:rPr>
              <a:t>Associate Professor </a:t>
            </a:r>
          </a:p>
          <a:p>
            <a:pPr>
              <a:lnSpc>
                <a:spcPct val="150000"/>
              </a:lnSpc>
            </a:pPr>
            <a:r>
              <a:rPr lang="en-US" sz="2300" dirty="0">
                <a:latin typeface="Times New Roman" pitchFamily="18" charset="0"/>
                <a:cs typeface="Times New Roman" pitchFamily="18" charset="0"/>
              </a:rPr>
              <a:t>University of Southern California</a:t>
            </a:r>
          </a:p>
          <a:p>
            <a:pPr>
              <a:lnSpc>
                <a:spcPct val="150000"/>
              </a:lnSpc>
            </a:pPr>
            <a:r>
              <a:rPr lang="en-US" sz="2300" dirty="0">
                <a:latin typeface="Times New Roman" pitchFamily="18" charset="0"/>
                <a:cs typeface="Times New Roman" pitchFamily="18" charset="0"/>
              </a:rPr>
              <a:t>USA</a:t>
            </a:r>
            <a:endParaRPr lang="en-US" sz="2300" dirty="0">
              <a:latin typeface="Times New Roman" pitchFamily="18" charset="0"/>
              <a:cs typeface="Times New Roman" pitchFamily="18" charset="0"/>
            </a:endParaRPr>
          </a:p>
        </p:txBody>
      </p:sp>
      <p:sp>
        <p:nvSpPr>
          <p:cNvPr id="5" name="Rectangle 4"/>
          <p:cNvSpPr/>
          <p:nvPr/>
        </p:nvSpPr>
        <p:spPr>
          <a:xfrm>
            <a:off x="2535497" y="269557"/>
            <a:ext cx="4011034" cy="523220"/>
          </a:xfrm>
          <a:prstGeom prst="rect">
            <a:avLst/>
          </a:prstGeom>
        </p:spPr>
        <p:txBody>
          <a:bodyPr wrap="none">
            <a:spAutoFit/>
          </a:bodyPr>
          <a:lstStyle/>
          <a:p>
            <a:pPr algn="ctr"/>
            <a:r>
              <a:rPr lang="en-US" sz="2800" b="1" dirty="0" smtClean="0">
                <a:latin typeface="Times New Roman" pitchFamily="18" charset="0"/>
                <a:cs typeface="Times New Roman" pitchFamily="18" charset="0"/>
              </a:rPr>
              <a:t>Editorial Board Member</a:t>
            </a:r>
          </a:p>
        </p:txBody>
      </p:sp>
      <p:pic>
        <p:nvPicPr>
          <p:cNvPr id="1026" name="Picture 2" descr="C:\Users\anilkumar-v\Desktop\Author proof\Eli.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50244" y="1447800"/>
            <a:ext cx="2105025" cy="2131726"/>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3" descr="C:\Users\anilkumar-v\Desktop\Author proof\zabeth.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50244" y="3579526"/>
            <a:ext cx="2105025" cy="2171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48736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a:xfrm>
            <a:off x="-457200" y="0"/>
            <a:ext cx="3657600" cy="914400"/>
          </a:xfrm>
        </p:spPr>
        <p:txBody>
          <a:bodyPr vert="horz" lIns="91440" tIns="45720" rIns="91440" bIns="45720" rtlCol="0" anchor="ctr">
            <a:normAutofit/>
          </a:bodyPr>
          <a:lstStyle/>
          <a:p>
            <a:r>
              <a:rPr lang="en-US" sz="2200" b="1" dirty="0">
                <a:latin typeface="Times New Roman" pitchFamily="18" charset="0"/>
                <a:cs typeface="Times New Roman" pitchFamily="18" charset="0"/>
              </a:rPr>
              <a:t>Social networks</a:t>
            </a:r>
            <a:endParaRPr lang="en-US" sz="2200" b="1" dirty="0">
              <a:latin typeface="Times New Roman" pitchFamily="18" charset="0"/>
              <a:cs typeface="Times New Roman" pitchFamily="18" charset="0"/>
            </a:endParaRPr>
          </a:p>
        </p:txBody>
      </p:sp>
      <p:sp>
        <p:nvSpPr>
          <p:cNvPr id="11268" name="Rectangle 3"/>
          <p:cNvSpPr>
            <a:spLocks noGrp="1" noChangeArrowheads="1"/>
          </p:cNvSpPr>
          <p:nvPr>
            <p:ph type="body" idx="1"/>
          </p:nvPr>
        </p:nvSpPr>
        <p:spPr>
          <a:xfrm>
            <a:off x="381000" y="914400"/>
            <a:ext cx="8229600" cy="4525963"/>
          </a:xfrm>
        </p:spPr>
        <p:txBody>
          <a:bodyPr vert="horz" lIns="91440" tIns="45720" rIns="91440" bIns="45720" rtlCol="0">
            <a:noAutofit/>
          </a:bodyPr>
          <a:lstStyle/>
          <a:p>
            <a:pPr>
              <a:lnSpc>
                <a:spcPct val="150000"/>
              </a:lnSpc>
            </a:pPr>
            <a:r>
              <a:rPr lang="en-US" sz="2200" dirty="0">
                <a:latin typeface="Times New Roman" pitchFamily="18" charset="0"/>
                <a:cs typeface="Times New Roman" pitchFamily="18" charset="0"/>
              </a:rPr>
              <a:t>A social network is a social structure made up of a set of social actors (such as individuals or organizations) and a set of the dyadic ties between these actors. The social network perspective provides a set of methods for analyzing the structure of whole social entities as well as a variety of theories explaining the patterns observed in these structures. The study of these structures uses social network analysis to identify local and global patterns, locate influential entities, and examine network dynamics.</a:t>
            </a:r>
            <a:endParaRPr lang="en-US" sz="2200" dirty="0">
              <a:latin typeface="Times New Roman" pitchFamily="18" charset="0"/>
              <a:cs typeface="Times New Roman" pitchFamily="18" charset="0"/>
            </a:endParaRPr>
          </a:p>
        </p:txBody>
      </p:sp>
    </p:spTree>
    <p:extLst>
      <p:ext uri="{BB962C8B-B14F-4D97-AF65-F5344CB8AC3E}">
        <p14:creationId xmlns:p14="http://schemas.microsoft.com/office/powerpoint/2010/main" val="41711944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3"/>
          <p:cNvSpPr>
            <a:spLocks noGrp="1" noChangeArrowheads="1"/>
          </p:cNvSpPr>
          <p:nvPr>
            <p:ph type="body" idx="1"/>
          </p:nvPr>
        </p:nvSpPr>
        <p:spPr>
          <a:xfrm>
            <a:off x="152400" y="304800"/>
            <a:ext cx="8763000" cy="6553200"/>
          </a:xfrm>
        </p:spPr>
        <p:txBody>
          <a:bodyPr>
            <a:noAutofit/>
          </a:bodyPr>
          <a:lstStyle/>
          <a:p>
            <a:pPr>
              <a:lnSpc>
                <a:spcPct val="150000"/>
              </a:lnSpc>
            </a:pPr>
            <a:r>
              <a:rPr lang="en-US" sz="2200" dirty="0">
                <a:latin typeface="Times New Roman" pitchFamily="18" charset="0"/>
                <a:cs typeface="Times New Roman" pitchFamily="18" charset="0"/>
              </a:rPr>
              <a:t>Social networks and the analysis of them is an inherently interdisciplinary academic field which emerged from social psychology, sociology, statistics, and graph theory. Georg </a:t>
            </a:r>
            <a:r>
              <a:rPr lang="en-US" sz="2200" dirty="0" err="1">
                <a:latin typeface="Times New Roman" pitchFamily="18" charset="0"/>
                <a:cs typeface="Times New Roman" pitchFamily="18" charset="0"/>
              </a:rPr>
              <a:t>Simmel</a:t>
            </a:r>
            <a:r>
              <a:rPr lang="en-US" sz="2200" dirty="0">
                <a:latin typeface="Times New Roman" pitchFamily="18" charset="0"/>
                <a:cs typeface="Times New Roman" pitchFamily="18" charset="0"/>
              </a:rPr>
              <a:t> authored early structural theories in sociology emphasizing the dynamics of triads and "web of group affiliations</a:t>
            </a:r>
            <a:r>
              <a:rPr lang="en-US" sz="2200" dirty="0" smtClean="0">
                <a:latin typeface="Times New Roman" pitchFamily="18" charset="0"/>
                <a:cs typeface="Times New Roman" pitchFamily="18" charset="0"/>
              </a:rPr>
              <a:t>." </a:t>
            </a:r>
            <a:r>
              <a:rPr lang="en-US" sz="2200" dirty="0">
                <a:latin typeface="Times New Roman" pitchFamily="18" charset="0"/>
                <a:cs typeface="Times New Roman" pitchFamily="18" charset="0"/>
              </a:rPr>
              <a:t>Jacob Moreno is credited with developing the first </a:t>
            </a:r>
            <a:r>
              <a:rPr lang="en-US" sz="2200" dirty="0" err="1">
                <a:latin typeface="Times New Roman" pitchFamily="18" charset="0"/>
                <a:cs typeface="Times New Roman" pitchFamily="18" charset="0"/>
              </a:rPr>
              <a:t>sociograms</a:t>
            </a:r>
            <a:r>
              <a:rPr lang="en-US" sz="2200" dirty="0">
                <a:latin typeface="Times New Roman" pitchFamily="18" charset="0"/>
                <a:cs typeface="Times New Roman" pitchFamily="18" charset="0"/>
              </a:rPr>
              <a:t> in the 1930s to study interpersonal relationships. These approaches were mathematically formalized in the 1950s and theories and methods of social networks became pervasive in the social and behavioral sciences by the </a:t>
            </a:r>
            <a:r>
              <a:rPr lang="en-US" sz="2200" dirty="0" smtClean="0">
                <a:latin typeface="Times New Roman" pitchFamily="18" charset="0"/>
                <a:cs typeface="Times New Roman" pitchFamily="18" charset="0"/>
              </a:rPr>
              <a:t>1980s. Social </a:t>
            </a:r>
            <a:r>
              <a:rPr lang="en-US" sz="2200" dirty="0">
                <a:latin typeface="Times New Roman" pitchFamily="18" charset="0"/>
                <a:cs typeface="Times New Roman" pitchFamily="18" charset="0"/>
              </a:rPr>
              <a:t>network analysis is now one of the major paradigms in contemporary sociology, and is also employed in a number of other social and formal sciences. Together with other complex networks, it forms part of the nascent field of network science.</a:t>
            </a:r>
            <a:endParaRPr lang="en-US" sz="22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7148463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96894" y="2743200"/>
            <a:ext cx="2557110" cy="707886"/>
          </a:xfrm>
          <a:prstGeom prst="rect">
            <a:avLst/>
          </a:prstGeom>
        </p:spPr>
        <p:txBody>
          <a:bodyPr wrap="none">
            <a:spAutoFit/>
          </a:bodyPr>
          <a:lstStyle/>
          <a:p>
            <a:r>
              <a:rPr lang="en-US" sz="4000" b="1" dirty="0" smtClean="0">
                <a:latin typeface="Monotype Corsiva" pitchFamily="66" charset="0"/>
              </a:rPr>
              <a:t>Thank You..!</a:t>
            </a:r>
            <a:endParaRPr lang="en-US" sz="4000" b="1" dirty="0">
              <a:latin typeface="Monotype Corsiva" pitchFamily="66" charset="0"/>
            </a:endParaRPr>
          </a:p>
        </p:txBody>
      </p:sp>
    </p:spTree>
    <p:extLst>
      <p:ext uri="{BB962C8B-B14F-4D97-AF65-F5344CB8AC3E}">
        <p14:creationId xmlns:p14="http://schemas.microsoft.com/office/powerpoint/2010/main" val="3017143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76200" y="1066800"/>
            <a:ext cx="8763000" cy="3586366"/>
          </a:xfrm>
          <a:prstGeom prst="rect">
            <a:avLst/>
          </a:prstGeom>
        </p:spPr>
        <p:txBody>
          <a:bodyPr wrap="square">
            <a:spAutoFit/>
          </a:bodyPr>
          <a:lstStyle/>
          <a:p>
            <a:pPr marL="342900" indent="-342900" algn="just">
              <a:lnSpc>
                <a:spcPct val="150000"/>
              </a:lnSpc>
              <a:buFont typeface="Arial" pitchFamily="34" charset="0"/>
              <a:buChar char="•"/>
            </a:pPr>
            <a:r>
              <a:rPr lang="en-US" sz="2200" dirty="0">
                <a:latin typeface="Times New Roman" pitchFamily="18" charset="0"/>
                <a:cs typeface="Times New Roman" pitchFamily="18" charset="0"/>
              </a:rPr>
              <a:t>Elizabeth </a:t>
            </a:r>
            <a:r>
              <a:rPr lang="en-US" sz="2200" dirty="0" err="1">
                <a:latin typeface="Times New Roman" pitchFamily="18" charset="0"/>
                <a:cs typeface="Times New Roman" pitchFamily="18" charset="0"/>
              </a:rPr>
              <a:t>Currid-Halkett</a:t>
            </a:r>
            <a:r>
              <a:rPr lang="en-US" sz="2200" dirty="0">
                <a:latin typeface="Times New Roman" pitchFamily="18" charset="0"/>
                <a:cs typeface="Times New Roman" pitchFamily="18" charset="0"/>
              </a:rPr>
              <a:t> is associate professor at USC’s Sol Price School of Public Policy. She teaches courses in economic development and urban policy and planning. Her research is in economic development with a particular focus on the arts and culture. She is the author of The Warhol Economy: How Fashion, Art and Music Drive New York City (Princeton University Press 2007) and </a:t>
            </a:r>
            <a:r>
              <a:rPr lang="en-US" sz="2200" dirty="0" err="1">
                <a:latin typeface="Times New Roman" pitchFamily="18" charset="0"/>
                <a:cs typeface="Times New Roman" pitchFamily="18" charset="0"/>
              </a:rPr>
              <a:t>Starstruck</a:t>
            </a:r>
            <a:r>
              <a:rPr lang="en-US" sz="2200" dirty="0">
                <a:latin typeface="Times New Roman" pitchFamily="18" charset="0"/>
                <a:cs typeface="Times New Roman" pitchFamily="18" charset="0"/>
              </a:rPr>
              <a:t>: The Business of Celebrity (Faber &amp; Faber/Farrar, Straus and Giroux, 2010).</a:t>
            </a:r>
            <a:endParaRPr lang="en-US" sz="2200" dirty="0" smtClean="0">
              <a:latin typeface="Times New Roman" pitchFamily="18" charset="0"/>
              <a:cs typeface="Times New Roman" pitchFamily="18" charset="0"/>
            </a:endParaRPr>
          </a:p>
        </p:txBody>
      </p:sp>
      <p:sp>
        <p:nvSpPr>
          <p:cNvPr id="6" name="Rectangle 5"/>
          <p:cNvSpPr/>
          <p:nvPr/>
        </p:nvSpPr>
        <p:spPr>
          <a:xfrm>
            <a:off x="297718" y="504333"/>
            <a:ext cx="1569661"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Biography</a:t>
            </a:r>
          </a:p>
        </p:txBody>
      </p:sp>
      <p:sp>
        <p:nvSpPr>
          <p:cNvPr id="8" name="Rectangle 7"/>
          <p:cNvSpPr/>
          <p:nvPr/>
        </p:nvSpPr>
        <p:spPr>
          <a:xfrm>
            <a:off x="8001000" y="6368534"/>
            <a:ext cx="838200" cy="369332"/>
          </a:xfrm>
          <a:prstGeom prst="rect">
            <a:avLst/>
          </a:prstGeom>
        </p:spPr>
        <p:txBody>
          <a:bodyPr wrap="square">
            <a:spAutoFit/>
          </a:bodyPr>
          <a:lstStyle/>
          <a:p>
            <a:r>
              <a:rPr lang="en-US" b="1" dirty="0" smtClean="0"/>
              <a:t>&gt; &gt; &gt;</a:t>
            </a:r>
            <a:endParaRPr lang="en-US" b="1" dirty="0"/>
          </a:p>
        </p:txBody>
      </p:sp>
    </p:spTree>
    <p:extLst>
      <p:ext uri="{BB962C8B-B14F-4D97-AF65-F5344CB8AC3E}">
        <p14:creationId xmlns:p14="http://schemas.microsoft.com/office/powerpoint/2010/main" val="35478576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667657"/>
            <a:ext cx="8534400" cy="5617692"/>
          </a:xfrm>
          <a:prstGeom prst="rect">
            <a:avLst/>
          </a:prstGeom>
        </p:spPr>
        <p:txBody>
          <a:bodyPr wrap="square">
            <a:spAutoFit/>
          </a:bodyPr>
          <a:lstStyle/>
          <a:p>
            <a:pPr marL="342900" indent="-342900" algn="just">
              <a:lnSpc>
                <a:spcPct val="150000"/>
              </a:lnSpc>
              <a:buFont typeface="Arial" pitchFamily="34" charset="0"/>
              <a:buChar char="•"/>
            </a:pPr>
            <a:r>
              <a:rPr lang="en-US" sz="2200" dirty="0" err="1">
                <a:latin typeface="Times New Roman" pitchFamily="18" charset="0"/>
                <a:cs typeface="Times New Roman" pitchFamily="18" charset="0"/>
              </a:rPr>
              <a:t>Currid-Halkett’s</a:t>
            </a:r>
            <a:r>
              <a:rPr lang="en-US" sz="2200" dirty="0">
                <a:latin typeface="Times New Roman" pitchFamily="18" charset="0"/>
                <a:cs typeface="Times New Roman" pitchFamily="18" charset="0"/>
              </a:rPr>
              <a:t> work has been featured in the New York Times, Wall Street Journal, Salon, the Economist, the New Yorker, and the Times Literary Supplement, among others. She has contributed to a variety of academic and mainstream publications including the Journal of Economic Geography, Annals of the Association of American Geography, Economic Development Quarterly, the Journal of the American Planning Association, the New York Times, Harvard Business Review and the Times of London. She is currently writing a book on the evolution of conspicuous consumption, forthcoming with Princeton University Press. </a:t>
            </a:r>
            <a:r>
              <a:rPr lang="en-US" sz="2200" dirty="0" err="1">
                <a:latin typeface="Times New Roman" pitchFamily="18" charset="0"/>
                <a:cs typeface="Times New Roman" pitchFamily="18" charset="0"/>
              </a:rPr>
              <a:t>Currid-Halkett</a:t>
            </a:r>
            <a:r>
              <a:rPr lang="en-US" sz="2200" dirty="0">
                <a:latin typeface="Times New Roman" pitchFamily="18" charset="0"/>
                <a:cs typeface="Times New Roman" pitchFamily="18" charset="0"/>
              </a:rPr>
              <a:t> received her PhD from Columbia University.</a:t>
            </a:r>
            <a:endParaRPr lang="en-US" sz="2200" dirty="0">
              <a:latin typeface="Times New Roman" pitchFamily="18" charset="0"/>
              <a:cs typeface="Times New Roman" pitchFamily="18" charset="0"/>
            </a:endParaRPr>
          </a:p>
        </p:txBody>
      </p:sp>
    </p:spTree>
    <p:extLst>
      <p:ext uri="{BB962C8B-B14F-4D97-AF65-F5344CB8AC3E}">
        <p14:creationId xmlns:p14="http://schemas.microsoft.com/office/powerpoint/2010/main" val="11340115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2743200" cy="609600"/>
          </a:xfrm>
          <a:noFill/>
        </p:spPr>
        <p:txBody>
          <a:bodyPr vert="horz" lIns="91440" tIns="45720" rIns="91440" bIns="45720" rtlCol="0" anchor="ctr">
            <a:normAutofit/>
          </a:bodyPr>
          <a:lstStyle/>
          <a:p>
            <a:r>
              <a:rPr lang="en-US" sz="2400" b="1" dirty="0">
                <a:solidFill>
                  <a:srgbClr val="FF0000"/>
                </a:solidFill>
                <a:latin typeface="Times New Roman" pitchFamily="18" charset="0"/>
                <a:cs typeface="Times New Roman" pitchFamily="18" charset="0"/>
              </a:rPr>
              <a:t>Research Interests</a:t>
            </a:r>
          </a:p>
        </p:txBody>
      </p:sp>
      <p:sp>
        <p:nvSpPr>
          <p:cNvPr id="3" name="Content Placeholder 2"/>
          <p:cNvSpPr>
            <a:spLocks noGrp="1"/>
          </p:cNvSpPr>
          <p:nvPr>
            <p:ph idx="1"/>
          </p:nvPr>
        </p:nvSpPr>
        <p:spPr>
          <a:xfrm>
            <a:off x="381000" y="1447800"/>
            <a:ext cx="8229600" cy="1047210"/>
          </a:xfrm>
        </p:spPr>
        <p:txBody>
          <a:bodyPr wrap="square">
            <a:spAutoFit/>
          </a:bodyPr>
          <a:lstStyle/>
          <a:p>
            <a:pPr marL="347663" indent="-347663" algn="just">
              <a:lnSpc>
                <a:spcPct val="150000"/>
              </a:lnSpc>
            </a:pPr>
            <a:r>
              <a:rPr lang="en-US" sz="2200" dirty="0">
                <a:latin typeface="Times New Roman" pitchFamily="18" charset="0"/>
                <a:cs typeface="Times New Roman" pitchFamily="18" charset="0"/>
              </a:rPr>
              <a:t>Economic development, Economic geography, Art, Cultural industries, Social networks, Cities</a:t>
            </a:r>
            <a:endParaRPr lang="en-US" sz="2200" dirty="0">
              <a:latin typeface="Times New Roman" pitchFamily="18" charset="0"/>
              <a:cs typeface="Times New Roman" pitchFamily="18" charset="0"/>
            </a:endParaRPr>
          </a:p>
        </p:txBody>
      </p:sp>
      <p:sp>
        <p:nvSpPr>
          <p:cNvPr id="4" name="Rectangle 3"/>
          <p:cNvSpPr/>
          <p:nvPr/>
        </p:nvSpPr>
        <p:spPr>
          <a:xfrm>
            <a:off x="8001000" y="6368534"/>
            <a:ext cx="838200" cy="369332"/>
          </a:xfrm>
          <a:prstGeom prst="rect">
            <a:avLst/>
          </a:prstGeom>
        </p:spPr>
        <p:txBody>
          <a:bodyPr wrap="square">
            <a:spAutoFit/>
          </a:bodyPr>
          <a:lstStyle/>
          <a:p>
            <a:r>
              <a:rPr lang="en-US" b="1" dirty="0" smtClean="0"/>
              <a:t>&gt; &gt; &gt;</a:t>
            </a:r>
            <a:endParaRPr lang="en-US" b="1" dirty="0"/>
          </a:p>
        </p:txBody>
      </p:sp>
    </p:spTree>
    <p:extLst>
      <p:ext uri="{BB962C8B-B14F-4D97-AF65-F5344CB8AC3E}">
        <p14:creationId xmlns:p14="http://schemas.microsoft.com/office/powerpoint/2010/main" val="23911090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80999"/>
            <a:ext cx="1808508"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Publications</a:t>
            </a:r>
          </a:p>
        </p:txBody>
      </p:sp>
      <p:sp>
        <p:nvSpPr>
          <p:cNvPr id="3" name="Rectangle 2"/>
          <p:cNvSpPr/>
          <p:nvPr/>
        </p:nvSpPr>
        <p:spPr>
          <a:xfrm>
            <a:off x="381000" y="1066800"/>
            <a:ext cx="8077200" cy="1615827"/>
          </a:xfrm>
          <a:prstGeom prst="rect">
            <a:avLst/>
          </a:prstGeom>
        </p:spPr>
        <p:txBody>
          <a:bodyPr wrap="square">
            <a:spAutoFit/>
          </a:bodyPr>
          <a:lstStyle/>
          <a:p>
            <a:pPr marL="342900" indent="-342900" algn="just">
              <a:lnSpc>
                <a:spcPct val="150000"/>
              </a:lnSpc>
              <a:buFont typeface="Arial" pitchFamily="34" charset="0"/>
              <a:buChar char="•"/>
            </a:pPr>
            <a:r>
              <a:rPr lang="en-US" sz="2200" dirty="0">
                <a:latin typeface="Times New Roman" pitchFamily="18" charset="0"/>
                <a:cs typeface="Times New Roman" pitchFamily="18" charset="0"/>
              </a:rPr>
              <a:t>E </a:t>
            </a:r>
            <a:r>
              <a:rPr lang="en-US" sz="2200" dirty="0" err="1" smtClean="0">
                <a:latin typeface="Times New Roman" pitchFamily="18" charset="0"/>
                <a:cs typeface="Times New Roman" pitchFamily="18" charset="0"/>
              </a:rPr>
              <a:t>Currid</a:t>
            </a:r>
            <a:r>
              <a:rPr lang="en-US" sz="2200" dirty="0" smtClean="0">
                <a:latin typeface="Times New Roman" pitchFamily="18" charset="0"/>
                <a:cs typeface="Times New Roman" pitchFamily="18" charset="0"/>
              </a:rPr>
              <a:t> (2006</a:t>
            </a:r>
            <a:r>
              <a:rPr lang="en-US" sz="2200" dirty="0" smtClean="0">
                <a:latin typeface="Times New Roman" pitchFamily="18" charset="0"/>
                <a:cs typeface="Times New Roman" pitchFamily="18" charset="0"/>
              </a:rPr>
              <a:t>) </a:t>
            </a:r>
            <a:r>
              <a:rPr lang="en-US" sz="2200" i="1" dirty="0">
                <a:latin typeface="Times New Roman" pitchFamily="18" charset="0"/>
                <a:cs typeface="Times New Roman" pitchFamily="18" charset="0"/>
              </a:rPr>
              <a:t>New York as a global creative hub: a competitive analysis of four theories on world cities</a:t>
            </a:r>
            <a:r>
              <a:rPr lang="en-US" sz="2200" dirty="0">
                <a:latin typeface="Times New Roman" pitchFamily="18" charset="0"/>
                <a:cs typeface="Times New Roman" pitchFamily="18" charset="0"/>
              </a:rPr>
              <a:t>. Economic Development Quarterly 20 (4), 330-350</a:t>
            </a:r>
            <a:endParaRPr lang="en-US" sz="2200" dirty="0">
              <a:latin typeface="Times New Roman" pitchFamily="18" charset="0"/>
              <a:cs typeface="Times New Roman" pitchFamily="18" charset="0"/>
            </a:endParaRPr>
          </a:p>
        </p:txBody>
      </p:sp>
    </p:spTree>
    <p:extLst>
      <p:ext uri="{BB962C8B-B14F-4D97-AF65-F5344CB8AC3E}">
        <p14:creationId xmlns:p14="http://schemas.microsoft.com/office/powerpoint/2010/main" val="22156511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80999"/>
            <a:ext cx="4876800" cy="609601"/>
          </a:xfrm>
          <a:prstGeom prst="rect">
            <a:avLst/>
          </a:prstGeom>
          <a:solidFill>
            <a:schemeClr val="accent3">
              <a:lumMod val="60000"/>
              <a:lumOff val="40000"/>
            </a:schemeClr>
          </a:solid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Economic </a:t>
            </a:r>
            <a:r>
              <a:rPr lang="en-US" sz="2400" b="1" dirty="0" smtClean="0">
                <a:solidFill>
                  <a:srgbClr val="FF0000"/>
                </a:solidFill>
                <a:latin typeface="Times New Roman" pitchFamily="18" charset="0"/>
                <a:ea typeface="+mj-ea"/>
                <a:cs typeface="Times New Roman" pitchFamily="18" charset="0"/>
              </a:rPr>
              <a:t>Development</a:t>
            </a:r>
            <a:endParaRPr lang="en-US" sz="2400" b="1" dirty="0">
              <a:solidFill>
                <a:srgbClr val="FF0000"/>
              </a:solidFill>
              <a:latin typeface="Times New Roman" pitchFamily="18" charset="0"/>
              <a:ea typeface="+mj-ea"/>
              <a:cs typeface="Times New Roman" pitchFamily="18" charset="0"/>
            </a:endParaRPr>
          </a:p>
        </p:txBody>
      </p:sp>
      <p:sp>
        <p:nvSpPr>
          <p:cNvPr id="3" name="Rectangle 2"/>
          <p:cNvSpPr/>
          <p:nvPr/>
        </p:nvSpPr>
        <p:spPr>
          <a:xfrm>
            <a:off x="228600" y="1143000"/>
            <a:ext cx="8763000" cy="2062872"/>
          </a:xfrm>
          <a:prstGeom prst="rect">
            <a:avLst/>
          </a:prstGeom>
        </p:spPr>
        <p:txBody>
          <a:bodyPr vert="horz" wrap="square" lIns="91440" tIns="45720" rIns="91440" bIns="45720" rtlCol="0">
            <a:spAutoFit/>
          </a:bodyPr>
          <a:lstStyle/>
          <a:p>
            <a:pPr marL="347663" indent="-347663" algn="just">
              <a:lnSpc>
                <a:spcPct val="150000"/>
              </a:lnSpc>
              <a:spcBef>
                <a:spcPct val="20000"/>
              </a:spcBef>
              <a:buFont typeface="Arial" pitchFamily="34" charset="0"/>
              <a:buChar char="•"/>
            </a:pPr>
            <a:r>
              <a:rPr lang="en-US" sz="2200" dirty="0">
                <a:latin typeface="Times New Roman" pitchFamily="18" charset="0"/>
                <a:cs typeface="Times New Roman" pitchFamily="18" charset="0"/>
              </a:rPr>
              <a:t>Economic development is the sustained, concerted actions of policy makers and communities that promote the standard of living and economic health of a specific area. Economic development can also be referred to as the quantitative and qualitative changes in the economy.</a:t>
            </a:r>
            <a:endParaRPr lang="en-US" sz="2200" dirty="0">
              <a:latin typeface="Times New Roman" pitchFamily="18" charset="0"/>
              <a:cs typeface="Times New Roman" pitchFamily="18" charset="0"/>
            </a:endParaRPr>
          </a:p>
        </p:txBody>
      </p:sp>
    </p:spTree>
    <p:extLst>
      <p:ext uri="{BB962C8B-B14F-4D97-AF65-F5344CB8AC3E}">
        <p14:creationId xmlns:p14="http://schemas.microsoft.com/office/powerpoint/2010/main" val="21542507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3"/>
          <p:cNvSpPr>
            <a:spLocks noGrp="1" noChangeArrowheads="1"/>
          </p:cNvSpPr>
          <p:nvPr>
            <p:ph type="body" idx="1"/>
          </p:nvPr>
        </p:nvSpPr>
        <p:spPr>
          <a:xfrm>
            <a:off x="304800" y="304800"/>
            <a:ext cx="8458200" cy="6019800"/>
          </a:xfrm>
        </p:spPr>
        <p:txBody>
          <a:bodyPr>
            <a:normAutofit/>
          </a:bodyPr>
          <a:lstStyle/>
          <a:p>
            <a:pPr>
              <a:lnSpc>
                <a:spcPct val="150000"/>
              </a:lnSpc>
            </a:pPr>
            <a:r>
              <a:rPr lang="en-US" sz="2200" dirty="0">
                <a:latin typeface="Times New Roman" pitchFamily="18" charset="0"/>
                <a:cs typeface="Times New Roman" pitchFamily="18" charset="0"/>
              </a:rPr>
              <a:t>Such actions can involve multiple areas including development of human capital, critical infrastructure, regional competitiveness, environmental sustainability, social inclusion, health, safety, literacy, and other initiatives. Economic development differs from economic growth. Whereas economic development is a policy intervention endeavor with aims of economic and social well-being of people, economic growth is a phenomenon of market productivity and rise in GDP. Consequently, as economist </a:t>
            </a:r>
            <a:r>
              <a:rPr lang="en-US" sz="2200" dirty="0" err="1">
                <a:latin typeface="Times New Roman" pitchFamily="18" charset="0"/>
                <a:cs typeface="Times New Roman" pitchFamily="18" charset="0"/>
              </a:rPr>
              <a:t>Amartya</a:t>
            </a:r>
            <a:r>
              <a:rPr lang="en-US" sz="2200" dirty="0">
                <a:latin typeface="Times New Roman" pitchFamily="18" charset="0"/>
                <a:cs typeface="Times New Roman" pitchFamily="18" charset="0"/>
              </a:rPr>
              <a:t> Sen points out: “economic growth is one aspect of the process of economic development.”</a:t>
            </a:r>
            <a:endParaRPr lang="en-US" sz="22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7172420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3"/>
          <p:cNvSpPr>
            <a:spLocks noGrp="1" noChangeArrowheads="1"/>
          </p:cNvSpPr>
          <p:nvPr>
            <p:ph type="body" idx="1"/>
          </p:nvPr>
        </p:nvSpPr>
        <p:spPr>
          <a:xfrm>
            <a:off x="304800" y="228600"/>
            <a:ext cx="8686800" cy="6477000"/>
          </a:xfrm>
        </p:spPr>
        <p:txBody>
          <a:bodyPr>
            <a:noAutofit/>
          </a:bodyPr>
          <a:lstStyle/>
          <a:p>
            <a:pPr marL="0" indent="0">
              <a:lnSpc>
                <a:spcPct val="150000"/>
              </a:lnSpc>
              <a:buNone/>
            </a:pPr>
            <a:r>
              <a:rPr lang="en-US" sz="2200" b="1" dirty="0">
                <a:latin typeface="Times New Roman" pitchFamily="18" charset="0"/>
                <a:cs typeface="Times New Roman" pitchFamily="18" charset="0"/>
              </a:rPr>
              <a:t>Economic geography </a:t>
            </a:r>
            <a:endParaRPr lang="en-US" sz="2200" b="1" dirty="0" smtClean="0">
              <a:latin typeface="Times New Roman" pitchFamily="18" charset="0"/>
              <a:cs typeface="Times New Roman" pitchFamily="18" charset="0"/>
            </a:endParaRPr>
          </a:p>
          <a:p>
            <a:pPr marL="0" indent="0">
              <a:lnSpc>
                <a:spcPct val="150000"/>
              </a:lnSpc>
              <a:buNone/>
            </a:pPr>
            <a:r>
              <a:rPr lang="en-US" sz="2200" dirty="0">
                <a:latin typeface="Times New Roman" pitchFamily="18" charset="0"/>
                <a:cs typeface="Times New Roman" pitchFamily="18" charset="0"/>
              </a:rPr>
              <a:t>Economic geography is the study of the location, distribution and spatial organization of economic activities across the world. It represents a traditional subfield of the discipline of geography. However, in recent decades, many economists have also approached the field in ways more typical of the discipline of economics.</a:t>
            </a:r>
            <a:endParaRPr lang="en-US" sz="2200" i="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9743756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type="body" idx="1"/>
          </p:nvPr>
        </p:nvSpPr>
        <p:spPr>
          <a:xfrm>
            <a:off x="381000" y="381000"/>
            <a:ext cx="8610600" cy="6019800"/>
          </a:xfrm>
        </p:spPr>
        <p:txBody>
          <a:bodyPr>
            <a:noAutofit/>
          </a:bodyPr>
          <a:lstStyle/>
          <a:p>
            <a:pPr>
              <a:lnSpc>
                <a:spcPct val="150000"/>
              </a:lnSpc>
            </a:pPr>
            <a:r>
              <a:rPr lang="en-US" sz="2200" dirty="0">
                <a:latin typeface="Times New Roman" pitchFamily="18" charset="0"/>
                <a:cs typeface="Times New Roman" pitchFamily="18" charset="0"/>
              </a:rPr>
              <a:t>Economic geography has taken a variety of approaches to many different subject matters, including but not limited to the location of industries, economies of agglomeration (also known as "linkages"), transportation, international trade, development, real estate, gentrification, ethnic economies, gendered economies, core-periphery theory, the economics of urban form, the relationship between the environment and the economy (tying into a long history of geographers studying culture-environment interaction), and globalization.</a:t>
            </a:r>
            <a:endParaRPr lang="en-US" sz="22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8102562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180</TotalTime>
  <Words>779</Words>
  <Application>Microsoft Office PowerPoint</Application>
  <PresentationFormat>On-screen Show (4:3)</PresentationFormat>
  <Paragraphs>25</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Research Interests</vt:lpstr>
      <vt:lpstr>PowerPoint Presentation</vt:lpstr>
      <vt:lpstr>PowerPoint Presentation</vt:lpstr>
      <vt:lpstr>PowerPoint Presentation</vt:lpstr>
      <vt:lpstr>PowerPoint Presentation</vt:lpstr>
      <vt:lpstr>PowerPoint Presentation</vt:lpstr>
      <vt:lpstr>Social networks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Vinay Chandra Vipperla</dc:creator>
  <cp:lastModifiedBy>Anil Kumar Vangala</cp:lastModifiedBy>
  <cp:revision>39</cp:revision>
  <dcterms:created xsi:type="dcterms:W3CDTF">2014-10-01T07:08:05Z</dcterms:created>
  <dcterms:modified xsi:type="dcterms:W3CDTF">2014-10-29T06:02:56Z</dcterms:modified>
</cp:coreProperties>
</file>