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2" r:id="rId3"/>
    <p:sldMasterId id="2147483720" r:id="rId4"/>
    <p:sldMasterId id="2147483738" r:id="rId5"/>
    <p:sldMasterId id="2147483756" r:id="rId6"/>
  </p:sldMasterIdLst>
  <p:sldIdLst>
    <p:sldId id="269" r:id="rId7"/>
    <p:sldId id="270" r:id="rId8"/>
    <p:sldId id="256" r:id="rId9"/>
    <p:sldId id="257" r:id="rId10"/>
    <p:sldId id="258" r:id="rId11"/>
    <p:sldId id="262" r:id="rId12"/>
    <p:sldId id="259" r:id="rId13"/>
    <p:sldId id="268" r:id="rId14"/>
    <p:sldId id="264" r:id="rId15"/>
    <p:sldId id="265" r:id="rId16"/>
    <p:sldId id="260" r:id="rId17"/>
    <p:sldId id="261" r:id="rId18"/>
    <p:sldId id="263" r:id="rId19"/>
    <p:sldId id="266" r:id="rId20"/>
    <p:sldId id="267" r:id="rId21"/>
    <p:sldId id="274" r:id="rId22"/>
    <p:sldId id="273" r:id="rId23"/>
    <p:sldId id="272" r:id="rId24"/>
    <p:sldId id="27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7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B27D5DB-EAD2-418E-8C3D-CF3E1414B4FA}" type="datetimeFigureOut">
              <a:rPr lang="en-US" smtClean="0"/>
              <a:t>10/28/2014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72"/>
            <a:ext cx="457200" cy="441325"/>
          </a:xfrm>
        </p:spPr>
        <p:txBody>
          <a:bodyPr/>
          <a:lstStyle>
            <a:lvl1pPr>
              <a:defRPr>
                <a:solidFill>
                  <a:schemeClr val="accent3">
                    <a:shade val="75000"/>
                  </a:schemeClr>
                </a:solidFill>
              </a:defRPr>
            </a:lvl1pPr>
          </a:lstStyle>
          <a:p>
            <a:fld id="{7DF39FA0-4B4C-4984-AABD-34CCC577E4F0}"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27D5DB-EAD2-418E-8C3D-CF3E1414B4FA}"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39FA0-4B4C-4984-AABD-34CCC577E4F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7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23"/>
            <a:ext cx="457200" cy="441325"/>
          </a:xfrm>
        </p:spPr>
        <p:txBody>
          <a:bodyPr/>
          <a:lstStyle/>
          <a:p>
            <a:fld id="{7DF39FA0-4B4C-4984-AABD-34CCC577E4F0}"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27D5DB-EAD2-418E-8C3D-CF3E1414B4FA}"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23"/>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 y="3"/>
            <a:ext cx="1728788"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30" y="1122363"/>
            <a:ext cx="6593681"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07330"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308133" y="5410224"/>
            <a:ext cx="2057400" cy="365125"/>
          </a:xfrm>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a:xfrm>
            <a:off x="1407329" y="5410224"/>
            <a:ext cx="3843665"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7422695" y="5410222"/>
            <a:ext cx="578317" cy="365125"/>
          </a:xfrm>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86752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77018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49"/>
            <a:ext cx="74295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94881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9" y="2249486"/>
            <a:ext cx="3658792"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50306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49"/>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7526" y="2249486"/>
            <a:ext cx="3487337"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6069" y="3073420"/>
            <a:ext cx="3658793"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7" y="2249485"/>
            <a:ext cx="348495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3073420"/>
            <a:ext cx="3656408"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0650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4866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55987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31"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61" y="592666"/>
            <a:ext cx="4418407"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31"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45523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B27D5DB-EAD2-418E-8C3D-CF3E1414B4FA}" type="datetimeFigureOut">
              <a:rPr lang="en-US" smtClean="0"/>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94"/>
            <a:ext cx="457200" cy="441325"/>
          </a:xfrm>
        </p:spPr>
        <p:txBody>
          <a:bodyPr/>
          <a:lstStyle/>
          <a:p>
            <a:fld id="{7DF39FA0-4B4C-4984-AABD-34CCC577E4F0}"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0"/>
            <a:ext cx="4450881"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5541" y="609624"/>
            <a:ext cx="2750018"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6059" y="2249486"/>
            <a:ext cx="4450883"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12544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304687"/>
            <a:ext cx="7434266"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60" y="606426"/>
            <a:ext cx="7434266"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5841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60" y="4419622"/>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32961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2"/>
            <a:ext cx="6977064"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56060"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
        <p:nvSpPr>
          <p:cNvPr id="60" name="TextBox 59"/>
          <p:cNvSpPr txBox="1"/>
          <p:nvPr/>
        </p:nvSpPr>
        <p:spPr>
          <a:xfrm>
            <a:off x="677634" y="73239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61" name="TextBox 60"/>
          <p:cNvSpPr txBox="1"/>
          <p:nvPr/>
        </p:nvSpPr>
        <p:spPr>
          <a:xfrm>
            <a:off x="7903028"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62549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9" y="2134064"/>
            <a:ext cx="74295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34"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78723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71"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9" y="2674463"/>
            <a:ext cx="2397674"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845950" y="3360263"/>
            <a:ext cx="2406551"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86086" y="2677635"/>
            <a:ext cx="238828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78171" y="3363435"/>
            <a:ext cx="2396873"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96257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70"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81"/>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66791"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89343"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77"/>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70760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6530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22"/>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68" y="609622"/>
            <a:ext cx="5811443"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2263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 y="3"/>
            <a:ext cx="1728788"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28" y="1122363"/>
            <a:ext cx="6593681"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0732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308133" y="5410220"/>
            <a:ext cx="2057400" cy="365125"/>
          </a:xfrm>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a:xfrm>
            <a:off x="1407327" y="5410220"/>
            <a:ext cx="3843665"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7422693" y="5410218"/>
            <a:ext cx="578317" cy="365125"/>
          </a:xfrm>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13207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7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B27D5DB-EAD2-418E-8C3D-CF3E1414B4FA}" type="datetimeFigureOut">
              <a:rPr lang="en-US" smtClean="0"/>
              <a:t>10/28/2014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72"/>
            <a:ext cx="457200" cy="441325"/>
          </a:xfrm>
        </p:spPr>
        <p:txBody>
          <a:bodyPr/>
          <a:lstStyle>
            <a:lvl1pPr>
              <a:defRPr>
                <a:solidFill>
                  <a:schemeClr val="accent3">
                    <a:shade val="75000"/>
                  </a:schemeClr>
                </a:solidFill>
              </a:defRPr>
            </a:lvl1pPr>
          </a:lstStyle>
          <a:p>
            <a:fld id="{7DF39FA0-4B4C-4984-AABD-34CCC577E4F0}"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62393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45"/>
            <a:ext cx="74295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72543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9" y="2249486"/>
            <a:ext cx="3658792"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02102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45"/>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7524" y="2249486"/>
            <a:ext cx="3487337"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6067" y="3073416"/>
            <a:ext cx="3658793"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7" y="2249485"/>
            <a:ext cx="348495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3073416"/>
            <a:ext cx="3656408"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265576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628173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061739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31"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59" y="592666"/>
            <a:ext cx="4418407"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31"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112516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0"/>
            <a:ext cx="4450881"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5541" y="609620"/>
            <a:ext cx="2750018"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6059" y="2249486"/>
            <a:ext cx="4450883"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332157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304683"/>
            <a:ext cx="7434266"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60" y="606426"/>
            <a:ext cx="7434266"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002563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60" y="4419618"/>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04017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B27D5DB-EAD2-418E-8C3D-CF3E1414B4FA}" type="datetimeFigureOut">
              <a:rPr lang="en-US" smtClean="0"/>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39FA0-4B4C-4984-AABD-34CCC577E4F0}" type="slidenum">
              <a:rPr lang="en-US" smtClean="0"/>
              <a:t>‹#›</a:t>
            </a:fld>
            <a:endParaRPr lang="en-US"/>
          </a:p>
        </p:txBody>
      </p:sp>
      <p:sp>
        <p:nvSpPr>
          <p:cNvPr id="8" name="Straight Connector 7"/>
          <p:cNvSpPr>
            <a:spLocks noChangeShapeType="1"/>
          </p:cNvSpPr>
          <p:nvPr/>
        </p:nvSpPr>
        <p:spPr bwMode="auto">
          <a:xfrm flipV="1">
            <a:off x="4563091" y="1575654"/>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2"/>
            <a:ext cx="6977064"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56060"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
        <p:nvSpPr>
          <p:cNvPr id="60" name="TextBox 59"/>
          <p:cNvSpPr txBox="1"/>
          <p:nvPr/>
        </p:nvSpPr>
        <p:spPr>
          <a:xfrm>
            <a:off x="677634" y="73239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61" name="TextBox 60"/>
          <p:cNvSpPr txBox="1"/>
          <p:nvPr/>
        </p:nvSpPr>
        <p:spPr>
          <a:xfrm>
            <a:off x="7903028"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32851784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7" y="2134060"/>
            <a:ext cx="74295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32"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711070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9"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9" y="2674463"/>
            <a:ext cx="2397674"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845948" y="3360263"/>
            <a:ext cx="2406551"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86084" y="2677635"/>
            <a:ext cx="238828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78169" y="3363435"/>
            <a:ext cx="2396873"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088912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68"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77"/>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66791"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89341"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73"/>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003270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269069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18"/>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66" y="609618"/>
            <a:ext cx="5811443"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752973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 y="3"/>
            <a:ext cx="1728788"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26" y="1122363"/>
            <a:ext cx="6593681"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07326"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308133" y="5410216"/>
            <a:ext cx="2057400" cy="365125"/>
          </a:xfrm>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a:xfrm>
            <a:off x="1407325" y="5410216"/>
            <a:ext cx="3843665"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7422691" y="5410214"/>
            <a:ext cx="578317" cy="365125"/>
          </a:xfrm>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992432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0989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41"/>
            <a:ext cx="74295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506604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9" y="2249486"/>
            <a:ext cx="3658792"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43771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4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B27D5DB-EAD2-418E-8C3D-CF3E1414B4FA}" type="datetimeFigureOut">
              <a:rPr lang="en-US" smtClean="0"/>
              <a:t>10/28/2014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38"/>
            <a:ext cx="457200" cy="441325"/>
          </a:xfrm>
        </p:spPr>
        <p:txBody>
          <a:bodyPr/>
          <a:lstStyle>
            <a:lvl1pPr algn="ctr">
              <a:defRPr/>
            </a:lvl1pPr>
          </a:lstStyle>
          <a:p>
            <a:fld id="{7DF39FA0-4B4C-4984-AABD-34CCC577E4F0}"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41"/>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7522" y="2249486"/>
            <a:ext cx="3487337"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6065" y="3073412"/>
            <a:ext cx="3658793"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7" y="2249485"/>
            <a:ext cx="348495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3073412"/>
            <a:ext cx="3656408"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424231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160796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262469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31"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57" y="592666"/>
            <a:ext cx="4418407"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31"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577047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0"/>
            <a:ext cx="4450881"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5541" y="609616"/>
            <a:ext cx="2750018"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6059" y="2249486"/>
            <a:ext cx="4450883"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614763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304679"/>
            <a:ext cx="7434266"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60" y="606426"/>
            <a:ext cx="7434266"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572679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60" y="4419614"/>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79426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2"/>
            <a:ext cx="6977064"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56060"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
        <p:nvSpPr>
          <p:cNvPr id="60" name="TextBox 59"/>
          <p:cNvSpPr txBox="1"/>
          <p:nvPr/>
        </p:nvSpPr>
        <p:spPr>
          <a:xfrm>
            <a:off x="677634" y="73239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61" name="TextBox 60"/>
          <p:cNvSpPr txBox="1"/>
          <p:nvPr/>
        </p:nvSpPr>
        <p:spPr>
          <a:xfrm>
            <a:off x="7903028"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29924249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5" y="2134056"/>
            <a:ext cx="74295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30"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369801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7"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9" y="2674463"/>
            <a:ext cx="2397674"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845946" y="3360263"/>
            <a:ext cx="2406551"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86082" y="2677635"/>
            <a:ext cx="238828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78167" y="3363435"/>
            <a:ext cx="2396873"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99569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B27D5DB-EAD2-418E-8C3D-CF3E1414B4FA}" type="datetimeFigureOut">
              <a:rPr lang="en-US" smtClean="0"/>
              <a:t>10/28/2014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42"/>
            <a:ext cx="457200" cy="441325"/>
          </a:xfrm>
        </p:spPr>
        <p:txBody>
          <a:bodyPr/>
          <a:lstStyle/>
          <a:p>
            <a:fld id="{7DF39FA0-4B4C-4984-AABD-34CCC577E4F0}"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66"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73"/>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66791"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89339"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69"/>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554276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793441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14"/>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64" y="609614"/>
            <a:ext cx="5811443"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09843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 y="3"/>
            <a:ext cx="1728788"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23" y="1122363"/>
            <a:ext cx="6593681"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07323"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308133" y="5410210"/>
            <a:ext cx="2057400" cy="365125"/>
          </a:xfrm>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a:xfrm>
            <a:off x="1407322" y="5410210"/>
            <a:ext cx="3843665"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7422688" y="5410208"/>
            <a:ext cx="578317" cy="365125"/>
          </a:xfrm>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961505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922921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35"/>
            <a:ext cx="74295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49428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9" y="2249486"/>
            <a:ext cx="3658792"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194515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35"/>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7519" y="2249486"/>
            <a:ext cx="3487337"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6062" y="3073406"/>
            <a:ext cx="3658793"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7" y="2249485"/>
            <a:ext cx="348495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3073406"/>
            <a:ext cx="3656408"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854712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849979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27758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7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B27D5DB-EAD2-418E-8C3D-CF3E1414B4FA}" type="datetimeFigureOut">
              <a:rPr lang="en-US" smtClean="0"/>
              <a:t>10/28/2014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DF39FA0-4B4C-4984-AABD-34CCC577E4F0}"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31"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54" y="592666"/>
            <a:ext cx="4418407"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31"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80019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0"/>
            <a:ext cx="4450881"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5541" y="609610"/>
            <a:ext cx="2750018"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6059" y="2249486"/>
            <a:ext cx="4450883"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267329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304673"/>
            <a:ext cx="7434266"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60" y="606426"/>
            <a:ext cx="7434266"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099646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60" y="4419608"/>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419718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2"/>
            <a:ext cx="6977064"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56060"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
        <p:nvSpPr>
          <p:cNvPr id="60" name="TextBox 59"/>
          <p:cNvSpPr txBox="1"/>
          <p:nvPr/>
        </p:nvSpPr>
        <p:spPr>
          <a:xfrm>
            <a:off x="677634" y="73239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61" name="TextBox 60"/>
          <p:cNvSpPr txBox="1"/>
          <p:nvPr/>
        </p:nvSpPr>
        <p:spPr>
          <a:xfrm>
            <a:off x="7903028"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22674364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2" y="2134050"/>
            <a:ext cx="74295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7"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785882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4"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9" y="2674463"/>
            <a:ext cx="2397674"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845943" y="3360263"/>
            <a:ext cx="2406551"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86079" y="2677635"/>
            <a:ext cx="238828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78164" y="3363435"/>
            <a:ext cx="2396873"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574392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63"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67"/>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66791"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89336"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63"/>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744986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828379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8"/>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61" y="609608"/>
            <a:ext cx="5811443"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59967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7"/>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60"/>
            <a:ext cx="457200" cy="441325"/>
          </a:xfrm>
        </p:spPr>
        <p:txBody>
          <a:bodyPr/>
          <a:lstStyle>
            <a:lvl1pPr>
              <a:defRPr>
                <a:solidFill>
                  <a:schemeClr val="accent3">
                    <a:shade val="75000"/>
                  </a:schemeClr>
                </a:solidFill>
              </a:defRPr>
            </a:lvl1pPr>
          </a:lstStyle>
          <a:p>
            <a:fld id="{7DF39FA0-4B4C-4984-AABD-34CCC577E4F0}" type="slidenum">
              <a:rPr lang="en-US" smtClean="0"/>
              <a:t>‹#›</a:t>
            </a:fld>
            <a:endParaRPr lang="en-US"/>
          </a:p>
        </p:txBody>
      </p:sp>
      <p:sp>
        <p:nvSpPr>
          <p:cNvPr id="21" name="Rectangle 20"/>
          <p:cNvSpPr>
            <a:spLocks noChangeArrowheads="1"/>
          </p:cNvSpPr>
          <p:nvPr/>
        </p:nvSpPr>
        <p:spPr bwMode="auto">
          <a:xfrm>
            <a:off x="149352" y="638840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B27D5DB-EAD2-418E-8C3D-CF3E1414B4FA}" type="datetimeFigureOut">
              <a:rPr lang="en-US" smtClean="0"/>
              <a:t>10/28/2014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 y="1"/>
            <a:ext cx="1728788"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19" y="1122363"/>
            <a:ext cx="6593681"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07319"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308133" y="5410202"/>
            <a:ext cx="2057400" cy="365125"/>
          </a:xfrm>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a:xfrm>
            <a:off x="1407318" y="5410202"/>
            <a:ext cx="3843665" cy="365125"/>
          </a:xfr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7422684" y="5410200"/>
            <a:ext cx="578317" cy="365125"/>
          </a:xfrm>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59910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69134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527510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053634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7515" y="2249486"/>
            <a:ext cx="3487337"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6" y="2249485"/>
            <a:ext cx="348495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384428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555601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919345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902993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0"/>
            <a:ext cx="4450881"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5541" y="609602"/>
            <a:ext cx="2750018"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6058" y="2249486"/>
            <a:ext cx="4450883"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887355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1432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60"/>
            <a:ext cx="457200" cy="441325"/>
          </a:xfrm>
        </p:spPr>
        <p:txBody>
          <a:bodyPr/>
          <a:lstStyle/>
          <a:p>
            <a:fld id="{7DF39FA0-4B4C-4984-AABD-34CCC577E4F0}"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40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B27D5DB-EAD2-418E-8C3D-CF3E1414B4FA}" type="datetimeFigureOut">
              <a:rPr lang="en-US" smtClean="0"/>
              <a:t>10/28/2014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332866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
        <p:nvSpPr>
          <p:cNvPr id="60" name="TextBox 59"/>
          <p:cNvSpPr txBox="1"/>
          <p:nvPr/>
        </p:nvSpPr>
        <p:spPr>
          <a:xfrm>
            <a:off x="677634" y="73239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61" name="TextBox 60"/>
          <p:cNvSpPr txBox="1"/>
          <p:nvPr/>
        </p:nvSpPr>
        <p:spPr>
          <a:xfrm>
            <a:off x="7903028"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38452972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02317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845939" y="3360263"/>
            <a:ext cx="2406551"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78160" y="3363435"/>
            <a:ext cx="2396873"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545721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696204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953095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75678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4.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4.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image" Target="../media/image4.pn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theme" Target="../theme/theme6.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19" Type="http://schemas.openxmlformats.org/officeDocument/2006/relationships/image" Target="../media/image4.png"/><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2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40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B27D5DB-EAD2-418E-8C3D-CF3E1414B4FA}" type="datetimeFigureOut">
              <a:rPr lang="en-US" smtClean="0"/>
              <a:t>10/28/2014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96"/>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DF39FA0-4B4C-4984-AABD-34CCC577E4F0}"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0716" y="3"/>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71"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71" y="2249487"/>
            <a:ext cx="74294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99"/>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3"/>
          </p:nvPr>
        </p:nvSpPr>
        <p:spPr>
          <a:xfrm>
            <a:off x="856059" y="5883298"/>
            <a:ext cx="467948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707252" y="5883297"/>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8430363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0716" y="3"/>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9"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9" y="2249487"/>
            <a:ext cx="74294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95"/>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3"/>
          </p:nvPr>
        </p:nvSpPr>
        <p:spPr>
          <a:xfrm>
            <a:off x="856059" y="5883294"/>
            <a:ext cx="467948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707250" y="5883293"/>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99499275"/>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0716" y="3"/>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7"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7" y="2249487"/>
            <a:ext cx="74294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91"/>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3"/>
          </p:nvPr>
        </p:nvSpPr>
        <p:spPr>
          <a:xfrm>
            <a:off x="856059" y="5883290"/>
            <a:ext cx="467948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707248" y="5883289"/>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17159241"/>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0716" y="3"/>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4"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4" y="2249487"/>
            <a:ext cx="74294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85"/>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3"/>
          </p:nvPr>
        </p:nvSpPr>
        <p:spPr>
          <a:xfrm>
            <a:off x="856059" y="5883284"/>
            <a:ext cx="467948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707245" y="5883283"/>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45982980"/>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0716" y="1"/>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CA67183-9769-4CAC-9385-F4ECDF6D2F17}" type="datetimeFigureOut">
              <a:rPr lang="en-US" smtClean="0">
                <a:solidFill>
                  <a:prstClr val="white">
                    <a:tint val="75000"/>
                  </a:prstClr>
                </a:solidFill>
              </a:rPr>
              <a:pPr/>
              <a:t>10/28/2014</a:t>
            </a:fld>
            <a:endParaRPr lang="en-US">
              <a:solidFill>
                <a:prstClr val="white">
                  <a:tint val="75000"/>
                </a:prstClr>
              </a:solidFill>
            </a:endParaRPr>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70502E-98FE-4B64-B9A2-D525BA31FBD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37178047"/>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omicsonline.org/drug-metabolism-toxicology.php" TargetMode="External"/><Relationship Id="rId2" Type="http://schemas.openxmlformats.org/officeDocument/2006/relationships/hyperlink" Target="http://www.omicsgroup.org/journals/drug-designing.php" TargetMode="External"/><Relationship Id="rId1" Type="http://schemas.openxmlformats.org/officeDocument/2006/relationships/slideLayout" Target="../slideLayouts/slideLayout86.xml"/><Relationship Id="rId4" Type="http://schemas.openxmlformats.org/officeDocument/2006/relationships/hyperlink" Target="http://www.omicsonline.org/bioequivalence-bioavailability.php"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7.xml"/><Relationship Id="rId4" Type="http://schemas.openxmlformats.org/officeDocument/2006/relationships/hyperlink" Target="http://omicsonline.org/membership.php"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7.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1" y="26"/>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626" y="285750"/>
            <a:ext cx="6556375" cy="11636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rgbClr val="8AC4A7"/>
                </a:solidFill>
                <a:latin typeface="Stencil" panose="040409050D0802020404" pitchFamily="82" charset="0"/>
              </a:rPr>
              <a:t>OMICS Group</a:t>
            </a:r>
            <a:endParaRPr lang="en-US" sz="5400" dirty="0">
              <a:solidFill>
                <a:srgbClr val="8AC4A7"/>
              </a:solidFill>
              <a:latin typeface="Stencil" panose="040409050D0802020404" pitchFamily="82" charset="0"/>
            </a:endParaRPr>
          </a:p>
        </p:txBody>
      </p:sp>
      <p:sp>
        <p:nvSpPr>
          <p:cNvPr id="3076" name="Rectangle 8"/>
          <p:cNvSpPr>
            <a:spLocks noChangeArrowheads="1"/>
          </p:cNvSpPr>
          <p:nvPr/>
        </p:nvSpPr>
        <p:spPr bwMode="auto">
          <a:xfrm>
            <a:off x="2209813" y="6372225"/>
            <a:ext cx="5456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solidFill>
                  <a:srgbClr val="7030A0"/>
                </a:solidFill>
              </a:rPr>
              <a:t>Contact us at: contact.omics@omicsonline.org</a:t>
            </a:r>
          </a:p>
        </p:txBody>
      </p:sp>
      <p:pic>
        <p:nvPicPr>
          <p:cNvPr id="3077" name="Picture 3" descr="C:\Users\rakesh-s\Desktop\indexF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849313"/>
            <a:ext cx="198120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ded Corner 1"/>
          <p:cNvSpPr/>
          <p:nvPr/>
        </p:nvSpPr>
        <p:spPr>
          <a:xfrm>
            <a:off x="6351" y="2849563"/>
            <a:ext cx="9137650"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Group International through its Open Access Initiative is committed to make genuine and reliable contributions to the scientific community. OMICS Group hosts over </a:t>
            </a:r>
            <a:r>
              <a:rPr lang="en-US" sz="2200" b="1" dirty="0">
                <a:solidFill>
                  <a:srgbClr val="0070C0"/>
                </a:solidFill>
                <a:latin typeface="Nyala" panose="02000504070300020003" pitchFamily="2" charset="0"/>
              </a:rPr>
              <a:t>400</a:t>
            </a:r>
            <a:r>
              <a:rPr lang="en-US" sz="2200" dirty="0">
                <a:solidFill>
                  <a:srgbClr val="0070C0"/>
                </a:solidFill>
                <a:latin typeface="Nyala" panose="02000504070300020003" pitchFamily="2" charset="0"/>
              </a:rPr>
              <a:t> leading-edge peer reviewed Open Access Journals and organizes over </a:t>
            </a:r>
            <a:r>
              <a:rPr lang="en-US" sz="2200" b="1" dirty="0">
                <a:solidFill>
                  <a:srgbClr val="0070C0"/>
                </a:solidFill>
                <a:latin typeface="Nyala" panose="02000504070300020003" pitchFamily="2" charset="0"/>
              </a:rPr>
              <a:t>300</a:t>
            </a:r>
            <a:r>
              <a:rPr lang="en-US" sz="2200" dirty="0">
                <a:solidFill>
                  <a:srgbClr val="0070C0"/>
                </a:solidFill>
                <a:latin typeface="Nyala" panose="02000504070300020003" pitchFamily="2" charset="0"/>
              </a:rPr>
              <a:t> International Conferences annually all over the world. OMICS Publishing Group journals have over </a:t>
            </a:r>
            <a:r>
              <a:rPr lang="en-US" sz="2200" b="1" dirty="0">
                <a:solidFill>
                  <a:srgbClr val="0070C0"/>
                </a:solidFill>
                <a:latin typeface="Nyala" panose="02000504070300020003" pitchFamily="2" charset="0"/>
              </a:rPr>
              <a:t>3 million</a:t>
            </a:r>
            <a:r>
              <a:rPr lang="en-US" sz="2200" dirty="0">
                <a:solidFill>
                  <a:srgbClr val="0070C0"/>
                </a:solidFill>
                <a:latin typeface="Nyala" panose="02000504070300020003" pitchFamily="2" charset="0"/>
              </a:rPr>
              <a:t> readers and the fame and success of the same can be attributed to the strong editorial board which contains over </a:t>
            </a:r>
            <a:r>
              <a:rPr lang="en-US" sz="2200" b="1" dirty="0">
                <a:solidFill>
                  <a:srgbClr val="0070C0"/>
                </a:solidFill>
                <a:latin typeface="Nyala" panose="02000504070300020003" pitchFamily="2" charset="0"/>
              </a:rPr>
              <a:t>30000</a:t>
            </a:r>
            <a:r>
              <a:rPr lang="en-US" sz="2200" dirty="0">
                <a:solidFill>
                  <a:srgbClr val="0070C0"/>
                </a:solidFill>
                <a:latin typeface="Nyala" panose="02000504070300020003" pitchFamily="2" charset="0"/>
              </a:rPr>
              <a:t> eminent personalities that ensure a rapid, quality and quick review process. OMICS Group 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extLst>
      <p:ext uri="{BB962C8B-B14F-4D97-AF65-F5344CB8AC3E}">
        <p14:creationId xmlns:p14="http://schemas.microsoft.com/office/powerpoint/2010/main" val="130380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cs.stedwards.edu/chem/Chemistry/CHEM44/alarid/anemi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86" y="762000"/>
            <a:ext cx="8759825"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507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abletsmanual.com/img/wiki/anemia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85" y="152400"/>
            <a:ext cx="8531225"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489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1.gstatic.com/images?q=tbn:ANd9GcSJ1ef6XwPrW2FFpbfb_UvH4r9F4L8_dyxUXyVAMGqkJ0bPYAP2m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86" y="685800"/>
            <a:ext cx="8683625"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039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botanical-online.com/fotos/alimentos2/advice_for_anem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228600"/>
            <a:ext cx="8912226"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574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bu.edu/sicklecell/files/2009/07/genmo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609600"/>
            <a:ext cx="8988426"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783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megahowto.com/wp-content/uploads/2010/03/Anem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85" y="304800"/>
            <a:ext cx="8683625"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750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000" dirty="0"/>
              <a:t>Emmanuel Andres</a:t>
            </a:r>
          </a:p>
        </p:txBody>
      </p:sp>
      <p:sp>
        <p:nvSpPr>
          <p:cNvPr id="3" name="Title 2"/>
          <p:cNvSpPr>
            <a:spLocks noGrp="1"/>
          </p:cNvSpPr>
          <p:nvPr>
            <p:ph type="ctrTitle"/>
          </p:nvPr>
        </p:nvSpPr>
        <p:spPr/>
        <p:txBody>
          <a:bodyPr/>
          <a:lstStyle/>
          <a:p>
            <a:r>
              <a:rPr lang="en-US" dirty="0" smtClean="0"/>
              <a:t>SIGNATURE</a:t>
            </a:r>
            <a:endParaRPr lang="en-US" dirty="0"/>
          </a:p>
        </p:txBody>
      </p:sp>
    </p:spTree>
    <p:extLst>
      <p:ext uri="{BB962C8B-B14F-4D97-AF65-F5344CB8AC3E}">
        <p14:creationId xmlns:p14="http://schemas.microsoft.com/office/powerpoint/2010/main" val="4215320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9166" y="927465"/>
            <a:ext cx="5368835" cy="5047536"/>
          </a:xfrm>
          <a:prstGeom prst="rect">
            <a:avLst/>
          </a:prstGeom>
        </p:spPr>
        <p:txBody>
          <a:bodyPr wrap="square">
            <a:spAutoFit/>
          </a:bodyPr>
          <a:lstStyle/>
          <a:p>
            <a:r>
              <a:rPr lang="en-US" sz="4400" dirty="0" smtClean="0">
                <a:solidFill>
                  <a:prstClr val="white"/>
                </a:solidFill>
              </a:rPr>
              <a:t>Journals</a:t>
            </a:r>
            <a:r>
              <a:rPr lang="en-US" dirty="0" smtClean="0">
                <a:solidFill>
                  <a:prstClr val="white"/>
                </a:solidFill>
              </a:rPr>
              <a:t> </a:t>
            </a:r>
          </a:p>
          <a:p>
            <a:r>
              <a:rPr lang="en-US" sz="3200" dirty="0" smtClean="0">
                <a:solidFill>
                  <a:prstClr val="white"/>
                </a:solidFill>
                <a:hlinkClick r:id="rId2"/>
              </a:rPr>
              <a:t>Drug Designing</a:t>
            </a:r>
            <a:endParaRPr lang="en-US" sz="3200" dirty="0" smtClean="0">
              <a:solidFill>
                <a:prstClr val="white"/>
              </a:solidFill>
            </a:endParaRPr>
          </a:p>
          <a:p>
            <a:endParaRPr lang="en-US" sz="3200" dirty="0" smtClean="0">
              <a:solidFill>
                <a:prstClr val="white"/>
              </a:solidFill>
            </a:endParaRPr>
          </a:p>
          <a:p>
            <a:r>
              <a:rPr lang="en-US" sz="3200" dirty="0" smtClean="0">
                <a:solidFill>
                  <a:prstClr val="white"/>
                </a:solidFill>
                <a:hlinkClick r:id="rId3"/>
              </a:rPr>
              <a:t>Drug Metabolism &amp; Toxicology</a:t>
            </a:r>
            <a:endParaRPr lang="en-US" sz="3200" dirty="0" smtClean="0">
              <a:solidFill>
                <a:prstClr val="white"/>
              </a:solidFill>
            </a:endParaRPr>
          </a:p>
          <a:p>
            <a:endParaRPr lang="en-US" sz="3200" dirty="0" smtClean="0">
              <a:solidFill>
                <a:prstClr val="white"/>
              </a:solidFill>
            </a:endParaRPr>
          </a:p>
          <a:p>
            <a:r>
              <a:rPr lang="en-US" sz="3200" dirty="0" smtClean="0">
                <a:solidFill>
                  <a:prstClr val="white"/>
                </a:solidFill>
                <a:hlinkClick r:id="rId4"/>
              </a:rPr>
              <a:t>Bioequivalence &amp; Bioavailability</a:t>
            </a:r>
            <a:endParaRPr lang="en-US" sz="3200" dirty="0" smtClean="0">
              <a:solidFill>
                <a:prstClr val="white"/>
              </a:solidFill>
            </a:endParaRPr>
          </a:p>
          <a:p>
            <a:r>
              <a:rPr lang="en-US" dirty="0" smtClean="0">
                <a:solidFill>
                  <a:prstClr val="white"/>
                </a:solidFill>
              </a:rPr>
              <a:t> </a:t>
            </a:r>
          </a:p>
          <a:p>
            <a:endParaRPr lang="en-US" dirty="0" smtClean="0">
              <a:solidFill>
                <a:prstClr val="white"/>
              </a:solidFill>
            </a:endParaRPr>
          </a:p>
          <a:p>
            <a:r>
              <a:rPr lang="en-US" dirty="0" smtClean="0">
                <a:solidFill>
                  <a:prstClr val="white"/>
                </a:solidFill>
              </a:rPr>
              <a:t> </a:t>
            </a:r>
            <a:endParaRPr lang="en-US" dirty="0">
              <a:solidFill>
                <a:prstClr val="white"/>
              </a:solidFill>
            </a:endParaRPr>
          </a:p>
        </p:txBody>
      </p:sp>
    </p:spTree>
    <p:extLst>
      <p:ext uri="{BB962C8B-B14F-4D97-AF65-F5344CB8AC3E}">
        <p14:creationId xmlns:p14="http://schemas.microsoft.com/office/powerpoint/2010/main" val="4247475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7324" y="1122363"/>
            <a:ext cx="6593681" cy="693374"/>
          </a:xfrm>
        </p:spPr>
        <p:txBody>
          <a:bodyPr>
            <a:normAutofit fontScale="90000"/>
          </a:bodyPr>
          <a:lstStyle/>
          <a:p>
            <a:r>
              <a:rPr lang="en-US" dirty="0" smtClean="0"/>
              <a:t>conferences</a:t>
            </a:r>
            <a:endParaRPr lang="en-US" dirty="0"/>
          </a:p>
        </p:txBody>
      </p:sp>
      <p:sp>
        <p:nvSpPr>
          <p:cNvPr id="3" name="Subtitle 2"/>
          <p:cNvSpPr>
            <a:spLocks noGrp="1"/>
          </p:cNvSpPr>
          <p:nvPr>
            <p:ph type="subTitle" idx="1"/>
          </p:nvPr>
        </p:nvSpPr>
        <p:spPr>
          <a:xfrm>
            <a:off x="1407324" y="1907177"/>
            <a:ext cx="6593681" cy="4336869"/>
          </a:xfrm>
        </p:spPr>
        <p:txBody>
          <a:bodyPr>
            <a:normAutofit fontScale="70000" lnSpcReduction="20000"/>
          </a:bodyPr>
          <a:lstStyle/>
          <a:p>
            <a:r>
              <a:rPr lang="en-US" dirty="0" smtClean="0"/>
              <a:t>3</a:t>
            </a:r>
            <a:r>
              <a:rPr lang="en-US" baseline="30000" dirty="0" smtClean="0"/>
              <a:t>rd</a:t>
            </a:r>
            <a:r>
              <a:rPr lang="en-US" dirty="0" smtClean="0"/>
              <a:t>  international summit on </a:t>
            </a:r>
            <a:r>
              <a:rPr lang="en-US" dirty="0" err="1" smtClean="0"/>
              <a:t>gmp</a:t>
            </a:r>
            <a:r>
              <a:rPr lang="en-US" dirty="0" smtClean="0"/>
              <a:t>, </a:t>
            </a:r>
            <a:r>
              <a:rPr lang="en-US" dirty="0" err="1" smtClean="0"/>
              <a:t>gcp</a:t>
            </a:r>
            <a:r>
              <a:rPr lang="en-US" dirty="0" smtClean="0"/>
              <a:t> and quality control</a:t>
            </a:r>
          </a:p>
          <a:p>
            <a:r>
              <a:rPr lang="en-US" dirty="0" smtClean="0"/>
              <a:t>http://www.pharmaceuticalconferences.com/gmp-gcp-quality-control-2014/</a:t>
            </a:r>
          </a:p>
          <a:p>
            <a:r>
              <a:rPr lang="en-US" dirty="0" smtClean="0"/>
              <a:t>5</a:t>
            </a:r>
            <a:r>
              <a:rPr lang="en-US" baseline="30000" dirty="0" smtClean="0"/>
              <a:t>th</a:t>
            </a:r>
            <a:r>
              <a:rPr lang="en-US" dirty="0" smtClean="0"/>
              <a:t> international conference and </a:t>
            </a:r>
            <a:r>
              <a:rPr lang="en-US" dirty="0" err="1" smtClean="0"/>
              <a:t>exhibittion</a:t>
            </a:r>
            <a:r>
              <a:rPr lang="en-US" dirty="0" smtClean="0"/>
              <a:t> on </a:t>
            </a:r>
            <a:r>
              <a:rPr lang="en-US" dirty="0" err="1" smtClean="0"/>
              <a:t>pharmaceuttics</a:t>
            </a:r>
            <a:r>
              <a:rPr lang="en-US" dirty="0" smtClean="0"/>
              <a:t> &amp; novel drug delivery system</a:t>
            </a:r>
          </a:p>
          <a:p>
            <a:r>
              <a:rPr lang="en-US" dirty="0" smtClean="0"/>
              <a:t>http://novel-drugdelivery-systems.pharmaceuticalconferences.com/</a:t>
            </a:r>
          </a:p>
          <a:p>
            <a:r>
              <a:rPr lang="en-US" dirty="0" smtClean="0"/>
              <a:t>3</a:t>
            </a:r>
            <a:r>
              <a:rPr lang="en-US" baseline="30000" dirty="0" smtClean="0"/>
              <a:t>rd</a:t>
            </a:r>
            <a:r>
              <a:rPr lang="en-US" dirty="0" smtClean="0"/>
              <a:t>  International Conference and Exhibition on </a:t>
            </a:r>
            <a:r>
              <a:rPr lang="en-US" dirty="0" err="1" smtClean="0"/>
              <a:t>Pharmacognosy</a:t>
            </a:r>
            <a:r>
              <a:rPr lang="en-US" dirty="0" smtClean="0"/>
              <a:t>, </a:t>
            </a:r>
            <a:r>
              <a:rPr lang="en-US" dirty="0" err="1" smtClean="0"/>
              <a:t>Phytochemistry</a:t>
            </a:r>
            <a:r>
              <a:rPr lang="en-US" dirty="0" smtClean="0"/>
              <a:t> &amp; Natural Products</a:t>
            </a:r>
          </a:p>
          <a:p>
            <a:r>
              <a:rPr lang="en-US" dirty="0" smtClean="0"/>
              <a:t>http://pharmacognosy-phytochemistry-natural products.pharmaceuticalconferences.com/</a:t>
            </a:r>
          </a:p>
          <a:p>
            <a:r>
              <a:rPr lang="en-US" dirty="0" smtClean="0"/>
              <a:t>3</a:t>
            </a:r>
            <a:r>
              <a:rPr lang="en-US" baseline="30000" dirty="0" smtClean="0"/>
              <a:t>rd</a:t>
            </a:r>
            <a:r>
              <a:rPr lang="en-US" dirty="0" smtClean="0"/>
              <a:t>  International Conference and Exhibition on </a:t>
            </a:r>
            <a:r>
              <a:rPr lang="en-US" dirty="0" err="1" smtClean="0"/>
              <a:t>Pharmacovigilance</a:t>
            </a:r>
            <a:r>
              <a:rPr lang="en-US" dirty="0" smtClean="0"/>
              <a:t> &amp; Clinical Trials</a:t>
            </a:r>
          </a:p>
          <a:p>
            <a:r>
              <a:rPr lang="en-US" dirty="0" smtClean="0"/>
              <a:t>http://www.pharmaceuticalconferences.com/pharmacovigilance-clinical-trials-2014/</a:t>
            </a:r>
            <a:endParaRPr lang="en-US" dirty="0"/>
          </a:p>
        </p:txBody>
      </p:sp>
    </p:spTree>
    <p:extLst>
      <p:ext uri="{BB962C8B-B14F-4D97-AF65-F5344CB8AC3E}">
        <p14:creationId xmlns:p14="http://schemas.microsoft.com/office/powerpoint/2010/main" val="4057648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rgbClr val="63A0CC">
                    <a:lumMod val="10000"/>
                  </a:srgbClr>
                </a:solidFill>
                <a:latin typeface="Andalus" panose="02020603050405020304" pitchFamily="18" charset="-78"/>
                <a:cs typeface="Andalus" panose="02020603050405020304" pitchFamily="18" charset="-78"/>
              </a:rPr>
              <a:t>OMICS Group </a:t>
            </a:r>
            <a:r>
              <a:rPr lang="en-US" sz="2400" b="1" dirty="0">
                <a:solidFill>
                  <a:srgbClr val="63A0CC">
                    <a:lumMod val="10000"/>
                  </a:srgbClr>
                </a:solidFill>
                <a:latin typeface="Andalus" panose="02020603050405020304" pitchFamily="18" charset="-78"/>
                <a:cs typeface="Andalus" panose="02020603050405020304" pitchFamily="18" charset="-78"/>
              </a:rPr>
              <a:t>Open Access Membership</a:t>
            </a:r>
            <a:br>
              <a:rPr lang="en-US" sz="2400" b="1" dirty="0">
                <a:solidFill>
                  <a:srgbClr val="63A0CC">
                    <a:lumMod val="10000"/>
                  </a:srgbClr>
                </a:solidFill>
                <a:latin typeface="Andalus" panose="02020603050405020304" pitchFamily="18" charset="-78"/>
                <a:cs typeface="Andalus" panose="02020603050405020304" pitchFamily="18" charset="-78"/>
              </a:rPr>
            </a:br>
            <a:endParaRPr lang="en-US" sz="2400" dirty="0">
              <a:solidFill>
                <a:srgbClr val="63A0CC">
                  <a:lumMod val="10000"/>
                </a:srgb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solidFill>
                  <a:prstClr val="black"/>
                </a:solidFill>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solidFill>
                  <a:prstClr val="black"/>
                </a:solidFill>
                <a:latin typeface="Calisto MT" panose="02040603050505030304" pitchFamily="18" charset="0"/>
              </a:rPr>
              <a:t>For more details and benefits, click on the link below:</a:t>
            </a:r>
          </a:p>
          <a:p>
            <a:pPr>
              <a:defRPr/>
            </a:pPr>
            <a:r>
              <a:rPr lang="en-US" dirty="0">
                <a:solidFill>
                  <a:srgbClr val="B258D3">
                    <a:lumMod val="10000"/>
                  </a:srgbClr>
                </a:solidFill>
                <a:latin typeface="Calisto MT" panose="02040603050505030304" pitchFamily="18" charset="0"/>
                <a:hlinkClick r:id="rId4"/>
              </a:rPr>
              <a:t>http://omicsonline.org/membership.php</a:t>
            </a:r>
            <a:r>
              <a:rPr lang="en-US" dirty="0">
                <a:solidFill>
                  <a:srgbClr val="B258D3">
                    <a:lumMod val="10000"/>
                  </a:srgbClr>
                </a:solidFill>
                <a:latin typeface="Calisto MT" panose="02040603050505030304" pitchFamily="18" charset="0"/>
              </a:rPr>
              <a:t> </a:t>
            </a:r>
          </a:p>
        </p:txBody>
      </p:sp>
    </p:spTree>
    <p:extLst>
      <p:ext uri="{BB962C8B-B14F-4D97-AF65-F5344CB8AC3E}">
        <p14:creationId xmlns:p14="http://schemas.microsoft.com/office/powerpoint/2010/main" val="1826036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9"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rgbClr val="134770">
                    <a:lumMod val="10000"/>
                  </a:srgbClr>
                </a:solidFill>
                <a:latin typeface="Centaur" panose="02030504050205020304" pitchFamily="18" charset="0"/>
              </a:rPr>
              <a:t>OMICS Group welcomes submissions that are original and technically so as to serve both the developing world and developed countries in the best possible way.</a:t>
            </a:r>
          </a:p>
          <a:p>
            <a:pPr algn="ctr">
              <a:defRPr/>
            </a:pPr>
            <a:r>
              <a:rPr lang="en-US" sz="2000" dirty="0">
                <a:solidFill>
                  <a:srgbClr val="134770">
                    <a:lumMod val="10000"/>
                  </a:srgbClr>
                </a:solidFill>
                <a:latin typeface="Centaur" panose="02030504050205020304" pitchFamily="18" charset="0"/>
              </a:rPr>
              <a:t>OMICS Journals  are poised in excellence by publishing high quality research. </a:t>
            </a:r>
            <a:r>
              <a:rPr lang="en-IN" sz="2000" dirty="0">
                <a:solidFill>
                  <a:srgbClr val="134770">
                    <a:lumMod val="10000"/>
                  </a:srgbClr>
                </a:solidFill>
                <a:latin typeface="Centaur" panose="02030504050205020304" pitchFamily="18" charset="0"/>
              </a:rPr>
              <a:t>OMICS Group follows an Editorial Manager® System peer review process and boasts of a strong and active editorial board.</a:t>
            </a:r>
            <a:endParaRPr lang="en-US" sz="2000" dirty="0">
              <a:solidFill>
                <a:srgbClr val="134770">
                  <a:lumMod val="10000"/>
                </a:srgbClr>
              </a:solidFill>
              <a:latin typeface="Centaur" panose="02030504050205020304" pitchFamily="18" charset="0"/>
            </a:endParaRPr>
          </a:p>
          <a:p>
            <a:pPr algn="ctr">
              <a:defRPr/>
            </a:pPr>
            <a:r>
              <a:rPr lang="en-US" sz="2000" dirty="0">
                <a:solidFill>
                  <a:srgbClr val="134770">
                    <a:lumMod val="10000"/>
                  </a:srgb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rgbClr val="134770">
                    <a:lumMod val="10000"/>
                  </a:srgb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rgbClr val="134770">
                  <a:lumMod val="10000"/>
                </a:srgbClr>
              </a:solidFill>
              <a:latin typeface="Centaur" panose="02030504050205020304" pitchFamily="18" charset="0"/>
            </a:endParaRPr>
          </a:p>
          <a:p>
            <a:pPr>
              <a:defRPr/>
            </a:pPr>
            <a:endParaRPr lang="en-US" sz="2000" dirty="0">
              <a:solidFill>
                <a:prstClr val="black"/>
              </a:solidFill>
            </a:endParaRPr>
          </a:p>
        </p:txBody>
      </p:sp>
      <p:sp>
        <p:nvSpPr>
          <p:cNvPr id="6" name="Rectangle 5"/>
          <p:cNvSpPr/>
          <p:nvPr/>
        </p:nvSpPr>
        <p:spPr>
          <a:xfrm>
            <a:off x="319088" y="5910262"/>
            <a:ext cx="70104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rgbClr val="63A0CC">
                    <a:lumMod val="10000"/>
                  </a:srgb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rgbClr val="63A0CC">
                    <a:lumMod val="10000"/>
                  </a:srgb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rgbClr val="B258D3">
                    <a:lumMod val="10000"/>
                  </a:srgbClr>
                </a:solidFill>
                <a:latin typeface="Baskerville Old Face" panose="02020602080505020303" pitchFamily="18" charset="0"/>
              </a:rPr>
              <a:t>OMICS Journals are welcoming Submissions</a:t>
            </a:r>
            <a:r>
              <a:rPr lang="en-US" sz="3200" b="1" dirty="0" smtClean="0">
                <a:solidFill>
                  <a:srgbClr val="B258D3">
                    <a:lumMod val="10000"/>
                  </a:srgbClr>
                </a:solidFill>
              </a:rPr>
              <a:t/>
            </a:r>
            <a:br>
              <a:rPr lang="en-US" sz="3200" b="1" dirty="0" smtClean="0">
                <a:solidFill>
                  <a:srgbClr val="B258D3">
                    <a:lumMod val="10000"/>
                  </a:srgbClr>
                </a:solidFill>
              </a:rPr>
            </a:br>
            <a:endParaRPr lang="en-US" sz="3200" dirty="0">
              <a:solidFill>
                <a:srgbClr val="B258D3">
                  <a:lumMod val="10000"/>
                </a:srgbClr>
              </a:solidFill>
            </a:endParaRPr>
          </a:p>
        </p:txBody>
      </p:sp>
    </p:spTree>
    <p:extLst>
      <p:ext uri="{BB962C8B-B14F-4D97-AF65-F5344CB8AC3E}">
        <p14:creationId xmlns:p14="http://schemas.microsoft.com/office/powerpoint/2010/main" val="1547522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EB PPT</a:t>
            </a:r>
            <a:endParaRPr lang="en-US" dirty="0"/>
          </a:p>
        </p:txBody>
      </p:sp>
      <p:sp>
        <p:nvSpPr>
          <p:cNvPr id="2" name="Title 1"/>
          <p:cNvSpPr>
            <a:spLocks noGrp="1"/>
          </p:cNvSpPr>
          <p:nvPr>
            <p:ph type="ctrTitle"/>
          </p:nvPr>
        </p:nvSpPr>
        <p:spPr/>
        <p:txBody>
          <a:bodyPr/>
          <a:lstStyle/>
          <a:p>
            <a:r>
              <a:rPr lang="en-US" b="1" dirty="0" smtClean="0"/>
              <a:t>Emmanuel Andres</a:t>
            </a:r>
            <a:br>
              <a:rPr lang="en-US" b="1" dirty="0" smtClean="0"/>
            </a:br>
            <a:endParaRPr lang="en-US" dirty="0"/>
          </a:p>
        </p:txBody>
      </p:sp>
    </p:spTree>
    <p:extLst>
      <p:ext uri="{BB962C8B-B14F-4D97-AF65-F5344CB8AC3E}">
        <p14:creationId xmlns:p14="http://schemas.microsoft.com/office/powerpoint/2010/main" val="1131752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066800"/>
            <a:ext cx="8686800" cy="5486400"/>
          </a:xfrm>
        </p:spPr>
        <p:txBody>
          <a:bodyPr>
            <a:normAutofit fontScale="92500" lnSpcReduction="10000"/>
          </a:bodyPr>
          <a:lstStyle/>
          <a:p>
            <a:r>
              <a:rPr lang="en-US" dirty="0" smtClean="0"/>
              <a:t>In 1996, </a:t>
            </a:r>
            <a:r>
              <a:rPr lang="en-US" dirty="0" err="1" smtClean="0"/>
              <a:t>Dr</a:t>
            </a:r>
            <a:r>
              <a:rPr lang="en-US" dirty="0" smtClean="0"/>
              <a:t> </a:t>
            </a:r>
            <a:r>
              <a:rPr lang="en-US" dirty="0" err="1" smtClean="0"/>
              <a:t>Andrès</a:t>
            </a:r>
            <a:r>
              <a:rPr lang="en-US" dirty="0" smtClean="0"/>
              <a:t> received his MD degree in Internal Medicine, at the University Of Strasbourg, France. He worked as an associated professor in the University Hospital of Strasbourg, France. In 1998 he worked as PhD in Molecular Biology in the Laboratory of Professor Hoffmann (2011, Nobel Prize of Medicine) in the field of cationic antimicrobial peptides and pathogens - host relations. In 2002, he was nominated Professor at the University of Strasbourg, France. He also was in the head of an Internal Medicine Department (of &gt;60 beads) in the University hospital of Strasbourg, France. He was awarded the French Society of </a:t>
            </a:r>
            <a:r>
              <a:rPr lang="en-US" dirty="0" err="1" smtClean="0"/>
              <a:t>Haematology</a:t>
            </a:r>
            <a:r>
              <a:rPr lang="en-US" dirty="0" smtClean="0"/>
              <a:t>, price for research in the field of </a:t>
            </a:r>
            <a:r>
              <a:rPr lang="en-US" dirty="0" err="1" smtClean="0"/>
              <a:t>anaemia</a:t>
            </a:r>
            <a:r>
              <a:rPr lang="en-US" dirty="0" smtClean="0"/>
              <a:t> related to </a:t>
            </a:r>
            <a:r>
              <a:rPr lang="en-US" dirty="0" err="1" smtClean="0"/>
              <a:t>cobalamin</a:t>
            </a:r>
            <a:r>
              <a:rPr lang="en-US" dirty="0" smtClean="0"/>
              <a:t> or </a:t>
            </a:r>
            <a:r>
              <a:rPr lang="en-US" dirty="0" err="1" smtClean="0"/>
              <a:t>folate</a:t>
            </a:r>
            <a:r>
              <a:rPr lang="en-US" dirty="0" smtClean="0"/>
              <a:t> deficiencies in 2004. Achievements include development of research in: all type of </a:t>
            </a:r>
            <a:r>
              <a:rPr lang="en-US" dirty="0" err="1" smtClean="0"/>
              <a:t>anaemia</a:t>
            </a:r>
            <a:r>
              <a:rPr lang="en-US" dirty="0" smtClean="0"/>
              <a:t>, neutropenia and thrombocytopenia, particularly drug-induced neutropenia and </a:t>
            </a:r>
            <a:r>
              <a:rPr lang="en-US" dirty="0" err="1" smtClean="0"/>
              <a:t>agranulocytosis</a:t>
            </a:r>
            <a:r>
              <a:rPr lang="en-US" dirty="0" smtClean="0"/>
              <a:t> or thrombocytopenia; </a:t>
            </a:r>
            <a:r>
              <a:rPr lang="en-US" dirty="0" err="1" smtClean="0"/>
              <a:t>haematopoietic</a:t>
            </a:r>
            <a:r>
              <a:rPr lang="en-US" dirty="0" smtClean="0"/>
              <a:t> growth factors; and </a:t>
            </a:r>
            <a:r>
              <a:rPr lang="en-US" dirty="0" err="1" smtClean="0"/>
              <a:t>cobalamin</a:t>
            </a:r>
            <a:r>
              <a:rPr lang="en-US" dirty="0" smtClean="0"/>
              <a:t> deficiencies. His recent works also include research and development on human sounds analysis, electronic stethoscope, e-auscultation, and e-medicine. In that function he was recruited as advisor to several pharmaceutical companies or start-up. In 2007, He was nominated in the French National Commission of </a:t>
            </a:r>
            <a:r>
              <a:rPr lang="en-US" dirty="0" err="1" smtClean="0"/>
              <a:t>Pharmacovigilance</a:t>
            </a:r>
            <a:endParaRPr lang="en-US" dirty="0"/>
          </a:p>
        </p:txBody>
      </p:sp>
      <p:sp>
        <p:nvSpPr>
          <p:cNvPr id="2" name="Title 1"/>
          <p:cNvSpPr>
            <a:spLocks noGrp="1"/>
          </p:cNvSpPr>
          <p:nvPr>
            <p:ph type="ctrTitle"/>
          </p:nvPr>
        </p:nvSpPr>
        <p:spPr>
          <a:xfrm>
            <a:off x="685800" y="228623"/>
            <a:ext cx="7772400" cy="838199"/>
          </a:xfrm>
        </p:spPr>
        <p:txBody>
          <a:bodyPr/>
          <a:lstStyle/>
          <a:p>
            <a:r>
              <a:rPr lang="en-US" dirty="0" smtClean="0"/>
              <a:t>BIOGRAPHY</a:t>
            </a:r>
            <a:endParaRPr lang="en-US" dirty="0"/>
          </a:p>
        </p:txBody>
      </p:sp>
    </p:spTree>
    <p:extLst>
      <p:ext uri="{BB962C8B-B14F-4D97-AF65-F5344CB8AC3E}">
        <p14:creationId xmlns:p14="http://schemas.microsoft.com/office/powerpoint/2010/main" val="3747666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143000"/>
            <a:ext cx="8686800" cy="5410200"/>
          </a:xfrm>
        </p:spPr>
        <p:txBody>
          <a:bodyPr>
            <a:normAutofit/>
          </a:bodyPr>
          <a:lstStyle/>
          <a:p>
            <a:r>
              <a:rPr lang="en-US" dirty="0" smtClean="0"/>
              <a:t>Development of an electronic stethoscope "intelligent" and basic research and clinical auscultation human. </a:t>
            </a:r>
            <a:br>
              <a:rPr lang="en-US" dirty="0" smtClean="0"/>
            </a:br>
            <a:r>
              <a:rPr lang="en-US" dirty="0" smtClean="0"/>
              <a:t>Development work and research projects in the field of telemedicine and the contribution of new technologies to support chronic disease and old age (COPD, diabetes, Alzheimer′s...). </a:t>
            </a:r>
            <a:br>
              <a:rPr lang="en-US" dirty="0" smtClean="0"/>
            </a:br>
            <a:r>
              <a:rPr lang="en-US" dirty="0" smtClean="0"/>
              <a:t>Clinical research activity in Internal Medicine and Hematology with the following themes: anemia, neutropenia and </a:t>
            </a:r>
            <a:r>
              <a:rPr lang="en-US" dirty="0" err="1" smtClean="0"/>
              <a:t>agranulocytosis</a:t>
            </a:r>
            <a:r>
              <a:rPr lang="en-US" dirty="0" smtClean="0"/>
              <a:t> drug, idiopathic thrombocytopenic </a:t>
            </a:r>
            <a:r>
              <a:rPr lang="en-US" dirty="0" err="1" smtClean="0"/>
              <a:t>purpura</a:t>
            </a:r>
            <a:r>
              <a:rPr lang="en-US" dirty="0" smtClean="0"/>
              <a:t>, research activity in the field of Metabolism including deficiencies in vitamin B12. </a:t>
            </a:r>
            <a:br>
              <a:rPr lang="en-US" dirty="0" smtClean="0"/>
            </a:br>
            <a:r>
              <a:rPr lang="en-US" dirty="0" smtClean="0"/>
              <a:t>Clinical research activity on Orphan Diseases Developing a </a:t>
            </a:r>
            <a:r>
              <a:rPr lang="en-US" dirty="0" err="1" smtClean="0"/>
              <a:t>biobank</a:t>
            </a:r>
            <a:r>
              <a:rPr lang="en-US" dirty="0" smtClean="0"/>
              <a:t> of samples from the body of people with common pathologies complex (BIOMAX). </a:t>
            </a:r>
            <a:endParaRPr lang="en-US" dirty="0"/>
          </a:p>
        </p:txBody>
      </p:sp>
      <p:sp>
        <p:nvSpPr>
          <p:cNvPr id="2" name="Title 1"/>
          <p:cNvSpPr>
            <a:spLocks noGrp="1"/>
          </p:cNvSpPr>
          <p:nvPr>
            <p:ph type="ctrTitle"/>
          </p:nvPr>
        </p:nvSpPr>
        <p:spPr>
          <a:xfrm>
            <a:off x="685800" y="304823"/>
            <a:ext cx="7772400" cy="838199"/>
          </a:xfrm>
        </p:spPr>
        <p:txBody>
          <a:bodyPr/>
          <a:lstStyle/>
          <a:p>
            <a:r>
              <a:rPr lang="en-US" dirty="0" smtClean="0"/>
              <a:t>RESEARCH INTEREST</a:t>
            </a:r>
            <a:endParaRPr lang="en-US" dirty="0"/>
          </a:p>
        </p:txBody>
      </p:sp>
    </p:spTree>
    <p:extLst>
      <p:ext uri="{BB962C8B-B14F-4D97-AF65-F5344CB8AC3E}">
        <p14:creationId xmlns:p14="http://schemas.microsoft.com/office/powerpoint/2010/main" val="4069899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hemr.org/images/5/5a/Algorithm_for_Anem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86" y="533400"/>
            <a:ext cx="8683625"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418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c4me.com/UploadedFiles/Documents/image/AnemiaSympto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228600"/>
            <a:ext cx="8759826"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440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earchfiletype.com/fsearch/2/1/3/6/anemia%20part-two_213622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86" y="152400"/>
            <a:ext cx="8607425"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737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skinsheen.com/userfiles/files/Causes%20of%20Anem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85" y="304800"/>
            <a:ext cx="8455025"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1115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3.xml><?xml version="1.0" encoding="utf-8"?>
<a:theme xmlns:a="http://schemas.openxmlformats.org/drawingml/2006/main" name="1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4.xml><?xml version="1.0" encoding="utf-8"?>
<a:theme xmlns:a="http://schemas.openxmlformats.org/drawingml/2006/main" name="2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5.xml><?xml version="1.0" encoding="utf-8"?>
<a:theme xmlns:a="http://schemas.openxmlformats.org/drawingml/2006/main" name="3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ppt/theme/theme6.xml><?xml version="1.0" encoding="utf-8"?>
<a:theme xmlns:a="http://schemas.openxmlformats.org/drawingml/2006/main" name="4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Civic</Template>
  <TotalTime>78</TotalTime>
  <Words>600</Words>
  <Application>Microsoft Office PowerPoint</Application>
  <PresentationFormat>On-screen Show (4:3)</PresentationFormat>
  <Paragraphs>39</Paragraphs>
  <Slides>19</Slides>
  <Notes>0</Notes>
  <HiddenSlides>0</HiddenSlides>
  <MMClips>0</MMClips>
  <ScaleCrop>false</ScaleCrop>
  <HeadingPairs>
    <vt:vector size="4" baseType="variant">
      <vt:variant>
        <vt:lpstr>Theme</vt:lpstr>
      </vt:variant>
      <vt:variant>
        <vt:i4>6</vt:i4>
      </vt:variant>
      <vt:variant>
        <vt:lpstr>Slide Titles</vt:lpstr>
      </vt:variant>
      <vt:variant>
        <vt:i4>19</vt:i4>
      </vt:variant>
    </vt:vector>
  </HeadingPairs>
  <TitlesOfParts>
    <vt:vector size="25" baseType="lpstr">
      <vt:lpstr>Civic</vt:lpstr>
      <vt:lpstr>Circuit</vt:lpstr>
      <vt:lpstr>1_Circuit</vt:lpstr>
      <vt:lpstr>2_Circuit</vt:lpstr>
      <vt:lpstr>3_Circuit</vt:lpstr>
      <vt:lpstr>4_Circuit</vt:lpstr>
      <vt:lpstr>PowerPoint Presentation</vt:lpstr>
      <vt:lpstr>PowerPoint Presentation</vt:lpstr>
      <vt:lpstr>Emmanuel Andres </vt:lpstr>
      <vt:lpstr>BIOGRAPHY</vt:lpstr>
      <vt:lpstr>RESEARCH INTEREST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SIGNATURE</vt:lpstr>
      <vt:lpstr>PowerPoint Presentation</vt:lpstr>
      <vt:lpstr>conferences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Emmanuel Andres</dc:title>
  <dc:creator>Sri Harsha Jalli</dc:creator>
  <cp:lastModifiedBy>Sri Harsha Jalli</cp:lastModifiedBy>
  <cp:revision>7</cp:revision>
  <dcterms:created xsi:type="dcterms:W3CDTF">2014-10-25T08:38:14Z</dcterms:created>
  <dcterms:modified xsi:type="dcterms:W3CDTF">2014-10-28T11:17:08Z</dcterms:modified>
</cp:coreProperties>
</file>