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0" r:id="rId2"/>
    <p:sldMasterId id="2147483768" r:id="rId3"/>
    <p:sldMasterId id="2147483786" r:id="rId4"/>
  </p:sldMasterIdLst>
  <p:notesMasterIdLst>
    <p:notesMasterId r:id="rId25"/>
  </p:notesMasterIdLst>
  <p:sldIdLst>
    <p:sldId id="284" r:id="rId5"/>
    <p:sldId id="285" r:id="rId6"/>
    <p:sldId id="256" r:id="rId7"/>
    <p:sldId id="257" r:id="rId8"/>
    <p:sldId id="258" r:id="rId9"/>
    <p:sldId id="259" r:id="rId10"/>
    <p:sldId id="261" r:id="rId11"/>
    <p:sldId id="277" r:id="rId12"/>
    <p:sldId id="268" r:id="rId13"/>
    <p:sldId id="278" r:id="rId14"/>
    <p:sldId id="276" r:id="rId15"/>
    <p:sldId id="271" r:id="rId16"/>
    <p:sldId id="269" r:id="rId17"/>
    <p:sldId id="273" r:id="rId18"/>
    <p:sldId id="275" r:id="rId19"/>
    <p:sldId id="263" r:id="rId20"/>
    <p:sldId id="266" r:id="rId21"/>
    <p:sldId id="281" r:id="rId22"/>
    <p:sldId id="282"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C653E-17BC-459E-8DB5-9E4AAB1587B9}"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DFB6C-5B32-4D9C-A556-AB3D0C488F98}" type="slidenum">
              <a:rPr lang="en-US" smtClean="0"/>
              <a:t>‹#›</a:t>
            </a:fld>
            <a:endParaRPr lang="en-US"/>
          </a:p>
        </p:txBody>
      </p:sp>
    </p:spTree>
    <p:extLst>
      <p:ext uri="{BB962C8B-B14F-4D97-AF65-F5344CB8AC3E}">
        <p14:creationId xmlns:p14="http://schemas.microsoft.com/office/powerpoint/2010/main" val="319584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C4E3F-BD6A-41E4-BF28-CAD3EAD70804}" type="slidenum">
              <a:rPr lang="en-US"/>
              <a:pPr/>
              <a:t>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definitions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86C153A-ACFB-4E31-899C-11E208B1BF80}" type="datetimeFigureOut">
              <a:rPr lang="en-US" smtClean="0"/>
              <a:t>10/19/2015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93DFA6D-8640-4749-8D20-2F064841485A}"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6C153A-ACFB-4E31-899C-11E208B1BF80}"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DFA6D-8640-4749-8D20-2F06484148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6C153A-ACFB-4E31-899C-11E208B1BF80}"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DFA6D-8640-4749-8D20-2F06484148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3"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3"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10"/>
            <a:ext cx="2057400" cy="365125"/>
          </a:xfrm>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a:xfrm>
            <a:off x="1407322" y="5410210"/>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88" y="5410208"/>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0849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9417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35"/>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732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8293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35"/>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9"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2" y="3073406"/>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06"/>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53752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663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54880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4"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0859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6C153A-ACFB-4E31-899C-11E208B1BF80}"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DFA6D-8640-4749-8D20-2F064841485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10"/>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53418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73"/>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5106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08"/>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6959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96631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2" y="2134050"/>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7"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71909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4"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3"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9"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4"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8088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3"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67"/>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6"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63"/>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32783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93798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8"/>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1" y="609608"/>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2832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1"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1"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06"/>
            <a:ext cx="2057400" cy="365125"/>
          </a:xfrm>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a:xfrm>
            <a:off x="1407320" y="5410206"/>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86" y="5410204"/>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3943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6C153A-ACFB-4E31-899C-11E208B1BF80}"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93DFA6D-8640-4749-8D20-2F064841485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4170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31"/>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40805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65011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31"/>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7"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0" y="3073402"/>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02"/>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18303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01232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70429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2"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21444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6"/>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7440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69"/>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95803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04"/>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5466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6C153A-ACFB-4E31-899C-11E208B1BF80}"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DFA6D-8640-4749-8D20-2F064841485A}"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853402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2134046"/>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5"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86481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2"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1"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7"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2"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2237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1"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63"/>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4"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9"/>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53392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66112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4"/>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9" y="609604"/>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55738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a:xfrm>
            <a:off x="1407318" y="5410202"/>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84" y="5410200"/>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8973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735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90692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5097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6C153A-ACFB-4E31-899C-11E208B1BF80}"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DFA6D-8640-4749-8D20-2F064841485A}"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0579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37861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185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225911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654572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42831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2032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70859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7309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727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6C153A-ACFB-4E31-899C-11E208B1BF80}"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DFA6D-8640-4749-8D20-2F064841485A}"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12922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115218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2196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C153A-ACFB-4E31-899C-11E208B1BF80}"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DFA6D-8640-4749-8D20-2F06484148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6C153A-ACFB-4E31-899C-11E208B1BF80}"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DFA6D-8640-4749-8D20-2F06484148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6C153A-ACFB-4E31-899C-11E208B1BF80}"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DFA6D-8640-4749-8D20-2F06484148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3.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86C153A-ACFB-4E31-899C-11E208B1BF80}" type="datetimeFigureOut">
              <a:rPr lang="en-US" smtClean="0"/>
              <a:t>10/19/2015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93DFA6D-8640-4749-8D20-2F064841485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4"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4"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85"/>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84"/>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5" y="5883283"/>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31000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2"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2"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8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80"/>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3" y="5883279"/>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07761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10/19/2015</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71191820"/>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micsonline.org/chromatography-separation-techniques.php" TargetMode="External"/><Relationship Id="rId2" Type="http://schemas.openxmlformats.org/officeDocument/2006/relationships/hyperlink" Target="http://omicsonline.org/analytical-bioanalytical-techniques.php"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7.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 y="12"/>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9" y="285750"/>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rgbClr val="8AC4A7"/>
                </a:solidFill>
                <a:latin typeface="Stencil" panose="040409050D0802020404" pitchFamily="82" charset="0"/>
              </a:rPr>
              <a:t>OMICS International</a:t>
            </a:r>
            <a:endParaRPr lang="en-US" sz="5400" dirty="0">
              <a:solidFill>
                <a:srgbClr val="8AC4A7"/>
              </a:solidFill>
              <a:latin typeface="Stencil" panose="040409050D0802020404" pitchFamily="82" charset="0"/>
            </a:endParaRPr>
          </a:p>
        </p:txBody>
      </p:sp>
      <p:sp>
        <p:nvSpPr>
          <p:cNvPr id="3076" name="Rectangle 8"/>
          <p:cNvSpPr>
            <a:spLocks noChangeArrowheads="1"/>
          </p:cNvSpPr>
          <p:nvPr/>
        </p:nvSpPr>
        <p:spPr bwMode="auto">
          <a:xfrm>
            <a:off x="2209806"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sp>
        <p:nvSpPr>
          <p:cNvPr id="2" name="Folded Corner 1"/>
          <p:cNvSpPr/>
          <p:nvPr/>
        </p:nvSpPr>
        <p:spPr>
          <a:xfrm>
            <a:off x="6351"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a:t>
            </a:r>
            <a:r>
              <a:rPr lang="en-US" sz="2200" dirty="0" smtClean="0">
                <a:solidFill>
                  <a:srgbClr val="0070C0"/>
                </a:solidFill>
                <a:latin typeface="Nyala" panose="02000504070300020003" pitchFamily="2" charset="0"/>
              </a:rPr>
              <a:t>International </a:t>
            </a:r>
            <a:r>
              <a:rPr lang="en-US" sz="2200" dirty="0">
                <a:solidFill>
                  <a:srgbClr val="0070C0"/>
                </a:solidFill>
                <a:latin typeface="Nyala" panose="02000504070300020003" pitchFamily="2" charset="0"/>
              </a:rPr>
              <a:t>through its Open Access Initiative is committed to make genuine and reliable contributions to the scientific community. </a:t>
            </a:r>
            <a:r>
              <a:rPr lang="en-US" sz="2200" smtClean="0">
                <a:solidFill>
                  <a:srgbClr val="0070C0"/>
                </a:solidFill>
                <a:latin typeface="Nyala" panose="02000504070300020003" pitchFamily="2" charset="0"/>
              </a:rPr>
              <a:t>OMICS </a:t>
            </a:r>
            <a:r>
              <a:rPr lang="en-US" sz="2200" dirty="0">
                <a:solidFill>
                  <a:srgbClr val="0070C0"/>
                </a:solidFill>
                <a:latin typeface="Nyala" panose="02000504070300020003" pitchFamily="2" charset="0"/>
              </a:rPr>
              <a:t>International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1401699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1219200"/>
          </a:xfrm>
        </p:spPr>
        <p:txBody>
          <a:bodyPr>
            <a:normAutofit fontScale="90000"/>
          </a:bodyPr>
          <a:lstStyle/>
          <a:p>
            <a:r>
              <a:rPr lang="en-US" dirty="0" smtClean="0"/>
              <a:t>Spectroscopy – Electron Distribution</a:t>
            </a:r>
            <a:endParaRPr lang="en-US" dirty="0"/>
          </a:p>
        </p:txBody>
      </p:sp>
      <p:sp>
        <p:nvSpPr>
          <p:cNvPr id="3" name="Subtitle 2"/>
          <p:cNvSpPr>
            <a:spLocks noGrp="1"/>
          </p:cNvSpPr>
          <p:nvPr>
            <p:ph type="subTitle" idx="1"/>
          </p:nvPr>
        </p:nvSpPr>
        <p:spPr/>
        <p:txBody>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1066800" y="1600200"/>
            <a:ext cx="7010400" cy="4876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914400"/>
          </a:xfrm>
        </p:spPr>
        <p:txBody>
          <a:bodyPr/>
          <a:lstStyle/>
          <a:p>
            <a:r>
              <a:rPr lang="en-US" dirty="0" smtClean="0"/>
              <a:t>SPECTROSCOPY COLORS</a:t>
            </a:r>
            <a:endParaRPr lang="en-US" dirty="0"/>
          </a:p>
        </p:txBody>
      </p:sp>
      <p:sp>
        <p:nvSpPr>
          <p:cNvPr id="3" name="Subtitle 2"/>
          <p:cNvSpPr>
            <a:spLocks noGrp="1"/>
          </p:cNvSpPr>
          <p:nvPr>
            <p:ph type="subTitle" idx="1"/>
          </p:nvPr>
        </p:nvSpPr>
        <p:spPr>
          <a:xfrm>
            <a:off x="1371600" y="3331698"/>
            <a:ext cx="6400800" cy="2459502"/>
          </a:xfrm>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1042988" y="1219200"/>
            <a:ext cx="7058025" cy="4953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6"/>
          <p:cNvGraphicFramePr>
            <a:graphicFrameLocks noChangeAspect="1"/>
          </p:cNvGraphicFramePr>
          <p:nvPr/>
        </p:nvGraphicFramePr>
        <p:xfrm>
          <a:off x="136525" y="1365250"/>
          <a:ext cx="8596313" cy="3922713"/>
        </p:xfrm>
        <a:graphic>
          <a:graphicData uri="http://schemas.openxmlformats.org/presentationml/2006/ole">
            <mc:AlternateContent xmlns:mc="http://schemas.openxmlformats.org/markup-compatibility/2006">
              <mc:Choice xmlns:v="urn:schemas-microsoft-com:vml" Requires="v">
                <p:oleObj spid="_x0000_s1033" name="Photo House" r:id="rId3" imgW="6782747" imgH="3096057" progId="Photohse.Document">
                  <p:embed/>
                </p:oleObj>
              </mc:Choice>
              <mc:Fallback>
                <p:oleObj name="Photo House" r:id="rId3" imgW="6782747" imgH="3096057" progId="Photohse.Document">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365250"/>
                        <a:ext cx="8596313" cy="392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Text Box 5"/>
          <p:cNvSpPr txBox="1">
            <a:spLocks noChangeArrowheads="1"/>
          </p:cNvSpPr>
          <p:nvPr/>
        </p:nvSpPr>
        <p:spPr bwMode="auto">
          <a:xfrm>
            <a:off x="182563" y="301625"/>
            <a:ext cx="8529637"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n-US" sz="3200" b="1" dirty="0">
                <a:solidFill>
                  <a:schemeClr val="tx2"/>
                </a:solidFill>
                <a:latin typeface="+mj-lt"/>
              </a:rPr>
              <a:t>THE ELECTROMAGNETIC SPECTRUM</a:t>
            </a:r>
            <a:endParaRPr lang="en-US" sz="1600" dirty="0">
              <a:latin typeface="+mj-lt"/>
            </a:endParaRPr>
          </a:p>
        </p:txBody>
      </p:sp>
      <p:sp>
        <p:nvSpPr>
          <p:cNvPr id="7175" name="Text Box 7"/>
          <p:cNvSpPr txBox="1">
            <a:spLocks noChangeArrowheads="1"/>
          </p:cNvSpPr>
          <p:nvPr/>
        </p:nvSpPr>
        <p:spPr bwMode="auto">
          <a:xfrm>
            <a:off x="182563" y="5405438"/>
            <a:ext cx="795496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dirty="0">
                <a:latin typeface="+mj-lt"/>
              </a:rPr>
              <a:t>Important: As the wavelength gets shorter, the energy of the radiation increases.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0"/>
            <a:ext cx="8229600" cy="914400"/>
          </a:xfrm>
        </p:spPr>
        <p:txBody>
          <a:bodyPr>
            <a:normAutofit/>
          </a:bodyPr>
          <a:lstStyle/>
          <a:p>
            <a:r>
              <a:rPr lang="en-US" sz="3600" dirty="0" smtClean="0"/>
              <a:t>Types of </a:t>
            </a:r>
            <a:r>
              <a:rPr lang="en-US" sz="3600" dirty="0" err="1" smtClean="0"/>
              <a:t>spectroscopies</a:t>
            </a:r>
            <a:endParaRPr lang="en-US" sz="3600" dirty="0"/>
          </a:p>
        </p:txBody>
      </p:sp>
      <p:sp>
        <p:nvSpPr>
          <p:cNvPr id="3" name="Subtitle 2"/>
          <p:cNvSpPr>
            <a:spLocks noGrp="1"/>
          </p:cNvSpPr>
          <p:nvPr>
            <p:ph type="subTitle" idx="1"/>
          </p:nvPr>
        </p:nvSpPr>
        <p:spPr>
          <a:xfrm>
            <a:off x="304800" y="1143000"/>
            <a:ext cx="8610600" cy="5334000"/>
          </a:xfrm>
        </p:spPr>
        <p:txBody>
          <a:bodyPr/>
          <a:lstStyle/>
          <a:p>
            <a:pPr algn="l">
              <a:buFont typeface="Arial" pitchFamily="34" charset="0"/>
              <a:buChar char="•"/>
            </a:pPr>
            <a:r>
              <a:rPr lang="en-US" dirty="0" smtClean="0"/>
              <a:t>ULTRAVIOLET AND VISIBLE</a:t>
            </a:r>
          </a:p>
          <a:p>
            <a:pPr algn="l">
              <a:buFont typeface="Arial" pitchFamily="34" charset="0"/>
              <a:buChar char="•"/>
            </a:pPr>
            <a:r>
              <a:rPr lang="en-US" dirty="0" smtClean="0"/>
              <a:t>INFRARED SPECTROSCOPY</a:t>
            </a:r>
          </a:p>
          <a:p>
            <a:pPr algn="l">
              <a:buFont typeface="Arial" pitchFamily="34" charset="0"/>
              <a:buChar char="•"/>
            </a:pPr>
            <a:r>
              <a:rPr lang="en-US" dirty="0" smtClean="0"/>
              <a:t>NMR SPECTROSCOPY</a:t>
            </a:r>
          </a:p>
          <a:p>
            <a:pPr algn="l">
              <a:buFont typeface="Arial" pitchFamily="34" charset="0"/>
              <a:buChar cha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0200" y="320675"/>
            <a:ext cx="7467600" cy="639763"/>
          </a:xfrm>
        </p:spPr>
        <p:txBody>
          <a:bodyPr>
            <a:normAutofit fontScale="90000"/>
          </a:bodyPr>
          <a:lstStyle/>
          <a:p>
            <a:pPr eaLnBrk="1" fontAlgn="auto" hangingPunct="1">
              <a:spcAft>
                <a:spcPts val="0"/>
              </a:spcAft>
              <a:defRPr/>
            </a:pPr>
            <a:r>
              <a:rPr lang="en-US"/>
              <a:t>Particle Nature of Radiation</a:t>
            </a:r>
          </a:p>
        </p:txBody>
      </p:sp>
      <p:sp>
        <p:nvSpPr>
          <p:cNvPr id="32771" name="Text Box 3"/>
          <p:cNvSpPr txBox="1">
            <a:spLocks noChangeArrowheads="1"/>
          </p:cNvSpPr>
          <p:nvPr/>
        </p:nvSpPr>
        <p:spPr bwMode="auto">
          <a:xfrm>
            <a:off x="320675" y="1279525"/>
            <a:ext cx="83661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dirty="0">
                <a:latin typeface="+mj-lt"/>
              </a:rPr>
              <a:t>Electromagnetic radiation is also described as having the properties of particles.</a:t>
            </a:r>
          </a:p>
        </p:txBody>
      </p:sp>
      <p:sp>
        <p:nvSpPr>
          <p:cNvPr id="32772" name="Text Box 4"/>
          <p:cNvSpPr txBox="1">
            <a:spLocks noChangeArrowheads="1"/>
          </p:cNvSpPr>
          <p:nvPr/>
        </p:nvSpPr>
        <p:spPr bwMode="auto">
          <a:xfrm>
            <a:off x="320675" y="2238375"/>
            <a:ext cx="82899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dirty="0">
                <a:latin typeface="+mj-lt"/>
              </a:rPr>
              <a:t>Molecules exist in a certain number of possible states corresponding to definite amounts of energy.</a:t>
            </a:r>
          </a:p>
        </p:txBody>
      </p:sp>
      <p:sp>
        <p:nvSpPr>
          <p:cNvPr id="32773" name="Text Box 5"/>
          <p:cNvSpPr txBox="1">
            <a:spLocks noChangeArrowheads="1"/>
          </p:cNvSpPr>
          <p:nvPr/>
        </p:nvSpPr>
        <p:spPr bwMode="auto">
          <a:xfrm>
            <a:off x="320675" y="3565525"/>
            <a:ext cx="82899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dirty="0">
                <a:latin typeface="+mj-lt"/>
              </a:rPr>
              <a:t>Molecules can absorb energy and change to a higher energy level called the excited state.</a:t>
            </a:r>
          </a:p>
        </p:txBody>
      </p:sp>
      <p:sp>
        <p:nvSpPr>
          <p:cNvPr id="32774" name="Text Box 6"/>
          <p:cNvSpPr txBox="1">
            <a:spLocks noChangeArrowheads="1"/>
          </p:cNvSpPr>
          <p:nvPr/>
        </p:nvSpPr>
        <p:spPr bwMode="auto">
          <a:xfrm>
            <a:off x="322263" y="4514850"/>
            <a:ext cx="83645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dirty="0">
                <a:latin typeface="+mj-lt"/>
              </a:rPr>
              <a:t>The amount of energy absorbed in this transition is exactly equal to the energy difference between the states.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58213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Two modern applications of spectroscopy in space…</a:t>
            </a:r>
            <a:endParaRPr kumimoji="0" lang="en-US" sz="4100" b="1" i="0" u="none" strike="noStrike" kern="1200" cap="none" spc="0" normalizeH="0" baseline="0" noProof="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r>
              <a:rPr lang="en-US"/>
              <a:t>Mars Exploration Mission</a:t>
            </a:r>
          </a:p>
        </p:txBody>
      </p:sp>
      <p:pic>
        <p:nvPicPr>
          <p:cNvPr id="54278" name="Picture 6" descr="rover"/>
          <p:cNvPicPr>
            <a:picLocks noGrp="1" noChangeAspect="1" noChangeArrowheads="1"/>
          </p:cNvPicPr>
          <p:nvPr>
            <p:ph idx="1"/>
          </p:nvPr>
        </p:nvPicPr>
        <p:blipFill>
          <a:blip r:embed="rId2"/>
          <a:srcRect/>
          <a:stretch>
            <a:fillRect/>
          </a:stretch>
        </p:blipFill>
        <p:spPr>
          <a:xfrm>
            <a:off x="381000" y="3286125"/>
            <a:ext cx="3733800" cy="2987675"/>
          </a:xfrm>
          <a:noFill/>
          <a:ln/>
        </p:spPr>
      </p:pic>
      <p:sp>
        <p:nvSpPr>
          <p:cNvPr id="54279" name="Text Box 7"/>
          <p:cNvSpPr txBox="1">
            <a:spLocks noChangeArrowheads="1"/>
          </p:cNvSpPr>
          <p:nvPr/>
        </p:nvSpPr>
        <p:spPr bwMode="auto">
          <a:xfrm>
            <a:off x="1066800" y="1295400"/>
            <a:ext cx="7010400" cy="915988"/>
          </a:xfrm>
          <a:prstGeom prst="rect">
            <a:avLst/>
          </a:prstGeom>
          <a:noFill/>
          <a:ln w="9525">
            <a:noFill/>
            <a:miter lim="800000"/>
            <a:headEnd/>
            <a:tailEnd/>
          </a:ln>
          <a:effectLst/>
        </p:spPr>
        <p:txBody>
          <a:bodyPr>
            <a:spAutoFit/>
          </a:bodyPr>
          <a:lstStyle/>
          <a:p>
            <a:pPr>
              <a:spcBef>
                <a:spcPct val="50000"/>
              </a:spcBef>
            </a:pPr>
            <a:r>
              <a:rPr lang="en-US">
                <a:solidFill>
                  <a:srgbClr val="FFFF66"/>
                </a:solidFill>
              </a:rPr>
              <a:t>The Mars Exploration Rovers were launched with the goal of searching for and analyzing rock and soils on Mars. They utilized several spectrometers to analyze samples.</a:t>
            </a:r>
          </a:p>
        </p:txBody>
      </p:sp>
      <p:sp>
        <p:nvSpPr>
          <p:cNvPr id="54280" name="Text Box 8"/>
          <p:cNvSpPr txBox="1">
            <a:spLocks noChangeArrowheads="1"/>
          </p:cNvSpPr>
          <p:nvPr/>
        </p:nvSpPr>
        <p:spPr bwMode="auto">
          <a:xfrm>
            <a:off x="4495800" y="2971800"/>
            <a:ext cx="4044950" cy="915988"/>
          </a:xfrm>
          <a:prstGeom prst="rect">
            <a:avLst/>
          </a:prstGeom>
          <a:noFill/>
          <a:ln w="9525">
            <a:noFill/>
            <a:miter lim="800000"/>
            <a:headEnd/>
            <a:tailEnd/>
          </a:ln>
          <a:effectLst/>
        </p:spPr>
        <p:txBody>
          <a:bodyPr>
            <a:spAutoFit/>
          </a:bodyPr>
          <a:lstStyle/>
          <a:p>
            <a:r>
              <a:rPr lang="en-US">
                <a:solidFill>
                  <a:srgbClr val="CCFFCC"/>
                </a:solidFill>
              </a:rPr>
              <a:t>Mini-TES: </a:t>
            </a:r>
            <a:r>
              <a:rPr lang="en-US" b="1">
                <a:solidFill>
                  <a:srgbClr val="FFFF99"/>
                </a:solidFill>
              </a:rPr>
              <a:t>mini</a:t>
            </a:r>
            <a:r>
              <a:rPr lang="en-US">
                <a:solidFill>
                  <a:srgbClr val="CCFFCC"/>
                </a:solidFill>
              </a:rPr>
              <a:t>ature </a:t>
            </a:r>
            <a:r>
              <a:rPr lang="en-US" b="1">
                <a:solidFill>
                  <a:srgbClr val="FFFF99"/>
                </a:solidFill>
              </a:rPr>
              <a:t>t</a:t>
            </a:r>
            <a:r>
              <a:rPr lang="en-US">
                <a:solidFill>
                  <a:srgbClr val="CCFFCC"/>
                </a:solidFill>
              </a:rPr>
              <a:t>hermal </a:t>
            </a:r>
            <a:r>
              <a:rPr lang="en-US" b="1">
                <a:solidFill>
                  <a:srgbClr val="FFFF99"/>
                </a:solidFill>
              </a:rPr>
              <a:t>e</a:t>
            </a:r>
            <a:r>
              <a:rPr lang="en-US">
                <a:solidFill>
                  <a:srgbClr val="CCFFCC"/>
                </a:solidFill>
              </a:rPr>
              <a:t>mission </a:t>
            </a:r>
            <a:r>
              <a:rPr lang="en-US" b="1">
                <a:solidFill>
                  <a:srgbClr val="FFFF99"/>
                </a:solidFill>
              </a:rPr>
              <a:t>s</a:t>
            </a:r>
            <a:r>
              <a:rPr lang="en-US">
                <a:solidFill>
                  <a:srgbClr val="CCFFCC"/>
                </a:solidFill>
              </a:rPr>
              <a:t>pectrometer (examine rock, soil &amp; atmosphere)</a:t>
            </a:r>
          </a:p>
        </p:txBody>
      </p:sp>
      <p:sp>
        <p:nvSpPr>
          <p:cNvPr id="54281" name="Text Box 9"/>
          <p:cNvSpPr txBox="1">
            <a:spLocks noChangeArrowheads="1"/>
          </p:cNvSpPr>
          <p:nvPr/>
        </p:nvSpPr>
        <p:spPr bwMode="auto">
          <a:xfrm>
            <a:off x="4495800" y="4343400"/>
            <a:ext cx="3886200" cy="915988"/>
          </a:xfrm>
          <a:prstGeom prst="rect">
            <a:avLst/>
          </a:prstGeom>
          <a:noFill/>
          <a:ln w="9525">
            <a:noFill/>
            <a:miter lim="800000"/>
            <a:headEnd/>
            <a:tailEnd/>
          </a:ln>
          <a:effectLst/>
        </p:spPr>
        <p:txBody>
          <a:bodyPr>
            <a:spAutoFit/>
          </a:bodyPr>
          <a:lstStyle/>
          <a:p>
            <a:pPr>
              <a:spcBef>
                <a:spcPct val="50000"/>
              </a:spcBef>
            </a:pPr>
            <a:r>
              <a:rPr lang="en-US">
                <a:solidFill>
                  <a:srgbClr val="CCFFCC"/>
                </a:solidFill>
              </a:rPr>
              <a:t>MB: </a:t>
            </a:r>
            <a:r>
              <a:rPr lang="en-US" b="1">
                <a:solidFill>
                  <a:srgbClr val="FFFF99"/>
                </a:solidFill>
              </a:rPr>
              <a:t>M</a:t>
            </a:r>
            <a:r>
              <a:rPr lang="en-US">
                <a:solidFill>
                  <a:srgbClr val="CCFFCC"/>
                </a:solidFill>
              </a:rPr>
              <a:t>ossbauer </a:t>
            </a:r>
            <a:r>
              <a:rPr lang="en-US" b="1">
                <a:solidFill>
                  <a:srgbClr val="FFFF99"/>
                </a:solidFill>
              </a:rPr>
              <a:t>S</a:t>
            </a:r>
            <a:r>
              <a:rPr lang="en-US">
                <a:solidFill>
                  <a:srgbClr val="CCFFCC"/>
                </a:solidFill>
              </a:rPr>
              <a:t>pectrometer (examine mineralogy of rocks &amp; soils)</a:t>
            </a:r>
          </a:p>
        </p:txBody>
      </p:sp>
      <p:sp>
        <p:nvSpPr>
          <p:cNvPr id="54282" name="Text Box 10"/>
          <p:cNvSpPr txBox="1">
            <a:spLocks noChangeArrowheads="1"/>
          </p:cNvSpPr>
          <p:nvPr/>
        </p:nvSpPr>
        <p:spPr bwMode="auto">
          <a:xfrm>
            <a:off x="4419600" y="5562600"/>
            <a:ext cx="4495800" cy="641350"/>
          </a:xfrm>
          <a:prstGeom prst="rect">
            <a:avLst/>
          </a:prstGeom>
          <a:noFill/>
          <a:ln w="9525">
            <a:noFill/>
            <a:miter lim="800000"/>
            <a:headEnd/>
            <a:tailEnd/>
          </a:ln>
          <a:effectLst/>
        </p:spPr>
        <p:txBody>
          <a:bodyPr>
            <a:spAutoFit/>
          </a:bodyPr>
          <a:lstStyle/>
          <a:p>
            <a:pPr>
              <a:spcBef>
                <a:spcPct val="50000"/>
              </a:spcBef>
            </a:pPr>
            <a:r>
              <a:rPr lang="en-US">
                <a:solidFill>
                  <a:srgbClr val="CCFFCC"/>
                </a:solidFill>
              </a:rPr>
              <a:t>APXS: </a:t>
            </a:r>
            <a:r>
              <a:rPr lang="en-US" b="1">
                <a:solidFill>
                  <a:srgbClr val="FFFF99"/>
                </a:solidFill>
              </a:rPr>
              <a:t>A</a:t>
            </a:r>
            <a:r>
              <a:rPr lang="en-US">
                <a:solidFill>
                  <a:srgbClr val="CCFFCC"/>
                </a:solidFill>
              </a:rPr>
              <a:t>lpha </a:t>
            </a:r>
            <a:r>
              <a:rPr lang="en-US" b="1">
                <a:solidFill>
                  <a:srgbClr val="FFFF99"/>
                </a:solidFill>
              </a:rPr>
              <a:t>P</a:t>
            </a:r>
            <a:r>
              <a:rPr lang="en-US">
                <a:solidFill>
                  <a:srgbClr val="CCFFCC"/>
                </a:solidFill>
              </a:rPr>
              <a:t>article </a:t>
            </a:r>
            <a:r>
              <a:rPr lang="en-US" b="1">
                <a:solidFill>
                  <a:srgbClr val="FFFF99"/>
                </a:solidFill>
              </a:rPr>
              <a:t>X</a:t>
            </a:r>
            <a:r>
              <a:rPr lang="en-US">
                <a:solidFill>
                  <a:srgbClr val="CCFFCC"/>
                </a:solidFill>
              </a:rPr>
              <a:t>-ray </a:t>
            </a:r>
            <a:r>
              <a:rPr lang="en-US" b="1">
                <a:solidFill>
                  <a:srgbClr val="FFFF99"/>
                </a:solidFill>
              </a:rPr>
              <a:t>S</a:t>
            </a:r>
            <a:r>
              <a:rPr lang="en-US">
                <a:solidFill>
                  <a:srgbClr val="CCFFCC"/>
                </a:solidFill>
              </a:rPr>
              <a:t>pectrometer (analyze elements in rocks &amp; soils)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barn(inHorizontal)">
                                      <p:cBhvr>
                                        <p:cTn id="7" dur="500"/>
                                        <p:tgtEl>
                                          <p:spTgt spid="542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9"/>
                                        </p:tgtEl>
                                        <p:attrNameLst>
                                          <p:attrName>style.visibility</p:attrName>
                                        </p:attrNameLst>
                                      </p:cBhvr>
                                      <p:to>
                                        <p:strVal val="visible"/>
                                      </p:to>
                                    </p:set>
                                    <p:animEffect transition="in" filter="fade">
                                      <p:cBhvr>
                                        <p:cTn id="12" dur="2000"/>
                                        <p:tgtEl>
                                          <p:spTgt spid="5427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2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54280" grpId="0"/>
      <p:bldP spid="54281" grpId="0"/>
      <p:bldP spid="542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457200" y="274638"/>
            <a:ext cx="8229600" cy="715962"/>
          </a:xfrm>
        </p:spPr>
        <p:txBody>
          <a:bodyPr/>
          <a:lstStyle/>
          <a:p>
            <a:r>
              <a:rPr lang="en-US" sz="3600"/>
              <a:t>Cassini-Hyugen’s Mission</a:t>
            </a:r>
          </a:p>
        </p:txBody>
      </p:sp>
      <p:pic>
        <p:nvPicPr>
          <p:cNvPr id="56326" name="Picture 6" descr="NASAS-CASSINI-SPACECRAFT_hi"/>
          <p:cNvPicPr>
            <a:picLocks noGrp="1" noChangeAspect="1" noChangeArrowheads="1"/>
          </p:cNvPicPr>
          <p:nvPr>
            <p:ph idx="1"/>
          </p:nvPr>
        </p:nvPicPr>
        <p:blipFill>
          <a:blip r:embed="rId2"/>
          <a:srcRect/>
          <a:stretch>
            <a:fillRect/>
          </a:stretch>
        </p:blipFill>
        <p:spPr>
          <a:xfrm>
            <a:off x="228600" y="1143000"/>
            <a:ext cx="4770438" cy="3578225"/>
          </a:xfrm>
          <a:noFill/>
          <a:ln/>
        </p:spPr>
      </p:pic>
      <p:sp>
        <p:nvSpPr>
          <p:cNvPr id="56327" name="Text Box 7"/>
          <p:cNvSpPr txBox="1">
            <a:spLocks noChangeArrowheads="1"/>
          </p:cNvSpPr>
          <p:nvPr/>
        </p:nvSpPr>
        <p:spPr bwMode="auto">
          <a:xfrm>
            <a:off x="5410200" y="1143000"/>
            <a:ext cx="3352800" cy="641350"/>
          </a:xfrm>
          <a:prstGeom prst="rect">
            <a:avLst/>
          </a:prstGeom>
          <a:noFill/>
          <a:ln w="9525">
            <a:noFill/>
            <a:miter lim="800000"/>
            <a:headEnd/>
            <a:tailEnd/>
          </a:ln>
          <a:effectLst/>
        </p:spPr>
        <p:txBody>
          <a:bodyPr>
            <a:spAutoFit/>
          </a:bodyPr>
          <a:lstStyle/>
          <a:p>
            <a:pPr>
              <a:spcBef>
                <a:spcPct val="50000"/>
              </a:spcBef>
            </a:pPr>
            <a:r>
              <a:rPr lang="en-US">
                <a:solidFill>
                  <a:srgbClr val="CCFFCC"/>
                </a:solidFill>
              </a:rPr>
              <a:t>Mission: to gather information on Titan (Saturn’s moon).</a:t>
            </a:r>
          </a:p>
        </p:txBody>
      </p:sp>
      <p:sp>
        <p:nvSpPr>
          <p:cNvPr id="56328" name="Text Box 8"/>
          <p:cNvSpPr txBox="1">
            <a:spLocks noChangeArrowheads="1"/>
          </p:cNvSpPr>
          <p:nvPr/>
        </p:nvSpPr>
        <p:spPr bwMode="auto">
          <a:xfrm>
            <a:off x="5562600" y="2438400"/>
            <a:ext cx="3276600" cy="2976563"/>
          </a:xfrm>
          <a:prstGeom prst="rect">
            <a:avLst/>
          </a:prstGeom>
          <a:noFill/>
          <a:ln w="9525">
            <a:noFill/>
            <a:miter lim="800000"/>
            <a:headEnd/>
            <a:tailEnd/>
          </a:ln>
          <a:effectLst/>
        </p:spPr>
        <p:txBody>
          <a:bodyPr>
            <a:spAutoFit/>
          </a:bodyPr>
          <a:lstStyle/>
          <a:p>
            <a:pPr>
              <a:spcBef>
                <a:spcPct val="50000"/>
              </a:spcBef>
            </a:pPr>
            <a:r>
              <a:rPr lang="en-US">
                <a:solidFill>
                  <a:srgbClr val="FF9900"/>
                </a:solidFill>
              </a:rPr>
              <a:t>VIMS: </a:t>
            </a:r>
            <a:r>
              <a:rPr lang="en-US" b="1">
                <a:solidFill>
                  <a:srgbClr val="FFFF99"/>
                </a:solidFill>
              </a:rPr>
              <a:t>V</a:t>
            </a:r>
            <a:r>
              <a:rPr lang="en-US">
                <a:solidFill>
                  <a:srgbClr val="FF9900"/>
                </a:solidFill>
              </a:rPr>
              <a:t>isual and </a:t>
            </a:r>
            <a:r>
              <a:rPr lang="en-US" b="1">
                <a:solidFill>
                  <a:srgbClr val="FFFF99"/>
                </a:solidFill>
              </a:rPr>
              <a:t>I</a:t>
            </a:r>
            <a:r>
              <a:rPr lang="en-US">
                <a:solidFill>
                  <a:srgbClr val="FF9900"/>
                </a:solidFill>
              </a:rPr>
              <a:t>nfrared </a:t>
            </a:r>
            <a:r>
              <a:rPr lang="en-US" b="1">
                <a:solidFill>
                  <a:srgbClr val="FFFF99"/>
                </a:solidFill>
              </a:rPr>
              <a:t>M</a:t>
            </a:r>
            <a:r>
              <a:rPr lang="en-US">
                <a:solidFill>
                  <a:srgbClr val="FF9900"/>
                </a:solidFill>
              </a:rPr>
              <a:t>apping </a:t>
            </a:r>
            <a:r>
              <a:rPr lang="en-US" b="1">
                <a:solidFill>
                  <a:srgbClr val="FFFF99"/>
                </a:solidFill>
              </a:rPr>
              <a:t>S</a:t>
            </a:r>
            <a:r>
              <a:rPr lang="en-US">
                <a:solidFill>
                  <a:srgbClr val="FF9900"/>
                </a:solidFill>
              </a:rPr>
              <a:t>pectrometer (gather data about surface, rings &amp; atmosphere of Titan and Saturn).</a:t>
            </a:r>
          </a:p>
          <a:p>
            <a:pPr>
              <a:spcBef>
                <a:spcPct val="50000"/>
              </a:spcBef>
            </a:pPr>
            <a:r>
              <a:rPr lang="en-US">
                <a:solidFill>
                  <a:srgbClr val="FF9900"/>
                </a:solidFill>
              </a:rPr>
              <a:t>CIRS: </a:t>
            </a:r>
            <a:r>
              <a:rPr lang="en-US" b="1">
                <a:solidFill>
                  <a:srgbClr val="FFFF99"/>
                </a:solidFill>
              </a:rPr>
              <a:t>C</a:t>
            </a:r>
            <a:r>
              <a:rPr lang="en-US">
                <a:solidFill>
                  <a:srgbClr val="FF9900"/>
                </a:solidFill>
              </a:rPr>
              <a:t>omposite </a:t>
            </a:r>
            <a:r>
              <a:rPr lang="en-US" b="1">
                <a:solidFill>
                  <a:srgbClr val="FFFF99"/>
                </a:solidFill>
              </a:rPr>
              <a:t>I</a:t>
            </a:r>
            <a:r>
              <a:rPr lang="en-US">
                <a:solidFill>
                  <a:srgbClr val="FF9900"/>
                </a:solidFill>
              </a:rPr>
              <a:t>nfra</a:t>
            </a:r>
            <a:r>
              <a:rPr lang="en-US" b="1">
                <a:solidFill>
                  <a:srgbClr val="FFFF99"/>
                </a:solidFill>
              </a:rPr>
              <a:t>r</a:t>
            </a:r>
            <a:r>
              <a:rPr lang="en-US">
                <a:solidFill>
                  <a:srgbClr val="FF9900"/>
                </a:solidFill>
              </a:rPr>
              <a:t>ed </a:t>
            </a:r>
            <a:r>
              <a:rPr lang="en-US" b="1">
                <a:solidFill>
                  <a:srgbClr val="FFFF99"/>
                </a:solidFill>
              </a:rPr>
              <a:t>S</a:t>
            </a:r>
            <a:r>
              <a:rPr lang="en-US">
                <a:solidFill>
                  <a:srgbClr val="FF9900"/>
                </a:solidFill>
              </a:rPr>
              <a:t>pectrometer (searches for heat and by that gather information on the object’s composition.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fade">
                                      <p:cBhvr>
                                        <p:cTn id="7" dur="2000"/>
                                        <p:tgtEl>
                                          <p:spTgt spid="56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327"/>
                                        </p:tgtEl>
                                        <p:attrNameLst>
                                          <p:attrName>style.visibility</p:attrName>
                                        </p:attrNameLst>
                                      </p:cBhvr>
                                      <p:to>
                                        <p:strVal val="visible"/>
                                      </p:to>
                                    </p:set>
                                    <p:animEffect transition="in" filter="box(in)">
                                      <p:cBhvr>
                                        <p:cTn id="12" dur="500"/>
                                        <p:tgtEl>
                                          <p:spTgt spid="563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6328"/>
                                        </p:tgtEl>
                                        <p:attrNameLst>
                                          <p:attrName>style.visibility</p:attrName>
                                        </p:attrNameLst>
                                      </p:cBhvr>
                                      <p:to>
                                        <p:strVal val="visible"/>
                                      </p:to>
                                    </p:set>
                                    <p:animEffect transition="in" filter="barn(inHorizontal)">
                                      <p:cBhvr>
                                        <p:cTn id="17"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295399"/>
          </a:xfrm>
        </p:spPr>
        <p:txBody>
          <a:bodyPr/>
          <a:lstStyle/>
          <a:p>
            <a:r>
              <a:rPr lang="en-US" dirty="0"/>
              <a:t>J</a:t>
            </a:r>
            <a:r>
              <a:rPr lang="en-US" dirty="0" smtClean="0"/>
              <a:t>ournals</a:t>
            </a:r>
            <a:endParaRPr lang="en-US" dirty="0"/>
          </a:p>
        </p:txBody>
      </p:sp>
      <p:sp>
        <p:nvSpPr>
          <p:cNvPr id="3" name="Subtitle 2"/>
          <p:cNvSpPr>
            <a:spLocks noGrp="1"/>
          </p:cNvSpPr>
          <p:nvPr>
            <p:ph type="subTitle" idx="1"/>
          </p:nvPr>
        </p:nvSpPr>
        <p:spPr>
          <a:xfrm>
            <a:off x="228600" y="1676400"/>
            <a:ext cx="7543800" cy="3200400"/>
          </a:xfrm>
        </p:spPr>
        <p:txBody>
          <a:bodyPr/>
          <a:lstStyle/>
          <a:p>
            <a:pPr algn="l"/>
            <a:r>
              <a:rPr lang="en-US" sz="2400" dirty="0" smtClean="0">
                <a:hlinkClick r:id="rId2" tooltip="Analytical &amp; Bioanalytical Techniques"/>
              </a:rPr>
              <a:t>1.Analytical </a:t>
            </a:r>
            <a:r>
              <a:rPr lang="en-US" sz="2400" dirty="0">
                <a:hlinkClick r:id="rId2" tooltip="Analytical &amp; Bioanalytical Techniques"/>
              </a:rPr>
              <a:t>&amp; </a:t>
            </a:r>
            <a:r>
              <a:rPr lang="en-US" sz="2400" dirty="0" err="1">
                <a:hlinkClick r:id="rId2" tooltip="Analytical &amp; Bioanalytical Techniques"/>
              </a:rPr>
              <a:t>Bioanalytical</a:t>
            </a:r>
            <a:r>
              <a:rPr lang="en-US" sz="2400" dirty="0">
                <a:hlinkClick r:id="rId2" tooltip="Analytical &amp; Bioanalytical Techniques"/>
              </a:rPr>
              <a:t> </a:t>
            </a:r>
            <a:r>
              <a:rPr lang="en-US" sz="2400" dirty="0" smtClean="0">
                <a:hlinkClick r:id="rId2" tooltip="Analytical &amp; Bioanalytical Techniques"/>
              </a:rPr>
              <a:t> Techniques</a:t>
            </a:r>
            <a:r>
              <a:rPr lang="en-US" sz="2400" dirty="0"/>
              <a:t> </a:t>
            </a:r>
            <a:endParaRPr lang="en-US" sz="2400" dirty="0" smtClean="0"/>
          </a:p>
          <a:p>
            <a:pPr algn="l"/>
            <a:r>
              <a:rPr lang="en-US" sz="2400" dirty="0">
                <a:hlinkClick r:id="rId2"/>
              </a:rPr>
              <a:t>http://</a:t>
            </a:r>
            <a:r>
              <a:rPr lang="en-US" sz="2400" dirty="0" smtClean="0">
                <a:hlinkClick r:id="rId2"/>
              </a:rPr>
              <a:t>omicsonline.org/analytical-bioanalytical-techniques.php</a:t>
            </a:r>
            <a:r>
              <a:rPr lang="en-US" sz="2400" dirty="0" smtClean="0"/>
              <a:t> </a:t>
            </a:r>
          </a:p>
          <a:p>
            <a:pPr algn="l"/>
            <a:r>
              <a:rPr lang="en-US" sz="2400" dirty="0" smtClean="0">
                <a:hlinkClick r:id="rId3" tooltip="Chromatography &amp; Separation Techniques"/>
              </a:rPr>
              <a:t>2.Chromatography </a:t>
            </a:r>
            <a:r>
              <a:rPr lang="en-US" sz="2400" dirty="0">
                <a:hlinkClick r:id="rId3" tooltip="Chromatography &amp; Separation Techniques"/>
              </a:rPr>
              <a:t>&amp; Separation Techniques</a:t>
            </a:r>
            <a:r>
              <a:rPr lang="en-US" sz="2400" dirty="0"/>
              <a:t> </a:t>
            </a:r>
            <a:endParaRPr lang="en-US" sz="2400" dirty="0" smtClean="0"/>
          </a:p>
          <a:p>
            <a:pPr algn="l"/>
            <a:r>
              <a:rPr lang="en-US" sz="2400" dirty="0">
                <a:hlinkClick r:id="rId3"/>
              </a:rPr>
              <a:t>http://</a:t>
            </a:r>
            <a:r>
              <a:rPr lang="en-US" sz="2400" dirty="0" smtClean="0">
                <a:hlinkClick r:id="rId3"/>
              </a:rPr>
              <a:t>omicsonline.org/chromatography-separation-techniques.php</a:t>
            </a:r>
            <a:r>
              <a:rPr lang="en-US" sz="2400" dirty="0" smtClean="0"/>
              <a:t> </a:t>
            </a:r>
            <a:endParaRPr lang="en-US" sz="2400" dirty="0"/>
          </a:p>
        </p:txBody>
      </p:sp>
    </p:spTree>
    <p:extLst>
      <p:ext uri="{BB962C8B-B14F-4D97-AF65-F5344CB8AC3E}">
        <p14:creationId xmlns:p14="http://schemas.microsoft.com/office/powerpoint/2010/main" val="4112167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SIGNATURE</a:t>
            </a:r>
            <a:endParaRPr lang="en-US" sz="4400" dirty="0"/>
          </a:p>
        </p:txBody>
      </p:sp>
      <p:sp>
        <p:nvSpPr>
          <p:cNvPr id="3" name="Content Placeholder 2"/>
          <p:cNvSpPr>
            <a:spLocks noGrp="1"/>
          </p:cNvSpPr>
          <p:nvPr>
            <p:ph idx="1"/>
          </p:nvPr>
        </p:nvSpPr>
        <p:spPr/>
        <p:txBody>
          <a:bodyPr>
            <a:normAutofit/>
          </a:bodyPr>
          <a:lstStyle/>
          <a:p>
            <a:pPr marL="118872" indent="0" algn="ctr">
              <a:buNone/>
            </a:pPr>
            <a:r>
              <a:rPr lang="en-US" sz="4400" dirty="0" err="1"/>
              <a:t>Engin</a:t>
            </a:r>
            <a:r>
              <a:rPr lang="en-US" sz="4400" dirty="0"/>
              <a:t> </a:t>
            </a:r>
            <a:r>
              <a:rPr lang="en-US" sz="4400" dirty="0" err="1"/>
              <a:t>Serpersu</a:t>
            </a:r>
            <a:endParaRPr lang="en-US" sz="4400" dirty="0"/>
          </a:p>
        </p:txBody>
      </p:sp>
    </p:spTree>
    <p:extLst>
      <p:ext uri="{BB962C8B-B14F-4D97-AF65-F5344CB8AC3E}">
        <p14:creationId xmlns:p14="http://schemas.microsoft.com/office/powerpoint/2010/main" val="12198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9"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rgbClr val="134770">
                    <a:lumMod val="10000"/>
                  </a:srgbClr>
                </a:solidFill>
                <a:latin typeface="Centaur" panose="02030504050205020304" pitchFamily="18" charset="0"/>
              </a:rPr>
              <a:t>OMICS International welcomes submissions that are original and technically so as to serve both the developing world and developed countries in the best possible way.</a:t>
            </a:r>
          </a:p>
          <a:p>
            <a:pPr algn="ctr">
              <a:defRPr/>
            </a:pPr>
            <a:r>
              <a:rPr lang="en-US" sz="2000" dirty="0">
                <a:solidFill>
                  <a:srgbClr val="134770">
                    <a:lumMod val="10000"/>
                  </a:srgbClr>
                </a:solidFill>
                <a:latin typeface="Centaur" panose="02030504050205020304" pitchFamily="18" charset="0"/>
              </a:rPr>
              <a:t>OMICS Journals  are poised in excellence by publishing high quality research. </a:t>
            </a:r>
            <a:r>
              <a:rPr lang="en-IN" sz="2000" dirty="0">
                <a:solidFill>
                  <a:srgbClr val="134770">
                    <a:lumMod val="10000"/>
                  </a:srgbClr>
                </a:solidFill>
                <a:latin typeface="Centaur" panose="02030504050205020304" pitchFamily="18" charset="0"/>
              </a:rPr>
              <a:t>OMICS International follows an Editorial Manager® System peer review process and boasts of a strong and active editorial board.</a:t>
            </a:r>
            <a:endParaRPr lang="en-US" sz="2000" dirty="0">
              <a:solidFill>
                <a:srgbClr val="134770">
                  <a:lumMod val="10000"/>
                </a:srgbClr>
              </a:solidFill>
              <a:latin typeface="Centaur" panose="02030504050205020304" pitchFamily="18" charset="0"/>
            </a:endParaRPr>
          </a:p>
          <a:p>
            <a:pPr algn="ctr">
              <a:defRPr/>
            </a:pPr>
            <a:r>
              <a:rPr lang="en-US" sz="2000" dirty="0">
                <a:solidFill>
                  <a:srgbClr val="134770">
                    <a:lumMod val="10000"/>
                  </a:srgb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rgbClr val="134770">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134770">
                  <a:lumMod val="10000"/>
                </a:srgbClr>
              </a:solidFill>
              <a:latin typeface="Centaur" panose="02030504050205020304" pitchFamily="18" charset="0"/>
            </a:endParaRPr>
          </a:p>
          <a:p>
            <a:pPr>
              <a:defRPr/>
            </a:pPr>
            <a:endParaRPr lang="en-US" sz="2000" dirty="0">
              <a:solidFill>
                <a:prstClr val="black"/>
              </a:solidFill>
            </a:endParaRPr>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63A0CC">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63A0CC">
                    <a:lumMod val="10000"/>
                  </a:srgb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B258D3">
                    <a:lumMod val="10000"/>
                  </a:srgbClr>
                </a:solidFill>
                <a:latin typeface="Baskerville Old Face" panose="02020602080505020303" pitchFamily="18" charset="0"/>
              </a:rPr>
              <a:t>OMICS Journals are welcoming Submissions</a:t>
            </a:r>
            <a:r>
              <a:rPr lang="en-US" sz="3200" b="1" dirty="0" smtClean="0">
                <a:solidFill>
                  <a:srgbClr val="B258D3">
                    <a:lumMod val="10000"/>
                  </a:srgbClr>
                </a:solidFill>
              </a:rPr>
              <a:t/>
            </a:r>
            <a:br>
              <a:rPr lang="en-US" sz="3200" b="1" dirty="0" smtClean="0">
                <a:solidFill>
                  <a:srgbClr val="B258D3">
                    <a:lumMod val="10000"/>
                  </a:srgbClr>
                </a:solidFill>
              </a:rPr>
            </a:br>
            <a:endParaRPr lang="en-US" sz="3200" dirty="0">
              <a:solidFill>
                <a:srgbClr val="B258D3">
                  <a:lumMod val="10000"/>
                </a:srgbClr>
              </a:solidFill>
            </a:endParaRPr>
          </a:p>
        </p:txBody>
      </p:sp>
    </p:spTree>
    <p:extLst>
      <p:ext uri="{BB962C8B-B14F-4D97-AF65-F5344CB8AC3E}">
        <p14:creationId xmlns:p14="http://schemas.microsoft.com/office/powerpoint/2010/main" val="71907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6172200" cy="830997"/>
          </a:xfrm>
          <a:prstGeom prst="rect">
            <a:avLst/>
          </a:prstGeom>
        </p:spPr>
        <p:txBody>
          <a:bodyPr wrap="square">
            <a:spAutoFit/>
          </a:bodyPr>
          <a:lstStyle/>
          <a:p>
            <a:pPr>
              <a:defRPr/>
            </a:pPr>
            <a:r>
              <a:rPr lang="en-US" sz="2400" dirty="0">
                <a:solidFill>
                  <a:srgbClr val="63A0CC">
                    <a:lumMod val="10000"/>
                  </a:srgbClr>
                </a:solidFill>
                <a:latin typeface="Andalus" panose="02020603050405020304" pitchFamily="18" charset="-78"/>
                <a:cs typeface="Andalus" panose="02020603050405020304" pitchFamily="18" charset="-78"/>
              </a:rPr>
              <a:t>OMICS </a:t>
            </a:r>
            <a:r>
              <a:rPr lang="en-US" sz="2400" dirty="0" smtClean="0">
                <a:solidFill>
                  <a:srgbClr val="63A0CC">
                    <a:lumMod val="10000"/>
                  </a:srgbClr>
                </a:solidFill>
                <a:latin typeface="Andalus" panose="02020603050405020304" pitchFamily="18" charset="-78"/>
                <a:cs typeface="Andalus" panose="02020603050405020304" pitchFamily="18" charset="-78"/>
              </a:rPr>
              <a:t>International </a:t>
            </a:r>
            <a:r>
              <a:rPr lang="en-US" sz="2400" b="1" dirty="0" smtClean="0">
                <a:solidFill>
                  <a:srgbClr val="63A0CC">
                    <a:lumMod val="10000"/>
                  </a:srgbClr>
                </a:solidFill>
                <a:latin typeface="Andalus" panose="02020603050405020304" pitchFamily="18" charset="-78"/>
                <a:cs typeface="Andalus" panose="02020603050405020304" pitchFamily="18" charset="-78"/>
              </a:rPr>
              <a:t>Open </a:t>
            </a:r>
            <a:r>
              <a:rPr lang="en-US" sz="2400" b="1" dirty="0">
                <a:solidFill>
                  <a:srgbClr val="63A0CC">
                    <a:lumMod val="10000"/>
                  </a:srgbClr>
                </a:solidFill>
                <a:latin typeface="Andalus" panose="02020603050405020304" pitchFamily="18" charset="-78"/>
                <a:cs typeface="Andalus" panose="02020603050405020304" pitchFamily="18" charset="-78"/>
              </a:rPr>
              <a:t>Access Membership</a:t>
            </a:r>
            <a:br>
              <a:rPr lang="en-US" sz="2400" b="1" dirty="0">
                <a:solidFill>
                  <a:srgbClr val="63A0CC">
                    <a:lumMod val="10000"/>
                  </a:srgbClr>
                </a:solidFill>
                <a:latin typeface="Andalus" panose="02020603050405020304" pitchFamily="18" charset="-78"/>
                <a:cs typeface="Andalus" panose="02020603050405020304" pitchFamily="18" charset="-78"/>
              </a:rPr>
            </a:br>
            <a:endParaRPr lang="en-US" sz="2400" dirty="0">
              <a:solidFill>
                <a:srgbClr val="63A0CC">
                  <a:lumMod val="10000"/>
                </a:srgb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solidFill>
                  <a:prstClr val="black"/>
                </a:solidFill>
                <a:latin typeface="Calisto MT" panose="02040603050505030304" pitchFamily="18" charset="0"/>
              </a:rPr>
              <a:t>OMICS </a:t>
            </a:r>
            <a:r>
              <a:rPr lang="en-US" dirty="0" smtClean="0">
                <a:solidFill>
                  <a:prstClr val="black"/>
                </a:solidFill>
                <a:latin typeface="Calisto MT" panose="02040603050505030304" pitchFamily="18" charset="0"/>
              </a:rPr>
              <a:t>International Open </a:t>
            </a:r>
            <a:r>
              <a:rPr lang="en-US" dirty="0">
                <a:solidFill>
                  <a:prstClr val="black"/>
                </a:solidFill>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solidFill>
                  <a:prstClr val="black"/>
                </a:solidFill>
                <a:latin typeface="Calisto MT" panose="02040603050505030304" pitchFamily="18" charset="0"/>
              </a:rPr>
              <a:t>For more details and benefits, click on the link below:</a:t>
            </a:r>
          </a:p>
          <a:p>
            <a:pPr>
              <a:defRPr/>
            </a:pPr>
            <a:r>
              <a:rPr lang="en-US" dirty="0">
                <a:solidFill>
                  <a:srgbClr val="B258D3">
                    <a:lumMod val="10000"/>
                  </a:srgbClr>
                </a:solidFill>
                <a:latin typeface="Calisto MT" panose="02040603050505030304" pitchFamily="18" charset="0"/>
                <a:hlinkClick r:id="rId4"/>
              </a:rPr>
              <a:t>http://omicsonline.org/membership.php</a:t>
            </a:r>
            <a:r>
              <a:rPr lang="en-US" dirty="0">
                <a:solidFill>
                  <a:srgbClr val="B258D3">
                    <a:lumMod val="10000"/>
                  </a:srgbClr>
                </a:solidFill>
                <a:latin typeface="Calisto MT" panose="02040603050505030304" pitchFamily="18" charset="0"/>
              </a:rPr>
              <a:t> </a:t>
            </a:r>
          </a:p>
        </p:txBody>
      </p:sp>
    </p:spTree>
    <p:extLst>
      <p:ext uri="{BB962C8B-B14F-4D97-AF65-F5344CB8AC3E}">
        <p14:creationId xmlns:p14="http://schemas.microsoft.com/office/powerpoint/2010/main" val="1518419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Engin</a:t>
            </a:r>
            <a:r>
              <a:rPr lang="en-US" dirty="0"/>
              <a:t> </a:t>
            </a:r>
            <a:r>
              <a:rPr lang="en-US" dirty="0" err="1"/>
              <a:t>Serpersu</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EB PPT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838199"/>
          </a:xfrm>
        </p:spPr>
        <p:txBody>
          <a:bodyPr/>
          <a:lstStyle/>
          <a:p>
            <a:r>
              <a:rPr lang="en-US" dirty="0" smtClean="0"/>
              <a:t>BIOGRAPHY</a:t>
            </a:r>
            <a:endParaRPr lang="en-US" dirty="0"/>
          </a:p>
        </p:txBody>
      </p:sp>
      <p:sp>
        <p:nvSpPr>
          <p:cNvPr id="3" name="Subtitle 2"/>
          <p:cNvSpPr>
            <a:spLocks noGrp="1"/>
          </p:cNvSpPr>
          <p:nvPr>
            <p:ph type="subTitle" idx="1"/>
          </p:nvPr>
        </p:nvSpPr>
        <p:spPr>
          <a:xfrm>
            <a:off x="228600" y="990600"/>
            <a:ext cx="8686800" cy="5562600"/>
          </a:xfrm>
        </p:spPr>
        <p:txBody>
          <a:bodyPr>
            <a:normAutofit fontScale="92500" lnSpcReduction="20000"/>
          </a:bodyPr>
          <a:lstStyle/>
          <a:p>
            <a:r>
              <a:rPr lang="en-US" dirty="0" err="1" smtClean="0"/>
              <a:t>Engin</a:t>
            </a:r>
            <a:r>
              <a:rPr lang="en-US" dirty="0" smtClean="0"/>
              <a:t> </a:t>
            </a:r>
            <a:r>
              <a:rPr lang="en-US" dirty="0" err="1" smtClean="0"/>
              <a:t>Serpersu</a:t>
            </a:r>
            <a:r>
              <a:rPr lang="en-US" dirty="0" smtClean="0"/>
              <a:t> is a Professor in the Department of Biochemistry Cellular and Molecular Biology at the University of Tennessee Knoxville. He has received his Ph D in Biochemistry from the </a:t>
            </a:r>
            <a:r>
              <a:rPr lang="en-US" dirty="0" err="1" smtClean="0"/>
              <a:t>Hacettepe</a:t>
            </a:r>
            <a:r>
              <a:rPr lang="en-US" dirty="0" smtClean="0"/>
              <a:t> University in Ankara Turkey in 1978. He has completed his B Sc Degree in Chemistry at the Middle East Technical University in Ankara Turkey. He received Alexander von Humboldt Fellowship to work as a postdoctoral fellow in the Institute for Biochemistry and Endocrinology at the Veterinary School of Justus Liebig University in Giessen Germany. He is serving as an editorial board member of two journals and reviewer of ~15 journals. He has published more than 80 papers and review articles and reviewed papers for journals including Nature </a:t>
            </a:r>
            <a:r>
              <a:rPr lang="en-US" dirty="0" err="1" smtClean="0"/>
              <a:t>Nature</a:t>
            </a:r>
            <a:r>
              <a:rPr lang="en-US" dirty="0" smtClean="0"/>
              <a:t> Structural Biology J Med </a:t>
            </a:r>
            <a:r>
              <a:rPr lang="en-US" dirty="0" err="1" smtClean="0"/>
              <a:t>Chem</a:t>
            </a:r>
            <a:r>
              <a:rPr lang="en-US" dirty="0" smtClean="0"/>
              <a:t> Biochemistry.</a:t>
            </a:r>
          </a:p>
          <a:p>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14399"/>
          </a:xfrm>
        </p:spPr>
        <p:txBody>
          <a:bodyPr/>
          <a:lstStyle/>
          <a:p>
            <a:r>
              <a:rPr lang="en-US" dirty="0" smtClean="0"/>
              <a:t>RESEARCH INTRESTS</a:t>
            </a:r>
            <a:endParaRPr lang="en-US" dirty="0"/>
          </a:p>
        </p:txBody>
      </p:sp>
      <p:sp>
        <p:nvSpPr>
          <p:cNvPr id="3" name="Subtitle 2"/>
          <p:cNvSpPr>
            <a:spLocks noGrp="1"/>
          </p:cNvSpPr>
          <p:nvPr>
            <p:ph type="subTitle" idx="1"/>
          </p:nvPr>
        </p:nvSpPr>
        <p:spPr>
          <a:xfrm>
            <a:off x="228600" y="1752600"/>
            <a:ext cx="8686800" cy="4800600"/>
          </a:xfrm>
        </p:spPr>
        <p:txBody>
          <a:bodyPr/>
          <a:lstStyle/>
          <a:p>
            <a:pPr algn="l"/>
            <a:r>
              <a:rPr lang="en-US" dirty="0"/>
              <a:t>Antibiotic </a:t>
            </a:r>
            <a:r>
              <a:rPr lang="en-US" dirty="0" smtClean="0"/>
              <a:t>Resistance Thermodynamics </a:t>
            </a:r>
            <a:r>
              <a:rPr lang="en-US" dirty="0"/>
              <a:t>of </a:t>
            </a:r>
            <a:r>
              <a:rPr lang="en-US" dirty="0" smtClean="0"/>
              <a:t>enzyme–</a:t>
            </a:r>
            <a:r>
              <a:rPr lang="en-US" dirty="0" err="1" smtClean="0"/>
              <a:t>lig</a:t>
            </a:r>
            <a:r>
              <a:rPr lang="en-US" dirty="0" smtClean="0"/>
              <a:t> and </a:t>
            </a:r>
            <a:r>
              <a:rPr lang="en-US" dirty="0"/>
              <a:t>complexes. Protein structure, function, and dynamics. Isothermal Titration </a:t>
            </a:r>
            <a:r>
              <a:rPr lang="en-US" dirty="0" err="1" smtClean="0"/>
              <a:t>Calorimetry</a:t>
            </a:r>
            <a:r>
              <a:rPr lang="en-US" dirty="0" smtClean="0"/>
              <a:t> . </a:t>
            </a:r>
            <a:r>
              <a:rPr lang="en-US" dirty="0"/>
              <a:t>Role of solvent in enzyme Catalysis. Spectroscopy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Spectroscopy</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Set of methods where interaction of </a:t>
            </a:r>
          </a:p>
          <a:p>
            <a:r>
              <a:rPr lang="en-US" dirty="0" smtClean="0"/>
              <a:t>electromagnetic radiation with </a:t>
            </a:r>
          </a:p>
          <a:p>
            <a:r>
              <a:rPr lang="en-US" dirty="0" smtClean="0"/>
              <a:t>chemical molecules is measured to obtain </a:t>
            </a:r>
          </a:p>
          <a:p>
            <a:r>
              <a:rPr lang="en-US" dirty="0" smtClean="0"/>
              <a:t>characteristics, properties and quantity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Definitions</a:t>
            </a:r>
          </a:p>
        </p:txBody>
      </p:sp>
      <p:sp>
        <p:nvSpPr>
          <p:cNvPr id="4099" name="Rectangle 3"/>
          <p:cNvSpPr>
            <a:spLocks noGrp="1" noChangeArrowheads="1"/>
          </p:cNvSpPr>
          <p:nvPr>
            <p:ph idx="1"/>
          </p:nvPr>
        </p:nvSpPr>
        <p:spPr/>
        <p:txBody>
          <a:bodyPr/>
          <a:lstStyle/>
          <a:p>
            <a:r>
              <a:rPr lang="en-US" dirty="0">
                <a:solidFill>
                  <a:srgbClr val="FF3300"/>
                </a:solidFill>
              </a:rPr>
              <a:t>Spectroscopy-</a:t>
            </a:r>
            <a:r>
              <a:rPr lang="en-US" dirty="0"/>
              <a:t> the study of the light from an object.</a:t>
            </a:r>
          </a:p>
          <a:p>
            <a:r>
              <a:rPr lang="en-US" dirty="0">
                <a:solidFill>
                  <a:srgbClr val="FF3300"/>
                </a:solidFill>
              </a:rPr>
              <a:t>Spectrometer-</a:t>
            </a:r>
            <a:r>
              <a:rPr lang="en-US" dirty="0"/>
              <a:t> an instrument which spreads out light making a spectra.</a:t>
            </a:r>
          </a:p>
          <a:p>
            <a:r>
              <a:rPr lang="en-US" dirty="0">
                <a:solidFill>
                  <a:srgbClr val="FF3300"/>
                </a:solidFill>
              </a:rPr>
              <a:t>Spectra-</a:t>
            </a:r>
            <a:r>
              <a:rPr lang="en-US" dirty="0"/>
              <a:t> range of electromagnetic energy separated by wavelength.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51344"/>
            <a:ext cx="8610600" cy="5663089"/>
          </a:xfrm>
          <a:prstGeom prst="rect">
            <a:avLst/>
          </a:prstGeom>
        </p:spPr>
        <p:txBody>
          <a:bodyPr wrap="square">
            <a:spAutoFit/>
          </a:bodyPr>
          <a:lstStyle/>
          <a:p>
            <a:r>
              <a:rPr lang="en-US" sz="3600" b="1" dirty="0"/>
              <a:t>Spectroscopy – Radiation </a:t>
            </a:r>
            <a:r>
              <a:rPr lang="en-US" sz="3600" b="1" dirty="0" smtClean="0"/>
              <a:t>Terminology</a:t>
            </a:r>
          </a:p>
          <a:p>
            <a:endParaRPr lang="en-US" b="1" dirty="0"/>
          </a:p>
          <a:p>
            <a:r>
              <a:rPr lang="en-US" sz="2800" dirty="0"/>
              <a:t>Wavelength (λ) - length between two equivalent</a:t>
            </a:r>
          </a:p>
          <a:p>
            <a:r>
              <a:rPr lang="en-US" sz="2800" dirty="0"/>
              <a:t>points on successive waves</a:t>
            </a:r>
          </a:p>
          <a:p>
            <a:r>
              <a:rPr lang="en-US" sz="2800" dirty="0" smtClean="0"/>
              <a:t>Wave number </a:t>
            </a:r>
            <a:r>
              <a:rPr lang="en-US" sz="2800" dirty="0"/>
              <a:t>– the number of waves in a unit of</a:t>
            </a:r>
          </a:p>
          <a:p>
            <a:r>
              <a:rPr lang="en-US" sz="2800" dirty="0"/>
              <a:t>length or distance per cycle - reciprocal of the</a:t>
            </a:r>
          </a:p>
          <a:p>
            <a:r>
              <a:rPr lang="en-US" sz="2800" dirty="0"/>
              <a:t>wavelength</a:t>
            </a:r>
          </a:p>
          <a:p>
            <a:r>
              <a:rPr lang="en-US" sz="2800" dirty="0"/>
              <a:t>Frequency (ν) – is the number of oscillations of the</a:t>
            </a:r>
          </a:p>
          <a:p>
            <a:r>
              <a:rPr lang="en-US" sz="2800" dirty="0"/>
              <a:t>field per second (Hz)</a:t>
            </a:r>
          </a:p>
          <a:p>
            <a:r>
              <a:rPr lang="en-US" sz="2800" dirty="0"/>
              <a:t>Velocity (c) – independent of wavelength – in</a:t>
            </a:r>
          </a:p>
          <a:p>
            <a:r>
              <a:rPr lang="en-US" sz="2800" dirty="0"/>
              <a:t>vacuum is 3.00 x 1010 cm/s (3.00 x 108 m/s)</a:t>
            </a:r>
          </a:p>
          <a:p>
            <a:r>
              <a:rPr lang="en-US" sz="2800" dirty="0"/>
              <a:t>Photon (quanta) – quantum mechanics nature of</a:t>
            </a:r>
          </a:p>
          <a:p>
            <a:r>
              <a:rPr lang="en-US" sz="2800" dirty="0"/>
              <a:t>light to explain photoelectric effect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6"/>
          <p:cNvPicPr>
            <a:picLocks noGrp="1" noChangeAspect="1" noChangeArrowheads="1"/>
          </p:cNvPicPr>
          <p:nvPr>
            <p:ph type="title"/>
          </p:nvPr>
        </p:nvPicPr>
        <p:blipFill>
          <a:blip r:embed="rId2"/>
          <a:srcRect/>
          <a:stretch>
            <a:fillRect/>
          </a:stretch>
        </p:blipFill>
        <p:spPr bwMode="auto">
          <a:xfrm>
            <a:off x="549275" y="228600"/>
            <a:ext cx="7772400" cy="1676400"/>
          </a:xfrm>
        </p:spPr>
      </p:pic>
      <p:sp>
        <p:nvSpPr>
          <p:cNvPr id="10243" name="Text Box 1027"/>
          <p:cNvSpPr txBox="1">
            <a:spLocks noChangeArrowheads="1"/>
          </p:cNvSpPr>
          <p:nvPr/>
        </p:nvSpPr>
        <p:spPr bwMode="auto">
          <a:xfrm>
            <a:off x="960438" y="914400"/>
            <a:ext cx="3541712" cy="701675"/>
          </a:xfrm>
          <a:prstGeom prst="rect">
            <a:avLst/>
          </a:prstGeom>
          <a:noFill/>
          <a:ln w="9525">
            <a:noFill/>
            <a:miter lim="800000"/>
            <a:headEnd/>
            <a:tailEnd/>
          </a:ln>
          <a:effectLst/>
        </p:spPr>
        <p:txBody>
          <a:bodyPr wrap="none" anchor="ctr">
            <a:spAutoFit/>
          </a:bodyPr>
          <a:lstStyle/>
          <a:p>
            <a:pPr algn="ctr"/>
            <a:r>
              <a:rPr lang="en-US" sz="4000" b="1">
                <a:solidFill>
                  <a:srgbClr val="FFFFFF"/>
                </a:solidFill>
                <a:latin typeface="Arial" charset="0"/>
              </a:rPr>
              <a:t>Spectroscopy</a:t>
            </a:r>
            <a:endParaRPr lang="en-US" sz="3600" b="1">
              <a:solidFill>
                <a:srgbClr val="FFFFFF"/>
              </a:solidFill>
              <a:latin typeface="Arial" charset="0"/>
            </a:endParaRPr>
          </a:p>
        </p:txBody>
      </p:sp>
      <p:sp>
        <p:nvSpPr>
          <p:cNvPr id="17413" name="Text Box 1029"/>
          <p:cNvSpPr txBox="1">
            <a:spLocks noChangeArrowheads="1"/>
          </p:cNvSpPr>
          <p:nvPr/>
        </p:nvSpPr>
        <p:spPr bwMode="auto">
          <a:xfrm>
            <a:off x="182563" y="2238375"/>
            <a:ext cx="8550275"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dirty="0">
                <a:latin typeface="+mj-lt"/>
              </a:rPr>
              <a:t>The higher energy </a:t>
            </a:r>
            <a:r>
              <a:rPr lang="en-US" b="1" u="sng" dirty="0">
                <a:latin typeface="+mj-lt"/>
              </a:rPr>
              <a:t>ultraviolet and visible wavelengths</a:t>
            </a:r>
            <a:r>
              <a:rPr lang="en-US" dirty="0">
                <a:latin typeface="+mj-lt"/>
              </a:rPr>
              <a:t> affect the energy levels of the outer electrons.</a:t>
            </a:r>
          </a:p>
        </p:txBody>
      </p:sp>
      <p:sp>
        <p:nvSpPr>
          <p:cNvPr id="17414" name="Text Box 1030"/>
          <p:cNvSpPr txBox="1">
            <a:spLocks noChangeArrowheads="1"/>
          </p:cNvSpPr>
          <p:nvPr/>
        </p:nvSpPr>
        <p:spPr bwMode="auto">
          <a:xfrm>
            <a:off x="128588" y="4759325"/>
            <a:ext cx="86502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defRPr/>
            </a:pPr>
            <a:r>
              <a:rPr lang="en-US" b="1" u="sng" dirty="0">
                <a:latin typeface="+mj-lt"/>
              </a:rPr>
              <a:t>Radio waves</a:t>
            </a:r>
            <a:r>
              <a:rPr lang="en-US" dirty="0">
                <a:latin typeface="+mj-lt"/>
              </a:rPr>
              <a:t> are used in nuclear magnetic Resonance and affect the spin of nuclei in a magnetic field.</a:t>
            </a:r>
          </a:p>
        </p:txBody>
      </p:sp>
      <p:sp>
        <p:nvSpPr>
          <p:cNvPr id="17415" name="Text Box 1031"/>
          <p:cNvSpPr txBox="1">
            <a:spLocks noChangeArrowheads="1"/>
          </p:cNvSpPr>
          <p:nvPr/>
        </p:nvSpPr>
        <p:spPr bwMode="auto">
          <a:xfrm>
            <a:off x="182563" y="3649663"/>
            <a:ext cx="85502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b="1" u="sng" dirty="0">
                <a:latin typeface="+mj-lt"/>
              </a:rPr>
              <a:t>Infrared radiation</a:t>
            </a:r>
            <a:r>
              <a:rPr lang="en-US" dirty="0">
                <a:latin typeface="+mj-lt"/>
              </a:rPr>
              <a:t> is absorbed by matter resulting in rotation and/or vibration of molecules.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3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4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5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TotalTime>
  <Words>819</Words>
  <Application>Microsoft Office PowerPoint</Application>
  <PresentationFormat>On-screen Show (4:3)</PresentationFormat>
  <Paragraphs>78</Paragraphs>
  <Slides>20</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25" baseType="lpstr">
      <vt:lpstr>Apex</vt:lpstr>
      <vt:lpstr>3_Circuit</vt:lpstr>
      <vt:lpstr>4_Circuit</vt:lpstr>
      <vt:lpstr>5_Circuit</vt:lpstr>
      <vt:lpstr>Photo House</vt:lpstr>
      <vt:lpstr>PowerPoint Presentation</vt:lpstr>
      <vt:lpstr>PowerPoint Presentation</vt:lpstr>
      <vt:lpstr>Engin Serpersu </vt:lpstr>
      <vt:lpstr>BIOGRAPHY</vt:lpstr>
      <vt:lpstr>RESEARCH INTRESTS</vt:lpstr>
      <vt:lpstr>Spectroscopy</vt:lpstr>
      <vt:lpstr>Definitions</vt:lpstr>
      <vt:lpstr>PowerPoint Presentation</vt:lpstr>
      <vt:lpstr>PowerPoint Presentation</vt:lpstr>
      <vt:lpstr>Spectroscopy – Electron Distribution</vt:lpstr>
      <vt:lpstr>SPECTROSCOPY COLORS</vt:lpstr>
      <vt:lpstr>PowerPoint Presentation</vt:lpstr>
      <vt:lpstr>Types of spectroscopies</vt:lpstr>
      <vt:lpstr>Particle Nature of Radiation</vt:lpstr>
      <vt:lpstr>PowerPoint Presentation</vt:lpstr>
      <vt:lpstr>Mars Exploration Mission</vt:lpstr>
      <vt:lpstr>Cassini-Hyugen’s Mission</vt:lpstr>
      <vt:lpstr>Journals</vt:lpstr>
      <vt:lpstr>SIGNATURE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 Serpersu</dc:title>
  <dc:creator>Sriharsh</dc:creator>
  <cp:lastModifiedBy>Prameela</cp:lastModifiedBy>
  <cp:revision>9</cp:revision>
  <dcterms:created xsi:type="dcterms:W3CDTF">2014-10-14T05:49:48Z</dcterms:created>
  <dcterms:modified xsi:type="dcterms:W3CDTF">2015-10-19T09:20:43Z</dcterms:modified>
</cp:coreProperties>
</file>