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4"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Objects="1">
      <p:cViewPr varScale="1">
        <p:scale>
          <a:sx n="66" d="100"/>
          <a:sy n="66" d="100"/>
        </p:scale>
        <p:origin x="0" y="0"/>
      </p:cViewPr>
      <p:guideLst/>
    </p:cSldViewPr>
  </p:slide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dirty="0"/>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8B9EBBA-996F-894A-B54A-D6246ED52CEA}"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dirty="0"/>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dirty="0"/>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dirty="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dirty="0"/>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dirty="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1/16/15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6C52C72-DE31-F449-A4ED-4C594FD91407}"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D62726E-379B-B349-9EED-81ED093FA806}"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dirty="0"/>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B3A1323-8D79-1946-B0D7-40001CF92E9D}"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dirty="0"/>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1/16/15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7302355-E14B-8545-A8F8-0FE83CC9D524}" type="datetimeFigureOut">
              <a:rPr lang="en-US" dirty="0"/>
              <a:pPr/>
              <a:t>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02640F58-564D-2B4F-AE67-E407BA4FCF45}" type="datetimeFigureOut">
              <a:rPr lang="en-US" dirty="0"/>
              <a:pPr/>
              <a:t>1/16/15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13A34C8-038E-2045-AF43-DF7DBB8E0E9E}" type="datetimeFigureOut">
              <a:rPr lang="en-US" dirty="0"/>
              <a:pPr/>
              <a:t>1/16/15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1/16/15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1/16/15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dirty="0"/>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1/16/15</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1/16/15</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8000" dirty="0" smtClean="0"/>
              <a:t>Enyi Patrick Enyi</a:t>
            </a:r>
          </a:p>
          <a:p>
            <a:r>
              <a:rPr lang="en-US" sz="3000" dirty="0" smtClean="0"/>
              <a:t>Ph.D, FCA, RFC, FCPA, CFIP, MFP, MBA, FAAFM, FIIA</a:t>
            </a:r>
          </a:p>
          <a:p>
            <a:r>
              <a:rPr lang="en-US" sz="2500" i="1" spc="50" dirty="0" smtClean="0">
                <a:ln w="0"/>
                <a:solidFill>
                  <a:schemeClr val="bg2"/>
                </a:solidFill>
                <a:effectLst>
                  <a:innerShdw blurRad="63500" dist="50800" dir="13500000">
                    <a:srgbClr val="000000">
                      <a:alpha val="50000"/>
                    </a:srgbClr>
                  </a:innerShdw>
                </a:effectLst>
              </a:rPr>
              <a:t>PROFESSOR OF ACCOUNTING AND QUANTITATIVE TECHNIQUES</a:t>
            </a:r>
            <a:r>
              <a:rPr lang="en-US" sz="2700" dirty="0" smtClean="0"/>
              <a:t> </a:t>
            </a:r>
          </a:p>
          <a:p>
            <a:r>
              <a:rPr lang="en-US" sz="2700" dirty="0" smtClean="0"/>
              <a:t>Babcock Business School, </a:t>
            </a:r>
          </a:p>
          <a:p>
            <a:r>
              <a:rPr lang="en-US" sz="2700" dirty="0" smtClean="0"/>
              <a:t>Babcock University, Ilishan-Remo, OGUN 121103, Nigeria</a:t>
            </a:r>
            <a:endParaRPr lang="en-US" sz="2700" dirty="0"/>
          </a:p>
        </p:txBody>
      </p:sp>
      <p:sp>
        <p:nvSpPr>
          <p:cNvPr id="3" name="Subtitle 2"/>
          <p:cNvSpPr>
            <a:spLocks noGrp="1"/>
          </p:cNvSpPr>
          <p:nvPr>
            <p:ph type="subTitle" idx="1"/>
          </p:nvPr>
        </p:nvSpPr>
        <p:spPr/>
        <p:txBody>
          <a:bodyPr/>
          <a:lstStyle/>
          <a:p>
            <a:r>
              <a:rPr lang="en-US" dirty="0" smtClean="0"/>
              <a:t>Academic and Scholarly Profile</a:t>
            </a:r>
            <a:endParaRPr lang="en-US" dirty="0"/>
          </a:p>
        </p:txBody>
      </p:sp>
    </p:spTree>
    <p:extLst>
      <p:ext uri="{BB962C8B-B14F-4D97-AF65-F5344CB8AC3E}">
        <p14:creationId xmlns:p14="http://schemas.microsoft.com/office/powerpoint/2010/main" val="1804289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Researches Supervised- continued </a:t>
            </a:r>
            <a:endParaRPr lang="en-US" dirty="0"/>
          </a:p>
        </p:txBody>
      </p:sp>
      <p:sp>
        <p:nvSpPr>
          <p:cNvPr id="3" name="Content Placeholder 2"/>
          <p:cNvSpPr>
            <a:spLocks noGrp="1"/>
          </p:cNvSpPr>
          <p:nvPr>
            <p:ph idx="1"/>
          </p:nvPr>
        </p:nvSpPr>
        <p:spPr/>
        <p:txBody>
          <a:bodyPr/>
          <a:lstStyle/>
          <a:p>
            <a:r>
              <a:rPr lang="en-US" dirty="0" smtClean="0"/>
              <a:t>Application of Forensic Accounting In the Investigation and Detection of Corruption in Nigeria (concluded 2011)</a:t>
            </a:r>
          </a:p>
          <a:p>
            <a:r>
              <a:rPr lang="en-US" dirty="0" smtClean="0"/>
              <a:t>Analysis of Tax Morale and Tax Compliance in Nigeria (concluded 2011)</a:t>
            </a:r>
          </a:p>
          <a:p>
            <a:r>
              <a:rPr lang="en-US" dirty="0" smtClean="0"/>
              <a:t>Value relevance of accounting information in the Nigerian Stock Market (concluded 2011)</a:t>
            </a:r>
          </a:p>
          <a:p>
            <a:r>
              <a:rPr lang="en-US" dirty="0" smtClean="0"/>
              <a:t>Corporate Environmental Reporting Practices in Nigerian and South African firms (concluded 2010)</a:t>
            </a:r>
          </a:p>
          <a:p>
            <a:r>
              <a:rPr lang="en-US" dirty="0" smtClean="0"/>
              <a:t>Design and bases of Environmental Accounting in Oil &amp; Gas and Manufacturing sectors in Nigeria (concluded 2009)</a:t>
            </a:r>
          </a:p>
          <a:p>
            <a:r>
              <a:rPr lang="en-US" dirty="0" smtClean="0"/>
              <a:t>Accounting Disclosures and Corporate Attributes of Listed Companies in Nigeria (concluded 2009)</a:t>
            </a:r>
            <a:endParaRPr lang="en-US" dirty="0"/>
          </a:p>
        </p:txBody>
      </p:sp>
    </p:spTree>
    <p:extLst>
      <p:ext uri="{BB962C8B-B14F-4D97-AF65-F5344CB8AC3E}">
        <p14:creationId xmlns:p14="http://schemas.microsoft.com/office/powerpoint/2010/main" val="2112255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Researches Supervised-continued </a:t>
            </a:r>
            <a:endParaRPr lang="en-US" dirty="0"/>
          </a:p>
        </p:txBody>
      </p:sp>
      <p:sp>
        <p:nvSpPr>
          <p:cNvPr id="3" name="Content Placeholder 2"/>
          <p:cNvSpPr>
            <a:spLocks noGrp="1"/>
          </p:cNvSpPr>
          <p:nvPr>
            <p:ph idx="1"/>
          </p:nvPr>
        </p:nvSpPr>
        <p:spPr/>
        <p:txBody>
          <a:bodyPr/>
          <a:lstStyle/>
          <a:p>
            <a:r>
              <a:rPr lang="en-US" dirty="0" smtClean="0"/>
              <a:t>Financial Strategy as Support Determinant for the Avoidance and Resolution of Distress In The Nigerian Banking Industry (concluded 2010)</a:t>
            </a:r>
          </a:p>
          <a:p>
            <a:r>
              <a:rPr lang="en-US" dirty="0" smtClean="0"/>
              <a:t>Activity Based Costing and its effects on the Performance of Manufacturing Firms in Lagos and Ogun states, Nigeria (concluded 2012)</a:t>
            </a:r>
          </a:p>
          <a:p>
            <a:endParaRPr lang="en-US" dirty="0"/>
          </a:p>
          <a:p>
            <a:r>
              <a:rPr lang="en-US" dirty="0" smtClean="0"/>
              <a:t>The above are mostly Ph.D research projects supervised by Prof. Enyi; about 5 others are currently under his mentor ship and supervision. There are more than 45 others mostly at the masters degree level as at December 2014</a:t>
            </a:r>
            <a:endParaRPr lang="en-US" dirty="0"/>
          </a:p>
        </p:txBody>
      </p:sp>
    </p:spTree>
    <p:extLst>
      <p:ext uri="{BB962C8B-B14F-4D97-AF65-F5344CB8AC3E}">
        <p14:creationId xmlns:p14="http://schemas.microsoft.com/office/powerpoint/2010/main" val="767066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0001" y="6136638"/>
            <a:ext cx="10561418" cy="433955"/>
          </a:xfrm>
        </p:spPr>
        <p:txBody>
          <a:bodyPr/>
          <a:lstStyle/>
          <a:p>
            <a:pPr algn="ctr"/>
            <a:r>
              <a:rPr lang="en-US" b="1" dirty="0" smtClean="0"/>
              <a:t>My thoughts on Accounting Research</a:t>
            </a:r>
            <a:r>
              <a:rPr lang="en-US" dirty="0" smtClean="0"/>
              <a:t> </a:t>
            </a:r>
            <a:endParaRPr lang="en-US" dirty="0"/>
          </a:p>
        </p:txBody>
      </p:sp>
      <p:sp>
        <p:nvSpPr>
          <p:cNvPr id="4" name="Shape 330"/>
          <p:cNvSpPr txBox="1">
            <a:spLocks/>
          </p:cNvSpPr>
          <p:nvPr/>
        </p:nvSpPr>
        <p:spPr>
          <a:xfrm>
            <a:off x="810001" y="260948"/>
            <a:ext cx="10694612" cy="5218930"/>
          </a:xfrm>
          <a:prstGeom prst="rect">
            <a:avLst/>
          </a:prstGeom>
          <a:effectLst>
            <a:outerShdw blurRad="50800" dir="14400000">
              <a:srgbClr val="000000">
                <a:alpha val="40000"/>
              </a:srgbClr>
            </a:outerShdw>
          </a:effectLst>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l" defTabSz="457200" rtl="0" eaLnBrk="1" latinLnBrk="0" hangingPunct="1">
              <a:spcBef>
                <a:spcPct val="20000"/>
              </a:spcBef>
              <a:spcAft>
                <a:spcPts val="600"/>
              </a:spcAft>
              <a:buClr>
                <a:schemeClr val="accent1"/>
              </a:buClr>
              <a:buFont typeface="Wingdings 2" charset="2"/>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9pPr>
          </a:lstStyle>
          <a:p>
            <a:pPr algn="l">
              <a:defRPr>
                <a:solidFill>
                  <a:srgbClr val="000000"/>
                </a:solidFill>
              </a:defRPr>
            </a:pPr>
            <a:r>
              <a:rPr lang="en-US" dirty="0" smtClean="0">
                <a:solidFill>
                  <a:srgbClr val="404040"/>
                </a:solidFill>
              </a:rPr>
              <a:t>Accounting research is an </a:t>
            </a:r>
            <a:r>
              <a:rPr lang="en-US" b="1" dirty="0" smtClean="0">
                <a:solidFill>
                  <a:srgbClr val="404040"/>
                </a:solidFill>
              </a:rPr>
              <a:t>APPLIED</a:t>
            </a:r>
            <a:r>
              <a:rPr lang="en-US" dirty="0" smtClean="0">
                <a:solidFill>
                  <a:srgbClr val="404040"/>
                </a:solidFill>
              </a:rPr>
              <a:t> rather than a </a:t>
            </a:r>
            <a:r>
              <a:rPr lang="en-US" b="1" dirty="0" smtClean="0">
                <a:solidFill>
                  <a:srgbClr val="404040"/>
                </a:solidFill>
              </a:rPr>
              <a:t>BASIC</a:t>
            </a:r>
            <a:r>
              <a:rPr lang="en-US" dirty="0" smtClean="0">
                <a:solidFill>
                  <a:srgbClr val="404040"/>
                </a:solidFill>
              </a:rPr>
              <a:t> research.</a:t>
            </a:r>
          </a:p>
          <a:p>
            <a:pPr algn="l">
              <a:defRPr>
                <a:solidFill>
                  <a:srgbClr val="000000"/>
                </a:solidFill>
              </a:defRPr>
            </a:pPr>
            <a:r>
              <a:rPr lang="en-US" dirty="0" smtClean="0">
                <a:solidFill>
                  <a:srgbClr val="404040"/>
                </a:solidFill>
              </a:rPr>
              <a:t>It deals with the area of </a:t>
            </a:r>
            <a:r>
              <a:rPr lang="en-US" b="1" dirty="0" smtClean="0">
                <a:solidFill>
                  <a:srgbClr val="404040"/>
                </a:solidFill>
              </a:rPr>
              <a:t>Macro Economy</a:t>
            </a:r>
            <a:r>
              <a:rPr lang="en-US" dirty="0" smtClean="0">
                <a:solidFill>
                  <a:srgbClr val="404040"/>
                </a:solidFill>
              </a:rPr>
              <a:t> concerned with:</a:t>
            </a:r>
          </a:p>
          <a:p>
            <a:pPr marL="742950" lvl="1" indent="-285750">
              <a:defRPr>
                <a:solidFill>
                  <a:srgbClr val="000000"/>
                </a:solidFill>
              </a:defRPr>
            </a:pPr>
            <a:r>
              <a:rPr lang="en-US" sz="1600" dirty="0" smtClean="0">
                <a:solidFill>
                  <a:srgbClr val="404040"/>
                </a:solidFill>
              </a:rPr>
              <a:t>Business strategy and performance</a:t>
            </a:r>
          </a:p>
          <a:p>
            <a:pPr marL="1143000" lvl="2" indent="-228600">
              <a:spcBef>
                <a:spcPts val="0"/>
              </a:spcBef>
              <a:defRPr>
                <a:solidFill>
                  <a:srgbClr val="000000"/>
                </a:solidFill>
              </a:defRPr>
            </a:pPr>
            <a:r>
              <a:rPr lang="en-US" sz="1400" dirty="0" smtClean="0">
                <a:solidFill>
                  <a:srgbClr val="404040"/>
                </a:solidFill>
              </a:rPr>
              <a:t>Business Profitability</a:t>
            </a:r>
          </a:p>
          <a:p>
            <a:pPr marL="1143000" lvl="2" indent="-228600">
              <a:spcBef>
                <a:spcPts val="0"/>
              </a:spcBef>
              <a:defRPr>
                <a:solidFill>
                  <a:srgbClr val="000000"/>
                </a:solidFill>
              </a:defRPr>
            </a:pPr>
            <a:r>
              <a:rPr lang="en-US" sz="1400" dirty="0" smtClean="0">
                <a:solidFill>
                  <a:srgbClr val="404040"/>
                </a:solidFill>
              </a:rPr>
              <a:t>Business Sustainability</a:t>
            </a:r>
          </a:p>
          <a:p>
            <a:pPr marL="1143000" lvl="2" indent="-228600">
              <a:spcBef>
                <a:spcPts val="0"/>
              </a:spcBef>
              <a:defRPr>
                <a:solidFill>
                  <a:srgbClr val="000000"/>
                </a:solidFill>
              </a:defRPr>
            </a:pPr>
            <a:r>
              <a:rPr lang="en-US" sz="1400" dirty="0" smtClean="0">
                <a:solidFill>
                  <a:srgbClr val="404040"/>
                </a:solidFill>
              </a:rPr>
              <a:t>Business Expandability</a:t>
            </a:r>
          </a:p>
          <a:p>
            <a:pPr marL="1143000" lvl="2" indent="-228600">
              <a:spcBef>
                <a:spcPts val="0"/>
              </a:spcBef>
              <a:defRPr>
                <a:solidFill>
                  <a:srgbClr val="000000"/>
                </a:solidFill>
              </a:defRPr>
            </a:pPr>
            <a:r>
              <a:rPr lang="en-US" sz="1400" dirty="0" smtClean="0">
                <a:solidFill>
                  <a:srgbClr val="404040"/>
                </a:solidFill>
              </a:rPr>
              <a:t>Financial Statements Analysis</a:t>
            </a:r>
          </a:p>
          <a:p>
            <a:pPr marL="742950" lvl="1" indent="-285750">
              <a:defRPr>
                <a:solidFill>
                  <a:srgbClr val="000000"/>
                </a:solidFill>
              </a:defRPr>
            </a:pPr>
            <a:r>
              <a:rPr lang="en-US" sz="1600" dirty="0" smtClean="0">
                <a:solidFill>
                  <a:srgbClr val="404040"/>
                </a:solidFill>
              </a:rPr>
              <a:t>Business strategy and economic development</a:t>
            </a:r>
          </a:p>
          <a:p>
            <a:pPr marL="1143000" lvl="2" indent="-228600">
              <a:spcBef>
                <a:spcPts val="0"/>
              </a:spcBef>
              <a:defRPr>
                <a:solidFill>
                  <a:srgbClr val="000000"/>
                </a:solidFill>
              </a:defRPr>
            </a:pPr>
            <a:r>
              <a:rPr lang="en-US" sz="1400" dirty="0" smtClean="0">
                <a:solidFill>
                  <a:srgbClr val="404040"/>
                </a:solidFill>
              </a:rPr>
              <a:t>Investment planning</a:t>
            </a:r>
          </a:p>
          <a:p>
            <a:pPr marL="1143000" lvl="2" indent="-228600">
              <a:spcBef>
                <a:spcPts val="0"/>
              </a:spcBef>
              <a:defRPr>
                <a:solidFill>
                  <a:srgbClr val="000000"/>
                </a:solidFill>
              </a:defRPr>
            </a:pPr>
            <a:r>
              <a:rPr lang="en-US" sz="1400" dirty="0" smtClean="0">
                <a:solidFill>
                  <a:srgbClr val="404040"/>
                </a:solidFill>
              </a:rPr>
              <a:t>Tax planning and administration</a:t>
            </a:r>
          </a:p>
          <a:p>
            <a:pPr marL="1143000" lvl="2" indent="-228600">
              <a:spcBef>
                <a:spcPts val="0"/>
              </a:spcBef>
              <a:defRPr>
                <a:solidFill>
                  <a:srgbClr val="000000"/>
                </a:solidFill>
              </a:defRPr>
            </a:pPr>
            <a:r>
              <a:rPr lang="en-US" sz="1400" dirty="0" smtClean="0">
                <a:solidFill>
                  <a:srgbClr val="404040"/>
                </a:solidFill>
              </a:rPr>
              <a:t>Corporate Social Responsibilities</a:t>
            </a:r>
          </a:p>
          <a:p>
            <a:pPr marL="1143000" lvl="2" indent="-228600">
              <a:spcBef>
                <a:spcPts val="0"/>
              </a:spcBef>
              <a:defRPr>
                <a:solidFill>
                  <a:srgbClr val="000000"/>
                </a:solidFill>
              </a:defRPr>
            </a:pPr>
            <a:r>
              <a:rPr lang="en-US" sz="1400" dirty="0" smtClean="0">
                <a:solidFill>
                  <a:srgbClr val="404040"/>
                </a:solidFill>
              </a:rPr>
              <a:t>Budgetary Analysis</a:t>
            </a:r>
          </a:p>
          <a:p>
            <a:pPr marL="1143000" lvl="2" indent="-228600">
              <a:spcBef>
                <a:spcPts val="0"/>
              </a:spcBef>
              <a:defRPr>
                <a:solidFill>
                  <a:srgbClr val="000000"/>
                </a:solidFill>
              </a:defRPr>
            </a:pPr>
            <a:r>
              <a:rPr lang="en-US" sz="1400" dirty="0" smtClean="0">
                <a:solidFill>
                  <a:srgbClr val="404040"/>
                </a:solidFill>
              </a:rPr>
              <a:t>Capital Market Analysis</a:t>
            </a:r>
          </a:p>
          <a:p>
            <a:pPr marL="742950" lvl="1" indent="-285750">
              <a:spcBef>
                <a:spcPts val="0"/>
              </a:spcBef>
              <a:defRPr>
                <a:solidFill>
                  <a:srgbClr val="000000"/>
                </a:solidFill>
              </a:defRPr>
            </a:pPr>
            <a:r>
              <a:rPr lang="en-US" sz="1600" dirty="0" smtClean="0">
                <a:solidFill>
                  <a:srgbClr val="404040"/>
                </a:solidFill>
              </a:rPr>
              <a:t>Business Management and Governance</a:t>
            </a:r>
          </a:p>
          <a:p>
            <a:pPr marL="1143000" lvl="2" indent="-228600">
              <a:spcBef>
                <a:spcPts val="0"/>
              </a:spcBef>
              <a:defRPr>
                <a:solidFill>
                  <a:srgbClr val="000000"/>
                </a:solidFill>
              </a:defRPr>
            </a:pPr>
            <a:r>
              <a:rPr lang="en-US" sz="1400" dirty="0" smtClean="0">
                <a:solidFill>
                  <a:schemeClr val="tx1"/>
                </a:solidFill>
              </a:rPr>
              <a:t>Auditing and public perceptions</a:t>
            </a:r>
          </a:p>
          <a:p>
            <a:pPr marL="1143000" lvl="2" indent="-228600">
              <a:spcBef>
                <a:spcPts val="0"/>
              </a:spcBef>
              <a:defRPr>
                <a:solidFill>
                  <a:srgbClr val="000000"/>
                </a:solidFill>
              </a:defRPr>
            </a:pPr>
            <a:r>
              <a:rPr lang="en-US" sz="1400" dirty="0" smtClean="0">
                <a:solidFill>
                  <a:schemeClr val="tx1"/>
                </a:solidFill>
              </a:rPr>
              <a:t>Forensic Accounting and Investigations</a:t>
            </a:r>
          </a:p>
          <a:p>
            <a:pPr marL="1143000" lvl="2" indent="-228600">
              <a:spcBef>
                <a:spcPts val="0"/>
              </a:spcBef>
              <a:defRPr>
                <a:solidFill>
                  <a:srgbClr val="000000"/>
                </a:solidFill>
              </a:defRPr>
            </a:pPr>
            <a:r>
              <a:rPr lang="en-US" sz="1400" dirty="0" smtClean="0">
                <a:solidFill>
                  <a:schemeClr val="tx1"/>
                </a:solidFill>
              </a:rPr>
              <a:t>Resources and Projects Management</a:t>
            </a:r>
          </a:p>
          <a:p>
            <a:pPr marL="1143000" lvl="2" indent="-228600">
              <a:spcBef>
                <a:spcPts val="0"/>
              </a:spcBef>
              <a:defRPr>
                <a:solidFill>
                  <a:srgbClr val="000000"/>
                </a:solidFill>
              </a:defRPr>
            </a:pPr>
            <a:r>
              <a:rPr lang="en-US" sz="1400" dirty="0" smtClean="0">
                <a:solidFill>
                  <a:schemeClr val="tx1"/>
                </a:solidFill>
              </a:rPr>
              <a:t>Management Efficiency and Effectiveness</a:t>
            </a:r>
            <a:endParaRPr lang="en-US" sz="1400" dirty="0">
              <a:solidFill>
                <a:schemeClr val="tx1"/>
              </a:solidFill>
            </a:endParaRPr>
          </a:p>
        </p:txBody>
      </p:sp>
    </p:spTree>
    <p:extLst>
      <p:ext uri="{BB962C8B-B14F-4D97-AF65-F5344CB8AC3E}">
        <p14:creationId xmlns:p14="http://schemas.microsoft.com/office/powerpoint/2010/main" val="2000419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p:nvPr/>
        </p:nvSpPr>
        <p:spPr>
          <a:xfrm>
            <a:off x="1565679" y="1330678"/>
            <a:ext cx="9336086" cy="4801314"/>
          </a:xfrm>
          <a:prstGeom prst="rect">
            <a:avLst/>
          </a:prstGeom>
        </p:spPr>
        <p:txBody>
          <a:bodyPr wrap="square">
            <a:spAutoFit/>
          </a:bodyPr>
          <a:lstStyle/>
          <a:p>
            <a:pPr marL="285750" indent="-285750">
              <a:buFont typeface="Arial" charset="0"/>
              <a:buChar char="•"/>
            </a:pPr>
            <a:r>
              <a:rPr lang="en-US" dirty="0"/>
              <a:t>Accounting research permeates every sphere of economic life. However, the most common objects of accounting research are:</a:t>
            </a:r>
          </a:p>
          <a:p>
            <a:pPr marL="742950" lvl="1" indent="-285750">
              <a:buFont typeface="Arial" charset="0"/>
              <a:buChar char="•"/>
            </a:pPr>
            <a:r>
              <a:rPr lang="en-US" dirty="0"/>
              <a:t>Governments – Federal, State, Local</a:t>
            </a:r>
          </a:p>
          <a:p>
            <a:pPr marL="1200150" lvl="2" indent="-285750">
              <a:buFont typeface="Arial" charset="0"/>
              <a:buChar char="•"/>
            </a:pPr>
            <a:r>
              <a:rPr lang="en-US" dirty="0"/>
              <a:t>Tax policies and administration</a:t>
            </a:r>
          </a:p>
          <a:p>
            <a:pPr marL="1200150" lvl="2" indent="-285750">
              <a:buFont typeface="Arial" charset="0"/>
              <a:buChar char="•"/>
            </a:pPr>
            <a:r>
              <a:rPr lang="en-US" dirty="0"/>
              <a:t>Budgetary analysis – realization and application</a:t>
            </a:r>
          </a:p>
          <a:p>
            <a:pPr marL="1200150" lvl="2" indent="-285750">
              <a:buFont typeface="Arial" charset="0"/>
              <a:buChar char="•"/>
            </a:pPr>
            <a:r>
              <a:rPr lang="en-US" dirty="0"/>
              <a:t>Effectiveness of Public Fund Application</a:t>
            </a:r>
          </a:p>
          <a:p>
            <a:pPr marL="742950" lvl="1" indent="-285750">
              <a:buFont typeface="Arial" charset="0"/>
              <a:buChar char="•"/>
            </a:pPr>
            <a:r>
              <a:rPr lang="en-US" dirty="0"/>
              <a:t>Civil Societies and NGOs</a:t>
            </a:r>
          </a:p>
          <a:p>
            <a:pPr marL="1200150" lvl="2" indent="-285750">
              <a:buFont typeface="Arial" charset="0"/>
              <a:buChar char="•"/>
            </a:pPr>
            <a:r>
              <a:rPr lang="en-US" dirty="0"/>
              <a:t>Economic analysis of contributions by trade associations and professional bodies</a:t>
            </a:r>
          </a:p>
          <a:p>
            <a:pPr marL="1200150" lvl="2" indent="-285750">
              <a:buFont typeface="Arial" charset="0"/>
              <a:buChar char="•"/>
            </a:pPr>
            <a:r>
              <a:rPr lang="en-US" dirty="0"/>
              <a:t>Contributions of the informal sector to economic development of a country</a:t>
            </a:r>
          </a:p>
          <a:p>
            <a:pPr marL="742950" lvl="1" indent="-285750">
              <a:buFont typeface="Arial" charset="0"/>
              <a:buChar char="•"/>
            </a:pPr>
            <a:r>
              <a:rPr lang="en-US" dirty="0"/>
              <a:t>Corporate Entities, Banks, Schools etc</a:t>
            </a:r>
          </a:p>
          <a:p>
            <a:pPr marL="1200150" lvl="2" indent="-285750">
              <a:buFont typeface="Arial" charset="0"/>
              <a:buChar char="•"/>
            </a:pPr>
            <a:r>
              <a:rPr lang="en-US" dirty="0"/>
              <a:t>Performance analysis</a:t>
            </a:r>
          </a:p>
          <a:p>
            <a:pPr marL="1200150" lvl="2" indent="-285750">
              <a:buFont typeface="Arial" charset="0"/>
              <a:buChar char="•"/>
            </a:pPr>
            <a:r>
              <a:rPr lang="en-US" dirty="0"/>
              <a:t>Capital adequacy and structure</a:t>
            </a:r>
          </a:p>
          <a:p>
            <a:pPr marL="1200150" lvl="2" indent="-285750">
              <a:buFont typeface="Arial" charset="0"/>
              <a:buChar char="•"/>
            </a:pPr>
            <a:r>
              <a:rPr lang="en-US" dirty="0"/>
              <a:t>Corporate governance</a:t>
            </a:r>
          </a:p>
          <a:p>
            <a:pPr marL="1200150" lvl="2" indent="-285750">
              <a:buFont typeface="Arial" charset="0"/>
              <a:buChar char="•"/>
            </a:pPr>
            <a:r>
              <a:rPr lang="en-US" dirty="0"/>
              <a:t>Management Efficiency and Effectiveness</a:t>
            </a:r>
          </a:p>
          <a:p>
            <a:pPr marL="1200150" lvl="2" indent="-285750">
              <a:buFont typeface="Arial" charset="0"/>
              <a:buChar char="•"/>
            </a:pPr>
            <a:r>
              <a:rPr lang="en-US" dirty="0"/>
              <a:t>Market and Investment Analysis, etc</a:t>
            </a:r>
          </a:p>
        </p:txBody>
      </p:sp>
      <p:sp>
        <p:nvSpPr>
          <p:cNvPr id="3" name="TextBox 2"/>
          <p:cNvSpPr txBox="1"/>
          <p:nvPr/>
        </p:nvSpPr>
        <p:spPr>
          <a:xfrm>
            <a:off x="1565679" y="448624"/>
            <a:ext cx="9002377" cy="630942"/>
          </a:xfrm>
          <a:prstGeom prst="rect">
            <a:avLst/>
          </a:prstGeom>
          <a:noFill/>
        </p:spPr>
        <p:txBody>
          <a:bodyPr wrap="square" rtlCol="0">
            <a:spAutoFit/>
          </a:bodyPr>
          <a:lstStyle/>
          <a:p>
            <a:pPr algn="ctr"/>
            <a:r>
              <a:rPr lang="en-US" sz="3500" b="1" dirty="0" smtClean="0"/>
              <a:t>Accounting Research Focus: ENTITIES</a:t>
            </a:r>
            <a:endParaRPr lang="en-US" sz="3500" b="1" dirty="0"/>
          </a:p>
        </p:txBody>
      </p:sp>
    </p:spTree>
    <p:extLst>
      <p:ext uri="{BB962C8B-B14F-4D97-AF65-F5344CB8AC3E}">
        <p14:creationId xmlns:p14="http://schemas.microsoft.com/office/powerpoint/2010/main" val="476152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0001" y="5266350"/>
            <a:ext cx="10572000" cy="1141336"/>
          </a:xfrm>
        </p:spPr>
        <p:txBody>
          <a:bodyPr>
            <a:noAutofit/>
          </a:bodyPr>
          <a:lstStyle/>
          <a:p>
            <a:pPr algn="ctr"/>
            <a:r>
              <a:rPr lang="en-US" sz="4000" b="1" dirty="0" smtClean="0"/>
              <a:t>Accounting Research Focus: TOPICS</a:t>
            </a:r>
            <a:endParaRPr lang="en-US" sz="4000" b="1" dirty="0"/>
          </a:p>
        </p:txBody>
      </p:sp>
      <p:sp>
        <p:nvSpPr>
          <p:cNvPr id="4" name="Rectangle 3"/>
          <p:cNvSpPr txBox="1"/>
          <p:nvPr/>
        </p:nvSpPr>
        <p:spPr>
          <a:xfrm>
            <a:off x="594378" y="366526"/>
            <a:ext cx="11090227" cy="4247317"/>
          </a:xfrm>
          <a:prstGeom prst="rect">
            <a:avLst/>
          </a:prstGeom>
        </p:spPr>
        <p:txBody>
          <a:bodyPr wrap="square">
            <a:spAutoFit/>
          </a:bodyPr>
          <a:lstStyle/>
          <a:p>
            <a:pPr marL="285750" indent="-285750">
              <a:buFont typeface="Arial" charset="0"/>
              <a:buChar char="•"/>
            </a:pPr>
            <a:r>
              <a:rPr lang="en-US" dirty="0"/>
              <a:t>Accounting Research is mostly focused (but not limited) to the following topics/subjects:</a:t>
            </a:r>
          </a:p>
          <a:p>
            <a:pPr marL="1200150" lvl="2" indent="-285750">
              <a:buFont typeface="Arial" charset="0"/>
              <a:buChar char="•"/>
            </a:pPr>
            <a:r>
              <a:rPr lang="en-US" dirty="0"/>
              <a:t>Capital Adequacy and performance</a:t>
            </a:r>
          </a:p>
          <a:p>
            <a:pPr marL="1200150" lvl="2" indent="-285750">
              <a:buFont typeface="Arial" charset="0"/>
              <a:buChar char="•"/>
            </a:pPr>
            <a:r>
              <a:rPr lang="en-US" dirty="0"/>
              <a:t>Corporate performance and stock/share price movements</a:t>
            </a:r>
          </a:p>
          <a:p>
            <a:pPr marL="1200150" lvl="2" indent="-285750">
              <a:buFont typeface="Arial" charset="0"/>
              <a:buChar char="•"/>
            </a:pPr>
            <a:r>
              <a:rPr lang="en-US" dirty="0"/>
              <a:t>Capital leverage and Corporate Survival</a:t>
            </a:r>
          </a:p>
          <a:p>
            <a:pPr marL="1200150" lvl="2" indent="-285750">
              <a:buFont typeface="Arial" charset="0"/>
              <a:buChar char="•"/>
            </a:pPr>
            <a:r>
              <a:rPr lang="en-US" dirty="0"/>
              <a:t>Capital structure and corporate risk</a:t>
            </a:r>
          </a:p>
          <a:p>
            <a:pPr marL="1200150" lvl="2" indent="-285750">
              <a:buFont typeface="Arial" charset="0"/>
              <a:buChar char="•"/>
            </a:pPr>
            <a:r>
              <a:rPr lang="en-US" dirty="0"/>
              <a:t>Working Capital and Business Solvency</a:t>
            </a:r>
          </a:p>
          <a:p>
            <a:pPr marL="1200150" lvl="2" indent="-285750">
              <a:buFont typeface="Arial" charset="0"/>
              <a:buChar char="•"/>
            </a:pPr>
            <a:r>
              <a:rPr lang="en-US" dirty="0"/>
              <a:t>Tax planning and corporate performance</a:t>
            </a:r>
          </a:p>
          <a:p>
            <a:pPr marL="1200150" lvl="2" indent="-285750">
              <a:buFont typeface="Arial" charset="0"/>
              <a:buChar char="•"/>
            </a:pPr>
            <a:r>
              <a:rPr lang="en-US" dirty="0"/>
              <a:t>Audit Expectation Gap</a:t>
            </a:r>
          </a:p>
          <a:p>
            <a:pPr marL="1200150" lvl="2" indent="-285750">
              <a:buFont typeface="Arial" charset="0"/>
              <a:buChar char="•"/>
            </a:pPr>
            <a:r>
              <a:rPr lang="en-US" dirty="0"/>
              <a:t>Corporate Reporting and Accounting Standards (IFRS, GAAP etc)</a:t>
            </a:r>
          </a:p>
          <a:p>
            <a:pPr marL="1200150" lvl="2" indent="-285750">
              <a:buFont typeface="Arial" charset="0"/>
              <a:buChar char="•"/>
            </a:pPr>
            <a:r>
              <a:rPr lang="en-US" dirty="0"/>
              <a:t>Budgetary Allocation and Government Infrastructure</a:t>
            </a:r>
          </a:p>
          <a:p>
            <a:pPr marL="1200150" lvl="2" indent="-285750">
              <a:buFont typeface="Arial" charset="0"/>
              <a:buChar char="•"/>
            </a:pPr>
            <a:r>
              <a:rPr lang="en-US" dirty="0"/>
              <a:t>Tax Administration and Social Amenities</a:t>
            </a:r>
          </a:p>
          <a:p>
            <a:pPr marL="1200150" lvl="2" indent="-285750">
              <a:buFont typeface="Arial" charset="0"/>
              <a:buChar char="•"/>
            </a:pPr>
            <a:r>
              <a:rPr lang="en-US" dirty="0"/>
              <a:t>Tax Morale and Government Revenue</a:t>
            </a:r>
          </a:p>
          <a:p>
            <a:pPr marL="1200150" lvl="2" indent="-285750">
              <a:buFont typeface="Arial" charset="0"/>
              <a:buChar char="•"/>
            </a:pPr>
            <a:r>
              <a:rPr lang="en-US" dirty="0"/>
              <a:t>Fixed Assets Management and Firm Survival</a:t>
            </a:r>
          </a:p>
          <a:p>
            <a:pPr marL="1200150" lvl="2" indent="-285750">
              <a:buFont typeface="Arial" charset="0"/>
              <a:buChar char="•"/>
            </a:pPr>
            <a:r>
              <a:rPr lang="en-US" dirty="0"/>
              <a:t>Human Resource Accounting and Business Valuation</a:t>
            </a:r>
          </a:p>
          <a:p>
            <a:pPr marL="1200150" lvl="2" indent="-285750">
              <a:buFont typeface="Arial" charset="0"/>
              <a:buChar char="•"/>
            </a:pPr>
            <a:r>
              <a:rPr lang="en-US" dirty="0"/>
              <a:t>Human Resource Accounting and the Quality of Financial Statements, etc</a:t>
            </a:r>
          </a:p>
        </p:txBody>
      </p:sp>
    </p:spTree>
    <p:extLst>
      <p:ext uri="{BB962C8B-B14F-4D97-AF65-F5344CB8AC3E}">
        <p14:creationId xmlns:p14="http://schemas.microsoft.com/office/powerpoint/2010/main" val="7455983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p:nvPr/>
        </p:nvSpPr>
        <p:spPr>
          <a:xfrm>
            <a:off x="956804" y="1136647"/>
            <a:ext cx="10582831" cy="5478423"/>
          </a:xfrm>
          <a:prstGeom prst="rect">
            <a:avLst/>
          </a:prstGeom>
        </p:spPr>
        <p:txBody>
          <a:bodyPr wrap="square">
            <a:spAutoFit/>
          </a:bodyPr>
          <a:lstStyle/>
          <a:p>
            <a:pPr marL="342900" indent="-342900">
              <a:buFont typeface="Courier New" charset="0"/>
              <a:buChar char="o"/>
            </a:pPr>
            <a:r>
              <a:rPr lang="en-US" sz="2500" dirty="0"/>
              <a:t>The variables commonly deployed in accounting research include:</a:t>
            </a:r>
          </a:p>
          <a:p>
            <a:pPr marL="1257300" lvl="2" indent="-342900">
              <a:buFont typeface="Courier New" charset="0"/>
              <a:buChar char="o"/>
            </a:pPr>
            <a:r>
              <a:rPr lang="en-US" sz="2500" dirty="0"/>
              <a:t>Interest rate</a:t>
            </a:r>
          </a:p>
          <a:p>
            <a:pPr marL="1257300" lvl="2" indent="-342900">
              <a:buFont typeface="Courier New" charset="0"/>
              <a:buChar char="o"/>
            </a:pPr>
            <a:r>
              <a:rPr lang="en-US" sz="2500" dirty="0"/>
              <a:t>Tax rate</a:t>
            </a:r>
          </a:p>
          <a:p>
            <a:pPr marL="1257300" lvl="2" indent="-342900">
              <a:buFont typeface="Courier New" charset="0"/>
              <a:buChar char="o"/>
            </a:pPr>
            <a:r>
              <a:rPr lang="en-US" sz="2500" dirty="0"/>
              <a:t>Volume and structure of capital (Debt and Equity)</a:t>
            </a:r>
          </a:p>
          <a:p>
            <a:pPr marL="1257300" lvl="2" indent="-342900">
              <a:buFont typeface="Courier New" charset="0"/>
              <a:buChar char="o"/>
            </a:pPr>
            <a:r>
              <a:rPr lang="en-US" sz="2500" dirty="0"/>
              <a:t>Inflation rate</a:t>
            </a:r>
          </a:p>
          <a:p>
            <a:pPr marL="1257300" lvl="2" indent="-342900">
              <a:buFont typeface="Courier New" charset="0"/>
              <a:buChar char="o"/>
            </a:pPr>
            <a:r>
              <a:rPr lang="en-US" sz="2500" dirty="0"/>
              <a:t>Performance statistics – EBIT, PAT, EPS, Dividend Rate, PER, PR, ATR, CTR etc</a:t>
            </a:r>
          </a:p>
          <a:p>
            <a:pPr marL="1257300" lvl="2" indent="-342900">
              <a:buFont typeface="Courier New" charset="0"/>
              <a:buChar char="o"/>
            </a:pPr>
            <a:r>
              <a:rPr lang="en-US" sz="2500" dirty="0"/>
              <a:t>Tax Administration Statistics: Revenue projected, collected, defaults and categories</a:t>
            </a:r>
          </a:p>
          <a:p>
            <a:pPr marL="1257300" lvl="2" indent="-342900">
              <a:buFont typeface="Courier New" charset="0"/>
              <a:buChar char="o"/>
            </a:pPr>
            <a:r>
              <a:rPr lang="en-US" sz="2500" dirty="0"/>
              <a:t>Government statistics: Budget allocations and budget performance figure, CBN monetary policy rates, financial crimes data, etc</a:t>
            </a:r>
          </a:p>
          <a:p>
            <a:pPr marL="1257300" lvl="2" indent="-342900">
              <a:buFont typeface="Courier New" charset="0"/>
              <a:buChar char="o"/>
            </a:pPr>
            <a:r>
              <a:rPr lang="en-US" sz="2500" dirty="0"/>
              <a:t>Population statistics for humans, business units or assets</a:t>
            </a:r>
          </a:p>
        </p:txBody>
      </p:sp>
      <p:sp>
        <p:nvSpPr>
          <p:cNvPr id="3" name="TextBox 2"/>
          <p:cNvSpPr txBox="1"/>
          <p:nvPr/>
        </p:nvSpPr>
        <p:spPr>
          <a:xfrm>
            <a:off x="1870117" y="410925"/>
            <a:ext cx="8509755" cy="553998"/>
          </a:xfrm>
          <a:prstGeom prst="rect">
            <a:avLst/>
          </a:prstGeom>
          <a:noFill/>
        </p:spPr>
        <p:txBody>
          <a:bodyPr wrap="square" rtlCol="0">
            <a:spAutoFit/>
          </a:bodyPr>
          <a:lstStyle/>
          <a:p>
            <a:pPr algn="ctr"/>
            <a:r>
              <a:rPr lang="en-US" sz="3000" b="1" dirty="0" smtClean="0"/>
              <a:t>Accounting Research Focus: Variables </a:t>
            </a:r>
            <a:endParaRPr lang="en-US" sz="3000" b="1" dirty="0"/>
          </a:p>
        </p:txBody>
      </p:sp>
    </p:spTree>
    <p:extLst>
      <p:ext uri="{BB962C8B-B14F-4D97-AF65-F5344CB8AC3E}">
        <p14:creationId xmlns:p14="http://schemas.microsoft.com/office/powerpoint/2010/main" val="1848520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txBox="1"/>
          <p:nvPr/>
        </p:nvSpPr>
        <p:spPr>
          <a:xfrm>
            <a:off x="1029289" y="114257"/>
            <a:ext cx="10046440" cy="6586418"/>
          </a:xfrm>
          <a:prstGeom prst="rect">
            <a:avLst/>
          </a:prstGeom>
        </p:spPr>
        <p:txBody>
          <a:bodyPr wrap="square">
            <a:spAutoFit/>
          </a:bodyPr>
          <a:lstStyle/>
          <a:p>
            <a:pPr marL="285750" indent="-285750">
              <a:buFont typeface="Wingdings" charset="2"/>
              <a:buChar char="§"/>
            </a:pPr>
            <a:r>
              <a:rPr lang="en-US" sz="2000" dirty="0"/>
              <a:t>In accounting research we try to build models deduced from established mathematical relationships between intervening variables which are the subjects of a research project.</a:t>
            </a:r>
          </a:p>
          <a:p>
            <a:pPr marL="285750" indent="-285750">
              <a:buFont typeface="Wingdings" charset="2"/>
              <a:buChar char="§"/>
            </a:pPr>
            <a:r>
              <a:rPr lang="en-US" sz="2000" dirty="0"/>
              <a:t>We use the model or the established mathematical relationships to:</a:t>
            </a:r>
          </a:p>
          <a:p>
            <a:pPr marL="742950" lvl="1" indent="-285750">
              <a:buFont typeface="Wingdings" charset="2"/>
              <a:buChar char="§"/>
            </a:pPr>
            <a:r>
              <a:rPr lang="en-US" dirty="0"/>
              <a:t>In accounting research we try to build models deduced from established mathematical relationships between intervening variables which are the subjects of a research project</a:t>
            </a:r>
            <a:r>
              <a:rPr lang="en-US" sz="2000" dirty="0"/>
              <a:t>.</a:t>
            </a:r>
          </a:p>
          <a:p>
            <a:pPr marL="285750" indent="-285750">
              <a:buFont typeface="Wingdings" charset="2"/>
              <a:buChar char="§"/>
            </a:pPr>
            <a:r>
              <a:rPr lang="en-US" sz="2000" dirty="0"/>
              <a:t>We use the model or the established mathematical relationships to:</a:t>
            </a:r>
          </a:p>
          <a:p>
            <a:pPr marL="742950" lvl="1" indent="-285750">
              <a:buFont typeface="Wingdings" charset="2"/>
              <a:buChar char="§"/>
            </a:pPr>
            <a:r>
              <a:rPr lang="en-US" dirty="0"/>
              <a:t>Interpret existing relationships between variables and how the relationships have behaved or changed over a time period;</a:t>
            </a:r>
          </a:p>
          <a:p>
            <a:pPr marL="742950" lvl="1" indent="-285750">
              <a:buFont typeface="Wingdings" charset="2"/>
              <a:buChar char="§"/>
            </a:pPr>
            <a:r>
              <a:rPr lang="en-US" dirty="0"/>
              <a:t>Predict the likely outcome of future events relating to the research variables (usually with a linear regression equation); </a:t>
            </a:r>
          </a:p>
          <a:p>
            <a:pPr marL="742950" lvl="1" indent="-285750">
              <a:buFont typeface="Wingdings" charset="2"/>
              <a:buChar char="§"/>
            </a:pPr>
            <a:r>
              <a:rPr lang="en-US" dirty="0"/>
              <a:t>Control on going processes (using the model as a feedback/feed-forward tool); and</a:t>
            </a:r>
          </a:p>
          <a:p>
            <a:pPr marL="742950" lvl="1" indent="-285750">
              <a:buFont typeface="Wingdings" charset="2"/>
              <a:buChar char="§"/>
            </a:pPr>
            <a:r>
              <a:rPr lang="en-US" dirty="0"/>
              <a:t>Plan for future activities (using the model as a projection tool). existing relationships between variables and how the relationships have behaved or changed over a time period;</a:t>
            </a:r>
          </a:p>
          <a:p>
            <a:pPr marL="742950" lvl="1" indent="-285750">
              <a:buFont typeface="Wingdings" charset="2"/>
              <a:buChar char="§"/>
            </a:pPr>
            <a:r>
              <a:rPr lang="en-US" dirty="0"/>
              <a:t>Predict the likely outcome of future events relating to the research variables (usually with a linear regression equation); </a:t>
            </a:r>
          </a:p>
          <a:p>
            <a:pPr marL="742950" lvl="1" indent="-285750">
              <a:buFont typeface="Wingdings" charset="2"/>
              <a:buChar char="§"/>
            </a:pPr>
            <a:r>
              <a:rPr lang="en-US" dirty="0"/>
              <a:t>Control on going processes (using the model as a feedback/feed-forward tool); and</a:t>
            </a:r>
          </a:p>
          <a:p>
            <a:pPr marL="742950" lvl="1" indent="-285750">
              <a:buFont typeface="Wingdings" charset="2"/>
              <a:buChar char="§"/>
            </a:pPr>
            <a:r>
              <a:rPr lang="en-US" dirty="0"/>
              <a:t>Plan for future activities (using the model as a projection tool).</a:t>
            </a:r>
          </a:p>
        </p:txBody>
      </p:sp>
    </p:spTree>
    <p:extLst>
      <p:ext uri="{BB962C8B-B14F-4D97-AF65-F5344CB8AC3E}">
        <p14:creationId xmlns:p14="http://schemas.microsoft.com/office/powerpoint/2010/main" val="15608902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995" y="5715758"/>
            <a:ext cx="10572000" cy="434974"/>
          </a:xfrm>
        </p:spPr>
        <p:txBody>
          <a:bodyPr>
            <a:noAutofit/>
          </a:bodyPr>
          <a:lstStyle/>
          <a:p>
            <a:pPr algn="ctr"/>
            <a:r>
              <a:rPr lang="en-US" sz="3000" b="1" dirty="0" smtClean="0"/>
              <a:t>Types of </a:t>
            </a:r>
            <a:r>
              <a:rPr lang="en-US" sz="3000" b="1" dirty="0" smtClean="0"/>
              <a:t>Relationship Sought </a:t>
            </a:r>
            <a:endParaRPr lang="en-US" sz="3000" b="1" dirty="0"/>
          </a:p>
        </p:txBody>
      </p:sp>
      <p:sp>
        <p:nvSpPr>
          <p:cNvPr id="4" name="Rectangle 3"/>
          <p:cNvSpPr txBox="1"/>
          <p:nvPr/>
        </p:nvSpPr>
        <p:spPr>
          <a:xfrm>
            <a:off x="621539" y="159467"/>
            <a:ext cx="10572000" cy="4832092"/>
          </a:xfrm>
          <a:prstGeom prst="rect">
            <a:avLst/>
          </a:prstGeom>
        </p:spPr>
        <p:txBody>
          <a:bodyPr wrap="square">
            <a:spAutoFit/>
          </a:bodyPr>
          <a:lstStyle/>
          <a:p>
            <a:r>
              <a:rPr lang="en-US" sz="2200" dirty="0"/>
              <a:t>We try to establish different types of relationship in accounting research, however, the type to </a:t>
            </a:r>
            <a:r>
              <a:rPr lang="en-US" sz="2200" dirty="0" smtClean="0"/>
              <a:t>establish </a:t>
            </a:r>
            <a:r>
              <a:rPr lang="en-US" sz="2200" dirty="0"/>
              <a:t>will, definitely, depend on the intentions of the researcher as well as the type of variables involved. The following gives an overview:</a:t>
            </a:r>
          </a:p>
          <a:p>
            <a:pPr marL="742950" lvl="1" indent="-285750">
              <a:buFont typeface="Courier New" charset="0"/>
              <a:buChar char="o"/>
            </a:pPr>
            <a:r>
              <a:rPr lang="en-US" sz="2200" b="1" dirty="0"/>
              <a:t>Correlation</a:t>
            </a:r>
            <a:r>
              <a:rPr lang="en-US" sz="2200" dirty="0"/>
              <a:t>: When it is necessary to determine how one variable influences the other variables in the research equation/relationship.</a:t>
            </a:r>
          </a:p>
          <a:p>
            <a:pPr marL="742950" lvl="1" indent="-285750">
              <a:buFont typeface="Courier New" charset="0"/>
              <a:buChar char="o"/>
            </a:pPr>
            <a:r>
              <a:rPr lang="en-US" sz="2200" b="1" dirty="0"/>
              <a:t>Strength and Direction:</a:t>
            </a:r>
            <a:r>
              <a:rPr lang="en-US" sz="2200" dirty="0"/>
              <a:t> When there is the need to know the extent of influence of one or more variables on the </a:t>
            </a:r>
            <a:r>
              <a:rPr lang="en-US" sz="2200" dirty="0" err="1"/>
              <a:t>behaviour</a:t>
            </a:r>
            <a:r>
              <a:rPr lang="en-US" sz="2200" dirty="0"/>
              <a:t> of other variables and the direction to which the relationship is pulled. Strength is measured by the R2  property of the equation while direction is measured by the sign preceding each variable. </a:t>
            </a:r>
          </a:p>
          <a:p>
            <a:r>
              <a:rPr lang="en-US" sz="2200" dirty="0"/>
              <a:t>Please note that these two tests are LINEAR in nature and they contain the analytical and predictive qualities that accountants and accounting researchers are </a:t>
            </a:r>
            <a:r>
              <a:rPr lang="en-US" sz="2200" dirty="0" smtClean="0"/>
              <a:t>looking for.</a:t>
            </a:r>
            <a:endParaRPr lang="en-US" sz="2200" dirty="0"/>
          </a:p>
        </p:txBody>
      </p:sp>
    </p:spTree>
    <p:extLst>
      <p:ext uri="{BB962C8B-B14F-4D97-AF65-F5344CB8AC3E}">
        <p14:creationId xmlns:p14="http://schemas.microsoft.com/office/powerpoint/2010/main" val="19478674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works by Prof. Enyi</a:t>
            </a:r>
            <a:endParaRPr lang="en-US" dirty="0"/>
          </a:p>
        </p:txBody>
      </p:sp>
      <p:sp>
        <p:nvSpPr>
          <p:cNvPr id="3" name="Content Placeholder 2"/>
          <p:cNvSpPr>
            <a:spLocks noGrp="1"/>
          </p:cNvSpPr>
          <p:nvPr>
            <p:ph idx="1"/>
          </p:nvPr>
        </p:nvSpPr>
        <p:spPr/>
        <p:txBody>
          <a:bodyPr/>
          <a:lstStyle/>
          <a:p>
            <a:r>
              <a:rPr lang="en-US" dirty="0" smtClean="0"/>
              <a:t>New interpolation </a:t>
            </a:r>
            <a:r>
              <a:rPr lang="en-US" dirty="0" smtClean="0"/>
              <a:t>formula for Internal Rate of Return (IRR) = (</a:t>
            </a:r>
            <a:r>
              <a:rPr lang="en-US" dirty="0" err="1" smtClean="0"/>
              <a:t>lp</a:t>
            </a:r>
            <a:r>
              <a:rPr lang="en-US" dirty="0" smtClean="0"/>
              <a:t> – </a:t>
            </a:r>
            <a:r>
              <a:rPr lang="en-US" dirty="0" err="1" smtClean="0"/>
              <a:t>hq</a:t>
            </a:r>
            <a:r>
              <a:rPr lang="en-US" dirty="0" smtClean="0"/>
              <a:t>) / (l – h)</a:t>
            </a:r>
          </a:p>
          <a:p>
            <a:pPr lvl="2"/>
            <a:r>
              <a:rPr lang="en-US" dirty="0" smtClean="0"/>
              <a:t>l = NPV @ q;   h = NPV @ p;   q = lower discount rate;   p = higher discount rate</a:t>
            </a:r>
          </a:p>
          <a:p>
            <a:r>
              <a:rPr lang="en-US" dirty="0" smtClean="0"/>
              <a:t>New joint-products break-even analysis model</a:t>
            </a:r>
          </a:p>
          <a:p>
            <a:r>
              <a:rPr lang="en-US" dirty="0" smtClean="0"/>
              <a:t>New solvency measurement model based on the earning capacity or potential performance of a firm. It can effectively measure the fiscal health of a firm more accurately than all existing models. It is called Relative Solvency Ratio (RSR) and it is measured thus:   RSR = [r(r – p) / </a:t>
            </a:r>
            <a:r>
              <a:rPr lang="en-US" dirty="0" err="1" smtClean="0"/>
              <a:t>104py</a:t>
            </a:r>
            <a:r>
              <a:rPr lang="en-US" dirty="0" smtClean="0"/>
              <a:t>]</a:t>
            </a:r>
          </a:p>
          <a:p>
            <a:pPr lvl="2"/>
            <a:r>
              <a:rPr lang="en-US" dirty="0" smtClean="0"/>
              <a:t>r = turnover;   p = profit before tax;   y = available working capital</a:t>
            </a:r>
          </a:p>
          <a:p>
            <a:r>
              <a:rPr lang="en-US" dirty="0" smtClean="0"/>
              <a:t>A simplified research data analysis software – called </a:t>
            </a:r>
            <a:r>
              <a:rPr lang="en-US" dirty="0" err="1" smtClean="0"/>
              <a:t>Calculux</a:t>
            </a:r>
            <a:r>
              <a:rPr lang="en-US" dirty="0" smtClean="0"/>
              <a:t>; and many others.</a:t>
            </a:r>
            <a:endParaRPr lang="en-US" dirty="0"/>
          </a:p>
        </p:txBody>
      </p:sp>
    </p:spTree>
    <p:extLst>
      <p:ext uri="{BB962C8B-B14F-4D97-AF65-F5344CB8AC3E}">
        <p14:creationId xmlns:p14="http://schemas.microsoft.com/office/powerpoint/2010/main" val="156530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&amp; EDUCATION </a:t>
            </a:r>
            <a:endParaRPr lang="en-US" dirty="0"/>
          </a:p>
        </p:txBody>
      </p:sp>
      <p:sp>
        <p:nvSpPr>
          <p:cNvPr id="3" name="Content Placeholder 2"/>
          <p:cNvSpPr>
            <a:spLocks noGrp="1"/>
          </p:cNvSpPr>
          <p:nvPr>
            <p:ph idx="1"/>
          </p:nvPr>
        </p:nvSpPr>
        <p:spPr/>
        <p:txBody>
          <a:bodyPr/>
          <a:lstStyle/>
          <a:p>
            <a:r>
              <a:rPr lang="en-US" dirty="0" smtClean="0"/>
              <a:t>Enyi, Patrick Enyi was born 2nd February 1960 at Uburu in Eastern Nigeria</a:t>
            </a:r>
            <a:endParaRPr lang="en-US" dirty="0"/>
          </a:p>
          <a:p>
            <a:r>
              <a:rPr lang="en-US" dirty="0" smtClean="0"/>
              <a:t>He had his early education at Wesley LSB School, Offa, </a:t>
            </a:r>
            <a:r>
              <a:rPr lang="en-US" dirty="0" err="1" smtClean="0"/>
              <a:t>Kwara</a:t>
            </a:r>
            <a:r>
              <a:rPr lang="en-US" dirty="0" smtClean="0"/>
              <a:t> State, Nigeria</a:t>
            </a:r>
          </a:p>
          <a:p>
            <a:r>
              <a:rPr lang="en-US" dirty="0" smtClean="0"/>
              <a:t>He concluded his GCE  Ordinary and Advanced levels in Lagos, in 1980 and 1981 respectively.</a:t>
            </a:r>
          </a:p>
          <a:p>
            <a:r>
              <a:rPr lang="en-US" dirty="0" smtClean="0"/>
              <a:t>He proceeded to study ACCA professional accountancy at London School of Accountancy in  1981 and returned to Nigeria in December 1983.</a:t>
            </a:r>
          </a:p>
          <a:p>
            <a:r>
              <a:rPr lang="en-US" dirty="0" smtClean="0"/>
              <a:t>Obtained B.Sc degree in Accounting from Howard Hall University, Postgraduate Diploma (PGD) and MBA from Nnamdi </a:t>
            </a:r>
            <a:r>
              <a:rPr lang="en-US" dirty="0" err="1" smtClean="0"/>
              <a:t>Azikiwe</a:t>
            </a:r>
            <a:r>
              <a:rPr lang="en-US" dirty="0" smtClean="0"/>
              <a:t> University, </a:t>
            </a:r>
            <a:r>
              <a:rPr lang="en-US" dirty="0" err="1" smtClean="0"/>
              <a:t>Awka</a:t>
            </a:r>
            <a:r>
              <a:rPr lang="en-US" dirty="0" smtClean="0"/>
              <a:t>, and Ph.D from Ebonyi State University, </a:t>
            </a:r>
            <a:r>
              <a:rPr lang="en-US" dirty="0" err="1" smtClean="0"/>
              <a:t>Abakaliki</a:t>
            </a:r>
            <a:r>
              <a:rPr lang="en-US" dirty="0" smtClean="0"/>
              <a:t>, Nigeria </a:t>
            </a:r>
            <a:endParaRPr lang="en-US" dirty="0"/>
          </a:p>
        </p:txBody>
      </p:sp>
    </p:spTree>
    <p:extLst>
      <p:ext uri="{BB962C8B-B14F-4D97-AF65-F5344CB8AC3E}">
        <p14:creationId xmlns:p14="http://schemas.microsoft.com/office/powerpoint/2010/main" val="491705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AFFILIATIONS</a:t>
            </a:r>
            <a:endParaRPr lang="en-US" dirty="0"/>
          </a:p>
        </p:txBody>
      </p:sp>
      <p:sp>
        <p:nvSpPr>
          <p:cNvPr id="3" name="Content Placeholder 2"/>
          <p:cNvSpPr>
            <a:spLocks noGrp="1"/>
          </p:cNvSpPr>
          <p:nvPr>
            <p:ph idx="1"/>
          </p:nvPr>
        </p:nvSpPr>
        <p:spPr/>
        <p:txBody>
          <a:bodyPr/>
          <a:lstStyle/>
          <a:p>
            <a:r>
              <a:rPr lang="en-US" dirty="0" smtClean="0"/>
              <a:t>Fellow, Institute of Chartered Accountants of Nigeria (2001)</a:t>
            </a:r>
          </a:p>
          <a:p>
            <a:r>
              <a:rPr lang="en-US" dirty="0" smtClean="0"/>
              <a:t>Member, International Association of Registered Financial Consultants (IARFC)</a:t>
            </a:r>
          </a:p>
          <a:p>
            <a:r>
              <a:rPr lang="en-US" dirty="0" smtClean="0"/>
              <a:t>Fellow, Certified Institute of Public Administrators, (CIPA – UK)</a:t>
            </a:r>
          </a:p>
          <a:p>
            <a:r>
              <a:rPr lang="en-US" dirty="0" smtClean="0"/>
              <a:t>Member, Institute of Public Accountants of Australia (IPA)</a:t>
            </a:r>
          </a:p>
          <a:p>
            <a:r>
              <a:rPr lang="en-US" dirty="0" smtClean="0"/>
              <a:t>Fellow, American Academy of Financial Management (AAFM)</a:t>
            </a:r>
          </a:p>
          <a:p>
            <a:r>
              <a:rPr lang="en-US" dirty="0" smtClean="0"/>
              <a:t>Member, International Institute of Certified Forensic Investigation Professionals (IICFIP)</a:t>
            </a:r>
          </a:p>
          <a:p>
            <a:r>
              <a:rPr lang="en-US" dirty="0" smtClean="0"/>
              <a:t>Fellow, Institute of Industrial Administrators of Nigeria (IIAN)</a:t>
            </a:r>
          </a:p>
          <a:p>
            <a:r>
              <a:rPr lang="en-US" dirty="0" smtClean="0"/>
              <a:t>Member, American Accounting Association (AAA)</a:t>
            </a:r>
          </a:p>
          <a:p>
            <a:r>
              <a:rPr lang="en-US" dirty="0" smtClean="0"/>
              <a:t>Member, International Society for Development &amp; Sustainability (ISDS – Japan)</a:t>
            </a:r>
            <a:endParaRPr lang="en-US" dirty="0"/>
          </a:p>
        </p:txBody>
      </p:sp>
    </p:spTree>
    <p:extLst>
      <p:ext uri="{BB962C8B-B14F-4D97-AF65-F5344CB8AC3E}">
        <p14:creationId xmlns:p14="http://schemas.microsoft.com/office/powerpoint/2010/main" val="150456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INDUSTRIAL EXPERIENCE </a:t>
            </a:r>
            <a:endParaRPr lang="en-US" dirty="0"/>
          </a:p>
        </p:txBody>
      </p:sp>
      <p:sp>
        <p:nvSpPr>
          <p:cNvPr id="3" name="Content Placeholder 2"/>
          <p:cNvSpPr>
            <a:spLocks noGrp="1"/>
          </p:cNvSpPr>
          <p:nvPr>
            <p:ph idx="1"/>
          </p:nvPr>
        </p:nvSpPr>
        <p:spPr/>
        <p:txBody>
          <a:bodyPr/>
          <a:lstStyle/>
          <a:p>
            <a:r>
              <a:rPr lang="en-US" dirty="0" smtClean="0"/>
              <a:t>Enyi started his practical accounting experience as A Senior Audit Assistant with the now defunct firm of </a:t>
            </a:r>
            <a:r>
              <a:rPr lang="en-US" dirty="0" err="1" smtClean="0"/>
              <a:t>Egunjobi</a:t>
            </a:r>
            <a:r>
              <a:rPr lang="en-US" dirty="0" smtClean="0"/>
              <a:t>, Sulaimon &amp; Co. (Chartered Accountants), Kano, Nigeria 1984 and rose to become Resident Audit Manager, </a:t>
            </a:r>
            <a:r>
              <a:rPr lang="en-US" dirty="0" err="1" smtClean="0"/>
              <a:t>Onitsha</a:t>
            </a:r>
            <a:r>
              <a:rPr lang="en-US" dirty="0" smtClean="0"/>
              <a:t> for another firm of chartered accountants in 1987 doubling as the CEO of </a:t>
            </a:r>
            <a:r>
              <a:rPr lang="en-US" dirty="0" err="1" smtClean="0"/>
              <a:t>Elfinco</a:t>
            </a:r>
            <a:r>
              <a:rPr lang="en-US" dirty="0" smtClean="0"/>
              <a:t> Consulting.</a:t>
            </a:r>
          </a:p>
          <a:p>
            <a:r>
              <a:rPr lang="en-US" dirty="0" smtClean="0"/>
              <a:t>He worked as an Accountant, Chief Accountant and Group Accountant for a group of companies engaged in trading, manufacturing and financial services in the eastern part of Nigeria between 1992 and the year 2000.</a:t>
            </a:r>
          </a:p>
          <a:p>
            <a:r>
              <a:rPr lang="en-US" dirty="0" smtClean="0"/>
              <a:t>He developed Nigeria's first computer based accounting package in the year 1998 and followed it up with a micro banking software in 2002. In addition Enyi engages in the development of financial and mathematically based computer software as well as organizing training on programming and software development.</a:t>
            </a:r>
            <a:endParaRPr lang="en-US" dirty="0"/>
          </a:p>
        </p:txBody>
      </p:sp>
    </p:spTree>
    <p:extLst>
      <p:ext uri="{BB962C8B-B14F-4D97-AF65-F5344CB8AC3E}">
        <p14:creationId xmlns:p14="http://schemas.microsoft.com/office/powerpoint/2010/main" val="1801979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CAREER </a:t>
            </a:r>
            <a:endParaRPr lang="en-US" dirty="0"/>
          </a:p>
        </p:txBody>
      </p:sp>
      <p:sp>
        <p:nvSpPr>
          <p:cNvPr id="3" name="Content Placeholder 2"/>
          <p:cNvSpPr>
            <a:spLocks noGrp="1"/>
          </p:cNvSpPr>
          <p:nvPr>
            <p:ph idx="1"/>
          </p:nvPr>
        </p:nvSpPr>
        <p:spPr>
          <a:xfrm>
            <a:off x="818712" y="2058577"/>
            <a:ext cx="10554574" cy="4523073"/>
          </a:xfrm>
        </p:spPr>
        <p:txBody>
          <a:bodyPr/>
          <a:lstStyle/>
          <a:p>
            <a:r>
              <a:rPr lang="en-US" dirty="0" smtClean="0"/>
              <a:t>Enyi began his teaching career as a part-time accounting tutor in a secondary school in 1987 and stepped it up to part-time lecturing at the </a:t>
            </a:r>
            <a:r>
              <a:rPr lang="en-US" dirty="0" err="1" smtClean="0"/>
              <a:t>Onitsha</a:t>
            </a:r>
            <a:r>
              <a:rPr lang="en-US" dirty="0" smtClean="0"/>
              <a:t> outreach center of the University of </a:t>
            </a:r>
            <a:r>
              <a:rPr lang="en-US" dirty="0" err="1" smtClean="0"/>
              <a:t>Calabar</a:t>
            </a:r>
            <a:r>
              <a:rPr lang="en-US" dirty="0" smtClean="0"/>
              <a:t> in 1997.</a:t>
            </a:r>
          </a:p>
          <a:p>
            <a:r>
              <a:rPr lang="en-US" dirty="0" smtClean="0"/>
              <a:t>He joined the faculty of Madonna University, </a:t>
            </a:r>
            <a:r>
              <a:rPr lang="en-US" dirty="0" err="1" smtClean="0"/>
              <a:t>Okija</a:t>
            </a:r>
            <a:r>
              <a:rPr lang="en-US" dirty="0" smtClean="0"/>
              <a:t>, Nigeria in September 2000 as a Lecturer I and rose to the rank of Senior Lecturer (Assistant Professor) in September 2003.</a:t>
            </a:r>
          </a:p>
          <a:p>
            <a:r>
              <a:rPr lang="en-US" dirty="0" smtClean="0"/>
              <a:t>He left Madonna University in October 2005 and joined the faculty of Ebonyi State University, </a:t>
            </a:r>
            <a:r>
              <a:rPr lang="en-US" dirty="0" err="1" smtClean="0"/>
              <a:t>Abakaliki</a:t>
            </a:r>
            <a:r>
              <a:rPr lang="en-US" dirty="0"/>
              <a:t> </a:t>
            </a:r>
            <a:r>
              <a:rPr lang="en-US" dirty="0" smtClean="0"/>
              <a:t>and served up to September 2007.</a:t>
            </a:r>
          </a:p>
          <a:p>
            <a:r>
              <a:rPr lang="en-US" dirty="0" smtClean="0"/>
              <a:t>In October 2007, he was pulled to Covenant University, Ota, Ogun State, Nigeria where he served as the Head of the Accounting department until November 2010.</a:t>
            </a:r>
          </a:p>
          <a:p>
            <a:r>
              <a:rPr lang="en-US" dirty="0" smtClean="0"/>
              <a:t>He was assessed and appointed a professor of accounting and quantitative techniques by Babcock University, Ilishan-Remo in May 2010 and he joined the faculty of the university in December 2010. He served as the Head of Department of Accounting between July 2012 and August 2014. He became the Vice Dean, Babcock Business School in September 2014.</a:t>
            </a:r>
            <a:endParaRPr lang="en-US" dirty="0"/>
          </a:p>
        </p:txBody>
      </p:sp>
    </p:spTree>
    <p:extLst>
      <p:ext uri="{BB962C8B-B14F-4D97-AF65-F5344CB8AC3E}">
        <p14:creationId xmlns:p14="http://schemas.microsoft.com/office/powerpoint/2010/main" val="2103318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SPECIALIZATION </a:t>
            </a:r>
            <a:endParaRPr lang="en-US" dirty="0"/>
          </a:p>
        </p:txBody>
      </p:sp>
      <p:sp>
        <p:nvSpPr>
          <p:cNvPr id="3" name="Content Placeholder 2"/>
          <p:cNvSpPr>
            <a:spLocks noGrp="1"/>
          </p:cNvSpPr>
          <p:nvPr>
            <p:ph idx="1"/>
          </p:nvPr>
        </p:nvSpPr>
        <p:spPr/>
        <p:txBody>
          <a:bodyPr/>
          <a:lstStyle/>
          <a:p>
            <a:r>
              <a:rPr lang="en-US" dirty="0" smtClean="0"/>
              <a:t>Prof. Enyi's research interests cuts across the core decision and analytical areas in accounting and finance. They include but not limited to:</a:t>
            </a:r>
          </a:p>
          <a:p>
            <a:pPr lvl="1"/>
            <a:r>
              <a:rPr lang="en-US" dirty="0" smtClean="0"/>
              <a:t>Liquidity Management and Insolvency </a:t>
            </a:r>
          </a:p>
          <a:p>
            <a:pPr lvl="1"/>
            <a:r>
              <a:rPr lang="en-US" dirty="0" smtClean="0"/>
              <a:t>Capital structure and theories </a:t>
            </a:r>
          </a:p>
          <a:p>
            <a:pPr lvl="1"/>
            <a:r>
              <a:rPr lang="en-US" dirty="0" smtClean="0"/>
              <a:t>Decision Support analytics </a:t>
            </a:r>
          </a:p>
          <a:p>
            <a:pPr lvl="1"/>
            <a:r>
              <a:rPr lang="en-US" dirty="0" smtClean="0"/>
              <a:t>Financial Modeling and Behavioral Analysis</a:t>
            </a:r>
          </a:p>
          <a:p>
            <a:pPr lvl="1"/>
            <a:r>
              <a:rPr lang="en-US" dirty="0" smtClean="0"/>
              <a:t>Forensics </a:t>
            </a:r>
            <a:endParaRPr lang="en-US" dirty="0"/>
          </a:p>
        </p:txBody>
      </p:sp>
    </p:spTree>
    <p:extLst>
      <p:ext uri="{BB962C8B-B14F-4D97-AF65-F5344CB8AC3E}">
        <p14:creationId xmlns:p14="http://schemas.microsoft.com/office/powerpoint/2010/main" val="154375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RESEARCHES UNDERTAKEN</a:t>
            </a:r>
            <a:endParaRPr lang="en-US" dirty="0"/>
          </a:p>
        </p:txBody>
      </p:sp>
      <p:sp>
        <p:nvSpPr>
          <p:cNvPr id="3" name="Content Placeholder 2"/>
          <p:cNvSpPr>
            <a:spLocks noGrp="1"/>
          </p:cNvSpPr>
          <p:nvPr>
            <p:ph idx="1"/>
          </p:nvPr>
        </p:nvSpPr>
        <p:spPr/>
        <p:txBody>
          <a:bodyPr/>
          <a:lstStyle/>
          <a:p>
            <a:r>
              <a:rPr lang="en-US" dirty="0" smtClean="0"/>
              <a:t>Prof. Enyi has carried out researches on the following areas with groundbreaking findings:</a:t>
            </a:r>
          </a:p>
          <a:p>
            <a:pPr lvl="1"/>
            <a:r>
              <a:rPr lang="en-US" dirty="0" smtClean="0"/>
              <a:t>Causes of business failure - developed models for detection and prediction of insolvency and business liquidation.</a:t>
            </a:r>
          </a:p>
          <a:p>
            <a:pPr lvl="1"/>
            <a:r>
              <a:rPr lang="en-US" dirty="0" smtClean="0"/>
              <a:t>The effectiveness or otherwise of Ratios in measuring financial performance </a:t>
            </a:r>
          </a:p>
          <a:p>
            <a:pPr lvl="1"/>
            <a:r>
              <a:rPr lang="en-US" dirty="0" smtClean="0"/>
              <a:t>Integrating joint products in break even analysis</a:t>
            </a:r>
          </a:p>
          <a:p>
            <a:pPr lvl="1"/>
            <a:r>
              <a:rPr lang="en-US" dirty="0" smtClean="0"/>
              <a:t>Using a modified transportation model to improve business profitability </a:t>
            </a:r>
          </a:p>
          <a:p>
            <a:pPr lvl="1"/>
            <a:r>
              <a:rPr lang="en-US" dirty="0" smtClean="0"/>
              <a:t>Using forensic accounting to analyze and detect variances in production outputs of manufacturing organizations.</a:t>
            </a:r>
          </a:p>
          <a:p>
            <a:pPr lvl="1"/>
            <a:r>
              <a:rPr lang="en-US" dirty="0" smtClean="0"/>
              <a:t>The ineffectiveness of the simplex method of linear programming in the maximization of some aspects of scarce resources</a:t>
            </a:r>
            <a:endParaRPr lang="en-US" dirty="0"/>
          </a:p>
        </p:txBody>
      </p:sp>
    </p:spTree>
    <p:extLst>
      <p:ext uri="{BB962C8B-B14F-4D97-AF65-F5344CB8AC3E}">
        <p14:creationId xmlns:p14="http://schemas.microsoft.com/office/powerpoint/2010/main" val="1152645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RESEARCHES SUPERVISED</a:t>
            </a:r>
            <a:endParaRPr lang="en-US" dirty="0"/>
          </a:p>
        </p:txBody>
      </p:sp>
      <p:sp>
        <p:nvSpPr>
          <p:cNvPr id="3" name="Content Placeholder 2"/>
          <p:cNvSpPr>
            <a:spLocks noGrp="1"/>
          </p:cNvSpPr>
          <p:nvPr>
            <p:ph idx="1"/>
          </p:nvPr>
        </p:nvSpPr>
        <p:spPr>
          <a:xfrm>
            <a:off x="818712" y="2222287"/>
            <a:ext cx="10554574" cy="4272382"/>
          </a:xfrm>
        </p:spPr>
        <p:txBody>
          <a:bodyPr/>
          <a:lstStyle/>
          <a:p>
            <a:r>
              <a:rPr lang="en-US" dirty="0" smtClean="0"/>
              <a:t>The following are some of the Ph.D and M.Sc research projects supervised by Prof. Enyi:</a:t>
            </a:r>
          </a:p>
          <a:p>
            <a:pPr lvl="1"/>
            <a:r>
              <a:rPr lang="en-US" dirty="0" smtClean="0"/>
              <a:t>How Human Assets Accounting affects Performance Reporting of firms (concluded 2013)</a:t>
            </a:r>
          </a:p>
          <a:p>
            <a:pPr lvl="1"/>
            <a:r>
              <a:rPr lang="en-US" dirty="0" smtClean="0"/>
              <a:t>Appraisal of Resources Management in Nigeria Poverty Eradication </a:t>
            </a:r>
            <a:r>
              <a:rPr lang="en-US" dirty="0" err="1" smtClean="0"/>
              <a:t>Programme</a:t>
            </a:r>
            <a:r>
              <a:rPr lang="en-US" dirty="0" smtClean="0"/>
              <a:t> (concluded 2012)</a:t>
            </a:r>
          </a:p>
          <a:p>
            <a:pPr lvl="1"/>
            <a:r>
              <a:rPr lang="en-US" dirty="0" smtClean="0"/>
              <a:t>How working capital management affects profitability in quoted food and beverages companies in Nigeria </a:t>
            </a:r>
          </a:p>
          <a:p>
            <a:pPr lvl="1"/>
            <a:r>
              <a:rPr lang="en-US" dirty="0" smtClean="0"/>
              <a:t>The effect of intellectual capital on financial performance of quoted insurance firms in Nigeria (concluded 2014)</a:t>
            </a:r>
          </a:p>
          <a:p>
            <a:pPr lvl="1"/>
            <a:r>
              <a:rPr lang="en-US" dirty="0" smtClean="0"/>
              <a:t>How human resource accounting affects managerial decisions of SDA institutions in Cameroon.</a:t>
            </a:r>
          </a:p>
          <a:p>
            <a:pPr lvl="1"/>
            <a:r>
              <a:rPr lang="en-US" dirty="0" smtClean="0"/>
              <a:t>The impact of micro finance banks on poverty reduction in OGUN State Nigeria. (Concluded 2012)</a:t>
            </a:r>
          </a:p>
          <a:p>
            <a:pPr lvl="1"/>
            <a:r>
              <a:rPr lang="en-US" dirty="0" smtClean="0"/>
              <a:t>Government budgeting and its impact on Education in the Republic of Burundi (concluded 2014)</a:t>
            </a:r>
          </a:p>
          <a:p>
            <a:pPr lvl="1"/>
            <a:endParaRPr lang="en-US" dirty="0"/>
          </a:p>
        </p:txBody>
      </p:sp>
    </p:spTree>
    <p:extLst>
      <p:ext uri="{BB962C8B-B14F-4D97-AF65-F5344CB8AC3E}">
        <p14:creationId xmlns:p14="http://schemas.microsoft.com/office/powerpoint/2010/main" val="628966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Researches Supervised – continued</a:t>
            </a:r>
            <a:endParaRPr lang="en-US" dirty="0"/>
          </a:p>
        </p:txBody>
      </p:sp>
      <p:sp>
        <p:nvSpPr>
          <p:cNvPr id="3" name="Content Placeholder 2"/>
          <p:cNvSpPr>
            <a:spLocks noGrp="1"/>
          </p:cNvSpPr>
          <p:nvPr>
            <p:ph idx="1"/>
          </p:nvPr>
        </p:nvSpPr>
        <p:spPr/>
        <p:txBody>
          <a:bodyPr/>
          <a:lstStyle/>
          <a:p>
            <a:r>
              <a:rPr lang="en-US" dirty="0" smtClean="0"/>
              <a:t>The effect of tax planning on corporate financial performance of selected manufacturing firms in Nigeria (concluded 2013)</a:t>
            </a:r>
          </a:p>
          <a:p>
            <a:r>
              <a:rPr lang="en-US" dirty="0" smtClean="0"/>
              <a:t>Cost consequences of non-adherence to accounting ethics in Ghanaian universities (concluded 2014)</a:t>
            </a:r>
          </a:p>
          <a:p>
            <a:r>
              <a:rPr lang="en-US" dirty="0" smtClean="0"/>
              <a:t>Tax policies and effect on the development of infrastructures in Ogun state, Nigeria (concluded 2012)</a:t>
            </a:r>
          </a:p>
          <a:p>
            <a:r>
              <a:rPr lang="en-US" dirty="0" smtClean="0"/>
              <a:t>International Financial Reporting Standards and its effects on financial statement quality of banks in Nigeria (M.Sc Thesis concluded 2014)</a:t>
            </a:r>
          </a:p>
          <a:p>
            <a:r>
              <a:rPr lang="en-US" dirty="0" smtClean="0"/>
              <a:t>The effect of Corporate Governance on Financial Performance of selected banks in Nigeria (concluded 2012)</a:t>
            </a:r>
            <a:endParaRPr lang="en-US" dirty="0"/>
          </a:p>
        </p:txBody>
      </p:sp>
    </p:spTree>
    <p:extLst>
      <p:ext uri="{BB962C8B-B14F-4D97-AF65-F5344CB8AC3E}">
        <p14:creationId xmlns:p14="http://schemas.microsoft.com/office/powerpoint/2010/main" val="9879873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HDQuotableV0</Template>
  <TotalTime>344</TotalTime>
  <Application>Microsoft Macintosh PowerPoint</Application>
  <PresentationFormat>Widescreen</PresentationFormat>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Century Gothic</vt:lpstr>
      <vt:lpstr>Courier New</vt:lpstr>
      <vt:lpstr>Wingdings</vt:lpstr>
      <vt:lpstr>Wingdings 2</vt:lpstr>
      <vt:lpstr>Arial</vt:lpstr>
      <vt:lpstr>Quotable</vt:lpstr>
      <vt:lpstr>Enyi Patrick Enyi Ph.D, FCA, RFC, FCPA, CFIP, MFP, MBA, FAAFM, FIIA PROFESSOR OF ACCOUNTING AND QUANTITATIVE TECHNIQUES  Babcock Business School,  Babcock University, Ilishan-Remo, OGUN 121103, Nigeria</vt:lpstr>
      <vt:lpstr>ORIGIN &amp; EDUCATION </vt:lpstr>
      <vt:lpstr>PROFESSIONAL AFFILIATIONS</vt:lpstr>
      <vt:lpstr>INDUSTRIAL EXPERIENCE </vt:lpstr>
      <vt:lpstr>TEACHING CAREER </vt:lpstr>
      <vt:lpstr>SPECIALIZATION </vt:lpstr>
      <vt:lpstr>RESEARCHES UNDERTAKEN</vt:lpstr>
      <vt:lpstr>RESEARCHES SUPERVISED</vt:lpstr>
      <vt:lpstr>Researches Supervised – continued</vt:lpstr>
      <vt:lpstr>Researches Supervised- continued </vt:lpstr>
      <vt:lpstr>Researches Supervised-continued </vt:lpstr>
      <vt:lpstr>PowerPoint Presentation</vt:lpstr>
      <vt:lpstr>PowerPoint Presentation</vt:lpstr>
      <vt:lpstr>PowerPoint Presentation</vt:lpstr>
      <vt:lpstr>PowerPoint Presentation</vt:lpstr>
      <vt:lpstr>PowerPoint Presentation</vt:lpstr>
      <vt:lpstr>PowerPoint Presentation</vt:lpstr>
      <vt:lpstr>Other works by Prof. Enyi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Patrick Enyi</dc:creator>
  <cp:lastModifiedBy>Patrick Enyi</cp:lastModifiedBy>
  <cp:revision>247</cp:revision>
  <dcterms:created xsi:type="dcterms:W3CDTF">2015-01-15T13:22:19Z</dcterms:created>
  <dcterms:modified xsi:type="dcterms:W3CDTF">2015-01-16T00:53:03Z</dcterms:modified>
</cp:coreProperties>
</file>