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6" r:id="rId4"/>
    <p:sldId id="257" r:id="rId5"/>
    <p:sldId id="258" r:id="rId6"/>
    <p:sldId id="259" r:id="rId7"/>
    <p:sldId id="260"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9/30/2014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9/30/2014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9/30/2014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334123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610071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14709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2703316"/>
            <a:ext cx="3810000" cy="461665"/>
          </a:xfrm>
          <a:prstGeom prst="rect">
            <a:avLst/>
          </a:prstGeom>
        </p:spPr>
        <p:txBody>
          <a:bodyPr wrap="square">
            <a:spAutoFit/>
          </a:bodyPr>
          <a:lstStyle/>
          <a:p>
            <a:r>
              <a:rPr lang="lt-LT" sz="2400" b="1" dirty="0">
                <a:solidFill>
                  <a:srgbClr val="7030A0"/>
                </a:solidFill>
                <a:latin typeface="Times New Roman" pitchFamily="18" charset="0"/>
                <a:cs typeface="Times New Roman" pitchFamily="18" charset="0"/>
              </a:rPr>
              <a:t>Eric Chikweru Amadi</a:t>
            </a:r>
            <a:endParaRPr lang="en-US" sz="2400" b="1" dirty="0">
              <a:solidFill>
                <a:srgbClr val="7030A0"/>
              </a:solidFill>
              <a:latin typeface="Times New Roman" pitchFamily="18" charset="0"/>
              <a:cs typeface="Times New Roman" pitchFamily="18" charset="0"/>
            </a:endParaRPr>
          </a:p>
        </p:txBody>
      </p:sp>
      <p:sp>
        <p:nvSpPr>
          <p:cNvPr id="6" name="Rectangle 5"/>
          <p:cNvSpPr/>
          <p:nvPr/>
        </p:nvSpPr>
        <p:spPr>
          <a:xfrm>
            <a:off x="4191000" y="3352800"/>
            <a:ext cx="4572000" cy="707886"/>
          </a:xfrm>
          <a:prstGeom prst="rect">
            <a:avLst/>
          </a:prstGeom>
        </p:spPr>
        <p:txBody>
          <a:bodyPr>
            <a:spAutoFit/>
          </a:bodyPr>
          <a:lstStyle/>
          <a:p>
            <a:r>
              <a:rPr lang="en-US" sz="2000" dirty="0" smtClean="0">
                <a:solidFill>
                  <a:srgbClr val="7030A0"/>
                </a:solidFill>
                <a:latin typeface="Times New Roman" pitchFamily="18" charset="0"/>
                <a:cs typeface="Times New Roman" pitchFamily="18" charset="0"/>
              </a:rPr>
              <a:t>Management </a:t>
            </a:r>
            <a:r>
              <a:rPr lang="en-US" sz="2000" dirty="0" err="1" smtClean="0">
                <a:solidFill>
                  <a:srgbClr val="7030A0"/>
                </a:solidFill>
                <a:latin typeface="Times New Roman" pitchFamily="18" charset="0"/>
                <a:cs typeface="Times New Roman" pitchFamily="18" charset="0"/>
              </a:rPr>
              <a:t>Scienctist</a:t>
            </a:r>
            <a:r>
              <a:rPr lang="en-US" sz="2000" dirty="0">
                <a:solidFill>
                  <a:srgbClr val="7030A0"/>
                </a:solidFill>
                <a:latin typeface="Times New Roman" pitchFamily="18" charset="0"/>
                <a:cs typeface="Times New Roman" pitchFamily="18" charset="0"/>
              </a:rPr>
              <a:t/>
            </a:r>
            <a:br>
              <a:rPr lang="en-US" sz="2000" dirty="0">
                <a:solidFill>
                  <a:srgbClr val="7030A0"/>
                </a:solidFill>
                <a:latin typeface="Times New Roman" pitchFamily="18" charset="0"/>
                <a:cs typeface="Times New Roman" pitchFamily="18" charset="0"/>
              </a:rPr>
            </a:br>
            <a:r>
              <a:rPr lang="en-US" sz="2000" dirty="0">
                <a:solidFill>
                  <a:srgbClr val="7030A0"/>
                </a:solidFill>
                <a:latin typeface="Times New Roman" pitchFamily="18" charset="0"/>
                <a:cs typeface="Times New Roman" pitchFamily="18" charset="0"/>
              </a:rPr>
              <a:t>Port Harcourt</a:t>
            </a:r>
          </a:p>
        </p:txBody>
      </p:sp>
      <p:pic>
        <p:nvPicPr>
          <p:cNvPr id="7" name="Picture 6"/>
          <p:cNvPicPr/>
          <p:nvPr/>
        </p:nvPicPr>
        <p:blipFill rotWithShape="1">
          <a:blip r:embed="rId2"/>
          <a:srcRect l="12660" t="15394" r="12660" b="69783"/>
          <a:stretch/>
        </p:blipFill>
        <p:spPr bwMode="auto">
          <a:xfrm>
            <a:off x="0" y="0"/>
            <a:ext cx="9144000" cy="1295400"/>
          </a:xfrm>
          <a:prstGeom prst="rect">
            <a:avLst/>
          </a:prstGeom>
          <a:ln>
            <a:noFill/>
          </a:ln>
          <a:extLst>
            <a:ext uri="{53640926-AAD7-44D8-BBD7-CCE9431645EC}">
              <a14:shadowObscured xmlns:a14="http://schemas.microsoft.com/office/drawing/2010/main"/>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81200"/>
            <a:ext cx="28194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946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1841242"/>
            <a:ext cx="8001000" cy="3477875"/>
          </a:xfrm>
          <a:prstGeom prst="rect">
            <a:avLst/>
          </a:prstGeom>
        </p:spPr>
        <p:txBody>
          <a:bodyPr wrap="square">
            <a:spAutoFit/>
          </a:bodyPr>
          <a:lstStyle/>
          <a:p>
            <a:pPr marL="342900" indent="-342900">
              <a:buFont typeface="Wingdings" pitchFamily="2" charset="2"/>
              <a:buChar char="Ø"/>
            </a:pPr>
            <a:r>
              <a:rPr lang="en-US" sz="2000" dirty="0" smtClean="0">
                <a:latin typeface="Times New Roman" pitchFamily="18" charset="0"/>
                <a:cs typeface="Times New Roman" pitchFamily="18" charset="0"/>
              </a:rPr>
              <a:t>Dr. Eric </a:t>
            </a:r>
            <a:r>
              <a:rPr lang="en-US" sz="2000" dirty="0" err="1" smtClean="0">
                <a:latin typeface="Times New Roman" pitchFamily="18" charset="0"/>
                <a:cs typeface="Times New Roman" pitchFamily="18" charset="0"/>
              </a:rPr>
              <a:t>Chikweru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Amadi</a:t>
            </a:r>
            <a:r>
              <a:rPr lang="en-US" sz="2000" dirty="0" smtClean="0">
                <a:latin typeface="Times New Roman" pitchFamily="18" charset="0"/>
                <a:cs typeface="Times New Roman" pitchFamily="18" charset="0"/>
              </a:rPr>
              <a:t> has full-time Post-Master teaching experience in a University as Graduate Assistant in Rivers State College of Education, as a Lecturer In Rivers State College of Education.</a:t>
            </a:r>
          </a:p>
          <a:p>
            <a:pPr marL="342900" indent="-342900">
              <a:buFont typeface="Wingdings" pitchFamily="2" charset="2"/>
              <a:buChar char="Ø"/>
            </a:pPr>
            <a:endParaRPr lang="en-US" sz="2000" dirty="0" smtClean="0">
              <a:latin typeface="Times New Roman" pitchFamily="18" charset="0"/>
              <a:cs typeface="Times New Roman" pitchFamily="18" charset="0"/>
            </a:endParaRPr>
          </a:p>
          <a:p>
            <a:pPr marL="342900" indent="-342900">
              <a:buFont typeface="Wingdings" pitchFamily="2" charset="2"/>
              <a:buChar char="Ø"/>
            </a:pPr>
            <a:r>
              <a:rPr lang="en-US" sz="2000" dirty="0" smtClean="0">
                <a:latin typeface="Times New Roman" pitchFamily="18" charset="0"/>
                <a:cs typeface="Times New Roman" pitchFamily="18" charset="0"/>
              </a:rPr>
              <a:t>He has relevant professional experience in industry or appropriate non-teaching Research institution as a College Orator in Rivers State College of Education and as a examination Officer in General Studies Department at Rivers State College of Education  </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
        <p:nvSpPr>
          <p:cNvPr id="4" name="TextBox 3"/>
          <p:cNvSpPr txBox="1"/>
          <p:nvPr/>
        </p:nvSpPr>
        <p:spPr>
          <a:xfrm>
            <a:off x="771099" y="1410769"/>
            <a:ext cx="45720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endParaRPr lang="en-US" sz="2800" b="1" dirty="0">
              <a:solidFill>
                <a:srgbClr val="0070C0"/>
              </a:solidFill>
              <a:latin typeface="Monotype Corsiva" pitchFamily="66" charset="0"/>
            </a:endParaRPr>
          </a:p>
        </p:txBody>
      </p:sp>
      <p:pic>
        <p:nvPicPr>
          <p:cNvPr id="5" name="Picture 4"/>
          <p:cNvPicPr/>
          <p:nvPr/>
        </p:nvPicPr>
        <p:blipFill rotWithShape="1">
          <a:blip r:embed="rId2"/>
          <a:srcRect l="12660" t="15394" r="12660" b="69783"/>
          <a:stretch/>
        </p:blipFill>
        <p:spPr bwMode="auto">
          <a:xfrm>
            <a:off x="0" y="0"/>
            <a:ext cx="9144000" cy="12954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6556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136339"/>
            <a:ext cx="7162800" cy="4247317"/>
          </a:xfrm>
          <a:prstGeom prst="rect">
            <a:avLst/>
          </a:prstGeom>
        </p:spPr>
        <p:txBody>
          <a:bodyPr wrap="square">
            <a:spAutoFit/>
          </a:bodyPr>
          <a:lstStyle/>
          <a:p>
            <a:pPr marL="285750" indent="-285750">
              <a:lnSpc>
                <a:spcPct val="150000"/>
              </a:lnSpc>
              <a:buFont typeface="Wingdings" pitchFamily="2" charset="2"/>
              <a:buChar char="ü"/>
            </a:pPr>
            <a:r>
              <a:rPr lang="en-US" sz="2000" dirty="0">
                <a:latin typeface="Times New Roman" pitchFamily="18" charset="0"/>
                <a:cs typeface="Times New Roman" pitchFamily="18" charset="0"/>
              </a:rPr>
              <a:t>First School Leaving Certificate (FSLC) in St Patrick’s Primary School </a:t>
            </a:r>
            <a:r>
              <a:rPr lang="en-US" sz="2000" dirty="0" err="1">
                <a:latin typeface="Times New Roman" pitchFamily="18" charset="0"/>
                <a:cs typeface="Times New Roman" pitchFamily="18" charset="0"/>
              </a:rPr>
              <a:t>Rukpokwu</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in 1972 ,West </a:t>
            </a:r>
            <a:r>
              <a:rPr lang="en-US" sz="2000" dirty="0">
                <a:latin typeface="Times New Roman" pitchFamily="18" charset="0"/>
                <a:cs typeface="Times New Roman" pitchFamily="18" charset="0"/>
              </a:rPr>
              <a:t>African Schools Certificate (WASC) in Government Secondary School </a:t>
            </a:r>
            <a:r>
              <a:rPr lang="en-US" sz="2000" dirty="0" err="1">
                <a:latin typeface="Times New Roman" pitchFamily="18" charset="0"/>
                <a:cs typeface="Times New Roman" pitchFamily="18" charset="0"/>
              </a:rPr>
              <a:t>Abua</a:t>
            </a:r>
            <a:r>
              <a:rPr lang="en-US" sz="2000" dirty="0">
                <a:latin typeface="Times New Roman" pitchFamily="18" charset="0"/>
                <a:cs typeface="Times New Roman" pitchFamily="18" charset="0"/>
              </a:rPr>
              <a:t> in </a:t>
            </a:r>
            <a:r>
              <a:rPr lang="en-US" sz="2000" dirty="0" smtClean="0">
                <a:latin typeface="Times New Roman" pitchFamily="18" charset="0"/>
                <a:cs typeface="Times New Roman" pitchFamily="18" charset="0"/>
              </a:rPr>
              <a:t>1979, Nigeria </a:t>
            </a:r>
            <a:r>
              <a:rPr lang="en-US" sz="2000" dirty="0">
                <a:latin typeface="Times New Roman" pitchFamily="18" charset="0"/>
                <a:cs typeface="Times New Roman" pitchFamily="18" charset="0"/>
              </a:rPr>
              <a:t>Certificate in Education (NCE)in R/S College of Education. Moderated by University of Ibadan in </a:t>
            </a:r>
            <a:r>
              <a:rPr lang="en-US" sz="2000" dirty="0" smtClean="0">
                <a:latin typeface="Times New Roman" pitchFamily="18" charset="0"/>
                <a:cs typeface="Times New Roman" pitchFamily="18" charset="0"/>
              </a:rPr>
              <a:t>1984</a:t>
            </a:r>
          </a:p>
          <a:p>
            <a:pPr marL="285750" indent="-285750">
              <a:lnSpc>
                <a:spcPct val="150000"/>
              </a:lnSpc>
              <a:buFont typeface="Wingdings" pitchFamily="2" charset="2"/>
              <a:buChar char="ü"/>
            </a:pPr>
            <a:r>
              <a:rPr lang="en-US" sz="2000" dirty="0">
                <a:latin typeface="Times New Roman" pitchFamily="18" charset="0"/>
                <a:cs typeface="Times New Roman" pitchFamily="18" charset="0"/>
              </a:rPr>
              <a:t>B.Ed. </a:t>
            </a:r>
            <a:r>
              <a:rPr lang="en-US" sz="2000" dirty="0" smtClean="0">
                <a:latin typeface="Times New Roman" pitchFamily="18" charset="0"/>
                <a:cs typeface="Times New Roman" pitchFamily="18" charset="0"/>
              </a:rPr>
              <a:t>In Educational </a:t>
            </a:r>
            <a:r>
              <a:rPr lang="en-US" sz="2000" dirty="0">
                <a:latin typeface="Times New Roman" pitchFamily="18" charset="0"/>
                <a:cs typeface="Times New Roman" pitchFamily="18" charset="0"/>
              </a:rPr>
              <a:t>Administration &amp; Supervision University of </a:t>
            </a:r>
            <a:r>
              <a:rPr lang="en-US" sz="2000" dirty="0" err="1">
                <a:latin typeface="Times New Roman" pitchFamily="18" charset="0"/>
                <a:cs typeface="Times New Roman" pitchFamily="18" charset="0"/>
              </a:rPr>
              <a:t>Calabar</a:t>
            </a:r>
            <a:r>
              <a:rPr lang="en-US" sz="2000" dirty="0">
                <a:latin typeface="Times New Roman" pitchFamily="18" charset="0"/>
                <a:cs typeface="Times New Roman" pitchFamily="18" charset="0"/>
              </a:rPr>
              <a:t> in </a:t>
            </a:r>
            <a:r>
              <a:rPr lang="en-US" sz="2000" dirty="0" smtClean="0">
                <a:latin typeface="Times New Roman" pitchFamily="18" charset="0"/>
                <a:cs typeface="Times New Roman" pitchFamily="18" charset="0"/>
              </a:rPr>
              <a:t>1989, BA</a:t>
            </a:r>
            <a:r>
              <a:rPr lang="en-US" sz="2000" dirty="0">
                <a:latin typeface="Times New Roman" pitchFamily="18" charset="0"/>
                <a:cs typeface="Times New Roman" pitchFamily="18" charset="0"/>
              </a:rPr>
              <a:t>. Ed. </a:t>
            </a:r>
            <a:r>
              <a:rPr lang="en-US" sz="2000" dirty="0" smtClean="0">
                <a:latin typeface="Times New Roman" pitchFamily="18" charset="0"/>
                <a:cs typeface="Times New Roman" pitchFamily="18" charset="0"/>
              </a:rPr>
              <a:t>In Educational Foundations/English 1989, M.Ed. Educational </a:t>
            </a:r>
            <a:r>
              <a:rPr lang="en-US" sz="2000" dirty="0">
                <a:latin typeface="Times New Roman" pitchFamily="18" charset="0"/>
                <a:cs typeface="Times New Roman" pitchFamily="18" charset="0"/>
              </a:rPr>
              <a:t>Management &amp; </a:t>
            </a:r>
            <a:r>
              <a:rPr lang="en-US" sz="2000" dirty="0" smtClean="0">
                <a:latin typeface="Times New Roman" pitchFamily="18" charset="0"/>
                <a:cs typeface="Times New Roman" pitchFamily="18" charset="0"/>
              </a:rPr>
              <a:t>Planning in 1997</a:t>
            </a:r>
            <a:endParaRPr lang="en-US" sz="2000" dirty="0">
              <a:latin typeface="Times New Roman" pitchFamily="18" charset="0"/>
              <a:cs typeface="Times New Roman" pitchFamily="18" charset="0"/>
            </a:endParaRPr>
          </a:p>
          <a:p>
            <a:pPr marL="285750" indent="-285750">
              <a:lnSpc>
                <a:spcPct val="150000"/>
              </a:lnSpc>
              <a:buFont typeface="Wingdings" pitchFamily="2" charset="2"/>
              <a:buChar char="ü"/>
            </a:pPr>
            <a:r>
              <a:rPr lang="en-US" sz="2000" dirty="0" err="1">
                <a:latin typeface="Times New Roman" pitchFamily="18" charset="0"/>
                <a:cs typeface="Times New Roman" pitchFamily="18" charset="0"/>
              </a:rPr>
              <a:t>Ph.D</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in Educational Management in </a:t>
            </a:r>
            <a:r>
              <a:rPr lang="en-US" sz="2000" dirty="0">
                <a:latin typeface="Times New Roman" pitchFamily="18" charset="0"/>
                <a:cs typeface="Times New Roman" pitchFamily="18" charset="0"/>
              </a:rPr>
              <a:t>2005</a:t>
            </a:r>
          </a:p>
        </p:txBody>
      </p:sp>
      <p:sp>
        <p:nvSpPr>
          <p:cNvPr id="3" name="TextBox 2"/>
          <p:cNvSpPr txBox="1"/>
          <p:nvPr/>
        </p:nvSpPr>
        <p:spPr>
          <a:xfrm>
            <a:off x="762000" y="1613119"/>
            <a:ext cx="5181600" cy="523220"/>
          </a:xfrm>
          <a:prstGeom prst="rect">
            <a:avLst/>
          </a:prstGeom>
          <a:noFill/>
        </p:spPr>
        <p:txBody>
          <a:bodyPr wrap="square" rtlCol="0">
            <a:spAutoFit/>
          </a:bodyPr>
          <a:lstStyle/>
          <a:p>
            <a:r>
              <a:rPr lang="en-US" sz="2800" b="1" dirty="0" smtClean="0">
                <a:solidFill>
                  <a:srgbClr val="0070C0"/>
                </a:solidFill>
                <a:latin typeface="Monotype Corsiva" pitchFamily="66" charset="0"/>
                <a:cs typeface="Times New Roman" pitchFamily="18" charset="0"/>
              </a:rPr>
              <a:t>EDUCATION:</a:t>
            </a:r>
            <a:endParaRPr lang="en-US" sz="2800" b="1" dirty="0">
              <a:solidFill>
                <a:srgbClr val="0070C0"/>
              </a:solidFill>
              <a:latin typeface="Monotype Corsiva" pitchFamily="66" charset="0"/>
              <a:cs typeface="Times New Roman" pitchFamily="18" charset="0"/>
            </a:endParaRPr>
          </a:p>
        </p:txBody>
      </p:sp>
      <p:pic>
        <p:nvPicPr>
          <p:cNvPr id="6" name="Picture 5"/>
          <p:cNvPicPr/>
          <p:nvPr/>
        </p:nvPicPr>
        <p:blipFill rotWithShape="1">
          <a:blip r:embed="rId2"/>
          <a:srcRect l="12660" t="15394" r="12660" b="69783"/>
          <a:stretch/>
        </p:blipFill>
        <p:spPr bwMode="auto">
          <a:xfrm>
            <a:off x="0" y="0"/>
            <a:ext cx="9144000" cy="12954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2720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14600"/>
            <a:ext cx="6629400" cy="3170099"/>
          </a:xfrm>
          <a:prstGeom prst="rect">
            <a:avLst/>
          </a:prstGeom>
        </p:spPr>
        <p:txBody>
          <a:bodyPr wrap="square">
            <a:spAutoFit/>
          </a:bodyPr>
          <a:lstStyle/>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Planning</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Accountability </a:t>
            </a:r>
            <a:r>
              <a:rPr lang="en-US" sz="2000" dirty="0">
                <a:latin typeface="Times New Roman" pitchFamily="18" charset="0"/>
                <a:cs typeface="Times New Roman" pitchFamily="18" charset="0"/>
              </a:rPr>
              <a:t>and </a:t>
            </a:r>
            <a:r>
              <a:rPr lang="en-US" sz="2000" dirty="0" smtClean="0">
                <a:latin typeface="Times New Roman" pitchFamily="18" charset="0"/>
                <a:cs typeface="Times New Roman" pitchFamily="18" charset="0"/>
              </a:rPr>
              <a:t>Management </a:t>
            </a:r>
            <a:r>
              <a:rPr lang="en-US" sz="2000" dirty="0">
                <a:latin typeface="Times New Roman" pitchFamily="18" charset="0"/>
                <a:cs typeface="Times New Roman" pitchFamily="18" charset="0"/>
              </a:rPr>
              <a:t>of education. </a:t>
            </a:r>
            <a:endParaRPr lang="en-US" sz="2000" dirty="0" smtClean="0">
              <a:latin typeface="Times New Roman" pitchFamily="18" charset="0"/>
              <a:cs typeface="Times New Roman" pitchFamily="18" charset="0"/>
            </a:endParaRPr>
          </a:p>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also focuses on inclusive learning outcomes that could bring to end restiveness while emphasizing continuing education in Post – Secondary institutions through tele-</a:t>
            </a:r>
            <a:r>
              <a:rPr lang="en-US" sz="2000" dirty="0" err="1">
                <a:latin typeface="Times New Roman" pitchFamily="18" charset="0"/>
                <a:cs typeface="Times New Roman" pitchFamily="18" charset="0"/>
              </a:rPr>
              <a:t>centres</a:t>
            </a:r>
            <a:endParaRPr lang="en-US" sz="2000" dirty="0">
              <a:latin typeface="Times New Roman" pitchFamily="18" charset="0"/>
              <a:cs typeface="Times New Roman" pitchFamily="18" charset="0"/>
            </a:endParaRPr>
          </a:p>
        </p:txBody>
      </p:sp>
      <p:sp>
        <p:nvSpPr>
          <p:cNvPr id="3" name="TextBox 2"/>
          <p:cNvSpPr txBox="1"/>
          <p:nvPr/>
        </p:nvSpPr>
        <p:spPr>
          <a:xfrm>
            <a:off x="457200" y="2052935"/>
            <a:ext cx="3429000" cy="461665"/>
          </a:xfrm>
          <a:prstGeom prst="rect">
            <a:avLst/>
          </a:prstGeom>
          <a:noFill/>
        </p:spPr>
        <p:txBody>
          <a:bodyPr wrap="square" rtlCol="0">
            <a:spAutoFit/>
          </a:bodyPr>
          <a:lstStyle/>
          <a:p>
            <a:r>
              <a:rPr lang="en-US" sz="2400" b="1" dirty="0" smtClean="0">
                <a:solidFill>
                  <a:srgbClr val="0070C0"/>
                </a:solidFill>
                <a:latin typeface="Monotype Corsiva" pitchFamily="66" charset="0"/>
              </a:rPr>
              <a:t>RESEARCH INTERESTS :</a:t>
            </a:r>
            <a:endParaRPr lang="en-US" sz="2400" b="1" dirty="0">
              <a:solidFill>
                <a:srgbClr val="0070C0"/>
              </a:solidFill>
              <a:latin typeface="Monotype Corsiva" pitchFamily="66" charset="0"/>
            </a:endParaRPr>
          </a:p>
        </p:txBody>
      </p:sp>
      <p:pic>
        <p:nvPicPr>
          <p:cNvPr id="5" name="Picture 4"/>
          <p:cNvPicPr/>
          <p:nvPr/>
        </p:nvPicPr>
        <p:blipFill rotWithShape="1">
          <a:blip r:embed="rId2"/>
          <a:srcRect l="12660" t="15394" r="12660" b="69783"/>
          <a:stretch/>
        </p:blipFill>
        <p:spPr bwMode="auto">
          <a:xfrm>
            <a:off x="0" y="0"/>
            <a:ext cx="9144000" cy="12954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843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30434"/>
            <a:ext cx="56388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ACHIEVEMENTS:</a:t>
            </a:r>
            <a:endParaRPr lang="en-US" sz="2800" b="1" dirty="0">
              <a:solidFill>
                <a:srgbClr val="0070C0"/>
              </a:solidFill>
              <a:latin typeface="Monotype Corsiva" pitchFamily="66" charset="0"/>
            </a:endParaRPr>
          </a:p>
        </p:txBody>
      </p:sp>
      <p:sp>
        <p:nvSpPr>
          <p:cNvPr id="3" name="Rectangle 2"/>
          <p:cNvSpPr/>
          <p:nvPr/>
        </p:nvSpPr>
        <p:spPr>
          <a:xfrm>
            <a:off x="649406" y="1600200"/>
            <a:ext cx="8382000" cy="4524315"/>
          </a:xfrm>
          <a:prstGeom prst="rect">
            <a:avLst/>
          </a:prstGeom>
        </p:spPr>
        <p:txBody>
          <a:bodyPr wrap="square">
            <a:spAutoFit/>
          </a:bodyPr>
          <a:lstStyle/>
          <a:p>
            <a:pPr marL="285750" indent="-285750">
              <a:buFont typeface="Arial" pitchFamily="34" charset="0"/>
              <a:buChar char="•"/>
            </a:pPr>
            <a:endParaRPr lang="en-US" dirty="0" smtClean="0">
              <a:latin typeface="Times New Roman" pitchFamily="18" charset="0"/>
              <a:cs typeface="Times New Roman" pitchFamily="18" charset="0"/>
            </a:endParaRP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endParaRPr lang="en-US" dirty="0" smtClean="0">
              <a:latin typeface="Times New Roman" pitchFamily="18" charset="0"/>
              <a:cs typeface="Times New Roman" pitchFamily="18" charset="0"/>
            </a:endParaRPr>
          </a:p>
          <a:p>
            <a:pPr marL="285750" indent="-285750">
              <a:buFont typeface="Arial" pitchFamily="34" charset="0"/>
              <a:buChar char="•"/>
            </a:pPr>
            <a:r>
              <a:rPr lang="en-US" dirty="0" smtClean="0">
                <a:latin typeface="Times New Roman" pitchFamily="18" charset="0"/>
                <a:cs typeface="Times New Roman" pitchFamily="18" charset="0"/>
              </a:rPr>
              <a:t>Consultant </a:t>
            </a:r>
            <a:r>
              <a:rPr lang="en-US" dirty="0">
                <a:latin typeface="Times New Roman" pitchFamily="18" charset="0"/>
                <a:cs typeface="Times New Roman" pitchFamily="18" charset="0"/>
              </a:rPr>
              <a:t>&amp; Coordinated training workshops for Rivers State Universal Education Board for Teachers in Rivers </a:t>
            </a:r>
            <a:r>
              <a:rPr lang="en-US" dirty="0" smtClean="0">
                <a:latin typeface="Times New Roman" pitchFamily="18" charset="0"/>
                <a:cs typeface="Times New Roman" pitchFamily="18" charset="0"/>
              </a:rPr>
              <a:t>State</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JOURNAL PAPERS PUBLISHED (FOREIGN PAPERS</a:t>
            </a:r>
            <a:r>
              <a:rPr lang="en-US" dirty="0" smtClean="0">
                <a:latin typeface="Times New Roman" pitchFamily="18" charset="0"/>
                <a:cs typeface="Times New Roman" pitchFamily="18" charset="0"/>
              </a:rPr>
              <a:t>)</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Referred Published Conferenced Papers </a:t>
            </a:r>
            <a:endParaRPr lang="en-US" dirty="0" smtClean="0">
              <a:latin typeface="Times New Roman" pitchFamily="18" charset="0"/>
              <a:cs typeface="Times New Roman" pitchFamily="18" charset="0"/>
            </a:endParaRP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TEACHING AND PROFESSIONAL </a:t>
            </a:r>
            <a:r>
              <a:rPr lang="en-US" dirty="0" smtClean="0">
                <a:latin typeface="Times New Roman" pitchFamily="18" charset="0"/>
                <a:cs typeface="Times New Roman" pitchFamily="18" charset="0"/>
              </a:rPr>
              <a:t>EXPERIENCE</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CONFERENCES AND LEARNED SOCIETIES </a:t>
            </a:r>
            <a:r>
              <a:rPr lang="en-US" dirty="0" smtClean="0">
                <a:latin typeface="Times New Roman" pitchFamily="18" charset="0"/>
                <a:cs typeface="Times New Roman" pitchFamily="18" charset="0"/>
              </a:rPr>
              <a:t>ACTIVITIES</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a:latin typeface="Times New Roman" pitchFamily="18" charset="0"/>
                <a:cs typeface="Times New Roman" pitchFamily="18" charset="0"/>
              </a:rPr>
              <a:t>Faculty Representative to the Faculty of Law, Rivers State UST, 2008 – Date</a:t>
            </a:r>
          </a:p>
          <a:p>
            <a:pPr marL="285750" indent="-285750">
              <a:buFont typeface="Arial" pitchFamily="34" charset="0"/>
              <a:buChar char="•"/>
            </a:pPr>
            <a:endParaRPr lang="en-US" dirty="0">
              <a:latin typeface="Times New Roman" pitchFamily="18" charset="0"/>
              <a:cs typeface="Times New Roman" pitchFamily="18" charset="0"/>
            </a:endParaRPr>
          </a:p>
        </p:txBody>
      </p:sp>
      <p:pic>
        <p:nvPicPr>
          <p:cNvPr id="6" name="Picture 5"/>
          <p:cNvPicPr/>
          <p:nvPr/>
        </p:nvPicPr>
        <p:blipFill rotWithShape="1">
          <a:blip r:embed="rId2"/>
          <a:srcRect l="12660" t="15394" r="12660" b="69783"/>
          <a:stretch/>
        </p:blipFill>
        <p:spPr bwMode="auto">
          <a:xfrm>
            <a:off x="0" y="0"/>
            <a:ext cx="9144000" cy="12954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6050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75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Arabian Journal of Business and Management Review Related Journals</a:t>
            </a:r>
            <a:endParaRPr lang="en-US" dirty="0"/>
          </a:p>
        </p:txBody>
      </p:sp>
      <p:sp>
        <p:nvSpPr>
          <p:cNvPr id="7" name="Vertical Scroll 6"/>
          <p:cNvSpPr/>
          <p:nvPr/>
        </p:nvSpPr>
        <p:spPr>
          <a:xfrm>
            <a:off x="-47625" y="1471613"/>
            <a:ext cx="6940882" cy="5486400"/>
          </a:xfrm>
          <a:prstGeom prst="vertic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Blip>
                <a:blip r:embed="rId3"/>
              </a:buBlip>
              <a:defRPr/>
            </a:pPr>
            <a:r>
              <a:rPr lang="en-US" sz="2000" u="sng" dirty="0">
                <a:solidFill>
                  <a:schemeClr val="accent3">
                    <a:lumMod val="75000"/>
                  </a:schemeClr>
                </a:solidFill>
              </a:rPr>
              <a:t>Arabian Journal of Business and Management Review</a:t>
            </a:r>
            <a:r>
              <a:rPr lang="en-US" sz="2000" dirty="0"/>
              <a:t> </a:t>
            </a:r>
          </a:p>
          <a:p>
            <a:pPr marL="342900" indent="-342900">
              <a:buBlip>
                <a:blip r:embed="rId3"/>
              </a:buBlip>
              <a:defRPr/>
            </a:pPr>
            <a:r>
              <a:rPr lang="en-US" sz="2000" u="sng" dirty="0">
                <a:solidFill>
                  <a:schemeClr val="accent3">
                    <a:lumMod val="75000"/>
                  </a:schemeClr>
                </a:solidFill>
              </a:rPr>
              <a:t>Business and Economics Journal</a:t>
            </a:r>
            <a:r>
              <a:rPr lang="en-US" sz="2000" dirty="0"/>
              <a:t> </a:t>
            </a:r>
          </a:p>
          <a:p>
            <a:pPr marL="342900" indent="-342900">
              <a:buBlip>
                <a:blip r:embed="rId3"/>
              </a:buBlip>
              <a:defRPr/>
            </a:pPr>
            <a:r>
              <a:rPr lang="en-US" sz="2000" u="sng" dirty="0">
                <a:solidFill>
                  <a:schemeClr val="accent3">
                    <a:lumMod val="75000"/>
                  </a:schemeClr>
                </a:solidFill>
              </a:rPr>
              <a:t>International Journal of Economics and Management Sciences</a:t>
            </a:r>
          </a:p>
          <a:p>
            <a:pPr marL="342900" indent="-342900">
              <a:buBlip>
                <a:blip r:embed="rId3"/>
              </a:buBlip>
              <a:defRPr/>
            </a:pPr>
            <a:r>
              <a:rPr lang="en-US" sz="2000" u="sng" dirty="0">
                <a:solidFill>
                  <a:schemeClr val="accent3">
                    <a:lumMod val="75000"/>
                  </a:schemeClr>
                </a:solidFill>
              </a:rPr>
              <a:t>Journal of Public Affairs</a:t>
            </a:r>
            <a:endParaRPr lang="en-US" sz="2000" u="sng" dirty="0">
              <a:solidFill>
                <a:schemeClr val="accent3">
                  <a:lumMod val="75000"/>
                </a:schemeClr>
              </a:solidFill>
              <a:latin typeface="Estrangelo Edessa" panose="03080600000000000000" pitchFamily="66" charset="0"/>
              <a:cs typeface="Estrangelo Edessa" panose="03080600000000000000" pitchFamily="66" charset="0"/>
            </a:endParaRPr>
          </a:p>
          <a:p>
            <a:pPr>
              <a:defRPr/>
            </a:pPr>
            <a:r>
              <a:rPr lang="en-US" sz="2000" dirty="0" smtClean="0"/>
              <a:t> </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232902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Font typeface="Wingdings" pitchFamily="2" charset="2"/>
              <a:buChar char="ü"/>
            </a:pPr>
            <a:r>
              <a:rPr lang="en-US" sz="2400" dirty="0"/>
              <a:t>International conference on Business, Economics and Management</a:t>
            </a:r>
          </a:p>
          <a:p>
            <a:pPr marL="342900" indent="-342900">
              <a:buFont typeface="Wingdings" pitchFamily="2" charset="2"/>
              <a:buChar char="ü"/>
              <a:defRPr/>
            </a:pPr>
            <a:r>
              <a:rPr lang="en-US" sz="2400"/>
              <a:t>International Conference on Advertising and Marketing Expo</a:t>
            </a:r>
          </a:p>
          <a:p>
            <a:pPr>
              <a:defRPr/>
            </a:pP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a:t>Arabian Journal of Business and </a:t>
            </a:r>
            <a:r>
              <a:rPr lang="en-US" sz="3600" dirty="0" smtClean="0"/>
              <a:t>Management Related </a:t>
            </a:r>
            <a:r>
              <a:rPr lang="en-US" sz="3600" dirty="0"/>
              <a:t>Conferences</a:t>
            </a:r>
          </a:p>
        </p:txBody>
      </p:sp>
    </p:spTree>
    <p:extLst>
      <p:ext uri="{BB962C8B-B14F-4D97-AF65-F5344CB8AC3E}">
        <p14:creationId xmlns:p14="http://schemas.microsoft.com/office/powerpoint/2010/main" val="1770024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569</Words>
  <Application>Microsoft Office PowerPoint</Application>
  <PresentationFormat>On-screen Show (4:3)</PresentationFormat>
  <Paragraphs>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Remya</dc:creator>
  <cp:lastModifiedBy>Anil Kumar Vangala</cp:lastModifiedBy>
  <cp:revision>19</cp:revision>
  <dcterms:created xsi:type="dcterms:W3CDTF">2006-08-16T00:00:00Z</dcterms:created>
  <dcterms:modified xsi:type="dcterms:W3CDTF">2014-09-30T11:48:22Z</dcterms:modified>
</cp:coreProperties>
</file>