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69" r:id="rId3"/>
    <p:sldId id="261" r:id="rId4"/>
    <p:sldId id="259" r:id="rId5"/>
    <p:sldId id="258" r:id="rId6"/>
    <p:sldId id="262" r:id="rId7"/>
    <p:sldId id="260" r:id="rId8"/>
    <p:sldId id="268"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1" d="100"/>
          <a:sy n="71" d="100"/>
        </p:scale>
        <p:origin x="-134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D84116-62D7-3E46-8484-B1B705B52B4E}" type="datetimeFigureOut">
              <a:rPr lang="en-US" smtClean="0"/>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2E9248-AAC6-5D4B-BED5-362A818B3BDC}" type="slidenum">
              <a:rPr lang="en-US" smtClean="0"/>
              <a:t>‹#›</a:t>
            </a:fld>
            <a:endParaRPr lang="en-US"/>
          </a:p>
        </p:txBody>
      </p:sp>
    </p:spTree>
    <p:extLst>
      <p:ext uri="{BB962C8B-B14F-4D97-AF65-F5344CB8AC3E}">
        <p14:creationId xmlns:p14="http://schemas.microsoft.com/office/powerpoint/2010/main" val="17042449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7F5EBA-481B-8A42-AB44-6D23CBEBBFE0}" type="slidenum">
              <a:rPr lang="en-US"/>
              <a:pPr/>
              <a:t>3</a:t>
            </a:fld>
            <a:endParaRPr lang="en-US"/>
          </a:p>
        </p:txBody>
      </p:sp>
      <p:sp>
        <p:nvSpPr>
          <p:cNvPr id="4618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618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285DF1-24C3-E94B-AAC2-8B62ABD2A425}"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C2C6F-68B7-7841-81FD-A3A52AC8B092}" type="slidenum">
              <a:rPr lang="en-US" smtClean="0"/>
              <a:t>‹#›</a:t>
            </a:fld>
            <a:endParaRPr lang="en-US"/>
          </a:p>
        </p:txBody>
      </p:sp>
    </p:spTree>
    <p:extLst>
      <p:ext uri="{BB962C8B-B14F-4D97-AF65-F5344CB8AC3E}">
        <p14:creationId xmlns:p14="http://schemas.microsoft.com/office/powerpoint/2010/main" val="3787903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85DF1-24C3-E94B-AAC2-8B62ABD2A425}"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C2C6F-68B7-7841-81FD-A3A52AC8B092}" type="slidenum">
              <a:rPr lang="en-US" smtClean="0"/>
              <a:t>‹#›</a:t>
            </a:fld>
            <a:endParaRPr lang="en-US"/>
          </a:p>
        </p:txBody>
      </p:sp>
    </p:spTree>
    <p:extLst>
      <p:ext uri="{BB962C8B-B14F-4D97-AF65-F5344CB8AC3E}">
        <p14:creationId xmlns:p14="http://schemas.microsoft.com/office/powerpoint/2010/main" val="4248466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85DF1-24C3-E94B-AAC2-8B62ABD2A425}"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C2C6F-68B7-7841-81FD-A3A52AC8B092}" type="slidenum">
              <a:rPr lang="en-US" smtClean="0"/>
              <a:t>‹#›</a:t>
            </a:fld>
            <a:endParaRPr lang="en-US"/>
          </a:p>
        </p:txBody>
      </p:sp>
    </p:spTree>
    <p:extLst>
      <p:ext uri="{BB962C8B-B14F-4D97-AF65-F5344CB8AC3E}">
        <p14:creationId xmlns:p14="http://schemas.microsoft.com/office/powerpoint/2010/main" val="49943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85DF1-24C3-E94B-AAC2-8B62ABD2A425}"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C2C6F-68B7-7841-81FD-A3A52AC8B092}" type="slidenum">
              <a:rPr lang="en-US" smtClean="0"/>
              <a:t>‹#›</a:t>
            </a:fld>
            <a:endParaRPr lang="en-US"/>
          </a:p>
        </p:txBody>
      </p:sp>
    </p:spTree>
    <p:extLst>
      <p:ext uri="{BB962C8B-B14F-4D97-AF65-F5344CB8AC3E}">
        <p14:creationId xmlns:p14="http://schemas.microsoft.com/office/powerpoint/2010/main" val="246450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285DF1-24C3-E94B-AAC2-8B62ABD2A425}"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C2C6F-68B7-7841-81FD-A3A52AC8B092}" type="slidenum">
              <a:rPr lang="en-US" smtClean="0"/>
              <a:t>‹#›</a:t>
            </a:fld>
            <a:endParaRPr lang="en-US"/>
          </a:p>
        </p:txBody>
      </p:sp>
    </p:spTree>
    <p:extLst>
      <p:ext uri="{BB962C8B-B14F-4D97-AF65-F5344CB8AC3E}">
        <p14:creationId xmlns:p14="http://schemas.microsoft.com/office/powerpoint/2010/main" val="2788045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285DF1-24C3-E94B-AAC2-8B62ABD2A425}"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C2C6F-68B7-7841-81FD-A3A52AC8B092}" type="slidenum">
              <a:rPr lang="en-US" smtClean="0"/>
              <a:t>‹#›</a:t>
            </a:fld>
            <a:endParaRPr lang="en-US"/>
          </a:p>
        </p:txBody>
      </p:sp>
    </p:spTree>
    <p:extLst>
      <p:ext uri="{BB962C8B-B14F-4D97-AF65-F5344CB8AC3E}">
        <p14:creationId xmlns:p14="http://schemas.microsoft.com/office/powerpoint/2010/main" val="336448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285DF1-24C3-E94B-AAC2-8B62ABD2A425}" type="datetimeFigureOut">
              <a:rPr lang="en-US" smtClean="0"/>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8C2C6F-68B7-7841-81FD-A3A52AC8B092}" type="slidenum">
              <a:rPr lang="en-US" smtClean="0"/>
              <a:t>‹#›</a:t>
            </a:fld>
            <a:endParaRPr lang="en-US"/>
          </a:p>
        </p:txBody>
      </p:sp>
    </p:spTree>
    <p:extLst>
      <p:ext uri="{BB962C8B-B14F-4D97-AF65-F5344CB8AC3E}">
        <p14:creationId xmlns:p14="http://schemas.microsoft.com/office/powerpoint/2010/main" val="103440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285DF1-24C3-E94B-AAC2-8B62ABD2A425}" type="datetimeFigureOut">
              <a:rPr lang="en-US" smtClean="0"/>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8C2C6F-68B7-7841-81FD-A3A52AC8B092}" type="slidenum">
              <a:rPr lang="en-US" smtClean="0"/>
              <a:t>‹#›</a:t>
            </a:fld>
            <a:endParaRPr lang="en-US"/>
          </a:p>
        </p:txBody>
      </p:sp>
    </p:spTree>
    <p:extLst>
      <p:ext uri="{BB962C8B-B14F-4D97-AF65-F5344CB8AC3E}">
        <p14:creationId xmlns:p14="http://schemas.microsoft.com/office/powerpoint/2010/main" val="158919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85DF1-24C3-E94B-AAC2-8B62ABD2A425}" type="datetimeFigureOut">
              <a:rPr lang="en-US" smtClean="0"/>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8C2C6F-68B7-7841-81FD-A3A52AC8B092}" type="slidenum">
              <a:rPr lang="en-US" smtClean="0"/>
              <a:t>‹#›</a:t>
            </a:fld>
            <a:endParaRPr lang="en-US"/>
          </a:p>
        </p:txBody>
      </p:sp>
    </p:spTree>
    <p:extLst>
      <p:ext uri="{BB962C8B-B14F-4D97-AF65-F5344CB8AC3E}">
        <p14:creationId xmlns:p14="http://schemas.microsoft.com/office/powerpoint/2010/main" val="2434517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285DF1-24C3-E94B-AAC2-8B62ABD2A425}"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C2C6F-68B7-7841-81FD-A3A52AC8B092}" type="slidenum">
              <a:rPr lang="en-US" smtClean="0"/>
              <a:t>‹#›</a:t>
            </a:fld>
            <a:endParaRPr lang="en-US"/>
          </a:p>
        </p:txBody>
      </p:sp>
    </p:spTree>
    <p:extLst>
      <p:ext uri="{BB962C8B-B14F-4D97-AF65-F5344CB8AC3E}">
        <p14:creationId xmlns:p14="http://schemas.microsoft.com/office/powerpoint/2010/main" val="381090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285DF1-24C3-E94B-AAC2-8B62ABD2A425}"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C2C6F-68B7-7841-81FD-A3A52AC8B092}" type="slidenum">
              <a:rPr lang="en-US" smtClean="0"/>
              <a:t>‹#›</a:t>
            </a:fld>
            <a:endParaRPr lang="en-US"/>
          </a:p>
        </p:txBody>
      </p:sp>
    </p:spTree>
    <p:extLst>
      <p:ext uri="{BB962C8B-B14F-4D97-AF65-F5344CB8AC3E}">
        <p14:creationId xmlns:p14="http://schemas.microsoft.com/office/powerpoint/2010/main" val="9333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85DF1-24C3-E94B-AAC2-8B62ABD2A425}" type="datetimeFigureOut">
              <a:rPr lang="en-US" smtClean="0"/>
              <a:t>10/13/2015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C2C6F-68B7-7841-81FD-A3A52AC8B092}" type="slidenum">
              <a:rPr lang="en-US" smtClean="0"/>
              <a:t>‹#›</a:t>
            </a:fld>
            <a:endParaRPr lang="en-US"/>
          </a:p>
        </p:txBody>
      </p:sp>
    </p:spTree>
    <p:extLst>
      <p:ext uri="{BB962C8B-B14F-4D97-AF65-F5344CB8AC3E}">
        <p14:creationId xmlns:p14="http://schemas.microsoft.com/office/powerpoint/2010/main" val="1171881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omicsonline.org/editor-profile/Ernestina_Schipani"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omicsonline.org/" TargetMode="External"/><Relationship Id="rId7"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mailto:contact.omics@omicsonline.org" TargetMode="External"/><Relationship Id="rId5" Type="http://schemas.openxmlformats.org/officeDocument/2006/relationships/hyperlink" Target="http://www.omicsonline.org/international-scientific-conferences/" TargetMode="External"/><Relationship Id="rId4" Type="http://schemas.openxmlformats.org/officeDocument/2006/relationships/hyperlink" Target="http://www.omicsonline.org/open-access.ph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omicsonline.org/biochips-tissue-chips.php"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omicsonline.com/open-access/biomimetics-biomaterials-tissue-engineering.php" TargetMode="External"/><Relationship Id="rId4" Type="http://schemas.openxmlformats.org/officeDocument/2006/relationships/hyperlink" Target="http://www.omicsonline.org/stem-cell-research-therapy.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5082" y="2124635"/>
            <a:ext cx="6777318" cy="2554545"/>
          </a:xfrm>
          <a:prstGeom prst="rect">
            <a:avLst/>
          </a:prstGeom>
          <a:noFill/>
        </p:spPr>
        <p:txBody>
          <a:bodyPr wrap="square" rtlCol="0">
            <a:spAutoFit/>
          </a:bodyPr>
          <a:lstStyle/>
          <a:p>
            <a:r>
              <a:rPr lang="en-US" sz="4000" b="1" dirty="0">
                <a:hlinkClick r:id="rId2" tooltip="Ernestina Schipani"/>
              </a:rPr>
              <a:t>Ernestina </a:t>
            </a:r>
            <a:r>
              <a:rPr lang="en-US" sz="4000" b="1" dirty="0" err="1">
                <a:hlinkClick r:id="rId2" tooltip="Ernestina Schipani"/>
              </a:rPr>
              <a:t>Schipani</a:t>
            </a:r>
            <a:r>
              <a:rPr lang="en-US" sz="4000" dirty="0"/>
              <a:t/>
            </a:r>
            <a:br>
              <a:rPr lang="en-US" sz="4000" dirty="0"/>
            </a:br>
            <a:r>
              <a:rPr lang="en-US" sz="4000" dirty="0"/>
              <a:t>Associate Professor</a:t>
            </a:r>
            <a:br>
              <a:rPr lang="en-US" sz="4000" dirty="0"/>
            </a:br>
            <a:r>
              <a:rPr lang="en-US" sz="4000" dirty="0"/>
              <a:t>MGH-Harvard Medical School</a:t>
            </a:r>
            <a:br>
              <a:rPr lang="en-US" sz="4000" dirty="0"/>
            </a:br>
            <a:r>
              <a:rPr lang="en-US" sz="4000" dirty="0"/>
              <a:t>USA</a:t>
            </a:r>
          </a:p>
        </p:txBody>
      </p:sp>
    </p:spTree>
    <p:extLst>
      <p:ext uri="{BB962C8B-B14F-4D97-AF65-F5344CB8AC3E}">
        <p14:creationId xmlns:p14="http://schemas.microsoft.com/office/powerpoint/2010/main" val="3570971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914400" y="1435100"/>
            <a:ext cx="8229600" cy="271145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2200" dirty="0">
                <a:latin typeface="Footlight MT Light" panose="0204060206030A020304" pitchFamily="18" charset="0"/>
                <a:hlinkClick r:id="rId3"/>
              </a:rPr>
              <a:t>http://www.conferenceseries.com</a:t>
            </a:r>
            <a:r>
              <a:rPr lang="en-US" sz="2200" dirty="0" smtClean="0">
                <a:latin typeface="Footlight MT Light" panose="0204060206030A020304" pitchFamily="18" charset="0"/>
                <a:hlinkClick r:id="rId3"/>
              </a:rPr>
              <a:t>/</a:t>
            </a:r>
            <a:r>
              <a:rPr lang="en-US" sz="2200" dirty="0" smtClean="0">
                <a:latin typeface="Footlight MT Light" panose="0204060206030A020304" pitchFamily="18" charset="0"/>
              </a:rPr>
              <a:t> </a:t>
            </a:r>
            <a:endParaRPr lang="en-US" sz="2200" dirty="0">
              <a:latin typeface="Footlight MT Light" panose="0204060206030A020304" pitchFamily="18" charset="0"/>
            </a:endParaRP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b="1" dirty="0"/>
              <a:t>Journal of Tissue Science &amp; Engineering</a:t>
            </a:r>
            <a:r>
              <a:rPr lang="en-US" sz="3600" dirty="0" smtClean="0"/>
              <a:t> </a:t>
            </a:r>
            <a:r>
              <a:rPr lang="en-US" sz="3600" dirty="0"/>
              <a:t/>
            </a:r>
            <a:br>
              <a:rPr lang="en-US" sz="3600" dirty="0"/>
            </a:br>
            <a:r>
              <a:rPr lang="en-US" sz="3600" dirty="0"/>
              <a:t>Related Conferences</a:t>
            </a:r>
          </a:p>
        </p:txBody>
      </p:sp>
    </p:spTree>
    <p:extLst>
      <p:ext uri="{BB962C8B-B14F-4D97-AF65-F5344CB8AC3E}">
        <p14:creationId xmlns:p14="http://schemas.microsoft.com/office/powerpoint/2010/main" val="398781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4079120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93210" y="966655"/>
            <a:ext cx="8680844" cy="4524315"/>
            <a:chOff x="273503" y="883735"/>
            <a:chExt cx="8680844" cy="4524315"/>
          </a:xfrm>
        </p:grpSpPr>
        <p:pic>
          <p:nvPicPr>
            <p:cNvPr id="4" name="Picture 3"/>
            <p:cNvPicPr>
              <a:picLocks noChangeAspect="1"/>
            </p:cNvPicPr>
            <p:nvPr/>
          </p:nvPicPr>
          <p:blipFill>
            <a:blip r:embed="rId2"/>
            <a:stretch>
              <a:fillRect/>
            </a:stretch>
          </p:blipFill>
          <p:spPr>
            <a:xfrm>
              <a:off x="3741119" y="2011967"/>
              <a:ext cx="5213228" cy="2351832"/>
            </a:xfrm>
            <a:prstGeom prst="rect">
              <a:avLst/>
            </a:prstGeom>
          </p:spPr>
        </p:pic>
        <p:sp>
          <p:nvSpPr>
            <p:cNvPr id="5" name="TextBox 4"/>
            <p:cNvSpPr txBox="1"/>
            <p:nvPr/>
          </p:nvSpPr>
          <p:spPr>
            <a:xfrm>
              <a:off x="273503" y="883735"/>
              <a:ext cx="3467616" cy="4524315"/>
            </a:xfrm>
            <a:prstGeom prst="rect">
              <a:avLst/>
            </a:prstGeom>
            <a:noFill/>
          </p:spPr>
          <p:txBody>
            <a:bodyPr wrap="none" rtlCol="0">
              <a:spAutoFit/>
            </a:bodyPr>
            <a:lstStyle/>
            <a:p>
              <a:r>
                <a:rPr lang="en-US" sz="3200" b="1" u="sng" dirty="0" smtClean="0">
                  <a:latin typeface="Chalkboard"/>
                  <a:cs typeface="Chalkboard"/>
                </a:rPr>
                <a:t>HYPOTHESIS</a:t>
              </a:r>
            </a:p>
            <a:p>
              <a:endParaRPr lang="en-US" sz="3200" b="1" dirty="0">
                <a:latin typeface="Chalkboard"/>
                <a:cs typeface="Chalkboard"/>
              </a:endParaRPr>
            </a:p>
            <a:p>
              <a:r>
                <a:rPr lang="en-US" sz="3200" b="1" dirty="0" smtClean="0">
                  <a:solidFill>
                    <a:srgbClr val="0000FF"/>
                  </a:solidFill>
                  <a:latin typeface="Chalkboard"/>
                  <a:cs typeface="Chalkboard"/>
                </a:rPr>
                <a:t>Gradients of O</a:t>
              </a:r>
              <a:r>
                <a:rPr lang="en-US" sz="3200" b="1" baseline="-25000" dirty="0" smtClean="0">
                  <a:solidFill>
                    <a:srgbClr val="0000FF"/>
                  </a:solidFill>
                  <a:latin typeface="Chalkboard"/>
                  <a:cs typeface="Chalkboard"/>
                </a:rPr>
                <a:t>2</a:t>
              </a:r>
              <a:r>
                <a:rPr lang="en-US" sz="3200" b="1" dirty="0" smtClean="0">
                  <a:solidFill>
                    <a:srgbClr val="0000FF"/>
                  </a:solidFill>
                  <a:latin typeface="Chalkboard"/>
                  <a:cs typeface="Chalkboard"/>
                </a:rPr>
                <a:t> </a:t>
              </a:r>
            </a:p>
            <a:p>
              <a:r>
                <a:rPr lang="en-US" sz="3200" b="1" dirty="0" smtClean="0">
                  <a:solidFill>
                    <a:srgbClr val="0000FF"/>
                  </a:solidFill>
                  <a:latin typeface="Chalkboard"/>
                  <a:cs typeface="Chalkboard"/>
                </a:rPr>
                <a:t>control</a:t>
              </a:r>
            </a:p>
            <a:p>
              <a:r>
                <a:rPr lang="en-US" sz="3200" b="1" dirty="0">
                  <a:solidFill>
                    <a:srgbClr val="0000FF"/>
                  </a:solidFill>
                  <a:latin typeface="Chalkboard"/>
                  <a:cs typeface="Chalkboard"/>
                </a:rPr>
                <a:t>s</a:t>
              </a:r>
              <a:r>
                <a:rPr lang="en-US" sz="3200" b="1" dirty="0" smtClean="0">
                  <a:solidFill>
                    <a:srgbClr val="0000FF"/>
                  </a:solidFill>
                  <a:latin typeface="Chalkboard"/>
                  <a:cs typeface="Chalkboard"/>
                </a:rPr>
                <a:t>keletal</a:t>
              </a:r>
            </a:p>
            <a:p>
              <a:r>
                <a:rPr lang="en-US" sz="3200" b="1" dirty="0" smtClean="0">
                  <a:solidFill>
                    <a:srgbClr val="0000FF"/>
                  </a:solidFill>
                  <a:latin typeface="Chalkboard"/>
                  <a:cs typeface="Chalkboard"/>
                </a:rPr>
                <a:t>development </a:t>
              </a:r>
            </a:p>
            <a:p>
              <a:r>
                <a:rPr lang="en-US" sz="3200" b="1" dirty="0" smtClean="0">
                  <a:solidFill>
                    <a:srgbClr val="0000FF"/>
                  </a:solidFill>
                  <a:latin typeface="Chalkboard"/>
                  <a:cs typeface="Chalkboard"/>
                </a:rPr>
                <a:t>and homeostasis </a:t>
              </a:r>
            </a:p>
            <a:p>
              <a:r>
                <a:rPr lang="en-US" sz="3200" b="1" dirty="0">
                  <a:solidFill>
                    <a:srgbClr val="0000FF"/>
                  </a:solidFill>
                  <a:latin typeface="Chalkboard"/>
                  <a:cs typeface="Chalkboard"/>
                </a:rPr>
                <a:t>b</a:t>
              </a:r>
              <a:r>
                <a:rPr lang="en-US" sz="3200" b="1" dirty="0" smtClean="0">
                  <a:solidFill>
                    <a:srgbClr val="0000FF"/>
                  </a:solidFill>
                  <a:latin typeface="Chalkboard"/>
                  <a:cs typeface="Chalkboard"/>
                </a:rPr>
                <a:t>y regulating</a:t>
              </a:r>
            </a:p>
            <a:p>
              <a:r>
                <a:rPr lang="en-US" sz="3200" b="1" dirty="0" smtClean="0">
                  <a:solidFill>
                    <a:srgbClr val="0000FF"/>
                  </a:solidFill>
                  <a:latin typeface="Chalkboard"/>
                  <a:cs typeface="Chalkboard"/>
                </a:rPr>
                <a:t>the HIF pathway</a:t>
              </a:r>
              <a:endParaRPr lang="en-US" sz="3200" b="1" dirty="0">
                <a:solidFill>
                  <a:srgbClr val="0000FF"/>
                </a:solidFill>
                <a:latin typeface="Chalkboard"/>
                <a:cs typeface="Chalkboard"/>
              </a:endParaRPr>
            </a:p>
          </p:txBody>
        </p:sp>
      </p:grpSp>
    </p:spTree>
    <p:extLst>
      <p:ext uri="{BB962C8B-B14F-4D97-AF65-F5344CB8AC3E}">
        <p14:creationId xmlns:p14="http://schemas.microsoft.com/office/powerpoint/2010/main" val="2461885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ChangeAspect="1" noChangeArrowheads="1"/>
          </p:cNvSpPr>
          <p:nvPr/>
        </p:nvSpPr>
        <p:spPr bwMode="auto">
          <a:xfrm>
            <a:off x="270933" y="2362200"/>
            <a:ext cx="8873067" cy="26776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aseline="0" dirty="0">
                <a:solidFill>
                  <a:srgbClr val="2A26B3"/>
                </a:solidFill>
              </a:rPr>
              <a:t> . </a:t>
            </a:r>
            <a:r>
              <a:rPr lang="en-US" sz="2000" b="1" baseline="0" dirty="0">
                <a:solidFill>
                  <a:srgbClr val="2A26B3"/>
                </a:solidFill>
                <a:latin typeface="Chalkboard"/>
                <a:cs typeface="Chalkboard"/>
              </a:rPr>
              <a:t>PAS (</a:t>
            </a:r>
            <a:r>
              <a:rPr lang="en-US" sz="2000" b="1" u="sng" baseline="0" dirty="0">
                <a:solidFill>
                  <a:srgbClr val="2A26B3"/>
                </a:solidFill>
                <a:latin typeface="Chalkboard"/>
                <a:cs typeface="Chalkboard"/>
              </a:rPr>
              <a:t>P</a:t>
            </a:r>
            <a:r>
              <a:rPr lang="en-US" sz="2000" b="1" baseline="0" dirty="0">
                <a:solidFill>
                  <a:srgbClr val="2A26B3"/>
                </a:solidFill>
                <a:latin typeface="Chalkboard"/>
                <a:cs typeface="Chalkboard"/>
              </a:rPr>
              <a:t>ER-</a:t>
            </a:r>
            <a:r>
              <a:rPr lang="en-US" sz="2000" b="1" u="sng" baseline="0" dirty="0">
                <a:solidFill>
                  <a:srgbClr val="2A26B3"/>
                </a:solidFill>
                <a:latin typeface="Chalkboard"/>
                <a:cs typeface="Chalkboard"/>
              </a:rPr>
              <a:t>A</a:t>
            </a:r>
            <a:r>
              <a:rPr lang="en-US" sz="2000" b="1" baseline="0" dirty="0">
                <a:solidFill>
                  <a:srgbClr val="2A26B3"/>
                </a:solidFill>
                <a:latin typeface="Chalkboard"/>
                <a:cs typeface="Chalkboard"/>
              </a:rPr>
              <a:t>RNT-</a:t>
            </a:r>
            <a:r>
              <a:rPr lang="en-US" sz="2000" b="1" u="sng" baseline="0" dirty="0">
                <a:solidFill>
                  <a:srgbClr val="2A26B3"/>
                </a:solidFill>
                <a:latin typeface="Chalkboard"/>
                <a:cs typeface="Chalkboard"/>
              </a:rPr>
              <a:t>S</a:t>
            </a:r>
            <a:r>
              <a:rPr lang="en-US" sz="2000" b="1" baseline="0" dirty="0">
                <a:solidFill>
                  <a:srgbClr val="2A26B3"/>
                </a:solidFill>
                <a:latin typeface="Chalkboard"/>
                <a:cs typeface="Chalkboard"/>
              </a:rPr>
              <a:t>IM) subfamily of </a:t>
            </a:r>
            <a:r>
              <a:rPr lang="en-US" sz="2000" b="1" baseline="0" dirty="0" err="1">
                <a:solidFill>
                  <a:srgbClr val="2A26B3"/>
                </a:solidFill>
                <a:latin typeface="Chalkboard"/>
                <a:cs typeface="Chalkboard"/>
              </a:rPr>
              <a:t>bHLH</a:t>
            </a:r>
            <a:r>
              <a:rPr lang="en-US" sz="2000" b="1" baseline="0" dirty="0">
                <a:solidFill>
                  <a:srgbClr val="2A26B3"/>
                </a:solidFill>
                <a:latin typeface="Chalkboard"/>
                <a:cs typeface="Chalkboard"/>
              </a:rPr>
              <a:t> transcription factors</a:t>
            </a:r>
          </a:p>
          <a:p>
            <a:endParaRPr lang="en-US" sz="2000" b="1" baseline="0" dirty="0">
              <a:solidFill>
                <a:srgbClr val="2A26B3"/>
              </a:solidFill>
              <a:latin typeface="Chalkboard"/>
              <a:cs typeface="Chalkboard"/>
            </a:endParaRPr>
          </a:p>
          <a:p>
            <a:r>
              <a:rPr lang="en-US" sz="2000" b="1" baseline="0" dirty="0">
                <a:solidFill>
                  <a:srgbClr val="2A26B3"/>
                </a:solidFill>
                <a:latin typeface="Chalkboard"/>
                <a:cs typeface="Chalkboard"/>
              </a:rPr>
              <a:t> . heterodimer </a:t>
            </a:r>
            <a:r>
              <a:rPr lang="en-US" sz="2000" b="1" baseline="0" dirty="0" smtClean="0">
                <a:solidFill>
                  <a:srgbClr val="2A26B3"/>
                </a:solidFill>
                <a:latin typeface="Chalkboard"/>
                <a:cs typeface="Chalkboard"/>
              </a:rPr>
              <a:t>HIF-</a:t>
            </a:r>
            <a:r>
              <a:rPr lang="en-US" sz="2000" b="1" baseline="0" dirty="0">
                <a:solidFill>
                  <a:srgbClr val="2A26B3"/>
                </a:solidFill>
                <a:latin typeface="Chalkboard"/>
                <a:cs typeface="Chalkboard"/>
              </a:rPr>
              <a:t>1</a:t>
            </a:r>
            <a:r>
              <a:rPr lang="en-US" sz="2000" b="1" baseline="0" dirty="0">
                <a:solidFill>
                  <a:srgbClr val="2A26B3"/>
                </a:solidFill>
                <a:latin typeface="Chalkboard"/>
                <a:cs typeface="Chalkboard"/>
                <a:sym typeface="Symbol" charset="0"/>
              </a:rPr>
              <a:t></a:t>
            </a:r>
            <a:r>
              <a:rPr lang="en-US" sz="2000" b="1" baseline="0" dirty="0">
                <a:solidFill>
                  <a:srgbClr val="2A26B3"/>
                </a:solidFill>
                <a:latin typeface="Chalkboard"/>
                <a:cs typeface="Chalkboard"/>
              </a:rPr>
              <a:t>ARNT; </a:t>
            </a:r>
            <a:r>
              <a:rPr lang="en-US" sz="2000" b="1" baseline="0" dirty="0" smtClean="0">
                <a:solidFill>
                  <a:srgbClr val="2A26B3"/>
                </a:solidFill>
                <a:latin typeface="Chalkboard"/>
                <a:cs typeface="Chalkboard"/>
              </a:rPr>
              <a:t>HIF-</a:t>
            </a:r>
            <a:r>
              <a:rPr lang="en-US" sz="2000" b="1" baseline="0" dirty="0">
                <a:solidFill>
                  <a:srgbClr val="2A26B3"/>
                </a:solidFill>
                <a:latin typeface="Chalkboard"/>
                <a:cs typeface="Chalkboard"/>
              </a:rPr>
              <a:t>1</a:t>
            </a:r>
            <a:r>
              <a:rPr lang="en-US" sz="2000" b="1" baseline="0" dirty="0">
                <a:solidFill>
                  <a:srgbClr val="2A26B3"/>
                </a:solidFill>
                <a:latin typeface="Chalkboard"/>
                <a:cs typeface="Chalkboard"/>
                <a:sym typeface="Symbol" charset="0"/>
              </a:rPr>
              <a:t></a:t>
            </a:r>
            <a:r>
              <a:rPr lang="en-US" sz="2000" b="1" baseline="0" dirty="0">
                <a:solidFill>
                  <a:srgbClr val="2A26B3"/>
                </a:solidFill>
                <a:latin typeface="Chalkboard"/>
                <a:cs typeface="Chalkboard"/>
              </a:rPr>
              <a:t>, the hypoxia -responsive </a:t>
            </a:r>
          </a:p>
          <a:p>
            <a:r>
              <a:rPr lang="en-US" sz="2000" b="1" baseline="0" dirty="0">
                <a:solidFill>
                  <a:srgbClr val="2A26B3"/>
                </a:solidFill>
                <a:latin typeface="Chalkboard"/>
                <a:cs typeface="Chalkboard"/>
              </a:rPr>
              <a:t>  component of the complex</a:t>
            </a:r>
          </a:p>
          <a:p>
            <a:endParaRPr lang="en-US" sz="2000" b="1" baseline="0" dirty="0">
              <a:solidFill>
                <a:srgbClr val="2A26B3"/>
              </a:solidFill>
              <a:latin typeface="Chalkboard"/>
              <a:cs typeface="Chalkboard"/>
            </a:endParaRPr>
          </a:p>
          <a:p>
            <a:r>
              <a:rPr lang="en-US" sz="2000" b="1" baseline="0" dirty="0">
                <a:solidFill>
                  <a:srgbClr val="2A26B3"/>
                </a:solidFill>
                <a:latin typeface="Chalkboard"/>
                <a:cs typeface="Chalkboard"/>
              </a:rPr>
              <a:t> . ubiquitously expressed and highly unstable </a:t>
            </a:r>
          </a:p>
          <a:p>
            <a:r>
              <a:rPr lang="en-US" sz="2000" b="1" baseline="0" dirty="0">
                <a:solidFill>
                  <a:srgbClr val="2A26B3"/>
                </a:solidFill>
                <a:latin typeface="Chalkboard"/>
                <a:cs typeface="Chalkboard"/>
              </a:rPr>
              <a:t>	</a:t>
            </a:r>
          </a:p>
          <a:p>
            <a:r>
              <a:rPr lang="en-US" sz="2000" b="1" baseline="0" dirty="0">
                <a:solidFill>
                  <a:srgbClr val="2A26B3"/>
                </a:solidFill>
                <a:latin typeface="Chalkboard"/>
                <a:cs typeface="Chalkboard"/>
              </a:rPr>
              <a:t> . </a:t>
            </a:r>
            <a:r>
              <a:rPr lang="en-US" sz="2400" b="1" i="1" baseline="0" dirty="0">
                <a:solidFill>
                  <a:srgbClr val="2A26B3"/>
                </a:solidFill>
                <a:latin typeface="Chalkboard"/>
                <a:cs typeface="Chalkboard"/>
              </a:rPr>
              <a:t>another member in the family, </a:t>
            </a:r>
            <a:r>
              <a:rPr lang="en-US" sz="2400" b="1" i="1" baseline="0" dirty="0" smtClean="0">
                <a:solidFill>
                  <a:srgbClr val="2A26B3"/>
                </a:solidFill>
                <a:latin typeface="Chalkboard"/>
                <a:cs typeface="Chalkboard"/>
              </a:rPr>
              <a:t>HIF-</a:t>
            </a:r>
            <a:r>
              <a:rPr lang="en-US" sz="2400" b="1" i="1" baseline="0" dirty="0">
                <a:solidFill>
                  <a:srgbClr val="2A26B3"/>
                </a:solidFill>
                <a:latin typeface="Chalkboard"/>
                <a:cs typeface="Chalkboard"/>
              </a:rPr>
              <a:t>2</a:t>
            </a:r>
            <a:r>
              <a:rPr lang="en-US" sz="2400" b="1" i="1" baseline="0" dirty="0">
                <a:solidFill>
                  <a:srgbClr val="2A26B3"/>
                </a:solidFill>
                <a:latin typeface="Chalkboard"/>
                <a:cs typeface="Chalkboard"/>
                <a:sym typeface="Symbol" charset="0"/>
              </a:rPr>
              <a:t></a:t>
            </a:r>
            <a:endParaRPr lang="en-US" sz="2400" b="1" i="1" baseline="0" dirty="0">
              <a:solidFill>
                <a:srgbClr val="4023B3"/>
              </a:solidFill>
              <a:latin typeface="Chalkboard"/>
              <a:cs typeface="Chalkboard"/>
            </a:endParaRPr>
          </a:p>
        </p:txBody>
      </p:sp>
      <p:sp>
        <p:nvSpPr>
          <p:cNvPr id="456707" name="Rectangle 3"/>
          <p:cNvSpPr>
            <a:spLocks noChangeArrowheads="1"/>
          </p:cNvSpPr>
          <p:nvPr/>
        </p:nvSpPr>
        <p:spPr bwMode="auto">
          <a:xfrm>
            <a:off x="843993" y="1161365"/>
            <a:ext cx="75665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b="1" u="sng" baseline="0" dirty="0" smtClean="0">
                <a:latin typeface="Chalkboard"/>
                <a:cs typeface="Chalkboard"/>
              </a:rPr>
              <a:t>HIF-</a:t>
            </a:r>
            <a:r>
              <a:rPr lang="en-US" sz="3600" b="1" u="sng" baseline="0" dirty="0">
                <a:latin typeface="Chalkboard"/>
                <a:cs typeface="Chalkboard"/>
              </a:rPr>
              <a:t>1</a:t>
            </a:r>
            <a:r>
              <a:rPr lang="en-US" sz="3600" b="1" u="sng" baseline="0" dirty="0">
                <a:latin typeface="Chalkboard"/>
                <a:cs typeface="Chalkboard"/>
                <a:sym typeface="Symbol" charset="0"/>
              </a:rPr>
              <a:t></a:t>
            </a:r>
            <a:r>
              <a:rPr lang="en-US" sz="3600" b="1" u="sng" baseline="0" dirty="0">
                <a:latin typeface="Chalkboard"/>
                <a:cs typeface="Chalkboard"/>
              </a:rPr>
              <a:t> (Hypoxia Inducible Factor)</a:t>
            </a:r>
            <a:endParaRPr lang="en-US" sz="2000" b="1" u="sng" baseline="0" dirty="0">
              <a:latin typeface="Chalkboard"/>
              <a:cs typeface="Chalkboard"/>
            </a:endParaRPr>
          </a:p>
        </p:txBody>
      </p:sp>
    </p:spTree>
    <p:extLst>
      <p:ext uri="{BB962C8B-B14F-4D97-AF65-F5344CB8AC3E}">
        <p14:creationId xmlns:p14="http://schemas.microsoft.com/office/powerpoint/2010/main" val="409018049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19100" y="850976"/>
            <a:ext cx="8071440" cy="4752474"/>
            <a:chOff x="419100" y="850976"/>
            <a:chExt cx="8071440" cy="4752474"/>
          </a:xfrm>
        </p:grpSpPr>
        <p:pic>
          <p:nvPicPr>
            <p:cNvPr id="3" name="Picture 2"/>
            <p:cNvPicPr>
              <a:picLocks noChangeAspect="1"/>
            </p:cNvPicPr>
            <p:nvPr/>
          </p:nvPicPr>
          <p:blipFill>
            <a:blip r:embed="rId2"/>
            <a:stretch>
              <a:fillRect/>
            </a:stretch>
          </p:blipFill>
          <p:spPr>
            <a:xfrm>
              <a:off x="419100" y="1682655"/>
              <a:ext cx="7853617" cy="3920795"/>
            </a:xfrm>
            <a:prstGeom prst="rect">
              <a:avLst/>
            </a:prstGeom>
          </p:spPr>
        </p:pic>
        <p:sp>
          <p:nvSpPr>
            <p:cNvPr id="4" name="TextBox 3"/>
            <p:cNvSpPr txBox="1"/>
            <p:nvPr/>
          </p:nvSpPr>
          <p:spPr>
            <a:xfrm>
              <a:off x="419100" y="850976"/>
              <a:ext cx="8071440" cy="400110"/>
            </a:xfrm>
            <a:prstGeom prst="rect">
              <a:avLst/>
            </a:prstGeom>
            <a:noFill/>
          </p:spPr>
          <p:txBody>
            <a:bodyPr wrap="none" rtlCol="0">
              <a:spAutoFit/>
            </a:bodyPr>
            <a:lstStyle/>
            <a:p>
              <a:r>
                <a:rPr lang="en-US" sz="2000" b="1" u="sng" dirty="0" smtClean="0">
                  <a:latin typeface="Chalkboard"/>
                  <a:cs typeface="Chalkboard"/>
                </a:rPr>
                <a:t>HIF-1</a:t>
              </a:r>
              <a:r>
                <a:rPr lang="en-US" sz="2000" b="1" u="sng" dirty="0" smtClean="0">
                  <a:latin typeface="Symbol" charset="2"/>
                  <a:cs typeface="Symbol" charset="2"/>
                </a:rPr>
                <a:t>a</a:t>
              </a:r>
              <a:r>
                <a:rPr lang="en-US" sz="2000" b="1" u="sng" dirty="0" smtClean="0">
                  <a:latin typeface="Chalkboard"/>
                  <a:cs typeface="Chalkboard"/>
                </a:rPr>
                <a:t>: A KEY FACTOR IN CELLULAR ADAPTATION TO HYPOXIA</a:t>
              </a:r>
              <a:endParaRPr lang="en-US" sz="2000" b="1" u="sng" dirty="0">
                <a:latin typeface="Chalkboard"/>
                <a:cs typeface="Chalkboard"/>
              </a:endParaRPr>
            </a:p>
          </p:txBody>
        </p:sp>
      </p:grpSp>
    </p:spTree>
    <p:extLst>
      <p:ext uri="{BB962C8B-B14F-4D97-AF65-F5344CB8AC3E}">
        <p14:creationId xmlns:p14="http://schemas.microsoft.com/office/powerpoint/2010/main" val="2886414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4267" y="500270"/>
            <a:ext cx="8717661" cy="5590794"/>
            <a:chOff x="244267" y="500270"/>
            <a:chExt cx="8717661" cy="5590794"/>
          </a:xfrm>
        </p:grpSpPr>
        <p:pic>
          <p:nvPicPr>
            <p:cNvPr id="3" name="Picture 2"/>
            <p:cNvPicPr>
              <a:picLocks noChangeAspect="1"/>
            </p:cNvPicPr>
            <p:nvPr/>
          </p:nvPicPr>
          <p:blipFill>
            <a:blip r:embed="rId2"/>
            <a:stretch>
              <a:fillRect/>
            </a:stretch>
          </p:blipFill>
          <p:spPr>
            <a:xfrm>
              <a:off x="244267" y="500270"/>
              <a:ext cx="8717661" cy="5590794"/>
            </a:xfrm>
            <a:prstGeom prst="rect">
              <a:avLst/>
            </a:prstGeom>
          </p:spPr>
        </p:pic>
        <p:sp>
          <p:nvSpPr>
            <p:cNvPr id="10" name="TextBox 9"/>
            <p:cNvSpPr txBox="1"/>
            <p:nvPr/>
          </p:nvSpPr>
          <p:spPr>
            <a:xfrm>
              <a:off x="4722372" y="3585457"/>
              <a:ext cx="615598" cy="276999"/>
            </a:xfrm>
            <a:prstGeom prst="rect">
              <a:avLst/>
            </a:prstGeom>
            <a:noFill/>
          </p:spPr>
          <p:txBody>
            <a:bodyPr wrap="none" rtlCol="0">
              <a:spAutoFit/>
            </a:bodyPr>
            <a:lstStyle/>
            <a:p>
              <a:r>
                <a:rPr lang="en-US" sz="1200" b="1" dirty="0" smtClean="0">
                  <a:solidFill>
                    <a:schemeClr val="tx1">
                      <a:lumMod val="65000"/>
                      <a:lumOff val="35000"/>
                    </a:schemeClr>
                  </a:solidFill>
                </a:rPr>
                <a:t>HIF-1</a:t>
              </a:r>
              <a:r>
                <a:rPr lang="en-US" sz="1200" b="1" dirty="0" smtClean="0">
                  <a:solidFill>
                    <a:schemeClr val="tx1">
                      <a:lumMod val="65000"/>
                      <a:lumOff val="35000"/>
                    </a:schemeClr>
                  </a:solidFill>
                  <a:latin typeface="Symbol" charset="2"/>
                  <a:cs typeface="Symbol" charset="2"/>
                </a:rPr>
                <a:t>a</a:t>
              </a:r>
              <a:endParaRPr lang="en-US" sz="1200" b="1" dirty="0">
                <a:solidFill>
                  <a:schemeClr val="tx1">
                    <a:lumMod val="65000"/>
                    <a:lumOff val="35000"/>
                  </a:schemeClr>
                </a:solidFill>
                <a:latin typeface="Symbol" charset="2"/>
                <a:cs typeface="Symbol" charset="2"/>
              </a:endParaRPr>
            </a:p>
          </p:txBody>
        </p:sp>
        <p:cxnSp>
          <p:nvCxnSpPr>
            <p:cNvPr id="14" name="Straight Connector 13"/>
            <p:cNvCxnSpPr>
              <a:stCxn id="18" idx="1"/>
            </p:cNvCxnSpPr>
            <p:nvPr/>
          </p:nvCxnSpPr>
          <p:spPr>
            <a:xfrm flipV="1">
              <a:off x="5312570" y="3727673"/>
              <a:ext cx="105655" cy="1541"/>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418225" y="3602791"/>
              <a:ext cx="0" cy="259665"/>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4747772" y="3585457"/>
              <a:ext cx="514350" cy="343416"/>
            </a:xfrm>
            <a:prstGeom prst="ellipse">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5312570" y="3544548"/>
              <a:ext cx="838691" cy="369332"/>
            </a:xfrm>
            <a:prstGeom prst="rect">
              <a:avLst/>
            </a:prstGeom>
            <a:noFill/>
          </p:spPr>
          <p:txBody>
            <a:bodyPr wrap="none" rtlCol="0">
              <a:spAutoFit/>
            </a:bodyPr>
            <a:lstStyle/>
            <a:p>
              <a:r>
                <a:rPr lang="en-US" dirty="0" smtClean="0"/>
                <a:t> </a:t>
              </a:r>
              <a:r>
                <a:rPr lang="en-US" sz="800" b="1" dirty="0" smtClean="0">
                  <a:solidFill>
                    <a:schemeClr val="tx1">
                      <a:lumMod val="65000"/>
                      <a:lumOff val="35000"/>
                    </a:schemeClr>
                  </a:solidFill>
                  <a:latin typeface="Arial"/>
                  <a:cs typeface="Arial"/>
                </a:rPr>
                <a:t>proliferation</a:t>
              </a:r>
              <a:endParaRPr lang="en-US" sz="800" b="1" dirty="0">
                <a:solidFill>
                  <a:schemeClr val="tx1">
                    <a:lumMod val="65000"/>
                    <a:lumOff val="35000"/>
                  </a:schemeClr>
                </a:solidFill>
                <a:latin typeface="Arial"/>
                <a:cs typeface="Arial"/>
              </a:endParaRPr>
            </a:p>
          </p:txBody>
        </p:sp>
      </p:grpSp>
    </p:spTree>
    <p:extLst>
      <p:ext uri="{BB962C8B-B14F-4D97-AF65-F5344CB8AC3E}">
        <p14:creationId xmlns:p14="http://schemas.microsoft.com/office/powerpoint/2010/main" val="156680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567542" y="0"/>
            <a:ext cx="8011776" cy="1077218"/>
          </a:xfrm>
          <a:prstGeom prst="rect">
            <a:avLst/>
          </a:prstGeom>
          <a:noFill/>
          <a:ln w="9525">
            <a:noFill/>
            <a:miter lim="800000"/>
            <a:headEnd/>
            <a:tailEnd/>
          </a:ln>
          <a:effectLst/>
        </p:spPr>
        <p:txBody>
          <a:bodyPr wrap="square">
            <a:prstTxWarp prst="textNoShape">
              <a:avLst/>
            </a:prstTxWarp>
            <a:spAutoFit/>
          </a:bodyPr>
          <a:lstStyle/>
          <a:p>
            <a:r>
              <a:rPr lang="en-US" sz="3200" b="1" cap="all" baseline="0" dirty="0" smtClean="0">
                <a:latin typeface="Chalkboard"/>
                <a:cs typeface="Chalkboard"/>
              </a:rPr>
              <a:t>HIF</a:t>
            </a:r>
            <a:r>
              <a:rPr lang="en-US" sz="3200" b="1" dirty="0">
                <a:latin typeface="Chalkboard"/>
                <a:cs typeface="Chalkboard"/>
              </a:rPr>
              <a:t>s</a:t>
            </a:r>
            <a:r>
              <a:rPr lang="en-US" sz="3200" b="1" cap="all" baseline="0" dirty="0" smtClean="0">
                <a:latin typeface="Chalkboard"/>
                <a:cs typeface="Chalkboard"/>
              </a:rPr>
              <a:t>: A Homeostatic Response </a:t>
            </a:r>
          </a:p>
          <a:p>
            <a:r>
              <a:rPr lang="en-US" sz="3200" b="1" cap="all" dirty="0">
                <a:latin typeface="Chalkboard"/>
                <a:cs typeface="Chalkboard"/>
              </a:rPr>
              <a:t>	</a:t>
            </a:r>
            <a:r>
              <a:rPr lang="en-US" sz="3200" b="1" cap="all" dirty="0" smtClean="0">
                <a:latin typeface="Chalkboard"/>
                <a:cs typeface="Chalkboard"/>
              </a:rPr>
              <a:t>			 </a:t>
            </a:r>
            <a:r>
              <a:rPr lang="en-US" sz="3200" b="1" cap="all" baseline="0" dirty="0" smtClean="0">
                <a:latin typeface="Chalkboard"/>
                <a:cs typeface="Chalkboard"/>
              </a:rPr>
              <a:t>TO KEEP</a:t>
            </a:r>
            <a:r>
              <a:rPr lang="en-US" sz="3200" b="1" cap="all" dirty="0" smtClean="0">
                <a:latin typeface="Chalkboard"/>
                <a:cs typeface="Chalkboard"/>
              </a:rPr>
              <a:t> HYPOXIA “</a:t>
            </a:r>
            <a:r>
              <a:rPr lang="en-US" sz="3200" b="1" i="1" cap="all" dirty="0" smtClean="0">
                <a:latin typeface="Chalkboard"/>
                <a:cs typeface="Chalkboard"/>
              </a:rPr>
              <a:t>in Check</a:t>
            </a:r>
            <a:r>
              <a:rPr lang="en-US" sz="3200" b="1" cap="all" dirty="0" smtClean="0">
                <a:latin typeface="Chalkboard"/>
                <a:cs typeface="Chalkboard"/>
              </a:rPr>
              <a:t>”</a:t>
            </a:r>
            <a:endParaRPr lang="en-US" sz="3200" b="1" cap="all" baseline="0" dirty="0">
              <a:latin typeface="Chalkboard"/>
              <a:cs typeface="Chalkboard"/>
            </a:endParaRPr>
          </a:p>
        </p:txBody>
      </p:sp>
      <p:grpSp>
        <p:nvGrpSpPr>
          <p:cNvPr id="32" name="Group 31"/>
          <p:cNvGrpSpPr/>
          <p:nvPr/>
        </p:nvGrpSpPr>
        <p:grpSpPr>
          <a:xfrm>
            <a:off x="0" y="1333928"/>
            <a:ext cx="9603109" cy="5500140"/>
            <a:chOff x="165723" y="1432020"/>
            <a:chExt cx="9603109" cy="5500140"/>
          </a:xfrm>
        </p:grpSpPr>
        <p:sp>
          <p:nvSpPr>
            <p:cNvPr id="7" name="Text Box 5"/>
            <p:cNvSpPr txBox="1">
              <a:spLocks noChangeArrowheads="1"/>
            </p:cNvSpPr>
            <p:nvPr/>
          </p:nvSpPr>
          <p:spPr bwMode="auto">
            <a:xfrm>
              <a:off x="622923" y="1432020"/>
              <a:ext cx="9145909" cy="4278094"/>
            </a:xfrm>
            <a:prstGeom prst="rect">
              <a:avLst/>
            </a:prstGeom>
            <a:noFill/>
            <a:ln w="9525">
              <a:noFill/>
              <a:miter lim="800000"/>
              <a:headEnd/>
              <a:tailEnd/>
            </a:ln>
            <a:effectLst/>
          </p:spPr>
          <p:txBody>
            <a:bodyPr wrap="square">
              <a:prstTxWarp prst="textNoShape">
                <a:avLst/>
              </a:prstTxWarp>
              <a:spAutoFit/>
            </a:bodyPr>
            <a:lstStyle/>
            <a:p>
              <a:r>
                <a:rPr lang="en-US" baseline="0" dirty="0" smtClean="0">
                  <a:solidFill>
                    <a:srgbClr val="FF6600"/>
                  </a:solidFill>
                </a:rPr>
                <a:t>												</a:t>
              </a:r>
              <a:r>
                <a:rPr lang="en-US" sz="2800" b="1" baseline="0" dirty="0" smtClean="0">
                  <a:solidFill>
                    <a:srgbClr val="FF6600"/>
                  </a:solidFill>
                  <a:latin typeface="Chalkboard"/>
                  <a:cs typeface="Chalkboard"/>
                </a:rPr>
                <a:t>MITOCHONDRIAL </a:t>
              </a:r>
            </a:p>
            <a:p>
              <a:r>
                <a:rPr lang="en-US" sz="2800" b="1" dirty="0">
                  <a:solidFill>
                    <a:srgbClr val="FF6600"/>
                  </a:solidFill>
                  <a:latin typeface="Chalkboard"/>
                  <a:cs typeface="Chalkboard"/>
                </a:rPr>
                <a:t>	</a:t>
              </a:r>
              <a:r>
                <a:rPr lang="en-US" sz="2800" b="1" dirty="0" smtClean="0">
                  <a:solidFill>
                    <a:srgbClr val="FF6600"/>
                  </a:solidFill>
                  <a:latin typeface="Chalkboard"/>
                  <a:cs typeface="Chalkboard"/>
                </a:rPr>
                <a:t>											</a:t>
              </a:r>
              <a:r>
                <a:rPr lang="en-US" sz="2800" b="1" baseline="0" dirty="0" smtClean="0">
                  <a:solidFill>
                    <a:srgbClr val="FF6600"/>
                  </a:solidFill>
                  <a:latin typeface="Chalkboard"/>
                  <a:cs typeface="Chalkboard"/>
                </a:rPr>
                <a:t>METABOLISM</a:t>
              </a:r>
            </a:p>
            <a:p>
              <a:r>
                <a:rPr lang="en-US" sz="3200" b="1" baseline="0" dirty="0" smtClean="0">
                  <a:solidFill>
                    <a:srgbClr val="FF6600"/>
                  </a:solidFill>
                  <a:latin typeface="Chalkboard"/>
                  <a:cs typeface="Chalkboard"/>
                </a:rPr>
                <a:t>O</a:t>
              </a:r>
              <a:r>
                <a:rPr lang="en-US" sz="3200" b="1" baseline="-25000" dirty="0" smtClean="0">
                  <a:solidFill>
                    <a:srgbClr val="FF6600"/>
                  </a:solidFill>
                  <a:latin typeface="Chalkboard"/>
                  <a:cs typeface="Chalkboard"/>
                </a:rPr>
                <a:t>2</a:t>
              </a:r>
              <a:r>
                <a:rPr lang="en-US" sz="3200" b="1" dirty="0" smtClean="0">
                  <a:solidFill>
                    <a:srgbClr val="FF6600"/>
                  </a:solidFill>
                  <a:latin typeface="Chalkboard"/>
                  <a:cs typeface="Chalkboard"/>
                </a:rPr>
                <a:t> </a:t>
              </a:r>
              <a:r>
                <a:rPr lang="en-US" sz="3200" b="1" baseline="0" dirty="0" smtClean="0">
                  <a:solidFill>
                    <a:srgbClr val="FF6600"/>
                  </a:solidFill>
                  <a:latin typeface="Chalkboard"/>
                  <a:cs typeface="Chalkboard"/>
                </a:rPr>
                <a:t>CONSUMPTION	</a:t>
              </a:r>
              <a:r>
                <a:rPr lang="en-US" sz="2800" b="1" baseline="0" dirty="0" smtClean="0">
                  <a:solidFill>
                    <a:srgbClr val="FF6600"/>
                  </a:solidFill>
                  <a:latin typeface="Chalkboard"/>
                  <a:cs typeface="Chalkboard"/>
                </a:rPr>
                <a:t>				</a:t>
              </a:r>
              <a:r>
                <a:rPr lang="en-US" sz="2800" b="1" baseline="0" dirty="0" smtClean="0"/>
                <a:t>					 						</a:t>
              </a:r>
              <a:r>
                <a:rPr lang="en-US" sz="2800" b="1" dirty="0"/>
                <a:t>	</a:t>
              </a:r>
              <a:r>
                <a:rPr lang="en-US" sz="2800" b="1" dirty="0" smtClean="0"/>
                <a:t>					</a:t>
              </a:r>
              <a:r>
                <a:rPr lang="en-US" sz="2800" b="1" baseline="0" dirty="0" smtClean="0">
                  <a:solidFill>
                    <a:srgbClr val="FF6600"/>
                  </a:solidFill>
                  <a:latin typeface="Chalkboard"/>
                  <a:cs typeface="Chalkboard"/>
                </a:rPr>
                <a:t>CELL NUMBER</a:t>
              </a:r>
            </a:p>
            <a:p>
              <a:r>
                <a:rPr lang="en-US" sz="2800" b="1" dirty="0">
                  <a:solidFill>
                    <a:srgbClr val="FF6600"/>
                  </a:solidFill>
                  <a:latin typeface="Chalkboard"/>
                  <a:cs typeface="Chalkboard"/>
                </a:rPr>
                <a:t>	</a:t>
              </a:r>
              <a:r>
                <a:rPr lang="en-US" sz="2800" b="1" dirty="0" smtClean="0">
                  <a:solidFill>
                    <a:srgbClr val="FF6600"/>
                  </a:solidFill>
                  <a:latin typeface="Chalkboard"/>
                  <a:cs typeface="Chalkboard"/>
                </a:rPr>
                <a:t>											</a:t>
              </a:r>
              <a:r>
                <a:rPr lang="en-US" sz="2800" b="1" baseline="0" dirty="0" smtClean="0">
                  <a:solidFill>
                    <a:srgbClr val="FF6600"/>
                  </a:solidFill>
                  <a:latin typeface="Chalkboard"/>
                  <a:cs typeface="Chalkboard"/>
                </a:rPr>
                <a:t>/MATRIX RATIO</a:t>
              </a:r>
            </a:p>
            <a:p>
              <a:r>
                <a:rPr lang="en-US" sz="3200" baseline="0" dirty="0" smtClean="0"/>
                <a:t>	</a:t>
              </a:r>
              <a:r>
                <a:rPr lang="en-US" sz="3200" baseline="0" dirty="0"/>
                <a:t>	</a:t>
              </a:r>
              <a:r>
                <a:rPr lang="en-US" sz="3200" baseline="0" dirty="0" smtClean="0"/>
                <a:t>																	</a:t>
              </a:r>
              <a:endParaRPr lang="en-US" sz="3200" dirty="0"/>
            </a:p>
            <a:p>
              <a:r>
                <a:rPr lang="en-US" sz="3200" b="1" dirty="0">
                  <a:solidFill>
                    <a:srgbClr val="6B857E"/>
                  </a:solidFill>
                  <a:latin typeface="Chalkboard"/>
                  <a:cs typeface="Chalkboard"/>
                </a:rPr>
                <a:t>	</a:t>
              </a:r>
              <a:r>
                <a:rPr lang="en-US" sz="3200" b="1" dirty="0" smtClean="0">
                  <a:solidFill>
                    <a:srgbClr val="6B857E"/>
                  </a:solidFill>
                  <a:latin typeface="Chalkboard"/>
                  <a:cs typeface="Chalkboard"/>
                </a:rPr>
                <a:t>																				</a:t>
              </a:r>
              <a:r>
                <a:rPr lang="en-US" sz="2800" b="1" baseline="0" dirty="0" smtClean="0">
                  <a:solidFill>
                    <a:schemeClr val="accent3">
                      <a:lumMod val="50000"/>
                    </a:schemeClr>
                  </a:solidFill>
                  <a:latin typeface="Chalkboard"/>
                  <a:cs typeface="Chalkboard"/>
                </a:rPr>
                <a:t>BLOOD VESSELS</a:t>
              </a:r>
              <a:endParaRPr lang="en-US" sz="2800" b="1" baseline="0" dirty="0">
                <a:solidFill>
                  <a:schemeClr val="accent3">
                    <a:lumMod val="50000"/>
                  </a:schemeClr>
                </a:solidFill>
                <a:latin typeface="Chalkboard"/>
                <a:cs typeface="Chalkboard"/>
              </a:endParaRPr>
            </a:p>
            <a:p>
              <a:r>
                <a:rPr lang="en-US" sz="3200" b="1" baseline="0" dirty="0" smtClean="0">
                  <a:solidFill>
                    <a:schemeClr val="accent3">
                      <a:lumMod val="50000"/>
                    </a:schemeClr>
                  </a:solidFill>
                  <a:latin typeface="Chalkboard"/>
                  <a:cs typeface="Chalkboard"/>
                </a:rPr>
                <a:t>O</a:t>
              </a:r>
              <a:r>
                <a:rPr lang="en-US" sz="3200" b="1" baseline="-25000" dirty="0" smtClean="0">
                  <a:solidFill>
                    <a:schemeClr val="accent3">
                      <a:lumMod val="50000"/>
                    </a:schemeClr>
                  </a:solidFill>
                  <a:latin typeface="Chalkboard"/>
                  <a:cs typeface="Chalkboard"/>
                </a:rPr>
                <a:t>2</a:t>
              </a:r>
              <a:r>
                <a:rPr lang="en-US" sz="3200" b="1" dirty="0" smtClean="0">
                  <a:solidFill>
                    <a:schemeClr val="accent3">
                      <a:lumMod val="50000"/>
                    </a:schemeClr>
                  </a:solidFill>
                  <a:latin typeface="Chalkboard"/>
                  <a:cs typeface="Chalkboard"/>
                </a:rPr>
                <a:t> </a:t>
              </a:r>
              <a:r>
                <a:rPr lang="en-US" sz="3200" b="1" baseline="0" dirty="0" smtClean="0">
                  <a:solidFill>
                    <a:schemeClr val="accent3">
                      <a:lumMod val="50000"/>
                    </a:schemeClr>
                  </a:solidFill>
                  <a:latin typeface="Chalkboard"/>
                  <a:cs typeface="Chalkboard"/>
                </a:rPr>
                <a:t>AVAILABILITY					</a:t>
              </a:r>
              <a:endParaRPr lang="en-US" sz="2800" b="1" baseline="0" dirty="0" smtClean="0">
                <a:solidFill>
                  <a:schemeClr val="accent3">
                    <a:lumMod val="50000"/>
                  </a:schemeClr>
                </a:solidFill>
                <a:latin typeface="Chalkboard"/>
                <a:cs typeface="Chalkboard"/>
              </a:endParaRPr>
            </a:p>
            <a:p>
              <a:r>
                <a:rPr lang="en-US" sz="3200" b="1" baseline="0" dirty="0">
                  <a:solidFill>
                    <a:schemeClr val="accent3">
                      <a:lumMod val="50000"/>
                    </a:schemeClr>
                  </a:solidFill>
                  <a:latin typeface="Chalkboard"/>
                  <a:cs typeface="Chalkboard"/>
                </a:rPr>
                <a:t>		</a:t>
              </a:r>
              <a:r>
                <a:rPr lang="en-US" sz="3200" b="1" baseline="0" dirty="0" smtClean="0">
                  <a:solidFill>
                    <a:schemeClr val="accent3">
                      <a:lumMod val="50000"/>
                    </a:schemeClr>
                  </a:solidFill>
                  <a:latin typeface="Chalkboard"/>
                  <a:cs typeface="Chalkboard"/>
                </a:rPr>
                <a:t>																		 </a:t>
              </a:r>
              <a:r>
                <a:rPr lang="en-US" sz="2800" b="1" baseline="0" dirty="0" smtClean="0">
                  <a:solidFill>
                    <a:schemeClr val="accent3">
                      <a:lumMod val="50000"/>
                    </a:schemeClr>
                  </a:solidFill>
                  <a:latin typeface="Chalkboard"/>
                  <a:cs typeface="Chalkboard"/>
                </a:rPr>
                <a:t>RED BLOOD CELLS</a:t>
              </a:r>
              <a:endParaRPr lang="en-US" sz="2800" b="1" baseline="0" dirty="0">
                <a:solidFill>
                  <a:schemeClr val="accent3">
                    <a:lumMod val="50000"/>
                  </a:schemeClr>
                </a:solidFill>
                <a:latin typeface="Chalkboard"/>
                <a:cs typeface="Chalkboard"/>
              </a:endParaRPr>
            </a:p>
          </p:txBody>
        </p:sp>
        <p:sp>
          <p:nvSpPr>
            <p:cNvPr id="16" name="Bent Arrow 15"/>
            <p:cNvSpPr/>
            <p:nvPr/>
          </p:nvSpPr>
          <p:spPr bwMode="auto">
            <a:xfrm flipV="1">
              <a:off x="4536364" y="5039554"/>
              <a:ext cx="1286933" cy="670560"/>
            </a:xfrm>
            <a:prstGeom prst="bent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25000">
                <a:ln>
                  <a:noFill/>
                </a:ln>
                <a:solidFill>
                  <a:schemeClr val="tx1"/>
                </a:solidFill>
                <a:effectLst/>
                <a:latin typeface="Chalkboard Bold" pitchFamily="1" charset="0"/>
              </a:endParaRPr>
            </a:p>
          </p:txBody>
        </p:sp>
        <p:sp>
          <p:nvSpPr>
            <p:cNvPr id="6" name="Line 7"/>
            <p:cNvSpPr>
              <a:spLocks noChangeShapeType="1"/>
            </p:cNvSpPr>
            <p:nvPr/>
          </p:nvSpPr>
          <p:spPr bwMode="auto">
            <a:xfrm>
              <a:off x="2728405" y="2014143"/>
              <a:ext cx="0" cy="0"/>
            </a:xfrm>
            <a:prstGeom prst="line">
              <a:avLst/>
            </a:prstGeom>
            <a:noFill/>
            <a:ln w="9525">
              <a:noFill/>
              <a:round/>
              <a:headEnd/>
              <a:tailEnd type="triangle" w="med" len="med"/>
            </a:ln>
            <a:effectLst/>
          </p:spPr>
          <p:txBody>
            <a:bodyPr wrap="none" anchor="ctr">
              <a:prstTxWarp prst="textNoShape">
                <a:avLst/>
              </a:prstTxWarp>
            </a:bodyPr>
            <a:lstStyle/>
            <a:p>
              <a:endParaRPr lang="en-US"/>
            </a:p>
          </p:txBody>
        </p:sp>
        <p:sp>
          <p:nvSpPr>
            <p:cNvPr id="9" name="Down Arrow 8"/>
            <p:cNvSpPr/>
            <p:nvPr/>
          </p:nvSpPr>
          <p:spPr bwMode="auto">
            <a:xfrm>
              <a:off x="1659256" y="2056413"/>
              <a:ext cx="76200" cy="685800"/>
            </a:xfrm>
            <a:prstGeom prst="downArrow">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25000">
                <a:ln>
                  <a:noFill/>
                </a:ln>
                <a:solidFill>
                  <a:schemeClr val="tx1"/>
                </a:solidFill>
                <a:effectLst/>
                <a:latin typeface="Chalkboard Bold" pitchFamily="1" charset="0"/>
              </a:endParaRPr>
            </a:p>
          </p:txBody>
        </p:sp>
        <p:sp>
          <p:nvSpPr>
            <p:cNvPr id="10" name="Down Arrow 9"/>
            <p:cNvSpPr/>
            <p:nvPr/>
          </p:nvSpPr>
          <p:spPr bwMode="auto">
            <a:xfrm>
              <a:off x="184460" y="2340522"/>
              <a:ext cx="457200" cy="609600"/>
            </a:xfrm>
            <a:prstGeom prst="down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25000">
                <a:ln>
                  <a:noFill/>
                </a:ln>
                <a:solidFill>
                  <a:schemeClr val="tx1"/>
                </a:solidFill>
                <a:effectLst/>
                <a:latin typeface="Chalkboard Bold" pitchFamily="1" charset="0"/>
              </a:endParaRPr>
            </a:p>
          </p:txBody>
        </p:sp>
        <p:sp>
          <p:nvSpPr>
            <p:cNvPr id="12" name="Down Arrow 11"/>
            <p:cNvSpPr/>
            <p:nvPr/>
          </p:nvSpPr>
          <p:spPr bwMode="auto">
            <a:xfrm flipV="1">
              <a:off x="165723" y="4545488"/>
              <a:ext cx="457200" cy="609600"/>
            </a:xfrm>
            <a:prstGeom prst="down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25000">
                <a:ln>
                  <a:noFill/>
                </a:ln>
                <a:solidFill>
                  <a:schemeClr val="tx1"/>
                </a:solidFill>
                <a:effectLst/>
                <a:latin typeface="Chalkboard Bold" pitchFamily="1" charset="0"/>
              </a:endParaRPr>
            </a:p>
          </p:txBody>
        </p:sp>
        <p:sp>
          <p:nvSpPr>
            <p:cNvPr id="18" name="Bent Arrow 17"/>
            <p:cNvSpPr/>
            <p:nvPr/>
          </p:nvSpPr>
          <p:spPr bwMode="auto">
            <a:xfrm>
              <a:off x="4772429" y="2216667"/>
              <a:ext cx="1126067" cy="1173480"/>
            </a:xfrm>
            <a:prstGeom prst="bentArrow">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25000">
                <a:ln>
                  <a:noFill/>
                </a:ln>
                <a:solidFill>
                  <a:schemeClr val="tx1"/>
                </a:solidFill>
                <a:effectLst/>
                <a:latin typeface="Chalkboard Bold" pitchFamily="1" charset="0"/>
              </a:endParaRPr>
            </a:p>
          </p:txBody>
        </p:sp>
        <p:sp>
          <p:nvSpPr>
            <p:cNvPr id="19" name="Bent Arrow 18"/>
            <p:cNvSpPr/>
            <p:nvPr/>
          </p:nvSpPr>
          <p:spPr bwMode="auto">
            <a:xfrm>
              <a:off x="4603096" y="1558746"/>
              <a:ext cx="1295400" cy="685800"/>
            </a:xfrm>
            <a:prstGeom prst="bent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25000">
                <a:ln>
                  <a:noFill/>
                </a:ln>
                <a:solidFill>
                  <a:schemeClr val="tx1"/>
                </a:solidFill>
                <a:effectLst/>
                <a:latin typeface="Chalkboard Bold" pitchFamily="1" charset="0"/>
              </a:endParaRPr>
            </a:p>
          </p:txBody>
        </p:sp>
        <p:sp>
          <p:nvSpPr>
            <p:cNvPr id="20" name="Bent Arrow 19"/>
            <p:cNvSpPr/>
            <p:nvPr/>
          </p:nvSpPr>
          <p:spPr bwMode="auto">
            <a:xfrm flipV="1">
              <a:off x="4611563" y="2519893"/>
              <a:ext cx="1286933" cy="670560"/>
            </a:xfrm>
            <a:prstGeom prst="bent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25000">
                <a:ln>
                  <a:noFill/>
                </a:ln>
                <a:solidFill>
                  <a:schemeClr val="tx1"/>
                </a:solidFill>
                <a:effectLst/>
                <a:latin typeface="Chalkboard Bold" pitchFamily="1" charset="0"/>
              </a:endParaRPr>
            </a:p>
          </p:txBody>
        </p:sp>
        <p:sp>
          <p:nvSpPr>
            <p:cNvPr id="15" name="Bent Arrow 14"/>
            <p:cNvSpPr/>
            <p:nvPr/>
          </p:nvSpPr>
          <p:spPr bwMode="auto">
            <a:xfrm>
              <a:off x="4527897" y="4202588"/>
              <a:ext cx="1295400" cy="685800"/>
            </a:xfrm>
            <a:prstGeom prst="bent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25000">
                <a:ln>
                  <a:noFill/>
                </a:ln>
                <a:solidFill>
                  <a:schemeClr val="tx1"/>
                </a:solidFill>
                <a:effectLst/>
                <a:latin typeface="Chalkboard Bold" pitchFamily="1" charset="0"/>
              </a:endParaRPr>
            </a:p>
          </p:txBody>
        </p:sp>
        <p:sp>
          <p:nvSpPr>
            <p:cNvPr id="22" name="Down Arrow 21"/>
            <p:cNvSpPr/>
            <p:nvPr/>
          </p:nvSpPr>
          <p:spPr bwMode="auto">
            <a:xfrm>
              <a:off x="184460" y="5892925"/>
              <a:ext cx="457200" cy="609600"/>
            </a:xfrm>
            <a:prstGeom prst="down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25000">
                <a:ln>
                  <a:noFill/>
                </a:ln>
                <a:solidFill>
                  <a:schemeClr val="tx1"/>
                </a:solidFill>
                <a:effectLst/>
                <a:latin typeface="Chalkboard Bold" pitchFamily="1" charset="0"/>
              </a:endParaRPr>
            </a:p>
          </p:txBody>
        </p:sp>
        <p:sp>
          <p:nvSpPr>
            <p:cNvPr id="2" name="Rectangle 1"/>
            <p:cNvSpPr/>
            <p:nvPr/>
          </p:nvSpPr>
          <p:spPr>
            <a:xfrm>
              <a:off x="772985" y="4870057"/>
              <a:ext cx="3356502" cy="2062103"/>
            </a:xfrm>
            <a:prstGeom prst="rect">
              <a:avLst/>
            </a:prstGeom>
          </p:spPr>
          <p:txBody>
            <a:bodyPr wrap="square">
              <a:spAutoFit/>
            </a:bodyPr>
            <a:lstStyle/>
            <a:p>
              <a:endParaRPr lang="en-US" sz="3200" b="1" dirty="0" smtClean="0">
                <a:solidFill>
                  <a:schemeClr val="bg1">
                    <a:lumMod val="50000"/>
                  </a:schemeClr>
                </a:solidFill>
                <a:latin typeface="Chalkboard"/>
                <a:cs typeface="Chalkboard"/>
              </a:endParaRPr>
            </a:p>
            <a:p>
              <a:endParaRPr lang="en-US" sz="3200" b="1" dirty="0" smtClean="0">
                <a:solidFill>
                  <a:schemeClr val="bg1">
                    <a:lumMod val="50000"/>
                  </a:schemeClr>
                </a:solidFill>
                <a:latin typeface="Chalkboard"/>
                <a:cs typeface="Chalkboard"/>
              </a:endParaRPr>
            </a:p>
            <a:p>
              <a:r>
                <a:rPr lang="en-US" sz="3200" b="1" dirty="0" smtClean="0">
                  <a:solidFill>
                    <a:srgbClr val="0000FF"/>
                  </a:solidFill>
                  <a:latin typeface="Chalkboard"/>
                  <a:cs typeface="Chalkboard"/>
                </a:rPr>
                <a:t>REDOX STRESS</a:t>
              </a:r>
              <a:r>
                <a:rPr lang="en-US" sz="3200" b="1" dirty="0">
                  <a:solidFill>
                    <a:srgbClr val="FF6600"/>
                  </a:solidFill>
                  <a:latin typeface="Chalkboard"/>
                  <a:cs typeface="Chalkboard"/>
                </a:rPr>
                <a:t>	</a:t>
              </a:r>
              <a:endParaRPr lang="en-US" sz="3200" dirty="0"/>
            </a:p>
          </p:txBody>
        </p:sp>
        <p:sp>
          <p:nvSpPr>
            <p:cNvPr id="11" name="Right Arrow 10"/>
            <p:cNvSpPr/>
            <p:nvPr/>
          </p:nvSpPr>
          <p:spPr>
            <a:xfrm>
              <a:off x="4497544" y="6031676"/>
              <a:ext cx="1295400" cy="412057"/>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823297" y="4679573"/>
              <a:ext cx="3365024" cy="1815882"/>
            </a:xfrm>
            <a:prstGeom prst="rect">
              <a:avLst/>
            </a:prstGeom>
          </p:spPr>
          <p:txBody>
            <a:bodyPr wrap="none">
              <a:spAutoFit/>
            </a:bodyPr>
            <a:lstStyle/>
            <a:p>
              <a:endParaRPr lang="en-US" sz="2800" b="1" dirty="0" smtClean="0">
                <a:solidFill>
                  <a:schemeClr val="bg1">
                    <a:lumMod val="50000"/>
                  </a:schemeClr>
                </a:solidFill>
                <a:latin typeface="Chalkboard"/>
                <a:cs typeface="Chalkboard"/>
              </a:endParaRPr>
            </a:p>
            <a:p>
              <a:endParaRPr lang="en-US" sz="2800" b="1" dirty="0" smtClean="0">
                <a:solidFill>
                  <a:schemeClr val="bg1">
                    <a:lumMod val="50000"/>
                  </a:schemeClr>
                </a:solidFill>
                <a:latin typeface="Chalkboard"/>
                <a:cs typeface="Chalkboard"/>
              </a:endParaRPr>
            </a:p>
            <a:p>
              <a:endParaRPr lang="en-US" sz="2800" b="1" dirty="0">
                <a:solidFill>
                  <a:schemeClr val="bg1">
                    <a:lumMod val="50000"/>
                  </a:schemeClr>
                </a:solidFill>
                <a:latin typeface="Chalkboard"/>
                <a:cs typeface="Chalkboard"/>
              </a:endParaRPr>
            </a:p>
            <a:p>
              <a:r>
                <a:rPr lang="en-US" sz="2800" b="1" dirty="0" smtClean="0">
                  <a:solidFill>
                    <a:srgbClr val="0000FF"/>
                  </a:solidFill>
                  <a:latin typeface="Chalkboard"/>
                  <a:cs typeface="Chalkboard"/>
                </a:rPr>
                <a:t>ROS METABOLISM</a:t>
              </a:r>
              <a:endParaRPr lang="en-US" sz="2800" b="1" dirty="0">
                <a:solidFill>
                  <a:srgbClr val="0000FF"/>
                </a:solidFill>
                <a:latin typeface="Chalkboard"/>
                <a:cs typeface="Chalkboard"/>
              </a:endParaRPr>
            </a:p>
          </p:txBody>
        </p:sp>
      </p:grpSp>
    </p:spTree>
    <p:extLst>
      <p:ext uri="{BB962C8B-B14F-4D97-AF65-F5344CB8AC3E}">
        <p14:creationId xmlns:p14="http://schemas.microsoft.com/office/powerpoint/2010/main" val="272806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4267" y="498097"/>
            <a:ext cx="8717661" cy="5592967"/>
            <a:chOff x="244267" y="498097"/>
            <a:chExt cx="8717661" cy="5592967"/>
          </a:xfrm>
        </p:grpSpPr>
        <p:pic>
          <p:nvPicPr>
            <p:cNvPr id="6" name="Picture 5"/>
            <p:cNvPicPr>
              <a:picLocks noChangeAspect="1"/>
            </p:cNvPicPr>
            <p:nvPr/>
          </p:nvPicPr>
          <p:blipFill>
            <a:blip r:embed="rId2"/>
            <a:stretch>
              <a:fillRect/>
            </a:stretch>
          </p:blipFill>
          <p:spPr>
            <a:xfrm>
              <a:off x="244267" y="500270"/>
              <a:ext cx="8717661" cy="5590794"/>
            </a:xfrm>
            <a:prstGeom prst="rect">
              <a:avLst/>
            </a:prstGeom>
          </p:spPr>
        </p:pic>
        <p:sp>
          <p:nvSpPr>
            <p:cNvPr id="7" name="TextBox 6"/>
            <p:cNvSpPr txBox="1"/>
            <p:nvPr/>
          </p:nvSpPr>
          <p:spPr>
            <a:xfrm>
              <a:off x="4722372" y="3585457"/>
              <a:ext cx="615598" cy="276999"/>
            </a:xfrm>
            <a:prstGeom prst="rect">
              <a:avLst/>
            </a:prstGeom>
            <a:noFill/>
          </p:spPr>
          <p:txBody>
            <a:bodyPr wrap="none" rtlCol="0">
              <a:spAutoFit/>
            </a:bodyPr>
            <a:lstStyle/>
            <a:p>
              <a:r>
                <a:rPr lang="en-US" sz="1200" b="1" dirty="0" smtClean="0">
                  <a:solidFill>
                    <a:schemeClr val="tx1">
                      <a:lumMod val="65000"/>
                      <a:lumOff val="35000"/>
                    </a:schemeClr>
                  </a:solidFill>
                </a:rPr>
                <a:t>HIF-1</a:t>
              </a:r>
              <a:r>
                <a:rPr lang="en-US" sz="1200" b="1" dirty="0" smtClean="0">
                  <a:solidFill>
                    <a:schemeClr val="tx1">
                      <a:lumMod val="65000"/>
                      <a:lumOff val="35000"/>
                    </a:schemeClr>
                  </a:solidFill>
                  <a:latin typeface="Symbol" charset="2"/>
                  <a:cs typeface="Symbol" charset="2"/>
                </a:rPr>
                <a:t>a</a:t>
              </a:r>
              <a:endParaRPr lang="en-US" sz="1200" b="1" dirty="0">
                <a:solidFill>
                  <a:schemeClr val="tx1">
                    <a:lumMod val="65000"/>
                    <a:lumOff val="35000"/>
                  </a:schemeClr>
                </a:solidFill>
                <a:latin typeface="Symbol" charset="2"/>
                <a:cs typeface="Symbol" charset="2"/>
              </a:endParaRPr>
            </a:p>
          </p:txBody>
        </p:sp>
        <p:cxnSp>
          <p:nvCxnSpPr>
            <p:cNvPr id="8" name="Straight Connector 7"/>
            <p:cNvCxnSpPr>
              <a:stCxn id="11" idx="1"/>
            </p:cNvCxnSpPr>
            <p:nvPr/>
          </p:nvCxnSpPr>
          <p:spPr>
            <a:xfrm flipV="1">
              <a:off x="5312570" y="3727673"/>
              <a:ext cx="105655" cy="1541"/>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418225" y="3602791"/>
              <a:ext cx="0" cy="259665"/>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4747772" y="3585457"/>
              <a:ext cx="514350" cy="343416"/>
            </a:xfrm>
            <a:prstGeom prst="ellipse">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312570" y="3544548"/>
              <a:ext cx="838691" cy="369332"/>
            </a:xfrm>
            <a:prstGeom prst="rect">
              <a:avLst/>
            </a:prstGeom>
            <a:noFill/>
          </p:spPr>
          <p:txBody>
            <a:bodyPr wrap="none" rtlCol="0">
              <a:spAutoFit/>
            </a:bodyPr>
            <a:lstStyle/>
            <a:p>
              <a:r>
                <a:rPr lang="en-US" dirty="0" smtClean="0"/>
                <a:t> </a:t>
              </a:r>
              <a:r>
                <a:rPr lang="en-US" sz="800" b="1" dirty="0" smtClean="0">
                  <a:solidFill>
                    <a:schemeClr val="tx1">
                      <a:lumMod val="65000"/>
                      <a:lumOff val="35000"/>
                    </a:schemeClr>
                  </a:solidFill>
                  <a:latin typeface="Arial"/>
                  <a:cs typeface="Arial"/>
                </a:rPr>
                <a:t>proliferation</a:t>
              </a:r>
              <a:endParaRPr lang="en-US" sz="800" b="1" dirty="0">
                <a:solidFill>
                  <a:schemeClr val="tx1">
                    <a:lumMod val="65000"/>
                    <a:lumOff val="35000"/>
                  </a:schemeClr>
                </a:solidFill>
                <a:latin typeface="Arial"/>
                <a:cs typeface="Arial"/>
              </a:endParaRPr>
            </a:p>
          </p:txBody>
        </p:sp>
        <p:sp>
          <p:nvSpPr>
            <p:cNvPr id="12" name="Rectangle 11"/>
            <p:cNvSpPr/>
            <p:nvPr/>
          </p:nvSpPr>
          <p:spPr>
            <a:xfrm>
              <a:off x="244267" y="498097"/>
              <a:ext cx="8491550" cy="35109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44267" y="2135383"/>
              <a:ext cx="1960620" cy="24145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extBox 4"/>
          <p:cNvSpPr txBox="1"/>
          <p:nvPr/>
        </p:nvSpPr>
        <p:spPr>
          <a:xfrm>
            <a:off x="161118" y="849189"/>
            <a:ext cx="2253093" cy="4893647"/>
          </a:xfrm>
          <a:prstGeom prst="rect">
            <a:avLst/>
          </a:prstGeom>
          <a:noFill/>
        </p:spPr>
        <p:txBody>
          <a:bodyPr wrap="square" rtlCol="0">
            <a:spAutoFit/>
          </a:bodyPr>
          <a:lstStyle/>
          <a:p>
            <a:r>
              <a:rPr lang="en-US" sz="2400" b="1" u="sng" dirty="0" smtClean="0">
                <a:latin typeface="Chalkboard"/>
                <a:cs typeface="Chalkboard"/>
              </a:rPr>
              <a:t>HYPOTHESIS</a:t>
            </a:r>
          </a:p>
          <a:p>
            <a:endParaRPr lang="en-US" sz="2400" b="1" u="sng" dirty="0" smtClean="0">
              <a:latin typeface="Chalkboard"/>
              <a:cs typeface="Chalkboard"/>
            </a:endParaRPr>
          </a:p>
          <a:p>
            <a:r>
              <a:rPr lang="en-US" sz="2400" b="1" dirty="0">
                <a:solidFill>
                  <a:srgbClr val="0000FF"/>
                </a:solidFill>
                <a:latin typeface="Chalkboard"/>
                <a:cs typeface="Chalkboard"/>
              </a:rPr>
              <a:t>T</a:t>
            </a:r>
            <a:r>
              <a:rPr lang="en-US" sz="2400" b="1" dirty="0" smtClean="0">
                <a:solidFill>
                  <a:srgbClr val="0000FF"/>
                </a:solidFill>
                <a:latin typeface="Chalkboard"/>
                <a:cs typeface="Chalkboard"/>
              </a:rPr>
              <a:t>he complex actions of HIF</a:t>
            </a:r>
            <a:r>
              <a:rPr lang="en-US" sz="2400" b="1" dirty="0">
                <a:solidFill>
                  <a:srgbClr val="0000FF"/>
                </a:solidFill>
                <a:latin typeface="Chalkboard"/>
                <a:cs typeface="Chalkboard"/>
              </a:rPr>
              <a:t>s</a:t>
            </a:r>
            <a:r>
              <a:rPr lang="en-US" sz="2400" b="1" dirty="0" smtClean="0">
                <a:solidFill>
                  <a:srgbClr val="0000FF"/>
                </a:solidFill>
                <a:latin typeface="Chalkboard"/>
                <a:cs typeface="Chalkboard"/>
              </a:rPr>
              <a:t> on O</a:t>
            </a:r>
            <a:r>
              <a:rPr lang="en-US" sz="2400" b="1" baseline="-25000" dirty="0" smtClean="0">
                <a:solidFill>
                  <a:srgbClr val="0000FF"/>
                </a:solidFill>
                <a:latin typeface="Chalkboard"/>
                <a:cs typeface="Chalkboard"/>
              </a:rPr>
              <a:t>2</a:t>
            </a:r>
            <a:r>
              <a:rPr lang="en-US" sz="2400" b="1" dirty="0" smtClean="0">
                <a:solidFill>
                  <a:srgbClr val="0000FF"/>
                </a:solidFill>
                <a:latin typeface="Chalkboard"/>
                <a:cs typeface="Chalkboard"/>
              </a:rPr>
              <a:t> homeostasis are exploited to modulate development and homeostasis of skeletal elements.</a:t>
            </a:r>
          </a:p>
        </p:txBody>
      </p:sp>
    </p:spTree>
    <p:extLst>
      <p:ext uri="{BB962C8B-B14F-4D97-AF65-F5344CB8AC3E}">
        <p14:creationId xmlns:p14="http://schemas.microsoft.com/office/powerpoint/2010/main" val="2669091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spcAft>
                <a:spcPct val="0"/>
              </a:spcAft>
              <a:buFont typeface="Arial" panose="020B0604020202020204" pitchFamily="34" charset="0"/>
              <a:buNone/>
              <a:defRPr/>
            </a:pPr>
            <a:r>
              <a:rPr lang="en-US" sz="5400" dirty="0" smtClean="0">
                <a:solidFill>
                  <a:srgbClr val="F79646"/>
                </a:solidFill>
                <a:latin typeface="Stencil" panose="040409050D0802020404" pitchFamily="82" charset="0"/>
              </a:rPr>
              <a:t>OMICS International</a:t>
            </a:r>
          </a:p>
          <a:p>
            <a:pPr marL="0" indent="0" algn="ctr" fontAlgn="base">
              <a:spcAft>
                <a:spcPct val="0"/>
              </a:spcAft>
              <a:buFont typeface="Arial" panose="020B0604020202020204" pitchFamily="34" charset="0"/>
              <a:buNone/>
              <a:defRPr/>
            </a:pPr>
            <a:r>
              <a:rPr lang="en-US" sz="5400" dirty="0" smtClean="0">
                <a:solidFill>
                  <a:srgbClr val="F79646"/>
                </a:solidFill>
              </a:rPr>
              <a:t>www.omicsonline.org</a:t>
            </a:r>
            <a:endParaRPr lang="en-US" sz="5400" dirty="0">
              <a:solidFill>
                <a:srgbClr val="F79646"/>
              </a:solidFill>
            </a:endParaRPr>
          </a:p>
        </p:txBody>
      </p:sp>
      <p:sp>
        <p:nvSpPr>
          <p:cNvPr id="2052"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en-US" sz="2000" smtClean="0">
                <a:solidFill>
                  <a:srgbClr val="7030A0"/>
                </a:solidFill>
                <a:latin typeface="Arial" charset="0"/>
                <a:cs typeface="Arial" charset="0"/>
              </a:rPr>
              <a:t>Contact us at: contact.omics@omicsonline.org</a:t>
            </a:r>
          </a:p>
        </p:txBody>
      </p:sp>
      <p:sp>
        <p:nvSpPr>
          <p:cNvPr id="2" name="Folded Corner 1"/>
          <p:cNvSpPr/>
          <p:nvPr/>
        </p:nvSpPr>
        <p:spPr>
          <a:xfrm>
            <a:off x="0" y="2841625"/>
            <a:ext cx="9144000" cy="3983038"/>
          </a:xfrm>
          <a:prstGeom prst="foldedCorner">
            <a:avLst/>
          </a:prstGeom>
        </p:spPr>
        <p:style>
          <a:lnRef idx="3">
            <a:schemeClr val="lt1"/>
          </a:lnRef>
          <a:fillRef idx="1">
            <a:schemeClr val="accent5"/>
          </a:fillRef>
          <a:effectRef idx="1">
            <a:schemeClr val="accent5"/>
          </a:effectRef>
          <a:fontRef idx="minor">
            <a:schemeClr val="lt1"/>
          </a:fontRef>
        </p:style>
        <p:txBody>
          <a:bodyPr anchor="ctr"/>
          <a:lstStyle/>
          <a:p>
            <a:pPr fontAlgn="base">
              <a:spcBef>
                <a:spcPct val="0"/>
              </a:spcBef>
              <a:spcAft>
                <a:spcPct val="0"/>
              </a:spcAft>
              <a:defRPr/>
            </a:pPr>
            <a:endParaRPr lang="en-US" b="1" dirty="0" smtClean="0">
              <a:hlinkClick r:id="rId3" tooltip="OMICS International"/>
            </a:endParaRPr>
          </a:p>
          <a:p>
            <a:pPr fontAlgn="base">
              <a:spcBef>
                <a:spcPct val="0"/>
              </a:spcBef>
              <a:spcAft>
                <a:spcPct val="0"/>
              </a:spcAft>
              <a:defRPr/>
            </a:pPr>
            <a:endParaRPr lang="en-US" b="1" dirty="0">
              <a:hlinkClick r:id="rId3" tooltip="OMICS International"/>
            </a:endParaRPr>
          </a:p>
          <a:p>
            <a:pPr fontAlgn="base">
              <a:spcBef>
                <a:spcPct val="0"/>
              </a:spcBef>
              <a:spcAft>
                <a:spcPct val="0"/>
              </a:spcAft>
              <a:defRPr/>
            </a:pPr>
            <a:endParaRPr lang="en-US" b="1" dirty="0" smtClean="0">
              <a:hlinkClick r:id="rId3" tooltip="OMICS International"/>
            </a:endParaRPr>
          </a:p>
          <a:p>
            <a:pPr fontAlgn="base">
              <a:spcBef>
                <a:spcPct val="0"/>
              </a:spcBef>
              <a:spcAft>
                <a:spcPct val="0"/>
              </a:spcAft>
              <a:defRPr/>
            </a:pPr>
            <a:r>
              <a:rPr lang="en-US" b="1" dirty="0" smtClean="0">
                <a:solidFill>
                  <a:schemeClr val="bg1"/>
                </a:solidFill>
                <a:hlinkClick r:id="rId3" tooltip="OMICS International"/>
              </a:rPr>
              <a:t>OMICS </a:t>
            </a:r>
            <a:r>
              <a:rPr lang="en-US" b="1" dirty="0">
                <a:solidFill>
                  <a:schemeClr val="bg1"/>
                </a:solidFill>
                <a:hlinkClick r:id="rId3" tooltip="OMICS International"/>
              </a:rPr>
              <a:t>International</a:t>
            </a:r>
            <a:r>
              <a:rPr lang="en-US" dirty="0">
                <a:solidFill>
                  <a:schemeClr val="bg1"/>
                </a:solidFill>
              </a:rPr>
              <a:t> (and its subsidiaries), is an </a:t>
            </a:r>
            <a:r>
              <a:rPr lang="en-US" dirty="0">
                <a:solidFill>
                  <a:schemeClr val="bg1"/>
                </a:solidFill>
                <a:hlinkClick r:id="rId4"/>
              </a:rPr>
              <a:t>Open Access </a:t>
            </a:r>
            <a:r>
              <a:rPr lang="en-US" dirty="0">
                <a:solidFill>
                  <a:schemeClr val="bg1"/>
                </a:solidFill>
              </a:rPr>
              <a:t>publisher and international </a:t>
            </a:r>
            <a:r>
              <a:rPr lang="en-US" dirty="0">
                <a:solidFill>
                  <a:schemeClr val="bg1"/>
                </a:solidFill>
                <a:hlinkClick r:id="rId5" tooltip="conference"/>
              </a:rPr>
              <a:t>conference</a:t>
            </a:r>
            <a:r>
              <a:rPr lang="en-US" dirty="0">
                <a:solidFill>
                  <a:schemeClr val="bg1"/>
                </a:solidFill>
              </a:rPr>
              <a:t> Organizer, which owns and operates </a:t>
            </a:r>
            <a:r>
              <a:rPr lang="en-US" dirty="0" smtClean="0">
                <a:solidFill>
                  <a:schemeClr val="bg1"/>
                </a:solidFill>
              </a:rPr>
              <a:t>peer-reviewed </a:t>
            </a:r>
            <a:r>
              <a:rPr lang="en-US" dirty="0">
                <a:solidFill>
                  <a:schemeClr val="bg1"/>
                </a:solidFill>
              </a:rPr>
              <a:t>Clinical, Medical, Life Sciences, and Engineering &amp; Technology journals and hosts </a:t>
            </a:r>
            <a:r>
              <a:rPr lang="en-US" dirty="0" smtClean="0">
                <a:solidFill>
                  <a:schemeClr val="bg1"/>
                </a:solidFill>
              </a:rPr>
              <a:t> scholarly </a:t>
            </a:r>
            <a:r>
              <a:rPr lang="en-US" dirty="0">
                <a:solidFill>
                  <a:schemeClr val="bg1"/>
                </a:solidFill>
              </a:rPr>
              <a:t>conferences per year in the fields of clinical, medical, pharmaceutical, life sciences, business, engineering, and technology. Our journals have more than 3 million readers and our conferences bring together internationally renowned speakers and scientists to create exciting and memorable events, filled with lively interactive sessions and world-class exhibitions and poster presentations. Join us!</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hlinkClick r:id="rId3" tooltip="OMICS International"/>
              </a:rPr>
              <a:t>OMICS International</a:t>
            </a:r>
            <a:r>
              <a:rPr lang="en-US" dirty="0">
                <a:solidFill>
                  <a:schemeClr val="bg1"/>
                </a:solidFill>
              </a:rPr>
              <a:t> is always open to constructive feedback. We pride ourselves on our commitment to serving the Open Access community and are always hard at work to become better at what we do. We invite your concerns, questions, even complaints. Contact us at </a:t>
            </a:r>
            <a:r>
              <a:rPr lang="en-US" dirty="0">
                <a:solidFill>
                  <a:schemeClr val="bg1"/>
                </a:solidFill>
                <a:hlinkClick r:id="rId6" tooltip="Click here"/>
              </a:rPr>
              <a:t>contact.omics@omicsonline.org</a:t>
            </a:r>
            <a:r>
              <a:rPr lang="en-US" dirty="0">
                <a:solidFill>
                  <a:schemeClr val="bg1"/>
                </a:solidFill>
              </a:rPr>
              <a:t>. We will get back to you in 24-48 hours. You may also call 1-800-216-6499 (USA Toll Free) or at +1-650-268-9744 and we will return your call in the same timeframe.</a:t>
            </a:r>
          </a:p>
        </p:txBody>
      </p:sp>
      <p:pic>
        <p:nvPicPr>
          <p:cNvPr id="1028" name="Picture 4" descr="OMICS Internatin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889125"/>
            <a:ext cx="2857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612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8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t>Journal of Tissue Science &amp; Engineering</a:t>
            </a:r>
            <a:br>
              <a:rPr lang="en-US" dirty="0" smtClean="0"/>
            </a:br>
            <a:r>
              <a:rPr lang="en-US" dirty="0" smtClean="0"/>
              <a:t>Related Journals</a:t>
            </a:r>
            <a:endParaRPr lang="en-US" dirty="0"/>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solidFill>
                  <a:schemeClr val="bg2">
                    <a:lumMod val="50000"/>
                  </a:schemeClr>
                </a:solidFill>
                <a:latin typeface="Estrangelo Edessa" panose="03080600000000000000" pitchFamily="66" charset="0"/>
                <a:cs typeface="Estrangelo Edessa" panose="03080600000000000000" pitchFamily="66" charset="0"/>
                <a:hlinkClick r:id="rId3"/>
              </a:rPr>
              <a:t>Journal of Biochips &amp; Tissue Chips</a:t>
            </a:r>
            <a:endParaRPr lang="en-US" sz="2000" dirty="0">
              <a:solidFill>
                <a:schemeClr val="bg2">
                  <a:lumMod val="50000"/>
                </a:schemeClr>
              </a:solidFill>
              <a:latin typeface="Estrangelo Edessa" panose="03080600000000000000" pitchFamily="66" charset="0"/>
              <a:cs typeface="Estrangelo Edessa" panose="03080600000000000000" pitchFamily="66" charset="0"/>
            </a:endParaRPr>
          </a:p>
          <a:p>
            <a:pPr marL="342900" indent="-342900">
              <a:buFont typeface="Wingdings" panose="05000000000000000000" pitchFamily="2" charset="2"/>
              <a:buChar char="Ø"/>
              <a:defRPr/>
            </a:pPr>
            <a:r>
              <a:rPr lang="en-US" sz="2000" dirty="0">
                <a:solidFill>
                  <a:schemeClr val="bg2">
                    <a:lumMod val="50000"/>
                  </a:schemeClr>
                </a:solidFill>
                <a:latin typeface="Estrangelo Edessa" panose="03080600000000000000" pitchFamily="66" charset="0"/>
                <a:cs typeface="Estrangelo Edessa" panose="03080600000000000000" pitchFamily="66" charset="0"/>
                <a:hlinkClick r:id="rId4"/>
              </a:rPr>
              <a:t>Journal of Stem Cell Research &amp; Therapy</a:t>
            </a:r>
            <a:endParaRPr lang="en-US" sz="2000" dirty="0">
              <a:solidFill>
                <a:schemeClr val="bg2">
                  <a:lumMod val="50000"/>
                </a:schemeClr>
              </a:solidFill>
              <a:latin typeface="Estrangelo Edessa" panose="03080600000000000000" pitchFamily="66" charset="0"/>
              <a:cs typeface="Estrangelo Edessa" panose="03080600000000000000" pitchFamily="66" charset="0"/>
            </a:endParaRPr>
          </a:p>
          <a:p>
            <a:pPr marL="342900" indent="-342900">
              <a:buFont typeface="Wingdings" panose="05000000000000000000" pitchFamily="2" charset="2"/>
              <a:buChar char="Ø"/>
              <a:defRPr/>
            </a:pPr>
            <a:r>
              <a:rPr lang="en-US" sz="2000" dirty="0">
                <a:solidFill>
                  <a:schemeClr val="bg2">
                    <a:lumMod val="50000"/>
                  </a:schemeClr>
                </a:solidFill>
                <a:latin typeface="Estrangelo Edessa" panose="03080600000000000000" pitchFamily="66" charset="0"/>
                <a:cs typeface="Estrangelo Edessa" panose="03080600000000000000" pitchFamily="66" charset="0"/>
                <a:hlinkClick r:id="rId5"/>
              </a:rPr>
              <a:t>Journal of </a:t>
            </a:r>
            <a:r>
              <a:rPr lang="en-US" sz="2000" dirty="0" err="1">
                <a:solidFill>
                  <a:schemeClr val="bg2">
                    <a:lumMod val="50000"/>
                  </a:schemeClr>
                </a:solidFill>
                <a:latin typeface="Estrangelo Edessa" panose="03080600000000000000" pitchFamily="66" charset="0"/>
                <a:cs typeface="Estrangelo Edessa" panose="03080600000000000000" pitchFamily="66" charset="0"/>
                <a:hlinkClick r:id="rId5"/>
              </a:rPr>
              <a:t>Biomimetics</a:t>
            </a:r>
            <a:r>
              <a:rPr lang="en-US" sz="2000" dirty="0">
                <a:solidFill>
                  <a:schemeClr val="bg2">
                    <a:lumMod val="50000"/>
                  </a:schemeClr>
                </a:solidFill>
                <a:latin typeface="Estrangelo Edessa" panose="03080600000000000000" pitchFamily="66" charset="0"/>
                <a:cs typeface="Estrangelo Edessa" panose="03080600000000000000" pitchFamily="66" charset="0"/>
                <a:hlinkClick r:id="rId5"/>
              </a:rPr>
              <a:t> Biomaterials and Tissue Engineering</a:t>
            </a:r>
            <a:endParaRPr lang="en-US" sz="2000" dirty="0">
              <a:solidFill>
                <a:schemeClr val="bg2">
                  <a:lumMod val="50000"/>
                </a:schemeClr>
              </a:solidFill>
              <a:latin typeface="Estrangelo Edessa" panose="03080600000000000000" pitchFamily="66" charset="0"/>
              <a:cs typeface="Estrangelo Edessa" panose="03080600000000000000" pitchFamily="66" charset="0"/>
            </a:endParaRPr>
          </a:p>
        </p:txBody>
      </p:sp>
      <p:pic>
        <p:nvPicPr>
          <p:cNvPr id="8" name="irc_mi" descr="http://www.genengnews.com/media/images/AnalysisAndInsight/Oct10_2012_29464253_LayerOfCells_TissueEngII2072552191.jpg"/>
          <p:cNvPicPr/>
          <p:nvPr/>
        </p:nvPicPr>
        <p:blipFill>
          <a:blip r:embed="rId6"/>
          <a:srcRect/>
          <a:stretch>
            <a:fillRect/>
          </a:stretch>
        </p:blipFill>
        <p:spPr bwMode="auto">
          <a:xfrm>
            <a:off x="4937760" y="3902393"/>
            <a:ext cx="4206240" cy="3055620"/>
          </a:xfrm>
          <a:prstGeom prst="rect">
            <a:avLst/>
          </a:prstGeom>
          <a:noFill/>
          <a:ln w="9525">
            <a:noFill/>
            <a:miter lim="800000"/>
            <a:headEnd/>
            <a:tailEnd/>
          </a:ln>
        </p:spPr>
      </p:pic>
    </p:spTree>
    <p:extLst>
      <p:ext uri="{BB962C8B-B14F-4D97-AF65-F5344CB8AC3E}">
        <p14:creationId xmlns:p14="http://schemas.microsoft.com/office/powerpoint/2010/main" val="3939117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TotalTime>
  <Words>264</Words>
  <Application>Microsoft Office PowerPoint</Application>
  <PresentationFormat>On-screen Show (4:3)</PresentationFormat>
  <Paragraphs>62</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ardaccess</dc:creator>
  <cp:lastModifiedBy>subhashini davuluri</cp:lastModifiedBy>
  <cp:revision>13</cp:revision>
  <dcterms:created xsi:type="dcterms:W3CDTF">2014-09-01T20:30:22Z</dcterms:created>
  <dcterms:modified xsi:type="dcterms:W3CDTF">2015-10-13T13:27:19Z</dcterms:modified>
</cp:coreProperties>
</file>