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57" r:id="rId4"/>
    <p:sldId id="258" r:id="rId5"/>
    <p:sldId id="259" r:id="rId6"/>
    <p:sldId id="260" r:id="rId7"/>
    <p:sldId id="269" r:id="rId8"/>
    <p:sldId id="270" r:id="rId9"/>
    <p:sldId id="271" r:id="rId10"/>
    <p:sldId id="261" r:id="rId11"/>
    <p:sldId id="262" r:id="rId12"/>
    <p:sldId id="263" r:id="rId13"/>
    <p:sldId id="264" r:id="rId14"/>
    <p:sldId id="265" r:id="rId15"/>
    <p:sldId id="266" r:id="rId16"/>
    <p:sldId id="267" r:id="rId17"/>
    <p:sldId id="268"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23" autoAdjust="0"/>
  </p:normalViewPr>
  <p:slideViewPr>
    <p:cSldViewPr>
      <p:cViewPr>
        <p:scale>
          <a:sx n="93" d="100"/>
          <a:sy n="93" d="100"/>
        </p:scale>
        <p:origin x="-7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10/13/2015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omicsgroup.org/editor-biography/SHAZIA_JAMSHED"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a:solidFill>
                  <a:schemeClr val="bg2">
                    <a:lumMod val="10000"/>
                  </a:schemeClr>
                </a:solidFill>
                <a:latin typeface="Centaur" panose="02030504050205020304" pitchFamily="18" charset="0"/>
              </a:rPr>
              <a:t>OMICS International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t>Professional Prospects</a:t>
            </a:r>
          </a:p>
        </p:txBody>
      </p:sp>
      <p:sp>
        <p:nvSpPr>
          <p:cNvPr id="6147" name="Rectangle 3"/>
          <p:cNvSpPr>
            <a:spLocks noGrp="1" noChangeArrowheads="1"/>
          </p:cNvSpPr>
          <p:nvPr>
            <p:ph idx="1"/>
          </p:nvPr>
        </p:nvSpPr>
        <p:spPr/>
        <p:txBody>
          <a:bodyPr>
            <a:normAutofit lnSpcReduction="10000"/>
          </a:bodyPr>
          <a:lstStyle/>
          <a:p>
            <a:pPr eaLnBrk="1" hangingPunct="1"/>
            <a:r>
              <a:rPr lang="en-US" dirty="0" smtClean="0"/>
              <a:t>The practice of pharmacy is a vital part of a complete health care system. </a:t>
            </a:r>
          </a:p>
          <a:p>
            <a:pPr marL="0" indent="0" eaLnBrk="1" hangingPunct="1">
              <a:buNone/>
            </a:pPr>
            <a:endParaRPr lang="en-US" dirty="0" smtClean="0"/>
          </a:p>
          <a:p>
            <a:pPr eaLnBrk="1" hangingPunct="1"/>
            <a:r>
              <a:rPr lang="en-US" dirty="0" smtClean="0"/>
              <a:t>The number of people requiring health care services has steadily increased, and this trend will likely continue. </a:t>
            </a:r>
          </a:p>
          <a:p>
            <a:pPr marL="0" indent="0" eaLnBrk="1" hangingPunct="1">
              <a:buNone/>
            </a:pPr>
            <a:endParaRPr lang="en-US" dirty="0" smtClean="0"/>
          </a:p>
          <a:p>
            <a:pPr eaLnBrk="1" hangingPunct="1"/>
            <a:r>
              <a:rPr lang="en-US" dirty="0" smtClean="0"/>
              <a:t>pharmacy will face new challenges, expanded responsibilities, and an ever-increasing growth in opportunities. </a:t>
            </a:r>
          </a:p>
          <a:p>
            <a:pPr eaLnBrk="1" hangingPunct="1"/>
            <a:endParaRPr lang="en-US" dirty="0" smtClean="0"/>
          </a:p>
        </p:txBody>
      </p:sp>
    </p:spTree>
    <p:extLst>
      <p:ext uri="{BB962C8B-B14F-4D97-AF65-F5344CB8AC3E}">
        <p14:creationId xmlns:p14="http://schemas.microsoft.com/office/powerpoint/2010/main" val="2618655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260350"/>
            <a:ext cx="8229600" cy="1139825"/>
          </a:xfrm>
        </p:spPr>
        <p:txBody>
          <a:bodyPr>
            <a:normAutofit fontScale="90000"/>
          </a:bodyPr>
          <a:lstStyle/>
          <a:p>
            <a:pPr eaLnBrk="1" hangingPunct="1"/>
            <a:r>
              <a:rPr lang="en-US" smtClean="0"/>
              <a:t>Issues that our Profession will face</a:t>
            </a:r>
          </a:p>
        </p:txBody>
      </p:sp>
      <p:sp>
        <p:nvSpPr>
          <p:cNvPr id="7171" name="Rectangle 3"/>
          <p:cNvSpPr>
            <a:spLocks noGrp="1" noChangeArrowheads="1"/>
          </p:cNvSpPr>
          <p:nvPr>
            <p:ph idx="1"/>
          </p:nvPr>
        </p:nvSpPr>
        <p:spPr>
          <a:xfrm>
            <a:off x="502920" y="1676400"/>
            <a:ext cx="8183880" cy="3962400"/>
          </a:xfrm>
        </p:spPr>
        <p:txBody>
          <a:bodyPr>
            <a:normAutofit lnSpcReduction="10000"/>
          </a:bodyPr>
          <a:lstStyle/>
          <a:p>
            <a:pPr eaLnBrk="1" hangingPunct="1"/>
            <a:r>
              <a:rPr lang="en-US" sz="2400" dirty="0" smtClean="0"/>
              <a:t>increases in average life span</a:t>
            </a:r>
          </a:p>
          <a:p>
            <a:pPr eaLnBrk="1" hangingPunct="1">
              <a:buFont typeface="Wingdings" pitchFamily="2" charset="2"/>
              <a:buNone/>
            </a:pPr>
            <a:r>
              <a:rPr lang="en-US" sz="2400" dirty="0" smtClean="0"/>
              <a:t> </a:t>
            </a:r>
          </a:p>
          <a:p>
            <a:pPr eaLnBrk="1" hangingPunct="1"/>
            <a:r>
              <a:rPr lang="en-US" sz="2400" dirty="0" smtClean="0"/>
              <a:t>the increased incidence of chronic diseases;</a:t>
            </a:r>
          </a:p>
          <a:p>
            <a:pPr eaLnBrk="1" hangingPunct="1">
              <a:buFont typeface="Wingdings" pitchFamily="2" charset="2"/>
              <a:buNone/>
            </a:pPr>
            <a:r>
              <a:rPr lang="en-US" sz="2400" dirty="0" smtClean="0"/>
              <a:t> </a:t>
            </a:r>
          </a:p>
          <a:p>
            <a:pPr eaLnBrk="1" hangingPunct="1"/>
            <a:r>
              <a:rPr lang="en-US" sz="2400" dirty="0" smtClean="0"/>
              <a:t>the increased complexity, number, and sophistication of medications and related products and devices;</a:t>
            </a:r>
          </a:p>
          <a:p>
            <a:pPr eaLnBrk="1" hangingPunct="1">
              <a:buFont typeface="Wingdings" pitchFamily="2" charset="2"/>
              <a:buNone/>
            </a:pPr>
            <a:endParaRPr lang="en-US" sz="2400" dirty="0" smtClean="0"/>
          </a:p>
          <a:p>
            <a:pPr eaLnBrk="1" hangingPunct="1"/>
            <a:r>
              <a:rPr lang="en-US" sz="2400" dirty="0" smtClean="0"/>
              <a:t>increased emphasis on primary and preventive health services, </a:t>
            </a:r>
          </a:p>
          <a:p>
            <a:pPr eaLnBrk="1" hangingPunct="1">
              <a:buFont typeface="Wingdings" pitchFamily="2" charset="2"/>
              <a:buNone/>
            </a:pPr>
            <a:endParaRPr lang="en-US" sz="2400" dirty="0" smtClean="0"/>
          </a:p>
        </p:txBody>
      </p:sp>
    </p:spTree>
    <p:extLst>
      <p:ext uri="{BB962C8B-B14F-4D97-AF65-F5344CB8AC3E}">
        <p14:creationId xmlns:p14="http://schemas.microsoft.com/office/powerpoint/2010/main" val="2531643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US" dirty="0" smtClean="0"/>
              <a:t>Issues that our Profession will face</a:t>
            </a:r>
          </a:p>
        </p:txBody>
      </p:sp>
      <p:sp>
        <p:nvSpPr>
          <p:cNvPr id="8195" name="Rectangle 3"/>
          <p:cNvSpPr>
            <a:spLocks noGrp="1" noChangeArrowheads="1"/>
          </p:cNvSpPr>
          <p:nvPr>
            <p:ph idx="1"/>
          </p:nvPr>
        </p:nvSpPr>
        <p:spPr/>
        <p:txBody>
          <a:bodyPr>
            <a:normAutofit/>
          </a:bodyPr>
          <a:lstStyle/>
          <a:p>
            <a:pPr eaLnBrk="1" hangingPunct="1"/>
            <a:r>
              <a:rPr lang="en-US" sz="2400" dirty="0" smtClean="0"/>
              <a:t>home health care, and long term care;</a:t>
            </a:r>
          </a:p>
          <a:p>
            <a:pPr eaLnBrk="1" hangingPunct="1">
              <a:buFont typeface="Wingdings" pitchFamily="2" charset="2"/>
              <a:buNone/>
            </a:pPr>
            <a:endParaRPr lang="en-US" sz="2400" dirty="0" smtClean="0"/>
          </a:p>
          <a:p>
            <a:pPr eaLnBrk="1" hangingPunct="1"/>
            <a:r>
              <a:rPr lang="en-US" sz="2400" dirty="0" smtClean="0"/>
              <a:t> concerns about improving patients' access to health care, controlling its cost, and assuring its quality. </a:t>
            </a:r>
          </a:p>
          <a:p>
            <a:pPr eaLnBrk="1" hangingPunct="1"/>
            <a:endParaRPr lang="en-US" sz="2400" dirty="0"/>
          </a:p>
          <a:p>
            <a:pPr eaLnBrk="1" hangingPunct="1"/>
            <a:r>
              <a:rPr lang="en-US" sz="2400" dirty="0" smtClean="0"/>
              <a:t>Because of the large role that medications and their proper use play throughout these issues, pharmacists will play an important part in the future of health care. </a:t>
            </a:r>
          </a:p>
          <a:p>
            <a:pPr eaLnBrk="1" hangingPunct="1"/>
            <a:endParaRPr lang="en-US" sz="2400" dirty="0" smtClean="0"/>
          </a:p>
          <a:p>
            <a:pPr eaLnBrk="1" hangingPunct="1"/>
            <a:endParaRPr lang="en-US" sz="2400" dirty="0" smtClean="0"/>
          </a:p>
        </p:txBody>
      </p:sp>
    </p:spTree>
    <p:extLst>
      <p:ext uri="{BB962C8B-B14F-4D97-AF65-F5344CB8AC3E}">
        <p14:creationId xmlns:p14="http://schemas.microsoft.com/office/powerpoint/2010/main" val="829770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533401"/>
            <a:ext cx="7772400" cy="838199"/>
          </a:xfrm>
        </p:spPr>
        <p:txBody>
          <a:bodyPr/>
          <a:lstStyle/>
          <a:p>
            <a:pPr eaLnBrk="1" hangingPunct="1"/>
            <a:r>
              <a:rPr lang="en-US" dirty="0" smtClean="0"/>
              <a:t>Definition</a:t>
            </a:r>
          </a:p>
        </p:txBody>
      </p:sp>
      <p:sp>
        <p:nvSpPr>
          <p:cNvPr id="9220" name="Rectangle 5"/>
          <p:cNvSpPr>
            <a:spLocks noGrp="1" noChangeArrowheads="1"/>
          </p:cNvSpPr>
          <p:nvPr>
            <p:ph type="subTitle" idx="1"/>
          </p:nvPr>
        </p:nvSpPr>
        <p:spPr>
          <a:xfrm>
            <a:off x="381000" y="1600200"/>
            <a:ext cx="7391400" cy="2514600"/>
          </a:xfrm>
        </p:spPr>
        <p:txBody>
          <a:bodyPr/>
          <a:lstStyle/>
          <a:p>
            <a:pPr marL="342900" indent="-342900" algn="just">
              <a:lnSpc>
                <a:spcPct val="80000"/>
              </a:lnSpc>
              <a:spcBef>
                <a:spcPct val="50000"/>
              </a:spcBef>
            </a:pPr>
            <a:r>
              <a:rPr lang="en-US" b="1" dirty="0" smtClean="0">
                <a:solidFill>
                  <a:schemeClr val="tx1"/>
                </a:solidFill>
              </a:rPr>
              <a:t>Pharmacy Practice </a:t>
            </a:r>
            <a:r>
              <a:rPr lang="en-US" b="1" i="1" dirty="0" smtClean="0">
                <a:solidFill>
                  <a:schemeClr val="tx1"/>
                </a:solidFill>
              </a:rPr>
              <a:t>is the discipline within Pharmacy that involves developing the professional roles of the pharmacist. </a:t>
            </a:r>
          </a:p>
          <a:p>
            <a:pPr marL="342900" indent="-342900">
              <a:lnSpc>
                <a:spcPct val="80000"/>
              </a:lnSpc>
              <a:spcBef>
                <a:spcPct val="50000"/>
              </a:spcBef>
            </a:pPr>
            <a:endParaRPr lang="en-US" sz="2400" i="1" dirty="0" smtClean="0">
              <a:latin typeface="Times New Roman" pitchFamily="18" charset="0"/>
              <a:cs typeface="Times New Roman" pitchFamily="18" charset="0"/>
            </a:endParaRPr>
          </a:p>
          <a:p>
            <a:pPr eaLnBrk="1" hangingPunct="1"/>
            <a:endParaRPr lang="ar-SA" dirty="0" smtClean="0"/>
          </a:p>
        </p:txBody>
      </p:sp>
    </p:spTree>
    <p:extLst>
      <p:ext uri="{BB962C8B-B14F-4D97-AF65-F5344CB8AC3E}">
        <p14:creationId xmlns:p14="http://schemas.microsoft.com/office/powerpoint/2010/main" val="3164382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Grp="1" noChangeArrowheads="1"/>
          </p:cNvSpPr>
          <p:nvPr>
            <p:ph idx="1"/>
          </p:nvPr>
        </p:nvSpPr>
        <p:spPr>
          <a:xfrm>
            <a:off x="457200" y="533400"/>
            <a:ext cx="8229600" cy="5592763"/>
          </a:xfrm>
          <a:noFill/>
        </p:spPr>
        <p:txBody>
          <a:bodyPr/>
          <a:lstStyle/>
          <a:p>
            <a:pPr eaLnBrk="1" hangingPunct="1"/>
            <a:r>
              <a:rPr lang="en-US" dirty="0" smtClean="0"/>
              <a:t>Pharmacy Practice is vital, since it facilitates and enables pharmacists to fully exploit their substantial knowledge and expertise in areas such as pharmacology, pharmaceutics, chemistry and therapeutics within a clinical context.</a:t>
            </a:r>
          </a:p>
        </p:txBody>
      </p:sp>
    </p:spTree>
    <p:extLst>
      <p:ext uri="{BB962C8B-B14F-4D97-AF65-F5344CB8AC3E}">
        <p14:creationId xmlns:p14="http://schemas.microsoft.com/office/powerpoint/2010/main" val="2568182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وان 1"/>
          <p:cNvSpPr>
            <a:spLocks noGrp="1"/>
          </p:cNvSpPr>
          <p:nvPr>
            <p:ph type="title"/>
          </p:nvPr>
        </p:nvSpPr>
        <p:spPr/>
        <p:txBody>
          <a:bodyPr/>
          <a:lstStyle/>
          <a:p>
            <a:pPr eaLnBrk="1" hangingPunct="1"/>
            <a:r>
              <a:rPr lang="en-US" b="1" smtClean="0"/>
              <a:t>Pharmacy Practice Aim</a:t>
            </a:r>
            <a:endParaRPr lang="ar-SA" b="1" smtClean="0"/>
          </a:p>
        </p:txBody>
      </p:sp>
      <p:sp>
        <p:nvSpPr>
          <p:cNvPr id="11267" name="عنصر نائب للمحتوى 2"/>
          <p:cNvSpPr>
            <a:spLocks noGrp="1"/>
          </p:cNvSpPr>
          <p:nvPr>
            <p:ph idx="1"/>
          </p:nvPr>
        </p:nvSpPr>
        <p:spPr/>
        <p:txBody>
          <a:bodyPr/>
          <a:lstStyle/>
          <a:p>
            <a:pPr eaLnBrk="1" hangingPunct="1"/>
            <a:r>
              <a:rPr lang="en-US" dirty="0" smtClean="0"/>
              <a:t>The practice of pharmacy aimed at providing and promoting the </a:t>
            </a:r>
            <a:r>
              <a:rPr lang="en-US" u="sng" dirty="0" smtClean="0"/>
              <a:t>best</a:t>
            </a:r>
            <a:r>
              <a:rPr lang="en-US" dirty="0" smtClean="0"/>
              <a:t> use of drugs and other health care services and products, by patients and members of the public. </a:t>
            </a:r>
          </a:p>
          <a:p>
            <a:pPr eaLnBrk="1" hangingPunct="1"/>
            <a:endParaRPr lang="en-US" dirty="0" smtClean="0"/>
          </a:p>
          <a:p>
            <a:pPr eaLnBrk="1" hangingPunct="1"/>
            <a:r>
              <a:rPr lang="en-US" dirty="0" smtClean="0"/>
              <a:t>It requires that the </a:t>
            </a:r>
            <a:r>
              <a:rPr lang="en-US" u="sng" dirty="0" smtClean="0"/>
              <a:t>welfare</a:t>
            </a:r>
            <a:r>
              <a:rPr lang="en-US" dirty="0" smtClean="0"/>
              <a:t> of the patient is the pharmacist's prime concern at all times.</a:t>
            </a:r>
            <a:endParaRPr lang="ar-SA" dirty="0" smtClean="0"/>
          </a:p>
        </p:txBody>
      </p:sp>
    </p:spTree>
    <p:extLst>
      <p:ext uri="{BB962C8B-B14F-4D97-AF65-F5344CB8AC3E}">
        <p14:creationId xmlns:p14="http://schemas.microsoft.com/office/powerpoint/2010/main" val="1649983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وان 1"/>
          <p:cNvSpPr>
            <a:spLocks noGrp="1"/>
          </p:cNvSpPr>
          <p:nvPr>
            <p:ph type="title"/>
          </p:nvPr>
        </p:nvSpPr>
        <p:spPr/>
        <p:txBody>
          <a:bodyPr/>
          <a:lstStyle/>
          <a:p>
            <a:pPr eaLnBrk="1" hangingPunct="1"/>
            <a:r>
              <a:rPr lang="en-US" b="1" smtClean="0"/>
              <a:t>Why become a Pharmacist?</a:t>
            </a:r>
            <a:r>
              <a:rPr lang="en-US" smtClean="0"/>
              <a:t> </a:t>
            </a:r>
            <a:endParaRPr lang="ar-SA" smtClean="0"/>
          </a:p>
        </p:txBody>
      </p:sp>
      <p:pic>
        <p:nvPicPr>
          <p:cNvPr id="12291" name="عنصر نائب للمحتوى 5"/>
          <p:cNvPicPr>
            <a:picLocks noGrp="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970218" y="530225"/>
            <a:ext cx="7249601" cy="4187825"/>
          </a:xfrm>
          <a:noFill/>
        </p:spPr>
      </p:pic>
    </p:spTree>
    <p:extLst>
      <p:ext uri="{BB962C8B-B14F-4D97-AF65-F5344CB8AC3E}">
        <p14:creationId xmlns:p14="http://schemas.microsoft.com/office/powerpoint/2010/main" val="4045577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r>
              <a:rPr lang="en-US" sz="2000" b="1" dirty="0" smtClean="0"/>
              <a:t> </a:t>
            </a:r>
          </a:p>
          <a:p>
            <a:pPr marL="0" indent="0">
              <a:buNone/>
            </a:pPr>
            <a:endParaRPr lang="en-US" b="1" dirty="0"/>
          </a:p>
          <a:p>
            <a:pPr marL="0" indent="0">
              <a:buNone/>
            </a:pPr>
            <a:r>
              <a:rPr lang="en-US" sz="2400" b="1" dirty="0" smtClean="0"/>
              <a:t>E-signature: </a:t>
            </a:r>
          </a:p>
          <a:p>
            <a:pPr marL="0" indent="0">
              <a:buNone/>
            </a:pPr>
            <a:endParaRPr lang="en-US" sz="2400"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2895600"/>
            <a:ext cx="5759174" cy="1419225"/>
          </a:xfrm>
          <a:prstGeom prst="rect">
            <a:avLst/>
          </a:prstGeom>
        </p:spPr>
      </p:pic>
    </p:spTree>
    <p:extLst>
      <p:ext uri="{BB962C8B-B14F-4D97-AF65-F5344CB8AC3E}">
        <p14:creationId xmlns:p14="http://schemas.microsoft.com/office/powerpoint/2010/main" val="1402386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646331"/>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a:t>
            </a:r>
            <a:r>
              <a:rPr lang="en-US" dirty="0" smtClean="0">
                <a:solidFill>
                  <a:schemeClr val="accent5">
                    <a:lumMod val="10000"/>
                  </a:schemeClr>
                </a:solidFill>
                <a:latin typeface="Andalus" panose="02020603050405020304" pitchFamily="18" charset="-78"/>
                <a:ea typeface="Osaka" charset="-128"/>
                <a:cs typeface="Andalus" panose="02020603050405020304" pitchFamily="18" charset="-78"/>
              </a:rPr>
              <a:t>International </a:t>
            </a:r>
            <a:r>
              <a:rPr lang="en-US" b="1" dirty="0" smtClean="0">
                <a:solidFill>
                  <a:schemeClr val="accent5">
                    <a:lumMod val="10000"/>
                  </a:schemeClr>
                </a:solidFill>
                <a:latin typeface="Andalus" panose="02020603050405020304" pitchFamily="18" charset="-78"/>
                <a:ea typeface="Osaka" charset="-128"/>
                <a:cs typeface="Andalus" panose="02020603050405020304" pitchFamily="18" charset="-78"/>
              </a:rPr>
              <a:t>Open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IN" sz="2000" dirty="0">
                <a:latin typeface="Calisto MT" panose="02040603050505030304" pitchFamily="18" charset="0"/>
              </a:rPr>
              <a:t>Open Access Membership with OMICS international enables </a:t>
            </a:r>
            <a:r>
              <a:rPr lang="en-IN" sz="2000" dirty="0" smtClean="0">
                <a:latin typeface="Calisto MT" panose="02040603050505030304" pitchFamily="18" charset="0"/>
              </a:rPr>
              <a:t>academicians </a:t>
            </a:r>
            <a:r>
              <a:rPr lang="en-US" sz="2000" smtClean="0">
                <a:latin typeface="Calisto MT" panose="02040603050505030304" pitchFamily="18" charset="0"/>
              </a:rPr>
              <a:t>and</a:t>
            </a:r>
            <a:r>
              <a:rPr lang="en-US" sz="2000" dirty="0" smtClean="0">
                <a:latin typeface="Calisto MT" panose="02040603050505030304" pitchFamily="18" charset="0"/>
              </a:rPr>
              <a:t> research institutions, funders and corporations to actively encourage open access in scholarly communication and the dissemination of research published by their authors.</a:t>
            </a:r>
          </a:p>
          <a:p>
            <a:pPr>
              <a:defRPr/>
            </a:pPr>
            <a:r>
              <a:rPr lang="en-US" sz="2000" dirty="0" smtClean="0">
                <a:latin typeface="Calisto MT" panose="02040603050505030304" pitchFamily="18" charset="0"/>
              </a:rPr>
              <a:t>For </a:t>
            </a:r>
            <a:r>
              <a:rPr lang="en-US" sz="2000" dirty="0">
                <a:latin typeface="Calisto MT" panose="02040603050505030304" pitchFamily="18" charset="0"/>
              </a:rPr>
              <a:t>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71800"/>
            <a:ext cx="7772400" cy="1363006"/>
          </a:xfrm>
        </p:spPr>
        <p:txBody>
          <a:bodyPr>
            <a:normAutofit fontScale="90000"/>
          </a:bodyPr>
          <a:lstStyle/>
          <a:p>
            <a:r>
              <a:rPr lang="en-US" dirty="0" smtClean="0">
                <a:effectLst/>
              </a:rPr>
              <a:t>Fadi </a:t>
            </a:r>
            <a:r>
              <a:rPr lang="en-US" dirty="0">
                <a:effectLst/>
              </a:rPr>
              <a:t>M. </a:t>
            </a:r>
            <a:r>
              <a:rPr lang="en-US" dirty="0" smtClean="0">
                <a:effectLst/>
              </a:rPr>
              <a:t>Alkhateeb, </a:t>
            </a:r>
            <a:r>
              <a:rPr lang="en-US" dirty="0" err="1" smtClean="0">
                <a:effectLst/>
              </a:rPr>
              <a:t>BSPharm</a:t>
            </a:r>
            <a:r>
              <a:rPr lang="en-US" dirty="0" smtClean="0">
                <a:effectLst/>
              </a:rPr>
              <a:t>, MBA, Ph.D. </a:t>
            </a:r>
            <a:r>
              <a:rPr lang="en-US" dirty="0" smtClean="0">
                <a:hlinkClick r:id="rId2" tooltip="SHAZIA JAMSHED"/>
              </a:rPr>
              <a:t> </a:t>
            </a:r>
            <a:endParaRPr lang="en-US" dirty="0"/>
          </a:p>
        </p:txBody>
      </p:sp>
      <p:sp>
        <p:nvSpPr>
          <p:cNvPr id="3" name="Subtitle 2"/>
          <p:cNvSpPr>
            <a:spLocks noGrp="1"/>
          </p:cNvSpPr>
          <p:nvPr>
            <p:ph type="subTitle" idx="1"/>
          </p:nvPr>
        </p:nvSpPr>
        <p:spPr>
          <a:xfrm>
            <a:off x="685800" y="4343400"/>
            <a:ext cx="7772400" cy="914400"/>
          </a:xfrm>
        </p:spPr>
        <p:txBody>
          <a:bodyPr>
            <a:normAutofit lnSpcReduction="10000"/>
          </a:bodyPr>
          <a:lstStyle/>
          <a:p>
            <a:pPr algn="ctr"/>
            <a:r>
              <a:rPr lang="en-US" b="1" i="1" dirty="0" smtClean="0">
                <a:solidFill>
                  <a:schemeClr val="tx1"/>
                </a:solidFill>
              </a:rPr>
              <a:t>Editor-in-chief of </a:t>
            </a:r>
          </a:p>
          <a:p>
            <a:pPr algn="ctr"/>
            <a:endParaRPr lang="en-US" b="1" i="1" dirty="0" smtClean="0">
              <a:solidFill>
                <a:schemeClr val="tx1"/>
              </a:solidFill>
            </a:endParaRPr>
          </a:p>
          <a:p>
            <a:pPr algn="ctr"/>
            <a:r>
              <a:rPr lang="en-US" b="1" i="1" dirty="0" smtClean="0">
                <a:solidFill>
                  <a:schemeClr val="tx1"/>
                </a:solidFill>
              </a:rPr>
              <a:t>Journal </a:t>
            </a:r>
            <a:r>
              <a:rPr lang="en-US" b="1" i="1" dirty="0">
                <a:solidFill>
                  <a:schemeClr val="tx1"/>
                </a:solidFill>
              </a:rPr>
              <a:t>of Pharmaceutical Care &amp; Health systems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0"/>
            <a:ext cx="2438401" cy="35052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5334000" y="457200"/>
            <a:ext cx="3324546" cy="2133600"/>
          </a:xfrm>
          <a:prstGeom prst="rect">
            <a:avLst/>
          </a:prstGeom>
        </p:spPr>
      </p:pic>
    </p:spTree>
    <p:extLst>
      <p:ext uri="{BB962C8B-B14F-4D97-AF65-F5344CB8AC3E}">
        <p14:creationId xmlns:p14="http://schemas.microsoft.com/office/powerpoint/2010/main" val="367425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a:xfrm>
            <a:off x="381000" y="530352"/>
            <a:ext cx="8305800" cy="4803648"/>
          </a:xfrm>
        </p:spPr>
        <p:txBody>
          <a:bodyPr>
            <a:noAutofit/>
          </a:bodyPr>
          <a:lstStyle/>
          <a:p>
            <a:pPr marL="0" indent="0">
              <a:buNone/>
            </a:pPr>
            <a:r>
              <a:rPr lang="en-US" sz="1600" dirty="0">
                <a:cs typeface="Calibri" pitchFamily="34" charset="0"/>
              </a:rPr>
              <a:t>Dr. </a:t>
            </a:r>
            <a:r>
              <a:rPr lang="en-US" sz="1600" dirty="0" err="1">
                <a:cs typeface="Calibri" pitchFamily="34" charset="0"/>
              </a:rPr>
              <a:t>Alkhateeb</a:t>
            </a:r>
            <a:r>
              <a:rPr lang="en-US" sz="1600" dirty="0">
                <a:cs typeface="Calibri" pitchFamily="34" charset="0"/>
              </a:rPr>
              <a:t> is the Director of Assessment &amp; Accreditation and Associate Professor of Pharmacy at Texas A&amp;M Health Science Center Irma </a:t>
            </a:r>
            <a:r>
              <a:rPr lang="en-US" sz="1600" dirty="0" err="1">
                <a:cs typeface="Calibri" pitchFamily="34" charset="0"/>
              </a:rPr>
              <a:t>Lerma</a:t>
            </a:r>
            <a:r>
              <a:rPr lang="en-US" sz="1600" dirty="0">
                <a:cs typeface="Calibri" pitchFamily="34" charset="0"/>
              </a:rPr>
              <a:t> Rangel College of Pharmacy.  Dr. </a:t>
            </a:r>
            <a:r>
              <a:rPr lang="en-US" sz="1600" dirty="0" err="1">
                <a:cs typeface="Calibri" pitchFamily="34" charset="0"/>
              </a:rPr>
              <a:t>Alkhateeb</a:t>
            </a:r>
            <a:r>
              <a:rPr lang="en-US" sz="1600" dirty="0">
                <a:cs typeface="Calibri" pitchFamily="34" charset="0"/>
              </a:rPr>
              <a:t> has been fortunate to hold a variety of leadership positions throughout his career, including serving as the Founder and Director of the Executive MBA with a concentration in Pharmaceutical &amp; Healthcare Management at University of Charleston, West Virginia. </a:t>
            </a:r>
            <a:r>
              <a:rPr lang="en-US" sz="1600" b="1" dirty="0">
                <a:cs typeface="Calibri" pitchFamily="34" charset="0"/>
              </a:rPr>
              <a:t> </a:t>
            </a:r>
            <a:r>
              <a:rPr lang="en-US" sz="1600" dirty="0">
                <a:cs typeface="Calibri" pitchFamily="34" charset="0"/>
              </a:rPr>
              <a:t>Moreover, he has been selected as a Fellow for the Commission on Accreditation of Health Care Management Education (CAHME). Further, he has published more than 50 peer reviewed articles and over 44 presentations and proceedings</a:t>
            </a:r>
            <a:r>
              <a:rPr lang="en-US" sz="1600" b="1" dirty="0">
                <a:cs typeface="Calibri" pitchFamily="34" charset="0"/>
              </a:rPr>
              <a:t> </a:t>
            </a:r>
            <a:r>
              <a:rPr lang="en-US" sz="1600" dirty="0">
                <a:cs typeface="Calibri" pitchFamily="34" charset="0"/>
              </a:rPr>
              <a:t>related to pharmaceutical care, pharmaceutical marketing, and accreditation and assessment in pharmacy and higher education. Dr. </a:t>
            </a:r>
            <a:r>
              <a:rPr lang="en-US" sz="1600" dirty="0" err="1">
                <a:cs typeface="Calibri" pitchFamily="34" charset="0"/>
              </a:rPr>
              <a:t>Alkhateeb</a:t>
            </a:r>
            <a:r>
              <a:rPr lang="en-US" sz="1600" dirty="0">
                <a:cs typeface="Calibri" pitchFamily="34" charset="0"/>
              </a:rPr>
              <a:t> has served as a field reviewer and evaluator for the following accreditation councils:  HLC-NCA, CCAPP, ACPE, ACPE- CPE, and CAHME. Moreover, Dr. </a:t>
            </a:r>
            <a:r>
              <a:rPr lang="en-US" sz="1600" dirty="0" err="1">
                <a:cs typeface="Calibri" pitchFamily="34" charset="0"/>
              </a:rPr>
              <a:t>Alkhateeb</a:t>
            </a:r>
            <a:r>
              <a:rPr lang="en-US" sz="1600" dirty="0">
                <a:cs typeface="Calibri" pitchFamily="34" charset="0"/>
              </a:rPr>
              <a:t> is a member of the 14th Annual Texas A&amp;M Assessment Conference Planning Committee (College Station, TX). Besides being a pharmacist, Dr. </a:t>
            </a:r>
            <a:r>
              <a:rPr lang="en-US" sz="1600" dirty="0" err="1">
                <a:cs typeface="Calibri" pitchFamily="34" charset="0"/>
              </a:rPr>
              <a:t>Alkhateeb</a:t>
            </a:r>
            <a:r>
              <a:rPr lang="en-US" sz="1600" dirty="0">
                <a:cs typeface="Calibri" pitchFamily="34" charset="0"/>
              </a:rPr>
              <a:t> has an MBA degree with concentration in Pharmaceutical Marketing &amp; Management from Aspen University and a PhD in Pharmacy Administration with a concentration in Pharmaceutical Socioeconomics from University of Iowa College of Pharmacy, Iowa.</a:t>
            </a:r>
          </a:p>
          <a:p>
            <a:pPr marL="0" indent="0">
              <a:buNone/>
            </a:pPr>
            <a:endParaRPr lang="en-US" sz="1800" dirty="0"/>
          </a:p>
        </p:txBody>
      </p:sp>
    </p:spTree>
    <p:extLst>
      <p:ext uri="{BB962C8B-B14F-4D97-AF65-F5344CB8AC3E}">
        <p14:creationId xmlns:p14="http://schemas.microsoft.com/office/powerpoint/2010/main" val="193531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lstStyle/>
          <a:p>
            <a:r>
              <a:rPr lang="en-US" dirty="0"/>
              <a:t>Pharmaceutical Care; Pharmaceutical </a:t>
            </a:r>
            <a:r>
              <a:rPr lang="en-US" dirty="0" smtClean="0"/>
              <a:t>Marketing &amp; Policy</a:t>
            </a:r>
            <a:r>
              <a:rPr lang="en-US" dirty="0"/>
              <a:t>; </a:t>
            </a:r>
            <a:r>
              <a:rPr lang="en-US" dirty="0" err="1" smtClean="0"/>
              <a:t>Pharmacoeconomics</a:t>
            </a:r>
            <a:r>
              <a:rPr lang="en-US" dirty="0" smtClean="0"/>
              <a:t>,  </a:t>
            </a:r>
            <a:r>
              <a:rPr lang="en-US" dirty="0" err="1"/>
              <a:t>Pharmacoepidemiology</a:t>
            </a:r>
            <a:r>
              <a:rPr lang="en-US" dirty="0"/>
              <a:t>; </a:t>
            </a:r>
            <a:r>
              <a:rPr lang="en-US" dirty="0" smtClean="0"/>
              <a:t>Education Assessment &amp; Accreditation; Pharmacy Education; </a:t>
            </a:r>
            <a:r>
              <a:rPr lang="en-US" dirty="0"/>
              <a:t>Pharmacy Administration; Pharmacy Management; Public Health; Outcome Assessment (Health Care); Outcomes Research</a:t>
            </a:r>
          </a:p>
        </p:txBody>
      </p:sp>
    </p:spTree>
    <p:extLst>
      <p:ext uri="{BB962C8B-B14F-4D97-AF65-F5344CB8AC3E}">
        <p14:creationId xmlns:p14="http://schemas.microsoft.com/office/powerpoint/2010/main" val="272377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idx="1"/>
          </p:nvPr>
        </p:nvSpPr>
        <p:spPr>
          <a:xfrm>
            <a:off x="304800" y="381000"/>
            <a:ext cx="8382000" cy="5181600"/>
          </a:xfrm>
        </p:spPr>
        <p:txBody>
          <a:bodyPr>
            <a:noAutofit/>
          </a:bodyPr>
          <a:lstStyle/>
          <a:p>
            <a:r>
              <a:rPr lang="en-US" sz="1050" b="1" dirty="0" smtClean="0"/>
              <a:t>Attarabeen </a:t>
            </a:r>
            <a:r>
              <a:rPr lang="en-US" sz="1050" b="1" dirty="0"/>
              <a:t>O, Alkhateeb FM. A Review of Rollins B, </a:t>
            </a:r>
            <a:r>
              <a:rPr lang="en-US" sz="1050" b="1" dirty="0" err="1"/>
              <a:t>Perri</a:t>
            </a:r>
            <a:r>
              <a:rPr lang="en-US" sz="1050" b="1" dirty="0"/>
              <a:t> M. Pharmaceutical Marketing. AJPE. 2013,77(6): Article </a:t>
            </a:r>
            <a:r>
              <a:rPr lang="en-US" sz="1050" b="1" dirty="0" smtClean="0"/>
              <a:t>135</a:t>
            </a:r>
          </a:p>
          <a:p>
            <a:pPr marL="0" indent="0">
              <a:buNone/>
            </a:pPr>
            <a:endParaRPr lang="en-US" sz="1050" b="1" dirty="0"/>
          </a:p>
          <a:p>
            <a:r>
              <a:rPr lang="en-US" sz="1050" b="1" dirty="0" smtClean="0"/>
              <a:t>Gupta </a:t>
            </a:r>
            <a:r>
              <a:rPr lang="en-US" sz="1050" b="1" dirty="0"/>
              <a:t>R, Alkhateeb FM, </a:t>
            </a:r>
            <a:r>
              <a:rPr lang="en-US" sz="1050" b="1" dirty="0" err="1"/>
              <a:t>Latif</a:t>
            </a:r>
            <a:r>
              <a:rPr lang="en-US" sz="1050" b="1" dirty="0"/>
              <a:t> DA, Farley KN. Parental attitudes affecting compliance with the recommendation for 2 doses of 2009 pandemic influenza A (H1N1) vaccine in children less than 10 years of age in Kanawha County, West Virginia. West Virginia Medical Journal. 2013; 109(3):10-14.</a:t>
            </a:r>
          </a:p>
          <a:p>
            <a:endParaRPr lang="en-US" sz="1050" b="1" dirty="0"/>
          </a:p>
          <a:p>
            <a:r>
              <a:rPr lang="en-US" sz="1050" b="1" dirty="0" err="1"/>
              <a:t>Khanfar</a:t>
            </a:r>
            <a:r>
              <a:rPr lang="en-US" sz="1050" b="1" dirty="0"/>
              <a:t> NM, Harrington C, Anderson H, Alkhateeb FM. Cultural Differences in Leadership Styles of Pharmacist Preceptors. Business and Management Research. 2013; 2(1):1-14.</a:t>
            </a:r>
          </a:p>
          <a:p>
            <a:endParaRPr lang="en-US" sz="1050" b="1" dirty="0"/>
          </a:p>
          <a:p>
            <a:r>
              <a:rPr lang="en-US" sz="1050" b="1" dirty="0" err="1"/>
              <a:t>Latif</a:t>
            </a:r>
            <a:r>
              <a:rPr lang="en-US" sz="1050" b="1" dirty="0"/>
              <a:t> DA, Alkhateeb FM, Easton M, Bowyer D. The Changing Landscape of Pharmacy Manpower in the United States: One State’s Experience between 2005 and 2011. International Journal of Pharmacy and Integrated Life Sciences (IJOPILS</a:t>
            </a:r>
            <a:r>
              <a:rPr lang="en-US" sz="1050" b="1" dirty="0" smtClean="0"/>
              <a:t>). 2013</a:t>
            </a:r>
            <a:r>
              <a:rPr lang="en-US" sz="1050" b="1" dirty="0"/>
              <a:t>; 1(3): 59-68</a:t>
            </a:r>
          </a:p>
          <a:p>
            <a:endParaRPr lang="en-US" sz="1050" b="1" dirty="0"/>
          </a:p>
          <a:p>
            <a:r>
              <a:rPr lang="en-US" sz="1050" b="1" dirty="0" smtClean="0"/>
              <a:t>Alkhateeb </a:t>
            </a:r>
            <a:r>
              <a:rPr lang="en-US" sz="1050" b="1" dirty="0"/>
              <a:t>FM, </a:t>
            </a:r>
            <a:r>
              <a:rPr lang="en-US" sz="1050" b="1" dirty="0" err="1"/>
              <a:t>Latif</a:t>
            </a:r>
            <a:r>
              <a:rPr lang="en-US" sz="1050" b="1" dirty="0"/>
              <a:t> DA, Adkins R. Economic, Social and Administrative Pharmacy (ESAP) Content Taught at United States Schools and Colleges of Pharmacy</a:t>
            </a:r>
            <a:r>
              <a:rPr lang="en-US" sz="1050" b="1" dirty="0" smtClean="0"/>
              <a:t>. International </a:t>
            </a:r>
            <a:r>
              <a:rPr lang="en-US" sz="1050" b="1" dirty="0"/>
              <a:t>Journal of Management, Economics &amp; Social Sciences (IJMESS). 2013; 2(3):187-204.</a:t>
            </a:r>
          </a:p>
          <a:p>
            <a:endParaRPr lang="en-US" sz="1050" b="1" dirty="0"/>
          </a:p>
          <a:p>
            <a:r>
              <a:rPr lang="en-US" sz="1050" b="1" dirty="0" smtClean="0"/>
              <a:t>Al-Rousan </a:t>
            </a:r>
            <a:r>
              <a:rPr lang="en-US" sz="1050" b="1" dirty="0"/>
              <a:t>RM, Alkhateeb FM, Veronin M, </a:t>
            </a:r>
            <a:r>
              <a:rPr lang="en-US" sz="1050" b="1" dirty="0" err="1"/>
              <a:t>Latif</a:t>
            </a:r>
            <a:r>
              <a:rPr lang="en-US" sz="1050" b="1" dirty="0"/>
              <a:t> DA, Dodd M. Availability, Uniqueness and Perceived Value of Bachelor of Science in Pharmaceutical Sciences (BSPS) Programs in the United States. Pharmacy. 2014; 2(1):1-16.</a:t>
            </a:r>
          </a:p>
          <a:p>
            <a:endParaRPr lang="en-US" sz="1050" b="1" dirty="0"/>
          </a:p>
          <a:p>
            <a:r>
              <a:rPr lang="en-US" sz="1050" b="1" dirty="0" smtClean="0"/>
              <a:t>Veronin </a:t>
            </a:r>
            <a:r>
              <a:rPr lang="en-US" sz="1050" b="1" dirty="0"/>
              <a:t>M, Alkhateeb FM, Everett-Houser J. Patient-centered Health Care Delivery Uniting MTM, EHRs and Patients: Opportunities for Pharmacists. J Pharma Care Health Sys (JPCHS). 2014; 1(3) (In press</a:t>
            </a:r>
            <a:r>
              <a:rPr lang="en-US" sz="1050" b="1" dirty="0" smtClean="0"/>
              <a:t>)</a:t>
            </a:r>
          </a:p>
          <a:p>
            <a:endParaRPr lang="en-US" sz="1050" b="1" dirty="0"/>
          </a:p>
          <a:p>
            <a:pPr lvl="0">
              <a:buClr>
                <a:srgbClr val="F07F09"/>
              </a:buClr>
            </a:pPr>
            <a:r>
              <a:rPr lang="en-US" sz="1050" b="1" dirty="0">
                <a:solidFill>
                  <a:prstClr val="black"/>
                </a:solidFill>
              </a:rPr>
              <a:t>Alkhateeb FM, Attarabeen OF, </a:t>
            </a:r>
            <a:r>
              <a:rPr lang="en-US" sz="1050" b="1" dirty="0" err="1">
                <a:solidFill>
                  <a:prstClr val="black"/>
                </a:solidFill>
              </a:rPr>
              <a:t>Latif</a:t>
            </a:r>
            <a:r>
              <a:rPr lang="en-US" sz="1050" b="1" dirty="0">
                <a:solidFill>
                  <a:prstClr val="black"/>
                </a:solidFill>
              </a:rPr>
              <a:t> DA, </a:t>
            </a:r>
            <a:r>
              <a:rPr lang="en-US" sz="1050" b="1" dirty="0" err="1">
                <a:solidFill>
                  <a:prstClr val="black"/>
                </a:solidFill>
              </a:rPr>
              <a:t>Deliere</a:t>
            </a:r>
            <a:r>
              <a:rPr lang="en-US" sz="1050" b="1" dirty="0">
                <a:solidFill>
                  <a:prstClr val="black"/>
                </a:solidFill>
              </a:rPr>
              <a:t> R. Workload Perceptions of West Virginia Pharmacists: Part of Changing a National Trend. Social Pharmacy Journal (SPJ). 2015; 1(1): (In press</a:t>
            </a:r>
            <a:r>
              <a:rPr lang="en-US" sz="1050" b="1" dirty="0" smtClean="0">
                <a:solidFill>
                  <a:prstClr val="black"/>
                </a:solidFill>
              </a:rPr>
              <a:t>)</a:t>
            </a:r>
          </a:p>
          <a:p>
            <a:pPr lvl="0">
              <a:buClr>
                <a:srgbClr val="F07F09"/>
              </a:buClr>
            </a:pPr>
            <a:endParaRPr lang="en-US" sz="1050" b="1" dirty="0">
              <a:solidFill>
                <a:prstClr val="black"/>
              </a:solidFill>
            </a:endParaRPr>
          </a:p>
          <a:p>
            <a:endParaRPr lang="en-US" sz="1050" b="1" dirty="0"/>
          </a:p>
          <a:p>
            <a:endParaRPr lang="en-US" sz="800" b="1" dirty="0"/>
          </a:p>
          <a:p>
            <a:endParaRPr lang="en-US" sz="800" b="1" dirty="0"/>
          </a:p>
        </p:txBody>
      </p:sp>
    </p:spTree>
    <p:extLst>
      <p:ext uri="{BB962C8B-B14F-4D97-AF65-F5344CB8AC3E}">
        <p14:creationId xmlns:p14="http://schemas.microsoft.com/office/powerpoint/2010/main" val="2127418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Introduction</a:t>
            </a:r>
          </a:p>
        </p:txBody>
      </p:sp>
      <p:sp>
        <p:nvSpPr>
          <p:cNvPr id="5123" name="Rectangle 3"/>
          <p:cNvSpPr>
            <a:spLocks noGrp="1" noChangeArrowheads="1"/>
          </p:cNvSpPr>
          <p:nvPr>
            <p:ph idx="1"/>
          </p:nvPr>
        </p:nvSpPr>
        <p:spPr/>
        <p:txBody>
          <a:bodyPr/>
          <a:lstStyle/>
          <a:p>
            <a:pPr marL="0" indent="0" algn="ctr" eaLnBrk="1" hangingPunct="1">
              <a:buNone/>
            </a:pPr>
            <a:r>
              <a:rPr lang="en-US" b="1" dirty="0" smtClean="0"/>
              <a:t>Pharmacy Practice</a:t>
            </a:r>
          </a:p>
          <a:p>
            <a:pPr eaLnBrk="1" hangingPunct="1"/>
            <a:r>
              <a:rPr lang="en-US" dirty="0" smtClean="0"/>
              <a:t>The traditional role of pharmacists is to manufacture and supply medicines.</a:t>
            </a:r>
            <a:endParaRPr lang="ar-SA" dirty="0" smtClean="0"/>
          </a:p>
          <a:p>
            <a:pPr eaLnBrk="1" hangingPunct="1">
              <a:buFont typeface="Wingdings" pitchFamily="2" charset="2"/>
              <a:buNone/>
            </a:pPr>
            <a:r>
              <a:rPr lang="en-US" dirty="0" smtClean="0"/>
              <a:t> </a:t>
            </a:r>
          </a:p>
          <a:p>
            <a:pPr eaLnBrk="1" hangingPunct="1"/>
            <a:r>
              <a:rPr lang="en-US" dirty="0" smtClean="0"/>
              <a:t>More recently, pharmacists have been faced with increasing health demands which change their direction and focus to PATIENTS instead of the Product</a:t>
            </a:r>
            <a:r>
              <a:rPr lang="ar-SA" dirty="0" smtClean="0"/>
              <a:t>.</a:t>
            </a:r>
            <a:endParaRPr lang="en-US" dirty="0" smtClean="0"/>
          </a:p>
        </p:txBody>
      </p:sp>
    </p:spTree>
    <p:extLst>
      <p:ext uri="{BB962C8B-B14F-4D97-AF65-F5344CB8AC3E}">
        <p14:creationId xmlns:p14="http://schemas.microsoft.com/office/powerpoint/2010/main" val="909792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kesh-m\Desktop\pharmacy practi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33400"/>
            <a:ext cx="83820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583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m\Desktop\p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09600"/>
            <a:ext cx="8458200" cy="5257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877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m\Desktop\practi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09600"/>
            <a:ext cx="8077200" cy="5181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224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45</TotalTime>
  <Words>1105</Words>
  <Application>Microsoft Office PowerPoint</Application>
  <PresentationFormat>On-screen Show (4:3)</PresentationFormat>
  <Paragraphs>74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Aspect</vt:lpstr>
      <vt:lpstr>PowerPoint Presentation</vt:lpstr>
      <vt:lpstr>Fadi M. Alkhateeb, BSPharm, MBA, Ph.D.  </vt:lpstr>
      <vt:lpstr>Biography</vt:lpstr>
      <vt:lpstr>Research Interests</vt:lpstr>
      <vt:lpstr>Recent Publications</vt:lpstr>
      <vt:lpstr>Introduction</vt:lpstr>
      <vt:lpstr>PowerPoint Presentation</vt:lpstr>
      <vt:lpstr>PowerPoint Presentation</vt:lpstr>
      <vt:lpstr>PowerPoint Presentation</vt:lpstr>
      <vt:lpstr>Professional Prospects</vt:lpstr>
      <vt:lpstr>Issues that our Profession will face</vt:lpstr>
      <vt:lpstr>Issues that our Profession will face</vt:lpstr>
      <vt:lpstr>Definition</vt:lpstr>
      <vt:lpstr>PowerPoint Presentation</vt:lpstr>
      <vt:lpstr>Pharmacy Practice Aim</vt:lpstr>
      <vt:lpstr>Why become a Pharmacist?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Divya Anumakonda</cp:lastModifiedBy>
  <cp:revision>20</cp:revision>
  <dcterms:created xsi:type="dcterms:W3CDTF">2014-10-08T08:45:06Z</dcterms:created>
  <dcterms:modified xsi:type="dcterms:W3CDTF">2015-10-13T12:46:53Z</dcterms:modified>
</cp:coreProperties>
</file>