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6" r:id="rId2"/>
    <p:sldId id="256" r:id="rId3"/>
    <p:sldId id="257" r:id="rId4"/>
    <p:sldId id="258" r:id="rId5"/>
    <p:sldId id="259" r:id="rId6"/>
    <p:sldId id="261" r:id="rId7"/>
    <p:sldId id="260" r:id="rId8"/>
    <p:sldId id="262" r:id="rId9"/>
    <p:sldId id="263" r:id="rId10"/>
    <p:sldId id="267" r:id="rId11"/>
    <p:sldId id="264" r:id="rId12"/>
    <p:sldId id="270" r:id="rId13"/>
    <p:sldId id="265" r:id="rId14"/>
    <p:sldId id="268" r:id="rId15"/>
    <p:sldId id="273"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152"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1D8BD707-D9CF-40AE-B4C6-C98DA3205C09}" type="datetimeFigureOut">
              <a:rPr lang="en-US" smtClean="0"/>
              <a:pPr/>
              <a:t>10/13/2015</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omicsonline.org/Submitmanuscript.ph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ntechopen.com/books/howtoreference/data-mining-applications-in-engineering-and-medicine/data-mining-techniques-in-pharmacovigilance-analysis-of-the-publicly-accessible-fda-adverse-event-r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omicsgroup.org/journals/advances-in-pharmacoepidemiology-drug-safety.php" TargetMode="External"/><Relationship Id="rId2" Type="http://schemas.openxmlformats.org/officeDocument/2006/relationships/hyperlink" Target="http://omicsgroup.org/journals/clinical-trials.php"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omicsonline.org/drug-metabolism-toxicology.php"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onferenceseries.com/pharmaceutical-sciences-meetings/"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ritmo-project.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1066800"/>
          </a:xfrm>
        </p:spPr>
        <p:txBody>
          <a:bodyPr>
            <a:normAutofit fontScale="90000"/>
          </a:bodyPr>
          <a:lstStyle/>
          <a:p>
            <a:r>
              <a:rPr lang="en-US" sz="3600" dirty="0" smtClean="0">
                <a:solidFill>
                  <a:schemeClr val="accent2">
                    <a:lumMod val="60000"/>
                    <a:lumOff val="40000"/>
                  </a:schemeClr>
                </a:solidFill>
              </a:rPr>
              <a:t>OMICS Journals are welcoming Submissions</a:t>
            </a:r>
            <a:r>
              <a:rPr lang="en-US" dirty="0">
                <a:solidFill>
                  <a:schemeClr val="accent4">
                    <a:lumMod val="10000"/>
                  </a:schemeClr>
                </a:solidFill>
              </a:rPr>
              <a:t/>
            </a:r>
            <a:br>
              <a:rPr lang="en-US" dirty="0">
                <a:solidFill>
                  <a:schemeClr val="accent4">
                    <a:lumMod val="10000"/>
                  </a:schemeClr>
                </a:solidFill>
              </a:rPr>
            </a:br>
            <a:endParaRPr lang="en-US" dirty="0"/>
          </a:p>
        </p:txBody>
      </p:sp>
      <p:sp>
        <p:nvSpPr>
          <p:cNvPr id="3" name="Content Placeholder 2"/>
          <p:cNvSpPr>
            <a:spLocks noGrp="1"/>
          </p:cNvSpPr>
          <p:nvPr>
            <p:ph idx="1"/>
          </p:nvPr>
        </p:nvSpPr>
        <p:spPr>
          <a:xfrm>
            <a:off x="838200" y="990600"/>
            <a:ext cx="7315200" cy="5257800"/>
          </a:xfrm>
        </p:spPr>
        <p:txBody>
          <a:bodyPr>
            <a:normAutofit fontScale="92500"/>
          </a:bodyPr>
          <a:lstStyle/>
          <a:p>
            <a:pPr marL="45720" indent="0" algn="ctr">
              <a:buNone/>
              <a:defRPr/>
            </a:pPr>
            <a:r>
              <a:rPr lang="en-IN" sz="2200" dirty="0" smtClean="0">
                <a:solidFill>
                  <a:schemeClr val="accent2">
                    <a:lumMod val="60000"/>
                    <a:lumOff val="40000"/>
                  </a:schemeClr>
                </a:solidFill>
                <a:latin typeface="Centaur" panose="02030504050205020304" pitchFamily="18" charset="0"/>
              </a:rPr>
              <a:t>OMICS  International welcomes submissions that are original and technically so as to serve both the developing world and developed countries in the best possible way.</a:t>
            </a:r>
          </a:p>
          <a:p>
            <a:pPr marL="45720" indent="0" algn="ctr">
              <a:buNone/>
              <a:defRPr/>
            </a:pPr>
            <a:r>
              <a:rPr lang="en-US" sz="2200" dirty="0" smtClean="0">
                <a:solidFill>
                  <a:schemeClr val="accent2">
                    <a:lumMod val="60000"/>
                    <a:lumOff val="40000"/>
                  </a:schemeClr>
                </a:solidFill>
                <a:latin typeface="Centaur" panose="02030504050205020304" pitchFamily="18" charset="0"/>
              </a:rPr>
              <a:t>OMICS Journals  are poised in excellence by publishing high quality research. </a:t>
            </a:r>
            <a:r>
              <a:rPr lang="en-IN" sz="2200" dirty="0" smtClean="0">
                <a:solidFill>
                  <a:schemeClr val="accent2">
                    <a:lumMod val="60000"/>
                    <a:lumOff val="40000"/>
                  </a:schemeClr>
                </a:solidFill>
                <a:latin typeface="Centaur" panose="02030504050205020304" pitchFamily="18" charset="0"/>
              </a:rPr>
              <a:t>OMICS International follows an Editorial Manager® System peer review process and boasts of a strong and active editorial board.</a:t>
            </a:r>
            <a:endParaRPr lang="en-US" sz="2200" dirty="0" smtClean="0">
              <a:solidFill>
                <a:schemeClr val="accent2">
                  <a:lumMod val="60000"/>
                  <a:lumOff val="40000"/>
                </a:schemeClr>
              </a:solidFill>
              <a:latin typeface="Centaur" panose="02030504050205020304" pitchFamily="18" charset="0"/>
            </a:endParaRPr>
          </a:p>
          <a:p>
            <a:pPr marL="45720" indent="0" algn="ctr">
              <a:buNone/>
              <a:defRPr/>
            </a:pPr>
            <a:r>
              <a:rPr lang="en-US" sz="2200" dirty="0" smtClean="0">
                <a:solidFill>
                  <a:schemeClr val="accent2">
                    <a:lumMod val="60000"/>
                    <a:lumOff val="40000"/>
                  </a:schemeClr>
                </a:solidFill>
                <a:latin typeface="Centaur" panose="02030504050205020304" pitchFamily="18" charset="0"/>
              </a:rPr>
              <a:t>Editors and reviewers are experts in their field and provide anonymous, unbiased and detailed reviews of all submissions.</a:t>
            </a:r>
          </a:p>
          <a:p>
            <a:pPr marL="0" lvl="0" indent="0">
              <a:spcBef>
                <a:spcPts val="0"/>
              </a:spcBef>
              <a:buClrTx/>
              <a:buNone/>
              <a:defRPr/>
            </a:pPr>
            <a:r>
              <a:rPr lang="en-IN" sz="2200" dirty="0" smtClean="0">
                <a:solidFill>
                  <a:schemeClr val="accent2">
                    <a:lumMod val="60000"/>
                    <a:lumOff val="4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br>
              <a:rPr lang="en-IN" sz="2200" dirty="0" smtClean="0">
                <a:solidFill>
                  <a:schemeClr val="accent2">
                    <a:lumMod val="60000"/>
                    <a:lumOff val="40000"/>
                  </a:schemeClr>
                </a:solidFill>
                <a:latin typeface="Centaur" panose="02030504050205020304" pitchFamily="18" charset="0"/>
              </a:rPr>
            </a:br>
            <a:r>
              <a:rPr lang="en-IN" sz="2200" dirty="0" smtClean="0">
                <a:solidFill>
                  <a:schemeClr val="accent2">
                    <a:lumMod val="60000"/>
                    <a:lumOff val="40000"/>
                  </a:schemeClr>
                </a:solidFill>
                <a:latin typeface="Centaur" panose="02030504050205020304" pitchFamily="18" charset="0"/>
              </a:rPr>
              <a:t/>
            </a:r>
            <a:br>
              <a:rPr lang="en-IN" sz="2200" dirty="0" smtClean="0">
                <a:solidFill>
                  <a:schemeClr val="accent2">
                    <a:lumMod val="60000"/>
                    <a:lumOff val="40000"/>
                  </a:schemeClr>
                </a:solidFill>
                <a:latin typeface="Centaur" panose="02030504050205020304" pitchFamily="18" charset="0"/>
              </a:rPr>
            </a:br>
            <a:r>
              <a:rPr lang="en-US" sz="1800" b="1" dirty="0">
                <a:solidFill>
                  <a:srgbClr val="00B050"/>
                </a:solidFill>
                <a:latin typeface="Microsoft YaHei" panose="020B0503020204020204" pitchFamily="34" charset="-122"/>
                <a:ea typeface="Microsoft YaHei" panose="020B0503020204020204" pitchFamily="34" charset="-122"/>
              </a:rPr>
              <a:t>For more details please visit our website: </a:t>
            </a:r>
            <a:r>
              <a:rPr lang="en-US" sz="1800" b="1" dirty="0">
                <a:solidFill>
                  <a:srgbClr val="00B050"/>
                </a:solidFill>
                <a:latin typeface="Microsoft YaHei" panose="020B0503020204020204" pitchFamily="34" charset="-122"/>
                <a:ea typeface="Microsoft YaHei" panose="020B0503020204020204" pitchFamily="34" charset="-122"/>
                <a:hlinkClick r:id="rId2"/>
              </a:rPr>
              <a:t>http://omicsonline.org/Submitmanuscript.php</a:t>
            </a:r>
            <a:r>
              <a:rPr lang="en-US" sz="1800" b="1" dirty="0">
                <a:solidFill>
                  <a:srgbClr val="00B050"/>
                </a:solidFill>
                <a:latin typeface="Microsoft YaHei" panose="020B0503020204020204" pitchFamily="34" charset="-122"/>
                <a:ea typeface="Microsoft YaHei" panose="020B0503020204020204" pitchFamily="34" charset="-122"/>
              </a:rPr>
              <a:t> </a:t>
            </a:r>
          </a:p>
          <a:p>
            <a:pPr marL="45720" indent="0" algn="ctr">
              <a:buNone/>
              <a:defRPr/>
            </a:pPr>
            <a:endParaRPr lang="en-IN" sz="2200" dirty="0" smtClean="0">
              <a:solidFill>
                <a:schemeClr val="accent2">
                  <a:lumMod val="60000"/>
                  <a:lumOff val="40000"/>
                </a:schemeClr>
              </a:solidFill>
              <a:latin typeface="Centaur" panose="02030504050205020304" pitchFamily="18" charset="0"/>
            </a:endParaRPr>
          </a:p>
          <a:p>
            <a:pPr marL="45720" indent="0" algn="ctr">
              <a:buNone/>
              <a:defRPr/>
            </a:pPr>
            <a:endParaRPr lang="en-US" sz="2200" dirty="0" smtClean="0">
              <a:solidFill>
                <a:schemeClr val="accent2">
                  <a:lumMod val="60000"/>
                  <a:lumOff val="40000"/>
                </a:schemeClr>
              </a:solidFill>
              <a:latin typeface="Centaur" panose="02030504050205020304" pitchFamily="18" charset="0"/>
            </a:endParaRPr>
          </a:p>
          <a:p>
            <a:pPr marL="45720" indent="0">
              <a:buNone/>
            </a:pPr>
            <a:endParaRPr lang="en-US" dirty="0"/>
          </a:p>
        </p:txBody>
      </p:sp>
    </p:spTree>
    <p:extLst>
      <p:ext uri="{BB962C8B-B14F-4D97-AF65-F5344CB8AC3E}">
        <p14:creationId xmlns:p14="http://schemas.microsoft.com/office/powerpoint/2010/main" val="3893173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95400"/>
            <a:ext cx="7315200" cy="1154097"/>
          </a:xfrm>
        </p:spPr>
        <p:txBody>
          <a:bodyPr>
            <a:normAutofit fontScale="90000"/>
          </a:bodyPr>
          <a:lstStyle/>
          <a:p>
            <a:r>
              <a:rPr lang="en-IN" dirty="0"/>
              <a:t>Pharmacovigilance Team at the Company</a:t>
            </a:r>
            <a:endParaRPr lang="en-US" dirty="0"/>
          </a:p>
        </p:txBody>
      </p:sp>
      <p:sp>
        <p:nvSpPr>
          <p:cNvPr id="3" name="Content Placeholder 2"/>
          <p:cNvSpPr>
            <a:spLocks noGrp="1"/>
          </p:cNvSpPr>
          <p:nvPr>
            <p:ph idx="1"/>
          </p:nvPr>
        </p:nvSpPr>
        <p:spPr/>
        <p:txBody>
          <a:bodyPr>
            <a:normAutofit/>
          </a:bodyPr>
          <a:lstStyle/>
          <a:p>
            <a:r>
              <a:rPr lang="en-IN" dirty="0"/>
              <a:t>Each R&amp;D international company has a </a:t>
            </a:r>
            <a:r>
              <a:rPr lang="en-IN" dirty="0" smtClean="0"/>
              <a:t>dedicated Clinical Safety  team </a:t>
            </a:r>
            <a:r>
              <a:rPr lang="en-IN" dirty="0"/>
              <a:t>for</a:t>
            </a:r>
            <a:r>
              <a:rPr lang="en-IN" dirty="0" smtClean="0"/>
              <a:t>:</a:t>
            </a:r>
            <a:endParaRPr lang="en-IN" dirty="0"/>
          </a:p>
          <a:p>
            <a:pPr lvl="1"/>
            <a:r>
              <a:rPr lang="en-IN" dirty="0"/>
              <a:t>Overseeing the above </a:t>
            </a:r>
            <a:r>
              <a:rPr lang="en-IN" dirty="0" smtClean="0"/>
              <a:t>plans</a:t>
            </a:r>
            <a:endParaRPr lang="en-IN" dirty="0"/>
          </a:p>
          <a:p>
            <a:pPr lvl="1"/>
            <a:r>
              <a:rPr lang="en-IN" dirty="0"/>
              <a:t>Signal detection from ADR </a:t>
            </a:r>
            <a:r>
              <a:rPr lang="en-IN" dirty="0" smtClean="0"/>
              <a:t>reporting</a:t>
            </a:r>
            <a:endParaRPr lang="en-IN" dirty="0"/>
          </a:p>
          <a:p>
            <a:pPr lvl="1"/>
            <a:r>
              <a:rPr lang="en-IN" dirty="0"/>
              <a:t>Perform trend </a:t>
            </a:r>
            <a:r>
              <a:rPr lang="en-IN" dirty="0" smtClean="0"/>
              <a:t>analysis</a:t>
            </a:r>
            <a:endParaRPr lang="en-IN" dirty="0"/>
          </a:p>
          <a:p>
            <a:endParaRPr lang="en-IN" dirty="0" smtClean="0"/>
          </a:p>
          <a:p>
            <a:r>
              <a:rPr lang="en-IN" dirty="0" smtClean="0"/>
              <a:t>Local </a:t>
            </a:r>
            <a:r>
              <a:rPr lang="en-IN" dirty="0"/>
              <a:t>Office of R&amp;D company has </a:t>
            </a:r>
            <a:r>
              <a:rPr lang="en-IN" dirty="0" smtClean="0"/>
              <a:t>dedicated regulatory/medical </a:t>
            </a:r>
            <a:r>
              <a:rPr lang="en-IN" dirty="0"/>
              <a:t>affairs expert for looking </a:t>
            </a:r>
            <a:r>
              <a:rPr lang="en-IN" dirty="0" smtClean="0"/>
              <a:t>after the </a:t>
            </a:r>
            <a:r>
              <a:rPr lang="en-IN" dirty="0"/>
              <a:t>local pharmacovigilance plans and </a:t>
            </a:r>
            <a:r>
              <a:rPr lang="en-IN" dirty="0" smtClean="0"/>
              <a:t>coordinating with </a:t>
            </a:r>
            <a:r>
              <a:rPr lang="en-IN" dirty="0"/>
              <a:t>the global team</a:t>
            </a:r>
            <a:endParaRPr lang="en-US" dirty="0"/>
          </a:p>
        </p:txBody>
      </p:sp>
    </p:spTree>
    <p:extLst>
      <p:ext uri="{BB962C8B-B14F-4D97-AF65-F5344CB8AC3E}">
        <p14:creationId xmlns:p14="http://schemas.microsoft.com/office/powerpoint/2010/main" val="3905175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315200" cy="685800"/>
          </a:xfrm>
        </p:spPr>
        <p:txBody>
          <a:bodyPr>
            <a:normAutofit/>
          </a:bodyPr>
          <a:lstStyle/>
          <a:p>
            <a:r>
              <a:rPr lang="en-US" sz="3600" dirty="0"/>
              <a:t>Improving Pharmacovigilance</a:t>
            </a:r>
          </a:p>
        </p:txBody>
      </p:sp>
      <p:sp>
        <p:nvSpPr>
          <p:cNvPr id="3" name="Content Placeholder 2"/>
          <p:cNvSpPr>
            <a:spLocks noGrp="1"/>
          </p:cNvSpPr>
          <p:nvPr>
            <p:ph idx="1"/>
          </p:nvPr>
        </p:nvSpPr>
        <p:spPr>
          <a:xfrm>
            <a:off x="533400" y="1371600"/>
            <a:ext cx="7620000" cy="4724400"/>
          </a:xfrm>
        </p:spPr>
        <p:txBody>
          <a:bodyPr>
            <a:noAutofit/>
          </a:bodyPr>
          <a:lstStyle/>
          <a:p>
            <a:r>
              <a:rPr lang="en-IN" sz="2300" dirty="0"/>
              <a:t>Increase the awareness of healthcare professionals and </a:t>
            </a:r>
            <a:r>
              <a:rPr lang="en-IN" sz="2300" dirty="0" smtClean="0"/>
              <a:t>the public </a:t>
            </a:r>
            <a:r>
              <a:rPr lang="en-IN" sz="2300" dirty="0"/>
              <a:t>on </a:t>
            </a:r>
            <a:r>
              <a:rPr lang="en-IN" sz="2300" dirty="0" smtClean="0"/>
              <a:t>its importance</a:t>
            </a:r>
          </a:p>
          <a:p>
            <a:endParaRPr lang="en-IN" sz="2300" dirty="0"/>
          </a:p>
          <a:p>
            <a:r>
              <a:rPr lang="en-IN" sz="2300" dirty="0"/>
              <a:t>P</a:t>
            </a:r>
            <a:r>
              <a:rPr lang="en-IN" sz="2300" dirty="0" smtClean="0"/>
              <a:t>romote effective use of existing systems for </a:t>
            </a:r>
            <a:r>
              <a:rPr lang="en-IN" sz="2300" dirty="0"/>
              <a:t>ADR </a:t>
            </a:r>
            <a:r>
              <a:rPr lang="en-IN" sz="2300" dirty="0" smtClean="0"/>
              <a:t>reporting</a:t>
            </a:r>
          </a:p>
          <a:p>
            <a:endParaRPr lang="en-IN" sz="2300" dirty="0"/>
          </a:p>
          <a:p>
            <a:r>
              <a:rPr lang="en-IN" sz="2300" dirty="0" smtClean="0"/>
              <a:t>Improve </a:t>
            </a:r>
            <a:r>
              <a:rPr lang="en-IN" sz="2300" dirty="0"/>
              <a:t>communication among stakeholders in the </a:t>
            </a:r>
            <a:r>
              <a:rPr lang="en-IN" sz="2300" dirty="0" smtClean="0"/>
              <a:t>reporting of </a:t>
            </a:r>
            <a:r>
              <a:rPr lang="en-IN" sz="2300" dirty="0"/>
              <a:t>adverse events such as, </a:t>
            </a:r>
            <a:r>
              <a:rPr lang="en-IN" sz="2300" dirty="0" smtClean="0"/>
              <a:t>the regulator</a:t>
            </a:r>
            <a:r>
              <a:rPr lang="en-IN" sz="2300" dirty="0"/>
              <a:t>, the health care providers, and manufacturer </a:t>
            </a:r>
            <a:r>
              <a:rPr lang="en-IN" sz="2300" dirty="0" smtClean="0"/>
              <a:t>for pharmacovigilance</a:t>
            </a:r>
            <a:endParaRPr lang="en-US" sz="2300" dirty="0"/>
          </a:p>
        </p:txBody>
      </p:sp>
    </p:spTree>
    <p:extLst>
      <p:ext uri="{BB962C8B-B14F-4D97-AF65-F5344CB8AC3E}">
        <p14:creationId xmlns:p14="http://schemas.microsoft.com/office/powerpoint/2010/main" val="4133175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09600" y="228600"/>
            <a:ext cx="7467600" cy="685800"/>
          </a:xfrm>
          <a:prstGeom prst="rect">
            <a:avLst/>
          </a:prstGeom>
        </p:spPr>
        <p:txBody>
          <a:bodyPr>
            <a:noAutofit/>
          </a:bodyPr>
          <a:lst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dirty="0"/>
              <a:t>Main pillars of the new European pharmacovigilance legislation</a:t>
            </a:r>
          </a:p>
        </p:txBody>
      </p:sp>
      <p:sp>
        <p:nvSpPr>
          <p:cNvPr id="3" name="Content Placeholder 2"/>
          <p:cNvSpPr txBox="1">
            <a:spLocks/>
          </p:cNvSpPr>
          <p:nvPr/>
        </p:nvSpPr>
        <p:spPr>
          <a:xfrm>
            <a:off x="533400" y="1524000"/>
            <a:ext cx="8229600" cy="4724400"/>
          </a:xfrm>
          <a:prstGeom prst="rect">
            <a:avLst/>
          </a:prstGeom>
        </p:spPr>
        <p:txBody>
          <a:bodyPr>
            <a:no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pPr algn="just"/>
            <a:r>
              <a:rPr lang="en-US" sz="2300" dirty="0" smtClean="0"/>
              <a:t>Proactive </a:t>
            </a:r>
            <a:r>
              <a:rPr lang="en-US" sz="2300" dirty="0"/>
              <a:t>and proportionate risk management</a:t>
            </a:r>
          </a:p>
          <a:p>
            <a:pPr algn="just"/>
            <a:r>
              <a:rPr lang="en-US" sz="2300" dirty="0"/>
              <a:t>Higher quality of safety data</a:t>
            </a:r>
          </a:p>
          <a:p>
            <a:pPr algn="just"/>
            <a:r>
              <a:rPr lang="en-US" sz="2300" dirty="0"/>
              <a:t>Stronger link between safety assessments and regulatory action</a:t>
            </a:r>
          </a:p>
          <a:p>
            <a:pPr algn="just"/>
            <a:r>
              <a:rPr lang="en-US" sz="2300" dirty="0"/>
              <a:t>Strengthened transparency, communication and patient involvement</a:t>
            </a:r>
          </a:p>
          <a:p>
            <a:pPr algn="just"/>
            <a:r>
              <a:rPr lang="en-US" sz="2300" dirty="0"/>
              <a:t>Clear tasks and responsibilities for all parties (marketing </a:t>
            </a:r>
            <a:r>
              <a:rPr lang="en-US" sz="2300" dirty="0" err="1"/>
              <a:t>authorisation</a:t>
            </a:r>
            <a:r>
              <a:rPr lang="en-US" sz="2300" dirty="0"/>
              <a:t> holders, competent authorities, EMA)</a:t>
            </a:r>
          </a:p>
          <a:p>
            <a:pPr algn="just"/>
            <a:r>
              <a:rPr lang="en-US" sz="2300" dirty="0"/>
              <a:t>Improved EU decision-making procedures (</a:t>
            </a:r>
            <a:r>
              <a:rPr lang="en-US" sz="2300" dirty="0" err="1"/>
              <a:t>harmonised</a:t>
            </a:r>
            <a:r>
              <a:rPr lang="en-US" sz="2300" dirty="0"/>
              <a:t> decisions and efficient use of resources)</a:t>
            </a:r>
          </a:p>
          <a:p>
            <a:pPr algn="just"/>
            <a:r>
              <a:rPr lang="en-US" sz="2300" dirty="0"/>
              <a:t>Establishment of a new scientific committee at the European Medicines </a:t>
            </a:r>
            <a:r>
              <a:rPr lang="en-US" sz="2300" dirty="0" smtClean="0"/>
              <a:t>Agency (Pharmacovigilance </a:t>
            </a:r>
            <a:r>
              <a:rPr lang="en-US" sz="2300" dirty="0"/>
              <a:t>Risk Assessment </a:t>
            </a:r>
            <a:r>
              <a:rPr lang="en-US" sz="2300" dirty="0" smtClean="0"/>
              <a:t>Committee, PRAC)</a:t>
            </a:r>
            <a:endParaRPr lang="en-US" sz="2300" dirty="0"/>
          </a:p>
        </p:txBody>
      </p:sp>
    </p:spTree>
    <p:extLst>
      <p:ext uri="{BB962C8B-B14F-4D97-AF65-F5344CB8AC3E}">
        <p14:creationId xmlns:p14="http://schemas.microsoft.com/office/powerpoint/2010/main" val="3855217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1"/>
            <a:ext cx="7315200" cy="1219200"/>
          </a:xfrm>
        </p:spPr>
        <p:txBody>
          <a:bodyPr>
            <a:normAutofit fontScale="90000"/>
          </a:bodyPr>
          <a:lstStyle/>
          <a:p>
            <a:r>
              <a:rPr lang="en-US" dirty="0"/>
              <a:t>Good Pharmacovigilance Practice (GVP</a:t>
            </a:r>
            <a:r>
              <a:rPr lang="en-US" dirty="0" smtClean="0"/>
              <a:t>): </a:t>
            </a:r>
            <a:r>
              <a:rPr lang="en-US" dirty="0"/>
              <a:t>final modules</a:t>
            </a:r>
          </a:p>
        </p:txBody>
      </p:sp>
      <p:sp>
        <p:nvSpPr>
          <p:cNvPr id="3" name="Content Placeholder 2"/>
          <p:cNvSpPr>
            <a:spLocks noGrp="1"/>
          </p:cNvSpPr>
          <p:nvPr>
            <p:ph idx="1"/>
          </p:nvPr>
        </p:nvSpPr>
        <p:spPr/>
        <p:txBody>
          <a:bodyPr>
            <a:normAutofit fontScale="92500" lnSpcReduction="20000"/>
          </a:bodyPr>
          <a:lstStyle/>
          <a:p>
            <a:r>
              <a:rPr lang="en-US" dirty="0"/>
              <a:t>Pharmacovigilance system and its quality </a:t>
            </a:r>
            <a:r>
              <a:rPr lang="en-US" dirty="0" smtClean="0"/>
              <a:t>system</a:t>
            </a:r>
            <a:endParaRPr lang="en-US" dirty="0"/>
          </a:p>
          <a:p>
            <a:r>
              <a:rPr lang="en-US" dirty="0"/>
              <a:t>Pharmacovigilance master </a:t>
            </a:r>
            <a:r>
              <a:rPr lang="en-US" dirty="0" smtClean="0"/>
              <a:t>file</a:t>
            </a:r>
            <a:endParaRPr lang="en-US" dirty="0"/>
          </a:p>
          <a:p>
            <a:r>
              <a:rPr lang="en-US" dirty="0"/>
              <a:t>Pharmacovigilance </a:t>
            </a:r>
            <a:r>
              <a:rPr lang="en-US" dirty="0" smtClean="0"/>
              <a:t>inspection</a:t>
            </a:r>
            <a:endParaRPr lang="en-US" dirty="0"/>
          </a:p>
          <a:p>
            <a:r>
              <a:rPr lang="en-US" dirty="0"/>
              <a:t>Pharmacovigilance </a:t>
            </a:r>
            <a:r>
              <a:rPr lang="en-US" dirty="0" smtClean="0"/>
              <a:t>audit</a:t>
            </a:r>
            <a:endParaRPr lang="en-US" dirty="0"/>
          </a:p>
          <a:p>
            <a:r>
              <a:rPr lang="en-US" dirty="0"/>
              <a:t>Risk management </a:t>
            </a:r>
            <a:r>
              <a:rPr lang="en-US" dirty="0" smtClean="0"/>
              <a:t>system</a:t>
            </a:r>
            <a:endParaRPr lang="en-US" dirty="0"/>
          </a:p>
          <a:p>
            <a:r>
              <a:rPr lang="en-US" dirty="0"/>
              <a:t>Management and reporting of ADR medicinal </a:t>
            </a:r>
            <a:r>
              <a:rPr lang="en-US" dirty="0" smtClean="0"/>
              <a:t>product</a:t>
            </a:r>
            <a:endParaRPr lang="en-US" dirty="0"/>
          </a:p>
          <a:p>
            <a:r>
              <a:rPr lang="en-US" dirty="0"/>
              <a:t>Periodic safety update report (PSUR</a:t>
            </a:r>
            <a:r>
              <a:rPr lang="en-US" dirty="0" smtClean="0"/>
              <a:t>)</a:t>
            </a:r>
            <a:endParaRPr lang="en-US" dirty="0"/>
          </a:p>
          <a:p>
            <a:r>
              <a:rPr lang="en-US" dirty="0"/>
              <a:t>Post-</a:t>
            </a:r>
            <a:r>
              <a:rPr lang="en-US" dirty="0" err="1"/>
              <a:t>authorisation</a:t>
            </a:r>
            <a:r>
              <a:rPr lang="en-US" dirty="0"/>
              <a:t> safety </a:t>
            </a:r>
            <a:r>
              <a:rPr lang="en-US" dirty="0" smtClean="0"/>
              <a:t>studies</a:t>
            </a:r>
            <a:endParaRPr lang="en-US" dirty="0"/>
          </a:p>
          <a:p>
            <a:r>
              <a:rPr lang="en-US" dirty="0" smtClean="0"/>
              <a:t>Signal management</a:t>
            </a:r>
          </a:p>
          <a:p>
            <a:r>
              <a:rPr lang="en-US" dirty="0" smtClean="0"/>
              <a:t>Additional monitoring</a:t>
            </a:r>
            <a:endParaRPr lang="en-US" dirty="0"/>
          </a:p>
          <a:p>
            <a:r>
              <a:rPr lang="en-US" dirty="0"/>
              <a:t>Safety </a:t>
            </a:r>
            <a:r>
              <a:rPr lang="en-US" dirty="0" smtClean="0"/>
              <a:t>communication</a:t>
            </a:r>
          </a:p>
          <a:p>
            <a:r>
              <a:rPr lang="en-US" dirty="0" smtClean="0"/>
              <a:t>Risk minimization measures</a:t>
            </a:r>
            <a:endParaRPr lang="en-US" dirty="0"/>
          </a:p>
        </p:txBody>
      </p:sp>
    </p:spTree>
    <p:extLst>
      <p:ext uri="{BB962C8B-B14F-4D97-AF65-F5344CB8AC3E}">
        <p14:creationId xmlns:p14="http://schemas.microsoft.com/office/powerpoint/2010/main" val="40566026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772400" cy="1154097"/>
          </a:xfrm>
        </p:spPr>
        <p:txBody>
          <a:bodyPr>
            <a:normAutofit/>
          </a:bodyPr>
          <a:lstStyle/>
          <a:p>
            <a:r>
              <a:rPr lang="en-US" dirty="0" smtClean="0"/>
              <a:t>Key Recent Publications</a:t>
            </a:r>
            <a:endParaRPr lang="en-US" dirty="0"/>
          </a:p>
        </p:txBody>
      </p:sp>
      <p:sp>
        <p:nvSpPr>
          <p:cNvPr id="3" name="Content Placeholder 2"/>
          <p:cNvSpPr>
            <a:spLocks noGrp="1"/>
          </p:cNvSpPr>
          <p:nvPr>
            <p:ph idx="1"/>
          </p:nvPr>
        </p:nvSpPr>
        <p:spPr>
          <a:xfrm>
            <a:off x="381000" y="1219200"/>
            <a:ext cx="8153400" cy="3539527"/>
          </a:xfrm>
        </p:spPr>
        <p:txBody>
          <a:bodyPr>
            <a:noAutofit/>
          </a:bodyPr>
          <a:lstStyle/>
          <a:p>
            <a:pPr algn="just">
              <a:spcBef>
                <a:spcPts val="600"/>
              </a:spcBef>
              <a:spcAft>
                <a:spcPts val="600"/>
              </a:spcAft>
            </a:pPr>
            <a:r>
              <a:rPr lang="en-US" sz="1400" dirty="0" err="1" smtClean="0">
                <a:latin typeface="Arial" panose="020B0604020202020204" pitchFamily="34" charset="0"/>
                <a:cs typeface="Arial" panose="020B0604020202020204" pitchFamily="34" charset="0"/>
              </a:rPr>
              <a:t>Raschi</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E., Poluzzi E., Koci A., Caraceni P., De </a:t>
            </a:r>
            <a:r>
              <a:rPr lang="en-US" sz="1400" dirty="0" err="1">
                <a:latin typeface="Arial" panose="020B0604020202020204" pitchFamily="34" charset="0"/>
                <a:cs typeface="Arial" panose="020B0604020202020204" pitchFamily="34" charset="0"/>
              </a:rPr>
              <a:t>Ponti</a:t>
            </a:r>
            <a:r>
              <a:rPr lang="en-US" sz="1400" dirty="0">
                <a:latin typeface="Arial" panose="020B0604020202020204" pitchFamily="34" charset="0"/>
                <a:cs typeface="Arial" panose="020B0604020202020204" pitchFamily="34" charset="0"/>
              </a:rPr>
              <a:t> F. </a:t>
            </a:r>
            <a:r>
              <a:rPr lang="en-US" sz="1400" b="1" dirty="0">
                <a:latin typeface="Arial" panose="020B0604020202020204" pitchFamily="34" charset="0"/>
                <a:cs typeface="Arial" panose="020B0604020202020204" pitchFamily="34" charset="0"/>
              </a:rPr>
              <a:t>Assessing liver injury associated with </a:t>
            </a:r>
            <a:r>
              <a:rPr lang="en-US" sz="1400" b="1" dirty="0" err="1">
                <a:latin typeface="Arial" panose="020B0604020202020204" pitchFamily="34" charset="0"/>
                <a:cs typeface="Arial" panose="020B0604020202020204" pitchFamily="34" charset="0"/>
              </a:rPr>
              <a:t>antimycotics</a:t>
            </a:r>
            <a:r>
              <a:rPr lang="en-US" sz="1400" b="1" dirty="0">
                <a:latin typeface="Arial" panose="020B0604020202020204" pitchFamily="34" charset="0"/>
                <a:cs typeface="Arial" panose="020B0604020202020204" pitchFamily="34" charset="0"/>
              </a:rPr>
              <a:t>: Concise literature review and clues from data mining of the FAERS database.</a:t>
            </a:r>
            <a:r>
              <a:rPr lang="en-US" sz="1400" dirty="0">
                <a:latin typeface="Arial" panose="020B0604020202020204" pitchFamily="34" charset="0"/>
                <a:cs typeface="Arial" panose="020B0604020202020204" pitchFamily="34" charset="0"/>
              </a:rPr>
              <a:t> </a:t>
            </a:r>
            <a:r>
              <a:rPr lang="en-US" sz="1400" i="1" dirty="0">
                <a:latin typeface="Arial" panose="020B0604020202020204" pitchFamily="34" charset="0"/>
                <a:cs typeface="Arial" panose="020B0604020202020204" pitchFamily="34" charset="0"/>
              </a:rPr>
              <a:t>World J </a:t>
            </a:r>
            <a:r>
              <a:rPr lang="en-US" sz="1400" i="1" dirty="0" err="1">
                <a:latin typeface="Arial" panose="020B0604020202020204" pitchFamily="34" charset="0"/>
                <a:cs typeface="Arial" panose="020B0604020202020204" pitchFamily="34" charset="0"/>
              </a:rPr>
              <a:t>Hepatol</a:t>
            </a:r>
            <a:r>
              <a:rPr lang="en-US" sz="1400" i="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2014; 6(8): 601-612</a:t>
            </a:r>
            <a:r>
              <a:rPr lang="en-US" sz="1400" dirty="0" smtClean="0">
                <a:latin typeface="Arial" panose="020B0604020202020204" pitchFamily="34" charset="0"/>
                <a:cs typeface="Arial" panose="020B0604020202020204" pitchFamily="34" charset="0"/>
              </a:rPr>
              <a:t>.</a:t>
            </a:r>
          </a:p>
          <a:p>
            <a:pPr algn="just">
              <a:spcBef>
                <a:spcPts val="600"/>
              </a:spcBef>
              <a:spcAft>
                <a:spcPts val="600"/>
              </a:spcAft>
            </a:pPr>
            <a:r>
              <a:rPr lang="en-US" sz="1400" dirty="0" err="1" smtClean="0">
                <a:latin typeface="Arial" panose="020B0604020202020204" pitchFamily="34" charset="0"/>
                <a:cs typeface="Arial" panose="020B0604020202020204" pitchFamily="34" charset="0"/>
              </a:rPr>
              <a:t>Raschi</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E, Poluzzi E, Godman B, Koci A, </a:t>
            </a:r>
            <a:r>
              <a:rPr lang="en-US" sz="1400" dirty="0" err="1">
                <a:latin typeface="Arial" panose="020B0604020202020204" pitchFamily="34" charset="0"/>
                <a:cs typeface="Arial" panose="020B0604020202020204" pitchFamily="34" charset="0"/>
              </a:rPr>
              <a:t>Moretti</a:t>
            </a:r>
            <a:r>
              <a:rPr lang="en-US" sz="1400" dirty="0">
                <a:latin typeface="Arial" panose="020B0604020202020204" pitchFamily="34" charset="0"/>
                <a:cs typeface="Arial" panose="020B0604020202020204" pitchFamily="34" charset="0"/>
              </a:rPr>
              <a:t> U, </a:t>
            </a:r>
            <a:r>
              <a:rPr lang="en-US" sz="1400" dirty="0" err="1">
                <a:latin typeface="Arial" panose="020B0604020202020204" pitchFamily="34" charset="0"/>
                <a:cs typeface="Arial" panose="020B0604020202020204" pitchFamily="34" charset="0"/>
              </a:rPr>
              <a:t>Kalaba</a:t>
            </a:r>
            <a:r>
              <a:rPr lang="en-US" sz="1400" dirty="0">
                <a:latin typeface="Arial" panose="020B0604020202020204" pitchFamily="34" charset="0"/>
                <a:cs typeface="Arial" panose="020B0604020202020204" pitchFamily="34" charset="0"/>
              </a:rPr>
              <a:t> M, Bennie M, </a:t>
            </a:r>
            <a:r>
              <a:rPr lang="en-US" sz="1400" dirty="0" err="1">
                <a:latin typeface="Arial" panose="020B0604020202020204" pitchFamily="34" charset="0"/>
                <a:cs typeface="Arial" panose="020B0604020202020204" pitchFamily="34" charset="0"/>
              </a:rPr>
              <a:t>Barbui</a:t>
            </a:r>
            <a:r>
              <a:rPr lang="en-US" sz="1400" dirty="0">
                <a:latin typeface="Arial" panose="020B0604020202020204" pitchFamily="34" charset="0"/>
                <a:cs typeface="Arial" panose="020B0604020202020204" pitchFamily="34" charset="0"/>
              </a:rPr>
              <a:t> C, </a:t>
            </a:r>
            <a:r>
              <a:rPr lang="en-US" sz="1400" dirty="0" err="1">
                <a:latin typeface="Arial" panose="020B0604020202020204" pitchFamily="34" charset="0"/>
                <a:cs typeface="Arial" panose="020B0604020202020204" pitchFamily="34" charset="0"/>
              </a:rPr>
              <a:t>Wettermark</a:t>
            </a:r>
            <a:r>
              <a:rPr lang="en-US" sz="1400" dirty="0">
                <a:latin typeface="Arial" panose="020B0604020202020204" pitchFamily="34" charset="0"/>
                <a:cs typeface="Arial" panose="020B0604020202020204" pitchFamily="34" charset="0"/>
              </a:rPr>
              <a:t> B, </a:t>
            </a:r>
            <a:r>
              <a:rPr lang="en-US" sz="1400" dirty="0" err="1">
                <a:latin typeface="Arial" panose="020B0604020202020204" pitchFamily="34" charset="0"/>
                <a:cs typeface="Arial" panose="020B0604020202020204" pitchFamily="34" charset="0"/>
              </a:rPr>
              <a:t>Sturkenboom</a:t>
            </a:r>
            <a:r>
              <a:rPr lang="en-US" sz="1400" dirty="0">
                <a:latin typeface="Arial" panose="020B0604020202020204" pitchFamily="34" charset="0"/>
                <a:cs typeface="Arial" panose="020B0604020202020204" pitchFamily="34" charset="0"/>
              </a:rPr>
              <a:t> M, De </a:t>
            </a:r>
            <a:r>
              <a:rPr lang="en-US" sz="1400" dirty="0" err="1">
                <a:latin typeface="Arial" panose="020B0604020202020204" pitchFamily="34" charset="0"/>
                <a:cs typeface="Arial" panose="020B0604020202020204" pitchFamily="34" charset="0"/>
              </a:rPr>
              <a:t>Ponti</a:t>
            </a:r>
            <a:r>
              <a:rPr lang="en-US" sz="1400" dirty="0">
                <a:latin typeface="Arial" panose="020B0604020202020204" pitchFamily="34" charset="0"/>
                <a:cs typeface="Arial" panose="020B0604020202020204" pitchFamily="34" charset="0"/>
              </a:rPr>
              <a:t> F. </a:t>
            </a:r>
            <a:r>
              <a:rPr lang="en-US" sz="1400" b="1" dirty="0" err="1">
                <a:latin typeface="Arial" panose="020B0604020202020204" pitchFamily="34" charset="0"/>
                <a:cs typeface="Arial" panose="020B0604020202020204" pitchFamily="34" charset="0"/>
              </a:rPr>
              <a:t>Torsadogenic</a:t>
            </a:r>
            <a:r>
              <a:rPr lang="en-US" sz="1400" b="1" dirty="0">
                <a:latin typeface="Arial" panose="020B0604020202020204" pitchFamily="34" charset="0"/>
                <a:cs typeface="Arial" panose="020B0604020202020204" pitchFamily="34" charset="0"/>
              </a:rPr>
              <a:t> risk of antipsychotics: combining adverse event reports with drug utilization data across </a:t>
            </a:r>
            <a:r>
              <a:rPr lang="en-US" sz="1400" b="1" dirty="0" smtClean="0">
                <a:latin typeface="Arial" panose="020B0604020202020204" pitchFamily="34" charset="0"/>
                <a:cs typeface="Arial" panose="020B0604020202020204" pitchFamily="34" charset="0"/>
              </a:rPr>
              <a:t>Europe.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PLoS</a:t>
            </a:r>
            <a:r>
              <a:rPr lang="en-US" sz="1400" dirty="0" smtClean="0">
                <a:latin typeface="Arial" panose="020B0604020202020204" pitchFamily="34" charset="0"/>
                <a:cs typeface="Arial" panose="020B0604020202020204" pitchFamily="34" charset="0"/>
              </a:rPr>
              <a:t> One </a:t>
            </a:r>
            <a:r>
              <a:rPr lang="en-US" sz="1400" dirty="0">
                <a:latin typeface="Arial" panose="020B0604020202020204" pitchFamily="34" charset="0"/>
                <a:cs typeface="Arial" panose="020B0604020202020204" pitchFamily="34" charset="0"/>
              </a:rPr>
              <a:t>2013 Nov 20;8(11):e81208.</a:t>
            </a:r>
            <a:endParaRPr lang="en-US" sz="1400" dirty="0" smtClean="0">
              <a:latin typeface="Arial" panose="020B0604020202020204" pitchFamily="34" charset="0"/>
              <a:cs typeface="Arial" panose="020B0604020202020204" pitchFamily="34" charset="0"/>
            </a:endParaRPr>
          </a:p>
          <a:p>
            <a:pPr algn="just">
              <a:spcBef>
                <a:spcPts val="600"/>
              </a:spcBef>
              <a:spcAft>
                <a:spcPts val="600"/>
              </a:spcAft>
            </a:pPr>
            <a:r>
              <a:rPr lang="en-US" sz="1400" dirty="0">
                <a:latin typeface="Arial" panose="020B0604020202020204" pitchFamily="34" charset="0"/>
                <a:cs typeface="Arial" panose="020B0604020202020204" pitchFamily="34" charset="0"/>
              </a:rPr>
              <a:t>Poluzzi E, </a:t>
            </a:r>
            <a:r>
              <a:rPr lang="en-US" sz="1400" dirty="0" err="1">
                <a:latin typeface="Arial" panose="020B0604020202020204" pitchFamily="34" charset="0"/>
                <a:cs typeface="Arial" panose="020B0604020202020204" pitchFamily="34" charset="0"/>
              </a:rPr>
              <a:t>Raschi</a:t>
            </a:r>
            <a:r>
              <a:rPr lang="en-US" sz="1400" dirty="0">
                <a:latin typeface="Arial" panose="020B0604020202020204" pitchFamily="34" charset="0"/>
                <a:cs typeface="Arial" panose="020B0604020202020204" pitchFamily="34" charset="0"/>
              </a:rPr>
              <a:t> E, Koci A, </a:t>
            </a:r>
            <a:r>
              <a:rPr lang="en-US" sz="1400" dirty="0" err="1">
                <a:latin typeface="Arial" panose="020B0604020202020204" pitchFamily="34" charset="0"/>
                <a:cs typeface="Arial" panose="020B0604020202020204" pitchFamily="34" charset="0"/>
              </a:rPr>
              <a:t>Moretti</a:t>
            </a:r>
            <a:r>
              <a:rPr lang="en-US" sz="1400" dirty="0">
                <a:latin typeface="Arial" panose="020B0604020202020204" pitchFamily="34" charset="0"/>
                <a:cs typeface="Arial" panose="020B0604020202020204" pitchFamily="34" charset="0"/>
              </a:rPr>
              <a:t> U, </a:t>
            </a:r>
            <a:r>
              <a:rPr lang="en-US" sz="1400" dirty="0" err="1">
                <a:latin typeface="Arial" panose="020B0604020202020204" pitchFamily="34" charset="0"/>
                <a:cs typeface="Arial" panose="020B0604020202020204" pitchFamily="34" charset="0"/>
              </a:rPr>
              <a:t>Spina</a:t>
            </a:r>
            <a:r>
              <a:rPr lang="en-US" sz="1400" dirty="0">
                <a:latin typeface="Arial" panose="020B0604020202020204" pitchFamily="34" charset="0"/>
                <a:cs typeface="Arial" panose="020B0604020202020204" pitchFamily="34" charset="0"/>
              </a:rPr>
              <a:t> E, Behr ER, </a:t>
            </a:r>
            <a:r>
              <a:rPr lang="en-US" sz="1400" dirty="0" err="1">
                <a:latin typeface="Arial" panose="020B0604020202020204" pitchFamily="34" charset="0"/>
                <a:cs typeface="Arial" panose="020B0604020202020204" pitchFamily="34" charset="0"/>
              </a:rPr>
              <a:t>Sturkenboom</a:t>
            </a:r>
            <a:r>
              <a:rPr lang="en-US" sz="1400" dirty="0">
                <a:latin typeface="Arial" panose="020B0604020202020204" pitchFamily="34" charset="0"/>
                <a:cs typeface="Arial" panose="020B0604020202020204" pitchFamily="34" charset="0"/>
              </a:rPr>
              <a:t> M, De </a:t>
            </a:r>
            <a:r>
              <a:rPr lang="en-US" sz="1400" dirty="0" err="1">
                <a:latin typeface="Arial" panose="020B0604020202020204" pitchFamily="34" charset="0"/>
                <a:cs typeface="Arial" panose="020B0604020202020204" pitchFamily="34" charset="0"/>
              </a:rPr>
              <a:t>Ponti</a:t>
            </a:r>
            <a:r>
              <a:rPr lang="en-US" sz="1400" dirty="0">
                <a:latin typeface="Arial" panose="020B0604020202020204" pitchFamily="34" charset="0"/>
                <a:cs typeface="Arial" panose="020B0604020202020204" pitchFamily="34" charset="0"/>
              </a:rPr>
              <a:t> F. </a:t>
            </a:r>
            <a:r>
              <a:rPr lang="en-US" sz="1400" b="1" dirty="0">
                <a:latin typeface="Arial" panose="020B0604020202020204" pitchFamily="34" charset="0"/>
                <a:cs typeface="Arial" panose="020B0604020202020204" pitchFamily="34" charset="0"/>
              </a:rPr>
              <a:t>Antipsychotics and </a:t>
            </a:r>
            <a:r>
              <a:rPr lang="en-US" sz="1400" b="1" dirty="0" err="1">
                <a:latin typeface="Arial" panose="020B0604020202020204" pitchFamily="34" charset="0"/>
                <a:cs typeface="Arial" panose="020B0604020202020204" pitchFamily="34" charset="0"/>
              </a:rPr>
              <a:t>torsadogenic</a:t>
            </a:r>
            <a:r>
              <a:rPr lang="en-US" sz="1400" b="1" dirty="0">
                <a:latin typeface="Arial" panose="020B0604020202020204" pitchFamily="34" charset="0"/>
                <a:cs typeface="Arial" panose="020B0604020202020204" pitchFamily="34" charset="0"/>
              </a:rPr>
              <a:t> risk: signals emerging from the US FDA Adverse Event Reporting System </a:t>
            </a:r>
            <a:r>
              <a:rPr lang="en-US" sz="1400" b="1" dirty="0" smtClean="0">
                <a:latin typeface="Arial" panose="020B0604020202020204" pitchFamily="34" charset="0"/>
                <a:cs typeface="Arial" panose="020B0604020202020204" pitchFamily="34" charset="0"/>
              </a:rPr>
              <a:t>database. </a:t>
            </a:r>
            <a:r>
              <a:rPr lang="en-US" sz="1400" i="1" dirty="0" smtClean="0">
                <a:latin typeface="Arial" panose="020B0604020202020204" pitchFamily="34" charset="0"/>
                <a:cs typeface="Arial" panose="020B0604020202020204" pitchFamily="34" charset="0"/>
              </a:rPr>
              <a:t>Drug </a:t>
            </a:r>
            <a:r>
              <a:rPr lang="en-US" sz="1400" i="1" dirty="0" err="1" smtClean="0">
                <a:latin typeface="Arial" panose="020B0604020202020204" pitchFamily="34" charset="0"/>
                <a:cs typeface="Arial" panose="020B0604020202020204" pitchFamily="34" charset="0"/>
              </a:rPr>
              <a:t>Saf</a:t>
            </a:r>
            <a:r>
              <a:rPr lang="en-US" sz="1400" i="1"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2013 Jun;36(6):</a:t>
            </a:r>
            <a:r>
              <a:rPr lang="en-US" sz="1400" dirty="0" smtClean="0">
                <a:latin typeface="Arial" panose="020B0604020202020204" pitchFamily="34" charset="0"/>
                <a:cs typeface="Arial" panose="020B0604020202020204" pitchFamily="34" charset="0"/>
              </a:rPr>
              <a:t>467-79.</a:t>
            </a:r>
          </a:p>
          <a:p>
            <a:pPr algn="just">
              <a:spcBef>
                <a:spcPts val="600"/>
              </a:spcBef>
              <a:spcAft>
                <a:spcPts val="600"/>
              </a:spcAft>
            </a:pPr>
            <a:r>
              <a:rPr lang="en-US" sz="1400" dirty="0" err="1" smtClean="0">
                <a:latin typeface="Arial" panose="020B0604020202020204" pitchFamily="34" charset="0"/>
                <a:cs typeface="Arial" panose="020B0604020202020204" pitchFamily="34" charset="0"/>
              </a:rPr>
              <a:t>Raschi</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E., Poluzzi E., Koci A., </a:t>
            </a:r>
            <a:r>
              <a:rPr lang="en-US" sz="1400" dirty="0" err="1">
                <a:latin typeface="Arial" panose="020B0604020202020204" pitchFamily="34" charset="0"/>
                <a:cs typeface="Arial" panose="020B0604020202020204" pitchFamily="34" charset="0"/>
              </a:rPr>
              <a:t>Moretti</a:t>
            </a:r>
            <a:r>
              <a:rPr lang="en-US" sz="1400" dirty="0">
                <a:latin typeface="Arial" panose="020B0604020202020204" pitchFamily="34" charset="0"/>
                <a:cs typeface="Arial" panose="020B0604020202020204" pitchFamily="34" charset="0"/>
              </a:rPr>
              <a:t> U., </a:t>
            </a:r>
            <a:r>
              <a:rPr lang="en-US" sz="1400" dirty="0" err="1">
                <a:latin typeface="Arial" panose="020B0604020202020204" pitchFamily="34" charset="0"/>
                <a:cs typeface="Arial" panose="020B0604020202020204" pitchFamily="34" charset="0"/>
              </a:rPr>
              <a:t>Sturkenboom</a:t>
            </a:r>
            <a:r>
              <a:rPr lang="en-US" sz="1400" dirty="0">
                <a:latin typeface="Arial" panose="020B0604020202020204" pitchFamily="34" charset="0"/>
                <a:cs typeface="Arial" panose="020B0604020202020204" pitchFamily="34" charset="0"/>
              </a:rPr>
              <a:t> M., De </a:t>
            </a:r>
            <a:r>
              <a:rPr lang="en-US" sz="1400" dirty="0" err="1">
                <a:latin typeface="Arial" panose="020B0604020202020204" pitchFamily="34" charset="0"/>
                <a:cs typeface="Arial" panose="020B0604020202020204" pitchFamily="34" charset="0"/>
              </a:rPr>
              <a:t>Ponti</a:t>
            </a:r>
            <a:r>
              <a:rPr lang="en-US" sz="1400" dirty="0">
                <a:latin typeface="Arial" panose="020B0604020202020204" pitchFamily="34" charset="0"/>
                <a:cs typeface="Arial" panose="020B0604020202020204" pitchFamily="34" charset="0"/>
              </a:rPr>
              <a:t> F. </a:t>
            </a:r>
            <a:r>
              <a:rPr lang="en-US" sz="1400" b="1" dirty="0">
                <a:latin typeface="Arial" panose="020B0604020202020204" pitchFamily="34" charset="0"/>
                <a:cs typeface="Arial" panose="020B0604020202020204" pitchFamily="34" charset="0"/>
              </a:rPr>
              <a:t>Macrolides and </a:t>
            </a:r>
            <a:r>
              <a:rPr lang="en-US" sz="1400" b="1" dirty="0" err="1">
                <a:latin typeface="Arial" panose="020B0604020202020204" pitchFamily="34" charset="0"/>
                <a:cs typeface="Arial" panose="020B0604020202020204" pitchFamily="34" charset="0"/>
              </a:rPr>
              <a:t>Torsadogenic</a:t>
            </a:r>
            <a:r>
              <a:rPr lang="en-US" sz="1400" b="1" dirty="0">
                <a:latin typeface="Arial" panose="020B0604020202020204" pitchFamily="34" charset="0"/>
                <a:cs typeface="Arial" panose="020B0604020202020204" pitchFamily="34" charset="0"/>
              </a:rPr>
              <a:t> Risk: Emerging Issues from the FDA Pharmacovigilance Database.</a:t>
            </a:r>
            <a:r>
              <a:rPr lang="en-US" sz="1400" dirty="0">
                <a:latin typeface="Arial" panose="020B0604020202020204" pitchFamily="34" charset="0"/>
                <a:cs typeface="Arial" panose="020B0604020202020204" pitchFamily="34" charset="0"/>
              </a:rPr>
              <a:t> </a:t>
            </a:r>
            <a:r>
              <a:rPr lang="en-US" sz="1400" i="1" dirty="0">
                <a:latin typeface="Arial" panose="020B0604020202020204" pitchFamily="34" charset="0"/>
                <a:cs typeface="Arial" panose="020B0604020202020204" pitchFamily="34" charset="0"/>
              </a:rPr>
              <a:t>J Pharmacovigilance </a:t>
            </a:r>
            <a:r>
              <a:rPr lang="en-US" sz="1400" dirty="0">
                <a:latin typeface="Arial" panose="020B0604020202020204" pitchFamily="34" charset="0"/>
                <a:cs typeface="Arial" panose="020B0604020202020204" pitchFamily="34" charset="0"/>
              </a:rPr>
              <a:t>2013, 1(2): 104. </a:t>
            </a:r>
            <a:endParaRPr lang="en-US" sz="1400" dirty="0" smtClean="0">
              <a:latin typeface="Arial" panose="020B0604020202020204" pitchFamily="34" charset="0"/>
              <a:cs typeface="Arial" panose="020B0604020202020204" pitchFamily="34" charset="0"/>
            </a:endParaRPr>
          </a:p>
          <a:p>
            <a:pPr algn="just">
              <a:spcBef>
                <a:spcPts val="600"/>
              </a:spcBef>
              <a:spcAft>
                <a:spcPts val="600"/>
              </a:spcAft>
            </a:pPr>
            <a:r>
              <a:rPr lang="en-US" sz="1400" dirty="0" err="1" smtClean="0">
                <a:latin typeface="Arial" panose="020B0604020202020204" pitchFamily="34" charset="0"/>
                <a:cs typeface="Arial" panose="020B0604020202020204" pitchFamily="34" charset="0"/>
              </a:rPr>
              <a:t>Raschi</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E, </a:t>
            </a:r>
            <a:r>
              <a:rPr lang="en-US" sz="1400" dirty="0" err="1">
                <a:latin typeface="Arial" panose="020B0604020202020204" pitchFamily="34" charset="0"/>
                <a:cs typeface="Arial" panose="020B0604020202020204" pitchFamily="34" charset="0"/>
              </a:rPr>
              <a:t>Piccinni</a:t>
            </a:r>
            <a:r>
              <a:rPr lang="en-US" sz="1400" dirty="0">
                <a:latin typeface="Arial" panose="020B0604020202020204" pitchFamily="34" charset="0"/>
                <a:cs typeface="Arial" panose="020B0604020202020204" pitchFamily="34" charset="0"/>
              </a:rPr>
              <a:t> C, Poluzzi E, Marchesini G, De </a:t>
            </a:r>
            <a:r>
              <a:rPr lang="en-US" sz="1400" dirty="0" err="1">
                <a:latin typeface="Arial" panose="020B0604020202020204" pitchFamily="34" charset="0"/>
                <a:cs typeface="Arial" panose="020B0604020202020204" pitchFamily="34" charset="0"/>
              </a:rPr>
              <a:t>Ponti</a:t>
            </a:r>
            <a:r>
              <a:rPr lang="en-US" sz="1400" dirty="0">
                <a:latin typeface="Arial" panose="020B0604020202020204" pitchFamily="34" charset="0"/>
                <a:cs typeface="Arial" panose="020B0604020202020204" pitchFamily="34" charset="0"/>
              </a:rPr>
              <a:t> F</a:t>
            </a:r>
            <a:r>
              <a:rPr lang="en-US" sz="1400" dirty="0" smtClean="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The </a:t>
            </a:r>
            <a:r>
              <a:rPr lang="en-US" sz="1400" b="1" dirty="0">
                <a:latin typeface="Arial" panose="020B0604020202020204" pitchFamily="34" charset="0"/>
                <a:cs typeface="Arial" panose="020B0604020202020204" pitchFamily="34" charset="0"/>
              </a:rPr>
              <a:t>association of pancreatitis with antidiabetic drug use: gaining insight through the FDA pharmacovigilance </a:t>
            </a:r>
            <a:r>
              <a:rPr lang="en-US" sz="1400" b="1" dirty="0" smtClean="0">
                <a:latin typeface="Arial" panose="020B0604020202020204" pitchFamily="34" charset="0"/>
                <a:cs typeface="Arial" panose="020B0604020202020204" pitchFamily="34" charset="0"/>
              </a:rPr>
              <a:t>database. </a:t>
            </a:r>
            <a:r>
              <a:rPr lang="en-US" sz="1400" i="1" dirty="0" err="1" smtClean="0">
                <a:latin typeface="Arial" panose="020B0604020202020204" pitchFamily="34" charset="0"/>
                <a:cs typeface="Arial" panose="020B0604020202020204" pitchFamily="34" charset="0"/>
              </a:rPr>
              <a:t>Acta</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Diabetol</a:t>
            </a:r>
            <a:r>
              <a:rPr lang="en-US" sz="1400" i="1"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2013 Aug;50(4):</a:t>
            </a:r>
            <a:r>
              <a:rPr lang="en-US" sz="1400" dirty="0" smtClean="0">
                <a:latin typeface="Arial" panose="020B0604020202020204" pitchFamily="34" charset="0"/>
                <a:cs typeface="Arial" panose="020B0604020202020204" pitchFamily="34" charset="0"/>
              </a:rPr>
              <a:t>569-77.</a:t>
            </a:r>
          </a:p>
          <a:p>
            <a:pPr algn="just">
              <a:spcBef>
                <a:spcPts val="600"/>
              </a:spcBef>
              <a:spcAft>
                <a:spcPts val="600"/>
              </a:spcAft>
            </a:pPr>
            <a:r>
              <a:rPr lang="en-US" sz="1400" dirty="0">
                <a:latin typeface="Arial" panose="020B0604020202020204" pitchFamily="34" charset="0"/>
                <a:cs typeface="Arial" panose="020B0604020202020204" pitchFamily="34" charset="0"/>
              </a:rPr>
              <a:t>Poluzzi E., </a:t>
            </a:r>
            <a:r>
              <a:rPr lang="en-US" sz="1400" dirty="0" err="1">
                <a:latin typeface="Arial" panose="020B0604020202020204" pitchFamily="34" charset="0"/>
                <a:cs typeface="Arial" panose="020B0604020202020204" pitchFamily="34" charset="0"/>
              </a:rPr>
              <a:t>Raschi</a:t>
            </a:r>
            <a:r>
              <a:rPr lang="en-US" sz="1400" dirty="0">
                <a:latin typeface="Arial" panose="020B0604020202020204" pitchFamily="34" charset="0"/>
                <a:cs typeface="Arial" panose="020B0604020202020204" pitchFamily="34" charset="0"/>
              </a:rPr>
              <a:t> E., </a:t>
            </a:r>
            <a:r>
              <a:rPr lang="en-US" sz="1400" dirty="0" err="1">
                <a:latin typeface="Arial" panose="020B0604020202020204" pitchFamily="34" charset="0"/>
                <a:cs typeface="Arial" panose="020B0604020202020204" pitchFamily="34" charset="0"/>
              </a:rPr>
              <a:t>Piccinni</a:t>
            </a:r>
            <a:r>
              <a:rPr lang="en-US" sz="1400" dirty="0">
                <a:latin typeface="Arial" panose="020B0604020202020204" pitchFamily="34" charset="0"/>
                <a:cs typeface="Arial" panose="020B0604020202020204" pitchFamily="34" charset="0"/>
              </a:rPr>
              <a:t>., De </a:t>
            </a:r>
            <a:r>
              <a:rPr lang="en-US" sz="1400" dirty="0" err="1">
                <a:latin typeface="Arial" panose="020B0604020202020204" pitchFamily="34" charset="0"/>
                <a:cs typeface="Arial" panose="020B0604020202020204" pitchFamily="34" charset="0"/>
              </a:rPr>
              <a:t>Ponti</a:t>
            </a:r>
            <a:r>
              <a:rPr lang="en-US" sz="1400" dirty="0">
                <a:latin typeface="Arial" panose="020B0604020202020204" pitchFamily="34" charset="0"/>
                <a:cs typeface="Arial" panose="020B0604020202020204" pitchFamily="34" charset="0"/>
              </a:rPr>
              <a:t> F. </a:t>
            </a:r>
            <a:r>
              <a:rPr lang="en-US" sz="1400" b="1" dirty="0">
                <a:latin typeface="Arial" panose="020B0604020202020204" pitchFamily="34" charset="0"/>
                <a:cs typeface="Arial" panose="020B0604020202020204" pitchFamily="34" charset="0"/>
              </a:rPr>
              <a:t>Data Mining </a:t>
            </a:r>
            <a:r>
              <a:rPr lang="en-US" sz="1400" b="1" dirty="0" err="1">
                <a:latin typeface="Arial" panose="020B0604020202020204" pitchFamily="34" charset="0"/>
                <a:cs typeface="Arial" panose="020B0604020202020204" pitchFamily="34" charset="0"/>
              </a:rPr>
              <a:t>Techinques</a:t>
            </a:r>
            <a:r>
              <a:rPr lang="en-US" sz="1400" b="1" dirty="0">
                <a:latin typeface="Arial" panose="020B0604020202020204" pitchFamily="34" charset="0"/>
                <a:cs typeface="Arial" panose="020B0604020202020204" pitchFamily="34" charset="0"/>
              </a:rPr>
              <a:t> in pharmacovigilance: analysis of the publicly </a:t>
            </a:r>
            <a:r>
              <a:rPr lang="en-US" sz="1400" b="1" dirty="0" err="1">
                <a:latin typeface="Arial" panose="020B0604020202020204" pitchFamily="34" charset="0"/>
                <a:cs typeface="Arial" panose="020B0604020202020204" pitchFamily="34" charset="0"/>
              </a:rPr>
              <a:t>accessibile</a:t>
            </a:r>
            <a:r>
              <a:rPr lang="en-US" sz="1400" b="1" dirty="0">
                <a:latin typeface="Arial" panose="020B0604020202020204" pitchFamily="34" charset="0"/>
                <a:cs typeface="Arial" panose="020B0604020202020204" pitchFamily="34" charset="0"/>
              </a:rPr>
              <a:t> FDA Adverse Event Reporting System (AERS). </a:t>
            </a:r>
            <a:r>
              <a:rPr lang="en-US" sz="1400" dirty="0" smtClean="0">
                <a:latin typeface="Arial" panose="020B0604020202020204" pitchFamily="34" charset="0"/>
                <a:cs typeface="Arial" panose="020B0604020202020204" pitchFamily="34" charset="0"/>
              </a:rPr>
              <a:t>In</a:t>
            </a:r>
            <a:r>
              <a:rPr lang="en-US" sz="1400" dirty="0">
                <a:latin typeface="Arial" panose="020B0604020202020204" pitchFamily="34" charset="0"/>
                <a:cs typeface="Arial" panose="020B0604020202020204" pitchFamily="34" charset="0"/>
              </a:rPr>
              <a:t>: </a:t>
            </a:r>
            <a:r>
              <a:rPr lang="en-US" sz="1400" i="1" dirty="0">
                <a:latin typeface="Arial" panose="020B0604020202020204" pitchFamily="34" charset="0"/>
                <a:cs typeface="Arial" panose="020B0604020202020204" pitchFamily="34" charset="0"/>
              </a:rPr>
              <a:t>Data Mining Applications in Engineering and Medicine</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InTech</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2012. Available at: </a:t>
            </a:r>
            <a:r>
              <a:rPr lang="en-US" sz="1400" dirty="0">
                <a:latin typeface="Arial" panose="020B0604020202020204" pitchFamily="34" charset="0"/>
                <a:cs typeface="Arial" panose="020B0604020202020204" pitchFamily="34" charset="0"/>
                <a:hlinkClick r:id="rId2"/>
              </a:rPr>
              <a:t>http://</a:t>
            </a:r>
            <a:r>
              <a:rPr lang="en-US" sz="1400" dirty="0" smtClean="0">
                <a:latin typeface="Arial" panose="020B0604020202020204" pitchFamily="34" charset="0"/>
                <a:cs typeface="Arial" panose="020B0604020202020204" pitchFamily="34" charset="0"/>
                <a:hlinkClick r:id="rId2"/>
              </a:rPr>
              <a:t>www.intechopen.com/books/howtoreference/data-mining-applications-in-engineering-and-medicine/data-mining-techniques-in-pharmacovigilance-analysis-of-the-publicly-accessible-fda-adverse-event-re</a:t>
            </a:r>
            <a:endParaRPr lang="en-US" sz="1400" dirty="0" smtClean="0">
              <a:latin typeface="Arial" panose="020B0604020202020204" pitchFamily="34" charset="0"/>
              <a:cs typeface="Arial" panose="020B0604020202020204" pitchFamily="34" charset="0"/>
            </a:endParaRPr>
          </a:p>
          <a:p>
            <a:pPr algn="just">
              <a:spcBef>
                <a:spcPts val="600"/>
              </a:spcBef>
              <a:spcAft>
                <a:spcPts val="600"/>
              </a:spcAft>
            </a:pPr>
            <a:endParaRPr lang="en-US" sz="1400" dirty="0" smtClean="0">
              <a:latin typeface="Arial" panose="020B0604020202020204" pitchFamily="34" charset="0"/>
              <a:cs typeface="Arial" panose="020B0604020202020204" pitchFamily="34" charset="0"/>
            </a:endParaRPr>
          </a:p>
          <a:p>
            <a:pPr algn="just">
              <a:spcBef>
                <a:spcPts val="600"/>
              </a:spcBef>
              <a:spcAft>
                <a:spcPts val="600"/>
              </a:spcAft>
            </a:pPr>
            <a:endParaRPr lang="en-US"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7129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11139"/>
            <a:ext cx="7886700" cy="779462"/>
          </a:xfrm>
        </p:spPr>
        <p:txBody>
          <a:bodyPr>
            <a:normAutofit/>
          </a:bodyPr>
          <a:lstStyle/>
          <a:p>
            <a:pPr algn="ctr"/>
            <a:r>
              <a:rPr lang="en-US" sz="2600" b="1" dirty="0" smtClean="0">
                <a:latin typeface="Times New Roman" pitchFamily="18" charset="0"/>
                <a:cs typeface="Times New Roman" pitchFamily="18" charset="0"/>
              </a:rPr>
              <a:t>Pharmacovigilance Related Journals</a:t>
            </a:r>
            <a:endParaRPr lang="en-US" sz="2600" b="1" dirty="0">
              <a:latin typeface="Times New Roman" pitchFamily="18" charset="0"/>
              <a:cs typeface="Times New Roman" pitchFamily="18" charset="0"/>
            </a:endParaRPr>
          </a:p>
        </p:txBody>
      </p:sp>
      <p:sp>
        <p:nvSpPr>
          <p:cNvPr id="6" name="Vertical Scroll 5"/>
          <p:cNvSpPr/>
          <p:nvPr/>
        </p:nvSpPr>
        <p:spPr>
          <a:xfrm>
            <a:off x="364334" y="1128713"/>
            <a:ext cx="5655468" cy="5486400"/>
          </a:xfrm>
          <a:prstGeom prst="verticalScroll">
            <a:avLst/>
          </a:prstGeom>
        </p:spPr>
        <p:style>
          <a:lnRef idx="1">
            <a:schemeClr val="accent1"/>
          </a:lnRef>
          <a:fillRef idx="2">
            <a:schemeClr val="accent1"/>
          </a:fillRef>
          <a:effectRef idx="1">
            <a:schemeClr val="accent1"/>
          </a:effectRef>
          <a:fontRef idx="minor">
            <a:schemeClr val="dk1"/>
          </a:fontRef>
        </p:style>
        <p:txBody>
          <a:bodyPr anchor="ctr"/>
          <a:lstStyle/>
          <a:p>
            <a:pPr marL="342900" indent="-342900">
              <a:buFont typeface="Wingdings" panose="05000000000000000000" pitchFamily="2" charset="2"/>
              <a:buChar char="Ø"/>
              <a:defRPr/>
            </a:pPr>
            <a:r>
              <a:rPr lang="en-US" sz="2400" b="1" dirty="0" smtClean="0">
                <a:solidFill>
                  <a:schemeClr val="accent5">
                    <a:lumMod val="50000"/>
                  </a:schemeClr>
                </a:solidFill>
                <a:latin typeface="Times New Roman" pitchFamily="18" charset="0"/>
                <a:cs typeface="Times New Roman" pitchFamily="18" charset="0"/>
                <a:hlinkClick r:id="rId2"/>
              </a:rPr>
              <a:t>Journal of Clinical Trials</a:t>
            </a:r>
            <a:endParaRPr lang="en-US" sz="2400" b="1" dirty="0" smtClean="0">
              <a:solidFill>
                <a:schemeClr val="accent5">
                  <a:lumMod val="50000"/>
                </a:schemeClr>
              </a:solidFill>
              <a:latin typeface="Times New Roman" pitchFamily="18" charset="0"/>
              <a:cs typeface="Times New Roman" pitchFamily="18" charset="0"/>
            </a:endParaRPr>
          </a:p>
          <a:p>
            <a:pPr marL="342900" indent="-342900">
              <a:buFont typeface="Wingdings" panose="05000000000000000000" pitchFamily="2" charset="2"/>
              <a:buChar char="Ø"/>
              <a:defRPr/>
            </a:pPr>
            <a:r>
              <a:rPr lang="en-IN" sz="2400" b="1" dirty="0" smtClean="0">
                <a:solidFill>
                  <a:schemeClr val="accent5">
                    <a:lumMod val="50000"/>
                  </a:schemeClr>
                </a:solidFill>
                <a:latin typeface="Times New Roman" pitchFamily="18" charset="0"/>
                <a:cs typeface="Times New Roman" pitchFamily="18" charset="0"/>
                <a:hlinkClick r:id="rId3"/>
              </a:rPr>
              <a:t>Advances in Pharmacoepidemiology &amp; Drug Safety</a:t>
            </a:r>
            <a:endParaRPr lang="en-IN" sz="2400" b="1" dirty="0" smtClean="0">
              <a:solidFill>
                <a:schemeClr val="accent5">
                  <a:lumMod val="50000"/>
                </a:schemeClr>
              </a:solidFill>
              <a:latin typeface="Times New Roman" pitchFamily="18" charset="0"/>
              <a:cs typeface="Times New Roman" pitchFamily="18" charset="0"/>
            </a:endParaRPr>
          </a:p>
          <a:p>
            <a:pPr marL="342900" indent="-342900">
              <a:buFont typeface="Wingdings" panose="05000000000000000000" pitchFamily="2" charset="2"/>
              <a:buChar char="Ø"/>
              <a:defRPr/>
            </a:pPr>
            <a:r>
              <a:rPr lang="en-IN" sz="2400" b="1" dirty="0" smtClean="0">
                <a:solidFill>
                  <a:schemeClr val="accent5">
                    <a:lumMod val="50000"/>
                  </a:schemeClr>
                </a:solidFill>
                <a:latin typeface="Times New Roman" pitchFamily="18" charset="0"/>
                <a:cs typeface="Times New Roman" pitchFamily="18" charset="0"/>
                <a:hlinkClick r:id="rId4"/>
              </a:rPr>
              <a:t>Journal of Drug Metabolism &amp; Toxicology</a:t>
            </a:r>
            <a:endParaRPr lang="en-US" sz="2400" b="1" dirty="0">
              <a:solidFill>
                <a:schemeClr val="accent5">
                  <a:lumMod val="50000"/>
                </a:schemeClr>
              </a:solidFill>
              <a:latin typeface="Times New Roman" pitchFamily="18" charset="0"/>
              <a:cs typeface="Times New Roman" pitchFamily="18" charset="0"/>
            </a:endParaRPr>
          </a:p>
        </p:txBody>
      </p:sp>
      <p:pic>
        <p:nvPicPr>
          <p:cNvPr id="24578" name="Picture 2" descr="F:\Current tasks\PPT\JP\imag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38800" y="3060703"/>
            <a:ext cx="3219451" cy="3427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272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6"/>
            <a:ext cx="7886700" cy="790575"/>
          </a:xfrm>
        </p:spPr>
        <p:txBody>
          <a:bodyPr>
            <a:normAutofit fontScale="90000"/>
          </a:bodyPr>
          <a:lstStyle/>
          <a:p>
            <a:pPr algn="ctr"/>
            <a:r>
              <a:rPr lang="en-US" sz="3600" b="1" dirty="0">
                <a:latin typeface="Times New Roman" pitchFamily="18" charset="0"/>
                <a:cs typeface="Times New Roman" pitchFamily="18" charset="0"/>
              </a:rPr>
              <a:t>Pharmacovigilance Related </a:t>
            </a:r>
            <a:r>
              <a:rPr lang="en-US" sz="3600" b="1" dirty="0" smtClean="0">
                <a:latin typeface="Times New Roman" pitchFamily="18" charset="0"/>
                <a:cs typeface="Times New Roman" pitchFamily="18" charset="0"/>
              </a:rPr>
              <a:t>Conferences</a:t>
            </a:r>
            <a:endParaRPr lang="en-US" sz="3600" dirty="0"/>
          </a:p>
        </p:txBody>
      </p:sp>
      <p:sp>
        <p:nvSpPr>
          <p:cNvPr id="6" name="Horizontal Scroll 5"/>
          <p:cNvSpPr/>
          <p:nvPr/>
        </p:nvSpPr>
        <p:spPr>
          <a:xfrm>
            <a:off x="625535" y="914400"/>
            <a:ext cx="7915276" cy="3429000"/>
          </a:xfrm>
          <a:prstGeom prst="horizontalScroll">
            <a:avLst/>
          </a:prstGeom>
        </p:spPr>
        <p:style>
          <a:lnRef idx="1">
            <a:schemeClr val="accent1"/>
          </a:lnRef>
          <a:fillRef idx="2">
            <a:schemeClr val="accent1"/>
          </a:fillRef>
          <a:effectRef idx="1">
            <a:schemeClr val="accent1"/>
          </a:effectRef>
          <a:fontRef idx="minor">
            <a:schemeClr val="dk1"/>
          </a:fontRef>
        </p:style>
        <p:txBody>
          <a:bodyPr anchor="ctr"/>
          <a:lstStyle/>
          <a:p>
            <a:r>
              <a:rPr lang="en-US" sz="2400" dirty="0"/>
              <a:t>For further details regarding the conference please visit</a:t>
            </a:r>
          </a:p>
          <a:p>
            <a:r>
              <a:rPr lang="en-US" sz="2400" dirty="0">
                <a:hlinkClick r:id="rId2"/>
              </a:rPr>
              <a:t>http://www.conferenceseries.com/pharmaceutical-sciences-meetings/</a:t>
            </a:r>
            <a:endParaRPr lang="en-US" sz="2400" dirty="0"/>
          </a:p>
          <a:p>
            <a:pPr>
              <a:defRPr/>
            </a:pPr>
            <a:endParaRPr lang="en-US" sz="2400" b="1" dirty="0">
              <a:solidFill>
                <a:schemeClr val="bg1"/>
              </a:solidFill>
              <a:latin typeface="Times New Roman" pitchFamily="18" charset="0"/>
              <a:cs typeface="Times New Roman" pitchFamily="18" charset="0"/>
            </a:endParaRPr>
          </a:p>
        </p:txBody>
      </p:sp>
      <p:pic>
        <p:nvPicPr>
          <p:cNvPr id="4" name="Picture 1" descr="C:\Users\rakesh-s\Desktop\speak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62400"/>
            <a:ext cx="9144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6901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3" name="Picture 3" descr="C:\Users\rakesh-s\Desktop\membershi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5"/>
            <a:ext cx="7086600" cy="830997"/>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19200" y="483763"/>
            <a:ext cx="7696200" cy="3560762"/>
          </a:xfrm>
          <a:prstGeom prst="teardrop">
            <a:avLst/>
          </a:prstGeom>
        </p:spPr>
        <p:style>
          <a:lnRef idx="1">
            <a:schemeClr val="accent1"/>
          </a:lnRef>
          <a:fillRef idx="2">
            <a:schemeClr val="accent1"/>
          </a:fillRef>
          <a:effectRef idx="1">
            <a:schemeClr val="accent1"/>
          </a:effectRef>
          <a:fontRef idx="minor">
            <a:schemeClr val="dk1"/>
          </a:fontRef>
        </p:style>
        <p:txBody>
          <a:bodyPr anchor="ctr"/>
          <a:lstStyle/>
          <a:p>
            <a:pPr lvl="0">
              <a:defRPr/>
            </a:pPr>
            <a:r>
              <a:rPr lang="en-US" dirty="0">
                <a:solidFill>
                  <a:schemeClr val="accent6">
                    <a:lumMod val="50000"/>
                  </a:schemeClr>
                </a:solidFill>
                <a:latin typeface="Constantia"/>
              </a:rPr>
              <a:t>Open Access Membership with OMICS international enables academicians </a:t>
            </a:r>
            <a:r>
              <a:rPr lang="en-US" dirty="0">
                <a:solidFill>
                  <a:schemeClr val="accent6">
                    <a:lumMod val="50000"/>
                  </a:schemeClr>
                </a:solidFill>
                <a:latin typeface="Calisto MT" panose="02040603050505030304" pitchFamily="18" charset="0"/>
              </a:rPr>
              <a:t>and research institutions, funders and corporations to actively encourage open access in scholarly communication and the dissemination of research published by their authors.</a:t>
            </a:r>
          </a:p>
          <a:p>
            <a:pPr lvl="0">
              <a:defRPr/>
            </a:pPr>
            <a:r>
              <a:rPr lang="en-US" dirty="0">
                <a:solidFill>
                  <a:schemeClr val="accent6">
                    <a:lumMod val="50000"/>
                  </a:schemeClr>
                </a:solidFill>
                <a:latin typeface="Calisto MT" panose="02040603050505030304" pitchFamily="18" charset="0"/>
              </a:rPr>
              <a:t>For more details and benefits, click on the link below:</a:t>
            </a:r>
          </a:p>
          <a:p>
            <a:pPr lvl="0">
              <a:defRPr/>
            </a:pPr>
            <a:r>
              <a:rPr lang="en-US" b="1" dirty="0">
                <a:solidFill>
                  <a:schemeClr val="accent6">
                    <a:lumMod val="50000"/>
                  </a:schemeClr>
                </a:solidFill>
                <a:latin typeface="Calisto MT" panose="02040603050505030304" pitchFamily="18" charset="0"/>
                <a:hlinkClick r:id="rId3"/>
              </a:rPr>
              <a:t>http://omicsonline.org/membership.php</a:t>
            </a:r>
            <a:r>
              <a:rPr lang="en-US" b="1" dirty="0">
                <a:solidFill>
                  <a:schemeClr val="accent6">
                    <a:lumMod val="50000"/>
                  </a:schemeClr>
                </a:solidFill>
                <a:latin typeface="Calisto MT" panose="02040603050505030304" pitchFamily="18" charset="0"/>
              </a:rPr>
              <a:t> </a:t>
            </a:r>
          </a:p>
        </p:txBody>
      </p:sp>
    </p:spTree>
    <p:extLst>
      <p:ext uri="{BB962C8B-B14F-4D97-AF65-F5344CB8AC3E}">
        <p14:creationId xmlns:p14="http://schemas.microsoft.com/office/powerpoint/2010/main" val="1366103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5"/>
            <a:ext cx="7315200" cy="1521976"/>
          </a:xfrm>
        </p:spPr>
        <p:txBody>
          <a:bodyPr>
            <a:normAutofit fontScale="90000"/>
          </a:bodyPr>
          <a:lstStyle/>
          <a:p>
            <a:r>
              <a:rPr lang="en-US" dirty="0"/>
              <a:t>Fabrizio De </a:t>
            </a:r>
            <a:r>
              <a:rPr lang="en-US" dirty="0" smtClean="0"/>
              <a:t>Ponti, MD, PhD</a:t>
            </a:r>
            <a:endParaRPr lang="en-US" dirty="0"/>
          </a:p>
        </p:txBody>
      </p:sp>
      <p:sp>
        <p:nvSpPr>
          <p:cNvPr id="3" name="Subtitle 2"/>
          <p:cNvSpPr>
            <a:spLocks noGrp="1"/>
          </p:cNvSpPr>
          <p:nvPr>
            <p:ph type="subTitle" idx="1"/>
          </p:nvPr>
        </p:nvSpPr>
        <p:spPr>
          <a:xfrm>
            <a:off x="914400" y="4876800"/>
            <a:ext cx="7315200" cy="1434362"/>
          </a:xfrm>
        </p:spPr>
        <p:txBody>
          <a:bodyPr>
            <a:normAutofit lnSpcReduction="10000"/>
          </a:bodyPr>
          <a:lstStyle/>
          <a:p>
            <a:r>
              <a:rPr lang="en-IN" dirty="0"/>
              <a:t>Professor </a:t>
            </a:r>
            <a:r>
              <a:rPr lang="en-IN" dirty="0" smtClean="0"/>
              <a:t>of Pharmacology</a:t>
            </a:r>
            <a:endParaRPr lang="en-IN" dirty="0"/>
          </a:p>
          <a:p>
            <a:r>
              <a:rPr lang="en-IN" dirty="0"/>
              <a:t>Department of Medical and Surgical </a:t>
            </a:r>
            <a:r>
              <a:rPr lang="en-IN" dirty="0" smtClean="0"/>
              <a:t>Sciences</a:t>
            </a:r>
            <a:br>
              <a:rPr lang="en-IN" dirty="0" smtClean="0"/>
            </a:br>
            <a:r>
              <a:rPr lang="en-IN" dirty="0" smtClean="0"/>
              <a:t>University </a:t>
            </a:r>
            <a:r>
              <a:rPr lang="en-IN" dirty="0"/>
              <a:t>of Bologna </a:t>
            </a:r>
          </a:p>
          <a:p>
            <a:r>
              <a:rPr lang="en-IN" dirty="0"/>
              <a:t>Italy</a:t>
            </a:r>
            <a:endParaRPr lang="en-US" dirty="0"/>
          </a:p>
        </p:txBody>
      </p:sp>
    </p:spTree>
    <p:extLst>
      <p:ext uri="{BB962C8B-B14F-4D97-AF65-F5344CB8AC3E}">
        <p14:creationId xmlns:p14="http://schemas.microsoft.com/office/powerpoint/2010/main" val="23209959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315200" cy="1154097"/>
          </a:xfrm>
        </p:spPr>
        <p:txBody>
          <a:bodyPr/>
          <a:lstStyle/>
          <a:p>
            <a:r>
              <a:rPr lang="en-US" dirty="0" smtClean="0"/>
              <a:t>Biography</a:t>
            </a:r>
            <a:endParaRPr lang="en-US" dirty="0"/>
          </a:p>
        </p:txBody>
      </p:sp>
      <p:sp>
        <p:nvSpPr>
          <p:cNvPr id="3" name="Content Placeholder 2"/>
          <p:cNvSpPr>
            <a:spLocks noGrp="1"/>
          </p:cNvSpPr>
          <p:nvPr>
            <p:ph idx="1"/>
          </p:nvPr>
        </p:nvSpPr>
        <p:spPr>
          <a:xfrm>
            <a:off x="609600" y="2362200"/>
            <a:ext cx="7696200" cy="4190999"/>
          </a:xfrm>
        </p:spPr>
        <p:txBody>
          <a:bodyPr>
            <a:normAutofit fontScale="85000" lnSpcReduction="10000"/>
          </a:bodyPr>
          <a:lstStyle/>
          <a:p>
            <a:pPr marL="45720" indent="0" algn="just">
              <a:buNone/>
            </a:pPr>
            <a:r>
              <a:rPr lang="en-IN" b="1" u="sng" dirty="0" smtClean="0"/>
              <a:t>Present Position.</a:t>
            </a:r>
            <a:r>
              <a:rPr lang="en-IN" b="1" dirty="0" smtClean="0"/>
              <a:t> </a:t>
            </a:r>
            <a:r>
              <a:rPr lang="en-IN" dirty="0" smtClean="0"/>
              <a:t>Fabrizio </a:t>
            </a:r>
            <a:r>
              <a:rPr lang="en-IN" dirty="0"/>
              <a:t>De Ponti is working as a Professor of Pharmacology in the Department of Medical and Surgical Sciences, School of Medicine at </a:t>
            </a:r>
            <a:r>
              <a:rPr lang="en-IN" dirty="0" smtClean="0"/>
              <a:t>the University </a:t>
            </a:r>
            <a:r>
              <a:rPr lang="en-IN" dirty="0"/>
              <a:t>of Bologna, Bologna, </a:t>
            </a:r>
            <a:r>
              <a:rPr lang="en-IN" dirty="0" smtClean="0"/>
              <a:t>Italy.</a:t>
            </a:r>
          </a:p>
          <a:p>
            <a:pPr marL="45720" indent="0" algn="just">
              <a:buNone/>
            </a:pPr>
            <a:r>
              <a:rPr lang="en-IN" b="1" u="sng" dirty="0" smtClean="0"/>
              <a:t>Education.</a:t>
            </a:r>
            <a:r>
              <a:rPr lang="en-IN" dirty="0" smtClean="0"/>
              <a:t> He </a:t>
            </a:r>
            <a:r>
              <a:rPr lang="en-IN" dirty="0"/>
              <a:t>received </a:t>
            </a:r>
            <a:r>
              <a:rPr lang="en-IN" dirty="0" smtClean="0"/>
              <a:t>his degree </a:t>
            </a:r>
            <a:r>
              <a:rPr lang="en-IN" dirty="0"/>
              <a:t>of Medical Doctor at </a:t>
            </a:r>
            <a:r>
              <a:rPr lang="en-IN" dirty="0" smtClean="0"/>
              <a:t>the University </a:t>
            </a:r>
            <a:r>
              <a:rPr lang="en-IN" dirty="0"/>
              <a:t>of Pavia </a:t>
            </a:r>
            <a:r>
              <a:rPr lang="en-IN" dirty="0" smtClean="0"/>
              <a:t>in1983</a:t>
            </a:r>
            <a:r>
              <a:rPr lang="en-IN" dirty="0"/>
              <a:t>. After </a:t>
            </a:r>
            <a:r>
              <a:rPr lang="en-IN" dirty="0" smtClean="0"/>
              <a:t>that, in 1990, </a:t>
            </a:r>
            <a:r>
              <a:rPr lang="en-IN" dirty="0"/>
              <a:t>he earned </a:t>
            </a:r>
            <a:r>
              <a:rPr lang="en-IN" dirty="0" smtClean="0"/>
              <a:t>his Ph.D. degree in </a:t>
            </a:r>
            <a:r>
              <a:rPr lang="en-IN" dirty="0"/>
              <a:t>Pharmacology and Toxicology at </a:t>
            </a:r>
            <a:r>
              <a:rPr lang="en-IN" dirty="0" smtClean="0"/>
              <a:t>the University </a:t>
            </a:r>
            <a:r>
              <a:rPr lang="en-IN" dirty="0"/>
              <a:t>of Turin. He </a:t>
            </a:r>
            <a:r>
              <a:rPr lang="en-IN" dirty="0" smtClean="0"/>
              <a:t>also </a:t>
            </a:r>
            <a:r>
              <a:rPr lang="en-IN" dirty="0"/>
              <a:t>received </a:t>
            </a:r>
            <a:r>
              <a:rPr lang="en-IN" dirty="0" smtClean="0"/>
              <a:t>the Pharm. D. </a:t>
            </a:r>
            <a:r>
              <a:rPr lang="en-IN" dirty="0"/>
              <a:t>degree at </a:t>
            </a:r>
            <a:r>
              <a:rPr lang="en-IN" dirty="0" smtClean="0"/>
              <a:t>the University </a:t>
            </a:r>
            <a:r>
              <a:rPr lang="en-IN" dirty="0"/>
              <a:t>of Pavia </a:t>
            </a:r>
            <a:r>
              <a:rPr lang="en-IN" dirty="0" smtClean="0"/>
              <a:t>in 2002.</a:t>
            </a:r>
          </a:p>
          <a:p>
            <a:pPr marL="45720" indent="0" algn="just">
              <a:buNone/>
            </a:pPr>
            <a:r>
              <a:rPr lang="en-IN" b="1" u="sng" dirty="0" smtClean="0"/>
              <a:t>Publications and Scientific Activity.</a:t>
            </a:r>
            <a:r>
              <a:rPr lang="en-IN" dirty="0" smtClean="0"/>
              <a:t> He </a:t>
            </a:r>
            <a:r>
              <a:rPr lang="en-IN" dirty="0"/>
              <a:t>has authored more than 150 publications in many international journals. He is an active member </a:t>
            </a:r>
            <a:r>
              <a:rPr lang="en-IN" dirty="0" smtClean="0"/>
              <a:t>of the Italian </a:t>
            </a:r>
            <a:r>
              <a:rPr lang="en-IN" dirty="0"/>
              <a:t>Pharmacological Society; British Pharmacological Society; American Gastroenterological Association; American </a:t>
            </a:r>
            <a:r>
              <a:rPr lang="en-IN" dirty="0" err="1"/>
              <a:t>Neurogastroenterology</a:t>
            </a:r>
            <a:r>
              <a:rPr lang="en-IN" dirty="0"/>
              <a:t> and Motility Society; Italian Group for the Study of Digestive Tract Motility; Italian Society of Gastroenterology; and Italian Association for Laboratory Animal Sciences. He has also served as an Expert at the </a:t>
            </a:r>
            <a:r>
              <a:rPr lang="en-IN" dirty="0" err="1"/>
              <a:t>Commissione</a:t>
            </a:r>
            <a:r>
              <a:rPr lang="en-IN" dirty="0"/>
              <a:t> </a:t>
            </a:r>
            <a:r>
              <a:rPr lang="en-IN" dirty="0" err="1"/>
              <a:t>Unica</a:t>
            </a:r>
            <a:r>
              <a:rPr lang="en-IN" dirty="0"/>
              <a:t> del </a:t>
            </a:r>
            <a:r>
              <a:rPr lang="en-IN" dirty="0" err="1" smtClean="0"/>
              <a:t>Farmaco</a:t>
            </a:r>
            <a:r>
              <a:rPr lang="en-IN" dirty="0" smtClean="0"/>
              <a:t>, Italian Ministry of Health (2001-2004), </a:t>
            </a:r>
            <a:r>
              <a:rPr lang="en-IN" dirty="0"/>
              <a:t>at the Italian Medicines Agency (2004-2012) and at the European Medicines Agency for ad hoc expert groups on QT prolongation (2000-2001).</a:t>
            </a:r>
          </a:p>
        </p:txBody>
      </p:sp>
    </p:spTree>
    <p:extLst>
      <p:ext uri="{BB962C8B-B14F-4D97-AF65-F5344CB8AC3E}">
        <p14:creationId xmlns:p14="http://schemas.microsoft.com/office/powerpoint/2010/main" val="1317947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95400"/>
            <a:ext cx="7315200" cy="1154097"/>
          </a:xfrm>
        </p:spPr>
        <p:txBody>
          <a:bodyPr/>
          <a:lstStyle/>
          <a:p>
            <a:r>
              <a:rPr lang="en-US" dirty="0" smtClean="0"/>
              <a:t>Research Interests</a:t>
            </a:r>
            <a:endParaRPr lang="en-US" dirty="0"/>
          </a:p>
        </p:txBody>
      </p:sp>
      <p:sp>
        <p:nvSpPr>
          <p:cNvPr id="3" name="Content Placeholder 2"/>
          <p:cNvSpPr>
            <a:spLocks noGrp="1"/>
          </p:cNvSpPr>
          <p:nvPr>
            <p:ph idx="1"/>
          </p:nvPr>
        </p:nvSpPr>
        <p:spPr/>
        <p:txBody>
          <a:bodyPr/>
          <a:lstStyle/>
          <a:p>
            <a:pPr marL="45720" indent="0">
              <a:buNone/>
            </a:pPr>
            <a:r>
              <a:rPr lang="en-IN" dirty="0"/>
              <a:t>R</a:t>
            </a:r>
            <a:r>
              <a:rPr lang="en-IN" dirty="0" smtClean="0"/>
              <a:t>esearch interests includes:</a:t>
            </a:r>
          </a:p>
          <a:p>
            <a:endParaRPr lang="en-IN" dirty="0"/>
          </a:p>
          <a:p>
            <a:pPr marL="45720" indent="0">
              <a:buNone/>
            </a:pPr>
            <a:r>
              <a:rPr lang="en-IN" b="1" u="sng" dirty="0"/>
              <a:t>Clinical Pharmacology</a:t>
            </a:r>
            <a:r>
              <a:rPr lang="en-IN" dirty="0"/>
              <a:t>: Pharmacovigilance; </a:t>
            </a:r>
            <a:r>
              <a:rPr lang="en-IN" dirty="0" smtClean="0"/>
              <a:t>drug utilization studies, </a:t>
            </a:r>
            <a:r>
              <a:rPr lang="en-IN" dirty="0" err="1" smtClean="0"/>
              <a:t>pharmacoepidemiology</a:t>
            </a:r>
            <a:r>
              <a:rPr lang="en-IN" dirty="0" smtClean="0"/>
              <a:t>, innovative </a:t>
            </a:r>
            <a:r>
              <a:rPr lang="en-IN" dirty="0"/>
              <a:t>drugs; </a:t>
            </a:r>
            <a:r>
              <a:rPr lang="en-IN" dirty="0" smtClean="0"/>
              <a:t>drugs prolonging </a:t>
            </a:r>
            <a:r>
              <a:rPr lang="en-IN" dirty="0"/>
              <a:t>the QT interval of the electrocardiogram (European FP7 Project: ARITMO: </a:t>
            </a:r>
            <a:r>
              <a:rPr lang="en-IN" dirty="0">
                <a:hlinkClick r:id="rId2"/>
              </a:rPr>
              <a:t>www.aritmo-project.org</a:t>
            </a:r>
            <a:r>
              <a:rPr lang="en-IN" dirty="0" smtClean="0"/>
              <a:t>).</a:t>
            </a:r>
          </a:p>
          <a:p>
            <a:pPr marL="45720" indent="0">
              <a:buNone/>
            </a:pPr>
            <a:r>
              <a:rPr lang="en-IN" b="1" u="sng" dirty="0" smtClean="0"/>
              <a:t>Translational </a:t>
            </a:r>
            <a:r>
              <a:rPr lang="en-IN" b="1" u="sng" dirty="0"/>
              <a:t>Pharmacology</a:t>
            </a:r>
            <a:r>
              <a:rPr lang="en-IN" dirty="0"/>
              <a:t>: Pharmacology of gastrointestinal motility; evaluation of new drugs for the treatment of functional gastrointestinal disorders; neuronal plasticity in the enteric nervous system.</a:t>
            </a:r>
            <a:endParaRPr lang="en-US" dirty="0"/>
          </a:p>
        </p:txBody>
      </p:sp>
    </p:spTree>
    <p:extLst>
      <p:ext uri="{BB962C8B-B14F-4D97-AF65-F5344CB8AC3E}">
        <p14:creationId xmlns:p14="http://schemas.microsoft.com/office/powerpoint/2010/main" val="3118054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0"/>
            <a:ext cx="7315200" cy="1154097"/>
          </a:xfrm>
        </p:spPr>
        <p:txBody>
          <a:bodyPr/>
          <a:lstStyle/>
          <a:p>
            <a:r>
              <a:rPr lang="en-US" dirty="0"/>
              <a:t>Pharmacovigilance</a:t>
            </a:r>
          </a:p>
        </p:txBody>
      </p:sp>
      <p:sp>
        <p:nvSpPr>
          <p:cNvPr id="3" name="Content Placeholder 2"/>
          <p:cNvSpPr>
            <a:spLocks noGrp="1"/>
          </p:cNvSpPr>
          <p:nvPr>
            <p:ph idx="1"/>
          </p:nvPr>
        </p:nvSpPr>
        <p:spPr>
          <a:xfrm>
            <a:off x="914400" y="2362200"/>
            <a:ext cx="7315200" cy="3947161"/>
          </a:xfrm>
        </p:spPr>
        <p:txBody>
          <a:bodyPr>
            <a:noAutofit/>
          </a:bodyPr>
          <a:lstStyle/>
          <a:p>
            <a:r>
              <a:rPr lang="en-IN" sz="2200" dirty="0"/>
              <a:t>Pharmacovigilance (PV) </a:t>
            </a:r>
            <a:r>
              <a:rPr lang="en-IN" sz="2200" dirty="0" smtClean="0"/>
              <a:t>is the pharmacological science related to the detection, assessment, understanding and prevention of adverse </a:t>
            </a:r>
            <a:r>
              <a:rPr lang="en-IN" sz="2200" dirty="0"/>
              <a:t>effects, particularly long term and short term side </a:t>
            </a:r>
            <a:r>
              <a:rPr lang="en-IN" sz="2200" dirty="0" smtClean="0"/>
              <a:t>effects </a:t>
            </a:r>
            <a:r>
              <a:rPr lang="en-IN" sz="2200" dirty="0"/>
              <a:t>of medicines</a:t>
            </a:r>
            <a:r>
              <a:rPr lang="en-IN" sz="2200" dirty="0" smtClean="0"/>
              <a:t>.</a:t>
            </a:r>
          </a:p>
          <a:p>
            <a:pPr marL="45720" indent="0">
              <a:buNone/>
            </a:pPr>
            <a:endParaRPr lang="en-IN" sz="2200" dirty="0"/>
          </a:p>
          <a:p>
            <a:r>
              <a:rPr lang="en-IN" sz="2200" dirty="0"/>
              <a:t>All medicines (pharmaceutical and vaccines) have side </a:t>
            </a:r>
            <a:r>
              <a:rPr lang="en-IN" sz="2200" dirty="0" smtClean="0"/>
              <a:t>effects. Some </a:t>
            </a:r>
            <a:r>
              <a:rPr lang="en-IN" sz="2200" dirty="0"/>
              <a:t>are </a:t>
            </a:r>
            <a:r>
              <a:rPr lang="en-IN" sz="2200" dirty="0" smtClean="0"/>
              <a:t>known, </a:t>
            </a:r>
            <a:r>
              <a:rPr lang="en-IN" sz="2200" dirty="0"/>
              <a:t>many are still </a:t>
            </a:r>
            <a:r>
              <a:rPr lang="en-IN" sz="2200" dirty="0" smtClean="0"/>
              <a:t>unknown. It is </a:t>
            </a:r>
            <a:r>
              <a:rPr lang="en-IN" sz="2200" dirty="0"/>
              <a:t>important to monitor both known and unknown side effects of medicines in order to determine any new information in relation to their safety </a:t>
            </a:r>
            <a:r>
              <a:rPr lang="en-IN" sz="2200" dirty="0" smtClean="0"/>
              <a:t>profile.</a:t>
            </a:r>
            <a:endParaRPr lang="en-IN" sz="2200" dirty="0"/>
          </a:p>
        </p:txBody>
      </p:sp>
    </p:spTree>
    <p:extLst>
      <p:ext uri="{BB962C8B-B14F-4D97-AF65-F5344CB8AC3E}">
        <p14:creationId xmlns:p14="http://schemas.microsoft.com/office/powerpoint/2010/main" val="1094386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371600"/>
            <a:ext cx="7315200" cy="1154097"/>
          </a:xfrm>
        </p:spPr>
        <p:txBody>
          <a:bodyPr>
            <a:normAutofit/>
          </a:bodyPr>
          <a:lstStyle/>
          <a:p>
            <a:r>
              <a:rPr lang="en-US" dirty="0"/>
              <a:t>How Pharmacovigilance W</a:t>
            </a:r>
            <a:r>
              <a:rPr lang="en-US" dirty="0" smtClean="0"/>
              <a:t>orks</a:t>
            </a:r>
            <a:endParaRPr lang="en-US" dirty="0"/>
          </a:p>
        </p:txBody>
      </p:sp>
      <p:grpSp>
        <p:nvGrpSpPr>
          <p:cNvPr id="25" name="Group 24"/>
          <p:cNvGrpSpPr/>
          <p:nvPr/>
        </p:nvGrpSpPr>
        <p:grpSpPr>
          <a:xfrm>
            <a:off x="495540" y="3428999"/>
            <a:ext cx="8369855" cy="1516801"/>
            <a:chOff x="495540" y="3428999"/>
            <a:chExt cx="8369855" cy="1516801"/>
          </a:xfrm>
        </p:grpSpPr>
        <p:grpSp>
          <p:nvGrpSpPr>
            <p:cNvPr id="22" name="Group 21"/>
            <p:cNvGrpSpPr/>
            <p:nvPr/>
          </p:nvGrpSpPr>
          <p:grpSpPr>
            <a:xfrm>
              <a:off x="589208" y="3428999"/>
              <a:ext cx="7924800" cy="1516801"/>
              <a:chOff x="609600" y="2670599"/>
              <a:chExt cx="7924800" cy="1516801"/>
            </a:xfrm>
          </p:grpSpPr>
          <p:sp>
            <p:nvSpPr>
              <p:cNvPr id="13" name="Oval 12"/>
              <p:cNvSpPr>
                <a:spLocks noChangeArrowheads="1"/>
              </p:cNvSpPr>
              <p:nvPr/>
            </p:nvSpPr>
            <p:spPr bwMode="auto">
              <a:xfrm>
                <a:off x="609600" y="2670599"/>
                <a:ext cx="711200" cy="400050"/>
              </a:xfrm>
              <a:prstGeom prst="ellipse">
                <a:avLst/>
              </a:prstGeom>
              <a:solidFill>
                <a:schemeClr val="tx1"/>
              </a:solidFill>
              <a:ln w="9525">
                <a:solidFill>
                  <a:schemeClr val="tx1"/>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dirty="0">
                    <a:solidFill>
                      <a:schemeClr val="bg1"/>
                    </a:solidFill>
                  </a:rPr>
                  <a:t>1</a:t>
                </a:r>
              </a:p>
            </p:txBody>
          </p:sp>
          <p:sp>
            <p:nvSpPr>
              <p:cNvPr id="14" name="Oval 13"/>
              <p:cNvSpPr>
                <a:spLocks noChangeArrowheads="1"/>
              </p:cNvSpPr>
              <p:nvPr/>
            </p:nvSpPr>
            <p:spPr bwMode="auto">
              <a:xfrm>
                <a:off x="3162300" y="2670599"/>
                <a:ext cx="711200" cy="400050"/>
              </a:xfrm>
              <a:prstGeom prst="ellipse">
                <a:avLst/>
              </a:prstGeom>
              <a:solidFill>
                <a:schemeClr val="tx1"/>
              </a:solidFill>
              <a:ln w="9525">
                <a:solidFill>
                  <a:schemeClr val="tx1"/>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dirty="0">
                    <a:solidFill>
                      <a:schemeClr val="bg1"/>
                    </a:solidFill>
                  </a:rPr>
                  <a:t>2</a:t>
                </a:r>
              </a:p>
            </p:txBody>
          </p:sp>
          <p:sp>
            <p:nvSpPr>
              <p:cNvPr id="15" name="Oval 14"/>
              <p:cNvSpPr>
                <a:spLocks noChangeArrowheads="1"/>
              </p:cNvSpPr>
              <p:nvPr/>
            </p:nvSpPr>
            <p:spPr bwMode="auto">
              <a:xfrm>
                <a:off x="5715000" y="2670599"/>
                <a:ext cx="711200" cy="400050"/>
              </a:xfrm>
              <a:prstGeom prst="ellipse">
                <a:avLst/>
              </a:prstGeom>
              <a:solidFill>
                <a:schemeClr val="tx1"/>
              </a:solidFill>
              <a:ln w="9525">
                <a:solidFill>
                  <a:schemeClr val="tx1"/>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dirty="0">
                    <a:solidFill>
                      <a:schemeClr val="bg1"/>
                    </a:solidFill>
                  </a:rPr>
                  <a:t>3</a:t>
                </a:r>
              </a:p>
            </p:txBody>
          </p:sp>
          <p:sp>
            <p:nvSpPr>
              <p:cNvPr id="16" name="Line 8"/>
              <p:cNvSpPr>
                <a:spLocks noChangeShapeType="1"/>
              </p:cNvSpPr>
              <p:nvPr/>
            </p:nvSpPr>
            <p:spPr bwMode="auto">
              <a:xfrm>
                <a:off x="1676400" y="2899199"/>
                <a:ext cx="1143000" cy="0"/>
              </a:xfrm>
              <a:prstGeom prst="line">
                <a:avLst/>
              </a:prstGeom>
              <a:noFill/>
              <a:ln w="76200">
                <a:solidFill>
                  <a:schemeClr val="tx1"/>
                </a:solidFill>
                <a:prstDash val="sysDot"/>
                <a:round/>
                <a:headEnd/>
                <a:tailEnd type="triangl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7" name="Line 9"/>
              <p:cNvSpPr>
                <a:spLocks noChangeShapeType="1"/>
              </p:cNvSpPr>
              <p:nvPr/>
            </p:nvSpPr>
            <p:spPr bwMode="auto">
              <a:xfrm>
                <a:off x="4191000" y="2899199"/>
                <a:ext cx="1143000" cy="0"/>
              </a:xfrm>
              <a:prstGeom prst="line">
                <a:avLst/>
              </a:prstGeom>
              <a:noFill/>
              <a:ln w="76200">
                <a:solidFill>
                  <a:schemeClr val="tx1"/>
                </a:solidFill>
                <a:prstDash val="sysDot"/>
                <a:round/>
                <a:headEnd/>
                <a:tailEnd type="triangl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8" name="Oval 17"/>
              <p:cNvSpPr>
                <a:spLocks noChangeArrowheads="1"/>
              </p:cNvSpPr>
              <p:nvPr/>
            </p:nvSpPr>
            <p:spPr bwMode="auto">
              <a:xfrm>
                <a:off x="7823200" y="2670599"/>
                <a:ext cx="711200" cy="400050"/>
              </a:xfrm>
              <a:prstGeom prst="ellipse">
                <a:avLst/>
              </a:prstGeom>
              <a:solidFill>
                <a:schemeClr val="tx1"/>
              </a:solidFill>
              <a:ln w="9525">
                <a:solidFill>
                  <a:schemeClr val="tx1"/>
                </a:solidFill>
                <a:round/>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dirty="0">
                    <a:solidFill>
                      <a:schemeClr val="bg1"/>
                    </a:solidFill>
                  </a:rPr>
                  <a:t>4</a:t>
                </a:r>
              </a:p>
            </p:txBody>
          </p:sp>
          <p:sp>
            <p:nvSpPr>
              <p:cNvPr id="19" name="Line 12"/>
              <p:cNvSpPr>
                <a:spLocks noChangeShapeType="1"/>
              </p:cNvSpPr>
              <p:nvPr/>
            </p:nvSpPr>
            <p:spPr bwMode="auto">
              <a:xfrm>
                <a:off x="6553200" y="2899199"/>
                <a:ext cx="1143000" cy="0"/>
              </a:xfrm>
              <a:prstGeom prst="line">
                <a:avLst/>
              </a:prstGeom>
              <a:noFill/>
              <a:ln w="76200">
                <a:solidFill>
                  <a:schemeClr val="tx1"/>
                </a:solidFill>
                <a:prstDash val="sysDot"/>
                <a:round/>
                <a:headEnd/>
                <a:tailEnd type="triangle" w="med" len="me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Text Box 13"/>
              <p:cNvSpPr txBox="1">
                <a:spLocks noChangeArrowheads="1"/>
              </p:cNvSpPr>
              <p:nvPr/>
            </p:nvSpPr>
            <p:spPr bwMode="auto">
              <a:xfrm>
                <a:off x="2679705" y="3356403"/>
                <a:ext cx="1649811" cy="830997"/>
              </a:xfrm>
              <a:prstGeom prst="rect">
                <a:avLst/>
              </a:prstGeom>
              <a:noFill/>
              <a:ln w="9525">
                <a:noFill/>
                <a:miter lim="800000"/>
                <a:headEnd/>
                <a:tailEnd/>
              </a:ln>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t>ADR </a:t>
                </a:r>
              </a:p>
              <a:p>
                <a:r>
                  <a:rPr lang="en-US" sz="2400" b="1" dirty="0"/>
                  <a:t>Reporting</a:t>
                </a:r>
              </a:p>
            </p:txBody>
          </p:sp>
          <p:sp>
            <p:nvSpPr>
              <p:cNvPr id="21" name="Text Box 14"/>
              <p:cNvSpPr txBox="1">
                <a:spLocks noChangeArrowheads="1"/>
              </p:cNvSpPr>
              <p:nvPr/>
            </p:nvSpPr>
            <p:spPr bwMode="auto">
              <a:xfrm>
                <a:off x="5276851" y="3356403"/>
                <a:ext cx="1412566" cy="830997"/>
              </a:xfrm>
              <a:prstGeom prst="rect">
                <a:avLst/>
              </a:prstGeom>
              <a:noFill/>
              <a:ln w="9525">
                <a:noFill/>
                <a:miter lim="800000"/>
                <a:headEnd/>
                <a:tailEnd/>
              </a:ln>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t>ADR</a:t>
                </a:r>
              </a:p>
              <a:p>
                <a:r>
                  <a:rPr lang="en-US" sz="2400" b="1" dirty="0"/>
                  <a:t>Analysis</a:t>
                </a:r>
              </a:p>
            </p:txBody>
          </p:sp>
        </p:grpSp>
        <p:sp>
          <p:nvSpPr>
            <p:cNvPr id="23" name="Text Box 2"/>
            <p:cNvSpPr txBox="1">
              <a:spLocks noChangeArrowheads="1"/>
            </p:cNvSpPr>
            <p:nvPr/>
          </p:nvSpPr>
          <p:spPr bwMode="auto">
            <a:xfrm>
              <a:off x="495540" y="4114802"/>
              <a:ext cx="1609736" cy="830997"/>
            </a:xfrm>
            <a:prstGeom prst="rect">
              <a:avLst/>
            </a:prstGeom>
            <a:noFill/>
            <a:ln w="9525">
              <a:noFill/>
              <a:miter lim="800000"/>
              <a:headEnd/>
              <a:tailEnd/>
            </a:ln>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t>ADR </a:t>
              </a:r>
            </a:p>
            <a:p>
              <a:r>
                <a:rPr lang="sv-SE" sz="2400" b="1" dirty="0"/>
                <a:t>Suspicion</a:t>
              </a:r>
              <a:endParaRPr lang="en-US" sz="2400" b="1" dirty="0"/>
            </a:p>
          </p:txBody>
        </p:sp>
        <p:sp>
          <p:nvSpPr>
            <p:cNvPr id="24" name="Text Box 15"/>
            <p:cNvSpPr txBox="1">
              <a:spLocks noChangeArrowheads="1"/>
            </p:cNvSpPr>
            <p:nvPr/>
          </p:nvSpPr>
          <p:spPr bwMode="auto">
            <a:xfrm>
              <a:off x="7010400" y="4114801"/>
              <a:ext cx="1854995" cy="830997"/>
            </a:xfrm>
            <a:prstGeom prst="rect">
              <a:avLst/>
            </a:prstGeom>
            <a:noFill/>
            <a:ln w="9525">
              <a:noFill/>
              <a:miter lim="800000"/>
              <a:headEnd/>
              <a:tailEnd/>
            </a:ln>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a:t>Sharing</a:t>
              </a:r>
            </a:p>
            <a:p>
              <a:r>
                <a:rPr lang="en-US" sz="2400" b="1" dirty="0"/>
                <a:t>of Findings</a:t>
              </a:r>
            </a:p>
          </p:txBody>
        </p:sp>
      </p:grpSp>
    </p:spTree>
    <p:extLst>
      <p:ext uri="{BB962C8B-B14F-4D97-AF65-F5344CB8AC3E}">
        <p14:creationId xmlns:p14="http://schemas.microsoft.com/office/powerpoint/2010/main" val="100206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Current tasks\PPT\JP\Dowloads\flowchart_biotech-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8132763" cy="517525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533400" y="141303"/>
            <a:ext cx="7848600" cy="1001697"/>
          </a:xfrm>
        </p:spPr>
        <p:txBody>
          <a:bodyPr>
            <a:normAutofit/>
          </a:bodyPr>
          <a:lstStyle/>
          <a:p>
            <a:r>
              <a:rPr lang="en-US" dirty="0" smtClean="0"/>
              <a:t>Phases of Pharmacovigilance</a:t>
            </a:r>
            <a:endParaRPr lang="en-US" dirty="0"/>
          </a:p>
        </p:txBody>
      </p:sp>
    </p:spTree>
    <p:extLst>
      <p:ext uri="{BB962C8B-B14F-4D97-AF65-F5344CB8AC3E}">
        <p14:creationId xmlns:p14="http://schemas.microsoft.com/office/powerpoint/2010/main" val="2194649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315200" cy="914400"/>
          </a:xfrm>
        </p:spPr>
        <p:txBody>
          <a:bodyPr>
            <a:normAutofit/>
          </a:bodyPr>
          <a:lstStyle/>
          <a:p>
            <a:r>
              <a:rPr lang="en-US" dirty="0" smtClean="0"/>
              <a:t>Adverse Drug Reaction</a:t>
            </a:r>
            <a:endParaRPr lang="en-US" dirty="0"/>
          </a:p>
        </p:txBody>
      </p:sp>
      <p:sp>
        <p:nvSpPr>
          <p:cNvPr id="3" name="Content Placeholder 2"/>
          <p:cNvSpPr>
            <a:spLocks noGrp="1"/>
          </p:cNvSpPr>
          <p:nvPr>
            <p:ph idx="1"/>
          </p:nvPr>
        </p:nvSpPr>
        <p:spPr>
          <a:xfrm>
            <a:off x="381000" y="1600200"/>
            <a:ext cx="8153400" cy="3428999"/>
          </a:xfrm>
        </p:spPr>
        <p:txBody>
          <a:bodyPr>
            <a:normAutofit fontScale="85000" lnSpcReduction="10000"/>
          </a:bodyPr>
          <a:lstStyle/>
          <a:p>
            <a:pPr algn="just"/>
            <a:r>
              <a:rPr lang="en-IN" dirty="0"/>
              <a:t>Adverse drug reactions (ADRs) are the undesirable effects of the drug /medicinal product beyond its intended therapeutic effect when used for clinical purpose</a:t>
            </a:r>
            <a:r>
              <a:rPr lang="en-IN" dirty="0" smtClean="0"/>
              <a:t>.</a:t>
            </a:r>
          </a:p>
          <a:p>
            <a:pPr algn="just"/>
            <a:endParaRPr lang="en-IN" dirty="0"/>
          </a:p>
          <a:p>
            <a:pPr algn="just"/>
            <a:r>
              <a:rPr lang="en-IN" dirty="0"/>
              <a:t>During the last </a:t>
            </a:r>
            <a:r>
              <a:rPr lang="en-IN" dirty="0" smtClean="0"/>
              <a:t>decades, </a:t>
            </a:r>
            <a:r>
              <a:rPr lang="en-IN" dirty="0"/>
              <a:t>it has been demonstrated by a number of studies that medicine morbidity and mortality is one of the major health problems which is beginning to be recognized by health professionals and the public. It has been estimated that such adverse drug reactions (ADRs) are the 4th to 6th largest cause for mortality in the </a:t>
            </a:r>
            <a:r>
              <a:rPr lang="en-IN" dirty="0" smtClean="0"/>
              <a:t>USA.</a:t>
            </a:r>
          </a:p>
          <a:p>
            <a:pPr algn="just"/>
            <a:endParaRPr lang="en-IN" dirty="0" smtClean="0"/>
          </a:p>
          <a:p>
            <a:pPr algn="just"/>
            <a:r>
              <a:rPr lang="en-IN" dirty="0" smtClean="0"/>
              <a:t>Both in USA and Europe, ADRs are one of the leading cause of hospital admission, especially in children and elderly patients</a:t>
            </a:r>
            <a:r>
              <a:rPr lang="en-IN" dirty="0"/>
              <a:t>; </a:t>
            </a:r>
            <a:r>
              <a:rPr lang="en-IN" dirty="0" err="1"/>
              <a:t>antiplatelets</a:t>
            </a:r>
            <a:r>
              <a:rPr lang="en-IN" dirty="0"/>
              <a:t>, warfarin, diuretics, insulin and non-steroidal anti-inflammatory drugs </a:t>
            </a:r>
            <a:r>
              <a:rPr lang="en-IN" dirty="0" smtClean="0"/>
              <a:t>are reported among the most frequently implicated agents.</a:t>
            </a:r>
          </a:p>
        </p:txBody>
      </p:sp>
      <p:sp>
        <p:nvSpPr>
          <p:cNvPr id="4" name="TextBox 3"/>
          <p:cNvSpPr txBox="1"/>
          <p:nvPr/>
        </p:nvSpPr>
        <p:spPr>
          <a:xfrm>
            <a:off x="533400" y="5631359"/>
            <a:ext cx="8001000" cy="769441"/>
          </a:xfrm>
          <a:prstGeom prst="rect">
            <a:avLst/>
          </a:prstGeom>
          <a:noFill/>
        </p:spPr>
        <p:txBody>
          <a:bodyPr wrap="square" rtlCol="0">
            <a:spAutoFit/>
          </a:bodyPr>
          <a:lstStyle/>
          <a:p>
            <a:pPr algn="just"/>
            <a:r>
              <a:rPr lang="en-US" altLang="it-IT" sz="1100" i="1" dirty="0" err="1">
                <a:latin typeface="Arial" panose="020B0604020202020204" pitchFamily="34" charset="0"/>
                <a:cs typeface="Arial" panose="020B0604020202020204" pitchFamily="34" charset="0"/>
              </a:rPr>
              <a:t>Budnitz</a:t>
            </a:r>
            <a:r>
              <a:rPr lang="en-US" altLang="it-IT" sz="1100" i="1" dirty="0">
                <a:latin typeface="Arial" panose="020B0604020202020204" pitchFamily="34" charset="0"/>
                <a:cs typeface="Arial" panose="020B0604020202020204" pitchFamily="34" charset="0"/>
              </a:rPr>
              <a:t> </a:t>
            </a:r>
            <a:r>
              <a:rPr lang="en-US" altLang="it-IT" sz="1100" i="1" dirty="0" smtClean="0">
                <a:latin typeface="Arial" panose="020B0604020202020204" pitchFamily="34" charset="0"/>
                <a:cs typeface="Arial" panose="020B0604020202020204" pitchFamily="34" charset="0"/>
              </a:rPr>
              <a:t>et </a:t>
            </a:r>
            <a:r>
              <a:rPr lang="en-US" altLang="it-IT" sz="1100" i="1" dirty="0">
                <a:latin typeface="Arial" panose="020B0604020202020204" pitchFamily="34" charset="0"/>
                <a:cs typeface="Arial" panose="020B0604020202020204" pitchFamily="34" charset="0"/>
              </a:rPr>
              <a:t>al. Emergency hospitalizations for adverse drug events in older Americans. </a:t>
            </a:r>
            <a:r>
              <a:rPr lang="it-IT" altLang="it-IT" sz="1100" i="1" dirty="0">
                <a:latin typeface="Arial" panose="020B0604020202020204" pitchFamily="34" charset="0"/>
                <a:cs typeface="Arial" panose="020B0604020202020204" pitchFamily="34" charset="0"/>
              </a:rPr>
              <a:t>N </a:t>
            </a:r>
            <a:r>
              <a:rPr lang="it-IT" altLang="it-IT" sz="1100" i="1" dirty="0" err="1">
                <a:latin typeface="Arial" panose="020B0604020202020204" pitchFamily="34" charset="0"/>
                <a:cs typeface="Arial" panose="020B0604020202020204" pitchFamily="34" charset="0"/>
              </a:rPr>
              <a:t>Engl</a:t>
            </a:r>
            <a:r>
              <a:rPr lang="it-IT" altLang="it-IT" sz="1100" i="1" dirty="0">
                <a:latin typeface="Arial" panose="020B0604020202020204" pitchFamily="34" charset="0"/>
                <a:cs typeface="Arial" panose="020B0604020202020204" pitchFamily="34" charset="0"/>
              </a:rPr>
              <a:t> J </a:t>
            </a:r>
            <a:r>
              <a:rPr lang="it-IT" altLang="it-IT" sz="1100" i="1" dirty="0" err="1">
                <a:latin typeface="Arial" panose="020B0604020202020204" pitchFamily="34" charset="0"/>
                <a:cs typeface="Arial" panose="020B0604020202020204" pitchFamily="34" charset="0"/>
              </a:rPr>
              <a:t>Med</a:t>
            </a:r>
            <a:r>
              <a:rPr lang="it-IT" altLang="it-IT" sz="1100" i="1" dirty="0">
                <a:latin typeface="Arial" panose="020B0604020202020204" pitchFamily="34" charset="0"/>
                <a:cs typeface="Arial" panose="020B0604020202020204" pitchFamily="34" charset="0"/>
              </a:rPr>
              <a:t> </a:t>
            </a:r>
            <a:r>
              <a:rPr lang="it-IT" altLang="it-IT" sz="1100" i="1" dirty="0" smtClean="0">
                <a:latin typeface="Arial" panose="020B0604020202020204" pitchFamily="34" charset="0"/>
                <a:cs typeface="Arial" panose="020B0604020202020204" pitchFamily="34" charset="0"/>
              </a:rPr>
              <a:t>2011;365:2002-12</a:t>
            </a:r>
            <a:endParaRPr lang="it-IT" altLang="it-IT" sz="1100" i="1" dirty="0">
              <a:latin typeface="Arial" panose="020B0604020202020204" pitchFamily="34" charset="0"/>
              <a:cs typeface="Arial" panose="020B0604020202020204" pitchFamily="34" charset="0"/>
            </a:endParaRPr>
          </a:p>
          <a:p>
            <a:pPr algn="just"/>
            <a:r>
              <a:rPr lang="en-US" sz="1100" i="1" dirty="0" err="1" smtClean="0">
                <a:latin typeface="Arial" panose="020B0604020202020204" pitchFamily="34" charset="0"/>
                <a:cs typeface="Arial" panose="020B0604020202020204" pitchFamily="34" charset="0"/>
              </a:rPr>
              <a:t>Pirmohamed</a:t>
            </a:r>
            <a:r>
              <a:rPr lang="en-US" sz="1100" i="1" dirty="0" smtClean="0">
                <a:latin typeface="Arial" panose="020B0604020202020204" pitchFamily="34" charset="0"/>
                <a:cs typeface="Arial" panose="020B0604020202020204" pitchFamily="34" charset="0"/>
              </a:rPr>
              <a:t> et al. </a:t>
            </a:r>
            <a:r>
              <a:rPr lang="en-US" sz="1100" i="1" dirty="0">
                <a:latin typeface="Arial" panose="020B0604020202020204" pitchFamily="34" charset="0"/>
                <a:cs typeface="Arial" panose="020B0604020202020204" pitchFamily="34" charset="0"/>
              </a:rPr>
              <a:t>Adverse drug reactions as cause of admission to hospital: prospective analysis of 18 820 </a:t>
            </a:r>
            <a:r>
              <a:rPr lang="en-US" sz="1100" i="1" dirty="0" smtClean="0">
                <a:latin typeface="Arial" panose="020B0604020202020204" pitchFamily="34" charset="0"/>
                <a:cs typeface="Arial" panose="020B0604020202020204" pitchFamily="34" charset="0"/>
              </a:rPr>
              <a:t>patients. BMJ 2004;329:15-9</a:t>
            </a:r>
            <a:r>
              <a:rPr lang="en-US" sz="1100" i="1" dirty="0">
                <a:latin typeface="Arial" panose="020B0604020202020204" pitchFamily="34" charset="0"/>
                <a:cs typeface="Arial" panose="020B0604020202020204" pitchFamily="34" charset="0"/>
              </a:rPr>
              <a:t>.</a:t>
            </a:r>
          </a:p>
          <a:p>
            <a:pPr algn="just"/>
            <a:r>
              <a:rPr lang="en-IN" sz="1100" i="1" dirty="0" err="1" smtClean="0">
                <a:latin typeface="Arial" panose="020B0604020202020204" pitchFamily="34" charset="0"/>
                <a:cs typeface="Arial" panose="020B0604020202020204" pitchFamily="34" charset="0"/>
              </a:rPr>
              <a:t>Lazarou</a:t>
            </a:r>
            <a:r>
              <a:rPr lang="en-IN" sz="1100" i="1" dirty="0" smtClean="0">
                <a:latin typeface="Arial" panose="020B0604020202020204" pitchFamily="34" charset="0"/>
                <a:cs typeface="Arial" panose="020B0604020202020204" pitchFamily="34" charset="0"/>
              </a:rPr>
              <a:t> </a:t>
            </a:r>
            <a:r>
              <a:rPr lang="en-IN" sz="1100" i="1" dirty="0">
                <a:latin typeface="Arial" panose="020B0604020202020204" pitchFamily="34" charset="0"/>
                <a:cs typeface="Arial" panose="020B0604020202020204" pitchFamily="34" charset="0"/>
              </a:rPr>
              <a:t>J. et al. Incidence of ADR in hospitalized patients: a meta-analysis of prospective studies. </a:t>
            </a:r>
            <a:r>
              <a:rPr lang="en-IN" sz="1100" i="1" dirty="0" smtClean="0">
                <a:latin typeface="Arial" panose="020B0604020202020204" pitchFamily="34" charset="0"/>
                <a:cs typeface="Arial" panose="020B0604020202020204" pitchFamily="34" charset="0"/>
              </a:rPr>
              <a:t>JAMA 1998;279:1000-5</a:t>
            </a:r>
            <a:r>
              <a:rPr lang="en-IN" sz="1100" i="1" dirty="0">
                <a:latin typeface="Arial" panose="020B0604020202020204" pitchFamily="34" charset="0"/>
                <a:cs typeface="Arial" panose="020B0604020202020204" pitchFamily="34" charset="0"/>
              </a:rPr>
              <a:t>.</a:t>
            </a:r>
            <a:endParaRPr lang="en-US" sz="11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6790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154097"/>
          </a:xfrm>
        </p:spPr>
        <p:txBody>
          <a:bodyPr/>
          <a:lstStyle/>
          <a:p>
            <a:r>
              <a:rPr lang="en-US" dirty="0"/>
              <a:t>Spontaneous Reporting</a:t>
            </a:r>
          </a:p>
        </p:txBody>
      </p:sp>
      <p:sp>
        <p:nvSpPr>
          <p:cNvPr id="3" name="Content Placeholder 2"/>
          <p:cNvSpPr>
            <a:spLocks noGrp="1"/>
          </p:cNvSpPr>
          <p:nvPr>
            <p:ph idx="1"/>
          </p:nvPr>
        </p:nvSpPr>
        <p:spPr>
          <a:xfrm>
            <a:off x="838200" y="1981200"/>
            <a:ext cx="7315200" cy="4099561"/>
          </a:xfrm>
        </p:spPr>
        <p:txBody>
          <a:bodyPr>
            <a:noAutofit/>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200" dirty="0" smtClean="0"/>
              <a:t>Healthcare professionals</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dirty="0" smtClean="0"/>
              <a:t>Physicians</a:t>
            </a:r>
            <a:endParaRPr lang="en-US" dirty="0"/>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dirty="0"/>
              <a:t>Pharmacists</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dirty="0" smtClean="0"/>
              <a:t>Other healthcare professionals</a:t>
            </a:r>
            <a:endParaRPr lang="en-US" dirty="0"/>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200" dirty="0"/>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200" dirty="0" smtClean="0"/>
              <a:t>Pharmacovigilance/Regulatory Officers</a:t>
            </a:r>
            <a:endParaRPr lang="en-US" sz="2200" dirty="0"/>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200" dirty="0"/>
              <a:t>Investigational products (clinical trials)‏</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200" dirty="0"/>
              <a:t>Post-approval reporting – Individual Case Safety Report (ICSR), Periodic Safety Update Report (PSUR)‏</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200" dirty="0" smtClean="0"/>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200" dirty="0" smtClean="0"/>
              <a:t>Citizens/Patients</a:t>
            </a:r>
            <a:endParaRPr lang="en-US" sz="2200" dirty="0"/>
          </a:p>
        </p:txBody>
      </p:sp>
    </p:spTree>
    <p:extLst>
      <p:ext uri="{BB962C8B-B14F-4D97-AF65-F5344CB8AC3E}">
        <p14:creationId xmlns:p14="http://schemas.microsoft.com/office/powerpoint/2010/main" val="35864886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235</TotalTime>
  <Words>1335</Words>
  <Application>Microsoft Office PowerPoint</Application>
  <PresentationFormat>On-screen Show (4:3)</PresentationFormat>
  <Paragraphs>109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Perspective</vt:lpstr>
      <vt:lpstr>OMICS Journals are welcoming Submissions </vt:lpstr>
      <vt:lpstr>Fabrizio De Ponti, MD, PhD</vt:lpstr>
      <vt:lpstr>Biography</vt:lpstr>
      <vt:lpstr>Research Interests</vt:lpstr>
      <vt:lpstr>Pharmacovigilance</vt:lpstr>
      <vt:lpstr>How Pharmacovigilance Works</vt:lpstr>
      <vt:lpstr>Phases of Pharmacovigilance</vt:lpstr>
      <vt:lpstr>Adverse Drug Reaction</vt:lpstr>
      <vt:lpstr>Spontaneous Reporting</vt:lpstr>
      <vt:lpstr>Pharmacovigilance Team at the Company</vt:lpstr>
      <vt:lpstr>Improving Pharmacovigilance</vt:lpstr>
      <vt:lpstr>PowerPoint Presentation</vt:lpstr>
      <vt:lpstr>Good Pharmacovigilance Practice (GVP): final modules</vt:lpstr>
      <vt:lpstr>Key Recent Publications</vt:lpstr>
      <vt:lpstr>Pharmacovigilance Related Journals</vt:lpstr>
      <vt:lpstr>Pharmacovigilance Related Conferences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Suman Garlapati</dc:title>
  <dc:creator>Jawala P</dc:creator>
  <cp:lastModifiedBy>Priyanka Rayani</cp:lastModifiedBy>
  <cp:revision>51</cp:revision>
  <dcterms:created xsi:type="dcterms:W3CDTF">2006-08-16T00:00:00Z</dcterms:created>
  <dcterms:modified xsi:type="dcterms:W3CDTF">2015-10-13T14:02:12Z</dcterms:modified>
</cp:coreProperties>
</file>