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4" r:id="rId9"/>
    <p:sldId id="265" r:id="rId10"/>
  </p:sldIdLst>
  <p:sldSz cx="9144000" cy="6858000" type="screen4x3"/>
  <p:notesSz cx="6858000" cy="9144000"/>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50" d="100"/>
          <a:sy n="50" d="100"/>
        </p:scale>
        <p:origin x="-1722"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6" name="Rectangle 6"/>
          <p:cNvSpPr>
            <a:spLocks noGrp="1" noChangeArrowheads="1"/>
          </p:cNvSpPr>
          <p:nvPr>
            <p:ph type="sldNum" sz="quarter" idx="12"/>
          </p:nvPr>
        </p:nvSpPr>
        <p:spPr>
          <a:ln/>
        </p:spPr>
        <p:txBody>
          <a:bodyPr/>
          <a:lstStyle>
            <a:lvl1pPr>
              <a:defRPr/>
            </a:lvl1pPr>
          </a:lstStyle>
          <a:p>
            <a:pPr>
              <a:defRPr/>
            </a:pPr>
            <a:fld id="{D29B4D0C-252B-40F0-B3CE-4441A45FED8B}" type="slidenum">
              <a:rPr lang="de-DE" altLang="en-US"/>
              <a:pPr>
                <a:defRPr/>
              </a:pPr>
              <a:t>‹#›</a:t>
            </a:fld>
            <a:endParaRPr lang="de-DE" altLang="en-US"/>
          </a:p>
        </p:txBody>
      </p:sp>
    </p:spTree>
    <p:extLst>
      <p:ext uri="{BB962C8B-B14F-4D97-AF65-F5344CB8AC3E}">
        <p14:creationId xmlns:p14="http://schemas.microsoft.com/office/powerpoint/2010/main" val="237668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5C21A1-BE8C-467F-B890-2EBC1DB8940D}" type="slidenum">
              <a:rPr lang="de-DE" altLang="en-US"/>
              <a:pPr>
                <a:defRPr/>
              </a:pPr>
              <a:t>‹#›</a:t>
            </a:fld>
            <a:endParaRPr lang="de-DE" altLang="en-US"/>
          </a:p>
        </p:txBody>
      </p:sp>
    </p:spTree>
    <p:extLst>
      <p:ext uri="{BB962C8B-B14F-4D97-AF65-F5344CB8AC3E}">
        <p14:creationId xmlns:p14="http://schemas.microsoft.com/office/powerpoint/2010/main" val="1071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81C9F9-370C-4B95-AC7C-43A7ABEECFB6}" type="slidenum">
              <a:rPr lang="de-DE" altLang="en-US"/>
              <a:pPr>
                <a:defRPr/>
              </a:pPr>
              <a:t>‹#›</a:t>
            </a:fld>
            <a:endParaRPr lang="de-DE" altLang="en-US"/>
          </a:p>
        </p:txBody>
      </p:sp>
    </p:spTree>
    <p:extLst>
      <p:ext uri="{BB962C8B-B14F-4D97-AF65-F5344CB8AC3E}">
        <p14:creationId xmlns:p14="http://schemas.microsoft.com/office/powerpoint/2010/main" val="190345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6" name="Rectangle 6"/>
          <p:cNvSpPr>
            <a:spLocks noGrp="1" noChangeArrowheads="1"/>
          </p:cNvSpPr>
          <p:nvPr>
            <p:ph type="sldNum" sz="quarter" idx="12"/>
          </p:nvPr>
        </p:nvSpPr>
        <p:spPr>
          <a:ln/>
        </p:spPr>
        <p:txBody>
          <a:bodyPr/>
          <a:lstStyle>
            <a:lvl1pPr>
              <a:defRPr/>
            </a:lvl1pPr>
          </a:lstStyle>
          <a:p>
            <a:pPr>
              <a:defRPr/>
            </a:pPr>
            <a:fld id="{690F9738-AD02-4D22-A0DF-80693718090E}" type="slidenum">
              <a:rPr lang="de-DE" altLang="en-US"/>
              <a:pPr>
                <a:defRPr/>
              </a:pPr>
              <a:t>‹#›</a:t>
            </a:fld>
            <a:endParaRPr lang="de-DE" altLang="en-US"/>
          </a:p>
        </p:txBody>
      </p:sp>
    </p:spTree>
    <p:extLst>
      <p:ext uri="{BB962C8B-B14F-4D97-AF65-F5344CB8AC3E}">
        <p14:creationId xmlns:p14="http://schemas.microsoft.com/office/powerpoint/2010/main" val="404312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646874-EFA2-4077-BC6F-AB4EE1456C81}" type="slidenum">
              <a:rPr lang="de-DE" altLang="en-US"/>
              <a:pPr>
                <a:defRPr/>
              </a:pPr>
              <a:t>‹#›</a:t>
            </a:fld>
            <a:endParaRPr lang="de-DE" altLang="en-US"/>
          </a:p>
        </p:txBody>
      </p:sp>
    </p:spTree>
    <p:extLst>
      <p:ext uri="{BB962C8B-B14F-4D97-AF65-F5344CB8AC3E}">
        <p14:creationId xmlns:p14="http://schemas.microsoft.com/office/powerpoint/2010/main" val="1233463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01AEE8-85C1-4345-BF4D-65D8534111FA}" type="slidenum">
              <a:rPr lang="de-DE" altLang="en-US"/>
              <a:pPr>
                <a:defRPr/>
              </a:pPr>
              <a:t>‹#›</a:t>
            </a:fld>
            <a:endParaRPr lang="de-DE" altLang="en-US"/>
          </a:p>
        </p:txBody>
      </p:sp>
    </p:spTree>
    <p:extLst>
      <p:ext uri="{BB962C8B-B14F-4D97-AF65-F5344CB8AC3E}">
        <p14:creationId xmlns:p14="http://schemas.microsoft.com/office/powerpoint/2010/main" val="214977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9" name="Rectangle 6"/>
          <p:cNvSpPr>
            <a:spLocks noGrp="1" noChangeArrowheads="1"/>
          </p:cNvSpPr>
          <p:nvPr>
            <p:ph type="sldNum" sz="quarter" idx="12"/>
          </p:nvPr>
        </p:nvSpPr>
        <p:spPr>
          <a:ln/>
        </p:spPr>
        <p:txBody>
          <a:bodyPr/>
          <a:lstStyle>
            <a:lvl1pPr>
              <a:defRPr/>
            </a:lvl1pPr>
          </a:lstStyle>
          <a:p>
            <a:pPr>
              <a:defRPr/>
            </a:pPr>
            <a:fld id="{2AE62503-740E-4CDD-A0DB-867FD0346446}" type="slidenum">
              <a:rPr lang="de-DE" altLang="en-US"/>
              <a:pPr>
                <a:defRPr/>
              </a:pPr>
              <a:t>‹#›</a:t>
            </a:fld>
            <a:endParaRPr lang="de-DE" altLang="en-US"/>
          </a:p>
        </p:txBody>
      </p:sp>
    </p:spTree>
    <p:extLst>
      <p:ext uri="{BB962C8B-B14F-4D97-AF65-F5344CB8AC3E}">
        <p14:creationId xmlns:p14="http://schemas.microsoft.com/office/powerpoint/2010/main" val="105981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5" name="Rectangle 6"/>
          <p:cNvSpPr>
            <a:spLocks noGrp="1" noChangeArrowheads="1"/>
          </p:cNvSpPr>
          <p:nvPr>
            <p:ph type="sldNum" sz="quarter" idx="12"/>
          </p:nvPr>
        </p:nvSpPr>
        <p:spPr>
          <a:ln/>
        </p:spPr>
        <p:txBody>
          <a:bodyPr/>
          <a:lstStyle>
            <a:lvl1pPr>
              <a:defRPr/>
            </a:lvl1pPr>
          </a:lstStyle>
          <a:p>
            <a:pPr>
              <a:defRPr/>
            </a:pPr>
            <a:fld id="{27B341C4-663B-44D2-8B00-113562354F9A}" type="slidenum">
              <a:rPr lang="de-DE" altLang="en-US"/>
              <a:pPr>
                <a:defRPr/>
              </a:pPr>
              <a:t>‹#›</a:t>
            </a:fld>
            <a:endParaRPr lang="de-DE" altLang="en-US"/>
          </a:p>
        </p:txBody>
      </p:sp>
    </p:spTree>
    <p:extLst>
      <p:ext uri="{BB962C8B-B14F-4D97-AF65-F5344CB8AC3E}">
        <p14:creationId xmlns:p14="http://schemas.microsoft.com/office/powerpoint/2010/main" val="1625556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4" name="Rectangle 6"/>
          <p:cNvSpPr>
            <a:spLocks noGrp="1" noChangeArrowheads="1"/>
          </p:cNvSpPr>
          <p:nvPr>
            <p:ph type="sldNum" sz="quarter" idx="12"/>
          </p:nvPr>
        </p:nvSpPr>
        <p:spPr>
          <a:ln/>
        </p:spPr>
        <p:txBody>
          <a:bodyPr/>
          <a:lstStyle>
            <a:lvl1pPr>
              <a:defRPr/>
            </a:lvl1pPr>
          </a:lstStyle>
          <a:p>
            <a:pPr>
              <a:defRPr/>
            </a:pPr>
            <a:fld id="{B5F1E21C-0899-462E-BE56-637A145070E9}" type="slidenum">
              <a:rPr lang="de-DE" altLang="en-US"/>
              <a:pPr>
                <a:defRPr/>
              </a:pPr>
              <a:t>‹#›</a:t>
            </a:fld>
            <a:endParaRPr lang="de-DE" altLang="en-US"/>
          </a:p>
        </p:txBody>
      </p:sp>
    </p:spTree>
    <p:extLst>
      <p:ext uri="{BB962C8B-B14F-4D97-AF65-F5344CB8AC3E}">
        <p14:creationId xmlns:p14="http://schemas.microsoft.com/office/powerpoint/2010/main" val="111712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7" name="Rectangle 6"/>
          <p:cNvSpPr>
            <a:spLocks noGrp="1" noChangeArrowheads="1"/>
          </p:cNvSpPr>
          <p:nvPr>
            <p:ph type="sldNum" sz="quarter" idx="12"/>
          </p:nvPr>
        </p:nvSpPr>
        <p:spPr>
          <a:ln/>
        </p:spPr>
        <p:txBody>
          <a:bodyPr/>
          <a:lstStyle>
            <a:lvl1pPr>
              <a:defRPr/>
            </a:lvl1pPr>
          </a:lstStyle>
          <a:p>
            <a:pPr>
              <a:defRPr/>
            </a:pPr>
            <a:fld id="{2CBF2A93-FBF9-4CAC-B716-60181E3A8250}" type="slidenum">
              <a:rPr lang="de-DE" altLang="en-US"/>
              <a:pPr>
                <a:defRPr/>
              </a:pPr>
              <a:t>‹#›</a:t>
            </a:fld>
            <a:endParaRPr lang="de-DE" altLang="en-US"/>
          </a:p>
        </p:txBody>
      </p:sp>
    </p:spTree>
    <p:extLst>
      <p:ext uri="{BB962C8B-B14F-4D97-AF65-F5344CB8AC3E}">
        <p14:creationId xmlns:p14="http://schemas.microsoft.com/office/powerpoint/2010/main" val="1663512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de-DE"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DE"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2F6D52-B67E-44AB-A40A-762FBB10047E}" type="slidenum">
              <a:rPr lang="de-DE" altLang="en-US"/>
              <a:pPr>
                <a:defRPr/>
              </a:pPr>
              <a:t>‹#›</a:t>
            </a:fld>
            <a:endParaRPr lang="de-DE" altLang="en-US"/>
          </a:p>
        </p:txBody>
      </p:sp>
    </p:spTree>
    <p:extLst>
      <p:ext uri="{BB962C8B-B14F-4D97-AF65-F5344CB8AC3E}">
        <p14:creationId xmlns:p14="http://schemas.microsoft.com/office/powerpoint/2010/main" val="122847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en-US" smtClean="0"/>
              <a:t>Klicken Sie, um das Titelformat zu bearbeiten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en-US" smtClean="0"/>
              <a:t>Klicken Sie, um die Formate des Vorlagentextes zu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de-DE"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de-DE"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ED3D85B8-1B8E-4AD4-9DA8-AC708BA17DBC}"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omicsonline.org/cell-science-therapy.php"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omicsonline.com/open-access/cellular-and-molecular-biology.php" TargetMode="External"/><Relationship Id="rId4" Type="http://schemas.openxmlformats.org/officeDocument/2006/relationships/hyperlink" Target="http://www.omicsonline.org/stem-cell-research-therapy.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2" y="-151607"/>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657671"/>
            <a:ext cx="7681912"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p>
            <a:pPr eaLnBrk="1" hangingPunct="1"/>
            <a:r>
              <a:rPr lang="en-GB" altLang="en-US" sz="3200" b="1" smtClean="0">
                <a:latin typeface="Arial" charset="0"/>
                <a:cs typeface="Times New Roman" pitchFamily="18" charset="0"/>
              </a:rPr>
              <a:t>Additional therapeutic options in Parkinson’s disease according to a neuronal network</a:t>
            </a:r>
            <a:r>
              <a:rPr lang="de-DE" altLang="en-US" sz="3200" b="1" smtClean="0">
                <a:latin typeface="Arial" charset="0"/>
                <a:cs typeface="Times New Roman" pitchFamily="18" charset="0"/>
              </a:rPr>
              <a:t> </a:t>
            </a:r>
          </a:p>
        </p:txBody>
      </p:sp>
      <p:sp>
        <p:nvSpPr>
          <p:cNvPr id="3075" name="Rectangle 3"/>
          <p:cNvSpPr>
            <a:spLocks noGrp="1" noChangeArrowheads="1"/>
          </p:cNvSpPr>
          <p:nvPr>
            <p:ph type="subTitle" idx="1"/>
          </p:nvPr>
        </p:nvSpPr>
        <p:spPr/>
        <p:txBody>
          <a:bodyPr/>
          <a:lstStyle/>
          <a:p>
            <a:pPr algn="l" eaLnBrk="1" hangingPunct="1"/>
            <a:r>
              <a:rPr lang="en-GB" altLang="en-US" sz="2400" smtClean="0">
                <a:latin typeface="Arial" charset="0"/>
                <a:cs typeface="Arial" charset="0"/>
              </a:rPr>
              <a:t>Werner, F.-M.</a:t>
            </a:r>
            <a:r>
              <a:rPr lang="en-GB" altLang="en-US" sz="2400" baseline="30000" smtClean="0">
                <a:latin typeface="Arial" charset="0"/>
                <a:cs typeface="Arial" charset="0"/>
              </a:rPr>
              <a:t>1, 2</a:t>
            </a:r>
            <a:r>
              <a:rPr lang="en-GB" altLang="en-US" sz="2400" smtClean="0">
                <a:latin typeface="Arial" charset="0"/>
                <a:cs typeface="Arial" charset="0"/>
              </a:rPr>
              <a:t>; Coveñas, R.</a:t>
            </a:r>
            <a:r>
              <a:rPr lang="en-GB" altLang="en-US" sz="2400" baseline="30000" smtClean="0">
                <a:latin typeface="Arial" charset="0"/>
                <a:cs typeface="Arial" charset="0"/>
              </a:rPr>
              <a:t>2</a:t>
            </a:r>
            <a:endParaRPr lang="de-DE" altLang="en-US" sz="2400" smtClean="0">
              <a:cs typeface="Times New Roman" pitchFamily="18" charset="0"/>
            </a:endParaRPr>
          </a:p>
          <a:p>
            <a:pPr algn="l" eaLnBrk="1" hangingPunct="1"/>
            <a:r>
              <a:rPr lang="de-DE" altLang="en-US" sz="2400" smtClean="0">
                <a:latin typeface="Arial" charset="0"/>
                <a:cs typeface="Arial" charset="0"/>
              </a:rPr>
              <a:t>1 Euro-Schulen Pößneck, Pößneck</a:t>
            </a:r>
            <a:endParaRPr lang="en-GB" altLang="en-US" sz="2400" smtClean="0">
              <a:latin typeface="Arial" charset="0"/>
              <a:cs typeface="Arial" charset="0"/>
            </a:endParaRPr>
          </a:p>
          <a:p>
            <a:pPr algn="l" eaLnBrk="1" hangingPunct="1"/>
            <a:r>
              <a:rPr lang="en-GB" altLang="en-US" sz="2400" smtClean="0">
                <a:latin typeface="Arial" charset="0"/>
                <a:cs typeface="Arial" charset="0"/>
              </a:rPr>
              <a:t>2 </a:t>
            </a:r>
            <a:r>
              <a:rPr lang="en-GB" altLang="en-US" sz="2400" smtClean="0">
                <a:latin typeface="Arial" charset="0"/>
                <a:cs typeface="Times New Roman" pitchFamily="18" charset="0"/>
              </a:rPr>
              <a:t>Institute of Neuroscience of Castilla and León, Laboratory 14, University of Salamanca, Spain</a:t>
            </a:r>
            <a:r>
              <a:rPr lang="de-DE" altLang="en-US" sz="2400" smtClean="0">
                <a:latin typeface="Arial" charset="0"/>
                <a:cs typeface="Arial" charset="0"/>
              </a:rPr>
              <a:t> </a:t>
            </a:r>
          </a:p>
        </p:txBody>
      </p:sp>
      <p:pic>
        <p:nvPicPr>
          <p:cNvPr id="3076" name="Picture 3"/>
          <p:cNvPicPr>
            <a:picLocks noChangeAspect="1" noChangeArrowheads="1"/>
          </p:cNvPicPr>
          <p:nvPr/>
        </p:nvPicPr>
        <p:blipFill>
          <a:blip r:embed="rId2">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0"/>
            <a:ext cx="7772400" cy="1143000"/>
          </a:xfrm>
        </p:spPr>
        <p:txBody>
          <a:bodyPr/>
          <a:lstStyle/>
          <a:p>
            <a:pPr eaLnBrk="1" hangingPunct="1"/>
            <a:r>
              <a:rPr lang="de-DE" altLang="en-US" sz="4000" smtClean="0">
                <a:latin typeface="Arial" charset="0"/>
              </a:rPr>
              <a:t>Werner, F.M.; </a:t>
            </a:r>
            <a:r>
              <a:rPr lang="en-GB" altLang="en-US" sz="4000" smtClean="0">
                <a:latin typeface="Arial" charset="0"/>
                <a:cs typeface="Arial" charset="0"/>
              </a:rPr>
              <a:t>Coveñas, R.</a:t>
            </a:r>
            <a:endParaRPr lang="de-DE" altLang="en-US" sz="4000" smtClean="0">
              <a:latin typeface="Arial" charset="0"/>
              <a:cs typeface="Arial" charset="0"/>
            </a:endParaRPr>
          </a:p>
        </p:txBody>
      </p:sp>
      <p:sp>
        <p:nvSpPr>
          <p:cNvPr id="4099" name="Rectangle 3"/>
          <p:cNvSpPr>
            <a:spLocks noGrp="1" noChangeArrowheads="1"/>
          </p:cNvSpPr>
          <p:nvPr>
            <p:ph type="body" idx="1"/>
          </p:nvPr>
        </p:nvSpPr>
        <p:spPr>
          <a:xfrm>
            <a:off x="685800" y="2667000"/>
            <a:ext cx="7772400" cy="4114800"/>
          </a:xfrm>
        </p:spPr>
        <p:txBody>
          <a:bodyPr/>
          <a:lstStyle/>
          <a:p>
            <a:pPr eaLnBrk="1" hangingPunct="1">
              <a:buFontTx/>
              <a:buNone/>
            </a:pPr>
            <a:r>
              <a:rPr lang="en-GB" altLang="en-US" sz="2800" smtClean="0">
                <a:latin typeface="Arial" charset="0"/>
                <a:cs typeface="Arial" charset="0"/>
              </a:rPr>
              <a:t>Introduction: In Parkinson’s disease exists</a:t>
            </a:r>
          </a:p>
          <a:p>
            <a:pPr eaLnBrk="1" hangingPunct="1">
              <a:buFontTx/>
              <a:buNone/>
            </a:pPr>
            <a:r>
              <a:rPr lang="en-GB" altLang="en-US" sz="2800" smtClean="0">
                <a:latin typeface="Arial" charset="0"/>
                <a:cs typeface="Arial" charset="0"/>
              </a:rPr>
              <a:t>a dopaminergic cholinergic and GABAergic </a:t>
            </a:r>
          </a:p>
          <a:p>
            <a:pPr eaLnBrk="1" hangingPunct="1">
              <a:buFontTx/>
              <a:buNone/>
            </a:pPr>
            <a:r>
              <a:rPr lang="en-GB" altLang="en-US" sz="2800" smtClean="0">
                <a:latin typeface="Arial" charset="0"/>
                <a:cs typeface="Arial" charset="0"/>
              </a:rPr>
              <a:t>glutaminergic neurotransmitter imbalance in </a:t>
            </a:r>
          </a:p>
          <a:p>
            <a:pPr eaLnBrk="1" hangingPunct="1">
              <a:buFontTx/>
              <a:buNone/>
            </a:pPr>
            <a:r>
              <a:rPr lang="en-GB" altLang="en-US" sz="2800" smtClean="0">
                <a:latin typeface="Arial" charset="0"/>
                <a:cs typeface="Arial" charset="0"/>
              </a:rPr>
              <a:t>the extrapyramidal system. The development of </a:t>
            </a:r>
          </a:p>
          <a:p>
            <a:pPr eaLnBrk="1" hangingPunct="1">
              <a:buFontTx/>
              <a:buNone/>
            </a:pPr>
            <a:r>
              <a:rPr lang="en-GB" altLang="en-US" sz="2800" smtClean="0">
                <a:latin typeface="Arial" charset="0"/>
                <a:cs typeface="Arial" charset="0"/>
              </a:rPr>
              <a:t>neuronal networks in the basal ganglia, the </a:t>
            </a:r>
          </a:p>
          <a:p>
            <a:pPr eaLnBrk="1" hangingPunct="1">
              <a:buFontTx/>
              <a:buNone/>
            </a:pPr>
            <a:r>
              <a:rPr lang="en-GB" altLang="en-US" sz="2800" smtClean="0">
                <a:latin typeface="Arial" charset="0"/>
                <a:cs typeface="Arial" charset="0"/>
              </a:rPr>
              <a:t>thalamus and the cortex could contribute to </a:t>
            </a:r>
          </a:p>
          <a:p>
            <a:pPr eaLnBrk="1" hangingPunct="1">
              <a:buFontTx/>
              <a:buNone/>
            </a:pPr>
            <a:r>
              <a:rPr lang="en-GB" altLang="en-US" sz="2800" smtClean="0">
                <a:latin typeface="Arial" charset="0"/>
                <a:cs typeface="Arial" charset="0"/>
              </a:rPr>
              <a:t>derive additional pharmacological options.</a:t>
            </a:r>
            <a:endParaRPr lang="de-DE" altLang="en-US" sz="2800" smtClean="0">
              <a:latin typeface="Arial" charset="0"/>
              <a:cs typeface="Times New Roman" pitchFamily="18" charset="0"/>
            </a:endParaRPr>
          </a:p>
          <a:p>
            <a:pPr eaLnBrk="1" hangingPunct="1">
              <a:buFontTx/>
              <a:buNone/>
            </a:pPr>
            <a:endParaRPr lang="de-DE" altLang="en-US" sz="2800" smtClean="0"/>
          </a:p>
        </p:txBody>
      </p:sp>
      <p:pic>
        <p:nvPicPr>
          <p:cNvPr id="4100" name="Picture 3"/>
          <p:cNvPicPr>
            <a:picLocks noChangeAspect="1" noChangeArrowheads="1"/>
          </p:cNvPicPr>
          <p:nvPr/>
        </p:nvPicPr>
        <p:blipFill>
          <a:blip r:embed="rId2">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352550"/>
            <a:ext cx="7772400" cy="1143000"/>
          </a:xfrm>
        </p:spPr>
        <p:txBody>
          <a:bodyPr/>
          <a:lstStyle/>
          <a:p>
            <a:pPr eaLnBrk="1" hangingPunct="1"/>
            <a:r>
              <a:rPr lang="de-DE" altLang="en-US" sz="4000" smtClean="0">
                <a:latin typeface="Arial" charset="0"/>
              </a:rPr>
              <a:t>Werner, F.M.; </a:t>
            </a:r>
            <a:r>
              <a:rPr lang="en-GB" altLang="en-US" sz="4000" smtClean="0">
                <a:latin typeface="Arial" charset="0"/>
                <a:cs typeface="Arial" charset="0"/>
              </a:rPr>
              <a:t>Coveñas, R.</a:t>
            </a:r>
            <a:endParaRPr lang="de-DE" altLang="en-US" sz="4000" smtClean="0">
              <a:latin typeface="Arial" charset="0"/>
              <a:cs typeface="Arial" charset="0"/>
            </a:endParaRPr>
          </a:p>
        </p:txBody>
      </p:sp>
      <p:sp>
        <p:nvSpPr>
          <p:cNvPr id="5123" name="Rectangle 3"/>
          <p:cNvSpPr>
            <a:spLocks noGrp="1" noChangeArrowheads="1"/>
          </p:cNvSpPr>
          <p:nvPr>
            <p:ph type="body" sz="half" idx="1"/>
          </p:nvPr>
        </p:nvSpPr>
        <p:spPr>
          <a:xfrm>
            <a:off x="533400" y="2540000"/>
            <a:ext cx="3810000" cy="4114800"/>
          </a:xfrm>
        </p:spPr>
        <p:txBody>
          <a:bodyPr/>
          <a:lstStyle/>
          <a:p>
            <a:pPr eaLnBrk="1" hangingPunct="1">
              <a:lnSpc>
                <a:spcPct val="90000"/>
              </a:lnSpc>
              <a:buFontTx/>
              <a:buNone/>
            </a:pPr>
            <a:r>
              <a:rPr lang="en-GB" altLang="en-US" sz="1400" smtClean="0">
                <a:latin typeface="Arial" charset="0"/>
                <a:cs typeface="Times New Roman" pitchFamily="18" charset="0"/>
              </a:rPr>
              <a:t>Material/methods: The neuronal network can </a:t>
            </a:r>
          </a:p>
          <a:p>
            <a:pPr eaLnBrk="1" hangingPunct="1">
              <a:lnSpc>
                <a:spcPct val="90000"/>
              </a:lnSpc>
              <a:buFontTx/>
              <a:buNone/>
            </a:pPr>
            <a:r>
              <a:rPr lang="en-GB" altLang="en-US" sz="1400" smtClean="0">
                <a:latin typeface="Arial" charset="0"/>
                <a:cs typeface="Times New Roman" pitchFamily="18" charset="0"/>
              </a:rPr>
              <a:t>be described as follows: Dopaminergic </a:t>
            </a:r>
          </a:p>
          <a:p>
            <a:pPr eaLnBrk="1" hangingPunct="1">
              <a:lnSpc>
                <a:spcPct val="90000"/>
              </a:lnSpc>
              <a:buFontTx/>
              <a:buNone/>
            </a:pPr>
            <a:r>
              <a:rPr lang="en-GB" altLang="en-US" sz="1400" smtClean="0">
                <a:latin typeface="Arial" charset="0"/>
                <a:cs typeface="Times New Roman" pitchFamily="18" charset="0"/>
              </a:rPr>
              <a:t>neurons from the substantia nigra weakly </a:t>
            </a:r>
          </a:p>
          <a:p>
            <a:pPr eaLnBrk="1" hangingPunct="1">
              <a:lnSpc>
                <a:spcPct val="90000"/>
              </a:lnSpc>
              <a:buFontTx/>
              <a:buNone/>
            </a:pPr>
            <a:r>
              <a:rPr lang="en-GB" altLang="en-US" sz="1400" smtClean="0">
                <a:latin typeface="Arial" charset="0"/>
                <a:cs typeface="Times New Roman" pitchFamily="18" charset="0"/>
              </a:rPr>
              <a:t>activate other dopaminergic neurons in </a:t>
            </a:r>
          </a:p>
          <a:p>
            <a:pPr eaLnBrk="1" hangingPunct="1">
              <a:lnSpc>
                <a:spcPct val="90000"/>
              </a:lnSpc>
              <a:buFontTx/>
              <a:buNone/>
            </a:pPr>
            <a:r>
              <a:rPr lang="en-GB" altLang="en-US" sz="1400" smtClean="0">
                <a:latin typeface="Arial" charset="0"/>
                <a:cs typeface="Times New Roman" pitchFamily="18" charset="0"/>
              </a:rPr>
              <a:t>the caudate nucleus via </a:t>
            </a:r>
            <a:r>
              <a:rPr lang="en-GB" altLang="en-US" sz="1400" b="1" smtClean="0">
                <a:latin typeface="Arial" charset="0"/>
                <a:cs typeface="Times New Roman" pitchFamily="18" charset="0"/>
              </a:rPr>
              <a:t>D</a:t>
            </a:r>
            <a:r>
              <a:rPr lang="en-GB" altLang="en-US" sz="1400" b="1" baseline="-25000" smtClean="0">
                <a:latin typeface="Arial" charset="0"/>
                <a:cs typeface="Times New Roman" pitchFamily="18" charset="0"/>
              </a:rPr>
              <a:t>1</a:t>
            </a:r>
            <a:r>
              <a:rPr lang="en-GB" altLang="en-US" sz="1400" smtClean="0">
                <a:latin typeface="Arial" charset="0"/>
                <a:cs typeface="Times New Roman" pitchFamily="18" charset="0"/>
              </a:rPr>
              <a:t> and </a:t>
            </a:r>
            <a:r>
              <a:rPr lang="en-GB" altLang="en-US" sz="1400" b="1" smtClean="0">
                <a:latin typeface="Arial" charset="0"/>
                <a:cs typeface="Times New Roman" pitchFamily="18" charset="0"/>
              </a:rPr>
              <a:t>D</a:t>
            </a:r>
            <a:r>
              <a:rPr lang="en-GB" altLang="en-US" sz="1400" b="1" baseline="-25000" smtClean="0">
                <a:latin typeface="Arial" charset="0"/>
                <a:cs typeface="Times New Roman" pitchFamily="18" charset="0"/>
              </a:rPr>
              <a:t>2</a:t>
            </a:r>
            <a:r>
              <a:rPr lang="en-GB" altLang="en-US" sz="1400" smtClean="0">
                <a:latin typeface="Arial" charset="0"/>
                <a:cs typeface="Times New Roman" pitchFamily="18" charset="0"/>
              </a:rPr>
              <a:t> receptors.</a:t>
            </a:r>
          </a:p>
          <a:p>
            <a:pPr eaLnBrk="1" hangingPunct="1">
              <a:lnSpc>
                <a:spcPct val="90000"/>
              </a:lnSpc>
              <a:buFontTx/>
              <a:buNone/>
            </a:pPr>
            <a:r>
              <a:rPr lang="en-GB" altLang="en-US" sz="1400" smtClean="0">
                <a:latin typeface="Arial" charset="0"/>
                <a:cs typeface="Times New Roman" pitchFamily="18" charset="0"/>
              </a:rPr>
              <a:t>The </a:t>
            </a:r>
            <a:r>
              <a:rPr lang="en-GB" altLang="en-US" sz="1400" b="1" smtClean="0">
                <a:latin typeface="Arial" charset="0"/>
                <a:cs typeface="Times New Roman" pitchFamily="18" charset="0"/>
              </a:rPr>
              <a:t>D</a:t>
            </a:r>
            <a:r>
              <a:rPr lang="en-GB" altLang="en-US" sz="1400" b="1" baseline="-25000" smtClean="0">
                <a:latin typeface="Arial" charset="0"/>
                <a:cs typeface="Times New Roman" pitchFamily="18" charset="0"/>
              </a:rPr>
              <a:t>1</a:t>
            </a:r>
            <a:r>
              <a:rPr lang="en-GB" altLang="en-US" sz="1400" smtClean="0">
                <a:latin typeface="Arial" charset="0"/>
                <a:cs typeface="Times New Roman" pitchFamily="18" charset="0"/>
              </a:rPr>
              <a:t> dopaminergic neurons transmit a</a:t>
            </a:r>
          </a:p>
          <a:p>
            <a:pPr eaLnBrk="1" hangingPunct="1">
              <a:lnSpc>
                <a:spcPct val="90000"/>
              </a:lnSpc>
              <a:buFontTx/>
              <a:buNone/>
            </a:pPr>
            <a:r>
              <a:rPr lang="en-GB" altLang="en-US" sz="1400" smtClean="0">
                <a:latin typeface="Arial" charset="0"/>
                <a:cs typeface="Times New Roman" pitchFamily="18" charset="0"/>
              </a:rPr>
              <a:t>weak activating impuls to dynorphin neurons</a:t>
            </a:r>
          </a:p>
          <a:p>
            <a:pPr eaLnBrk="1" hangingPunct="1">
              <a:lnSpc>
                <a:spcPct val="90000"/>
              </a:lnSpc>
              <a:buFontTx/>
              <a:buNone/>
            </a:pPr>
            <a:r>
              <a:rPr lang="en-GB" altLang="en-US" sz="1400" smtClean="0">
                <a:latin typeface="Arial" charset="0"/>
                <a:cs typeface="Times New Roman" pitchFamily="18" charset="0"/>
              </a:rPr>
              <a:t>which inhibit substance P neurons via kappa </a:t>
            </a:r>
          </a:p>
          <a:p>
            <a:pPr eaLnBrk="1" hangingPunct="1">
              <a:lnSpc>
                <a:spcPct val="90000"/>
              </a:lnSpc>
              <a:buFontTx/>
              <a:buNone/>
            </a:pPr>
            <a:r>
              <a:rPr lang="en-GB" altLang="en-US" sz="1400" smtClean="0">
                <a:latin typeface="Arial" charset="0"/>
                <a:cs typeface="Times New Roman" pitchFamily="18" charset="0"/>
              </a:rPr>
              <a:t>receptors. The latter neurons transmit a weak </a:t>
            </a:r>
          </a:p>
          <a:p>
            <a:pPr eaLnBrk="1" hangingPunct="1">
              <a:lnSpc>
                <a:spcPct val="90000"/>
              </a:lnSpc>
              <a:buFontTx/>
              <a:buNone/>
            </a:pPr>
            <a:r>
              <a:rPr lang="en-GB" altLang="en-US" sz="1400" smtClean="0">
                <a:latin typeface="Arial" charset="0"/>
                <a:cs typeface="Times New Roman" pitchFamily="18" charset="0"/>
              </a:rPr>
              <a:t>postsynaptic excitatory impulse via </a:t>
            </a:r>
            <a:r>
              <a:rPr lang="en-GB" altLang="en-US" sz="1400" b="1" smtClean="0">
                <a:latin typeface="Arial" charset="0"/>
                <a:cs typeface="Times New Roman" pitchFamily="18" charset="0"/>
              </a:rPr>
              <a:t>NK</a:t>
            </a:r>
            <a:r>
              <a:rPr lang="en-GB" altLang="en-US" sz="1400" b="1" baseline="-25000" smtClean="0">
                <a:latin typeface="Arial" charset="0"/>
                <a:cs typeface="Times New Roman" pitchFamily="18" charset="0"/>
              </a:rPr>
              <a:t>1</a:t>
            </a:r>
            <a:r>
              <a:rPr lang="en-GB" altLang="en-US" sz="1400" smtClean="0">
                <a:latin typeface="Arial" charset="0"/>
                <a:cs typeface="Times New Roman" pitchFamily="18" charset="0"/>
              </a:rPr>
              <a:t> </a:t>
            </a:r>
          </a:p>
          <a:p>
            <a:pPr eaLnBrk="1" hangingPunct="1">
              <a:lnSpc>
                <a:spcPct val="90000"/>
              </a:lnSpc>
              <a:buFontTx/>
              <a:buNone/>
            </a:pPr>
            <a:r>
              <a:rPr lang="en-GB" altLang="en-US" sz="1400" smtClean="0">
                <a:latin typeface="Arial" charset="0"/>
                <a:cs typeface="Times New Roman" pitchFamily="18" charset="0"/>
              </a:rPr>
              <a:t>receptor to GABAergic neurons in the globus </a:t>
            </a:r>
          </a:p>
          <a:p>
            <a:pPr eaLnBrk="1" hangingPunct="1">
              <a:lnSpc>
                <a:spcPct val="90000"/>
              </a:lnSpc>
              <a:buFontTx/>
              <a:buNone/>
            </a:pPr>
            <a:r>
              <a:rPr lang="en-GB" altLang="en-US" sz="1400" smtClean="0">
                <a:latin typeface="Arial" charset="0"/>
                <a:cs typeface="Times New Roman" pitchFamily="18" charset="0"/>
              </a:rPr>
              <a:t>pallidus internus. </a:t>
            </a:r>
            <a:r>
              <a:rPr lang="en-GB" altLang="en-US" sz="1400" b="1" smtClean="0">
                <a:latin typeface="Arial" charset="0"/>
                <a:cs typeface="Times New Roman" pitchFamily="18" charset="0"/>
              </a:rPr>
              <a:t>D</a:t>
            </a:r>
            <a:r>
              <a:rPr lang="en-GB" altLang="en-US" sz="1400" b="1" baseline="-25000" smtClean="0">
                <a:latin typeface="Arial" charset="0"/>
                <a:cs typeface="Times New Roman" pitchFamily="18" charset="0"/>
              </a:rPr>
              <a:t>2</a:t>
            </a:r>
            <a:r>
              <a:rPr lang="en-GB" altLang="en-US" sz="1400" smtClean="0">
                <a:latin typeface="Arial" charset="0"/>
                <a:cs typeface="Times New Roman" pitchFamily="18" charset="0"/>
              </a:rPr>
              <a:t> dopaminergic neurons </a:t>
            </a:r>
          </a:p>
          <a:p>
            <a:pPr eaLnBrk="1" hangingPunct="1">
              <a:lnSpc>
                <a:spcPct val="90000"/>
              </a:lnSpc>
              <a:buFontTx/>
              <a:buNone/>
            </a:pPr>
            <a:r>
              <a:rPr lang="en-GB" altLang="en-US" sz="1400" smtClean="0">
                <a:latin typeface="Arial" charset="0"/>
                <a:cs typeface="Times New Roman" pitchFamily="18" charset="0"/>
              </a:rPr>
              <a:t>weakly activiate GABAergic neurons in the </a:t>
            </a:r>
          </a:p>
          <a:p>
            <a:pPr eaLnBrk="1" hangingPunct="1">
              <a:lnSpc>
                <a:spcPct val="90000"/>
              </a:lnSpc>
              <a:buFontTx/>
              <a:buNone/>
            </a:pPr>
            <a:r>
              <a:rPr lang="en-GB" altLang="en-US" sz="1400" smtClean="0">
                <a:latin typeface="Arial" charset="0"/>
                <a:cs typeface="Times New Roman" pitchFamily="18" charset="0"/>
              </a:rPr>
              <a:t>globus pallidus externus, which inhibit </a:t>
            </a:r>
          </a:p>
          <a:p>
            <a:pPr eaLnBrk="1" hangingPunct="1">
              <a:lnSpc>
                <a:spcPct val="90000"/>
              </a:lnSpc>
              <a:buFontTx/>
              <a:buNone/>
            </a:pPr>
            <a:r>
              <a:rPr lang="en-GB" altLang="en-US" sz="1400" smtClean="0">
                <a:latin typeface="Arial" charset="0"/>
                <a:cs typeface="Times New Roman" pitchFamily="18" charset="0"/>
              </a:rPr>
              <a:t>glutaminergic neurons in the nucleus </a:t>
            </a:r>
          </a:p>
          <a:p>
            <a:pPr eaLnBrk="1" hangingPunct="1">
              <a:lnSpc>
                <a:spcPct val="90000"/>
              </a:lnSpc>
              <a:buFontTx/>
              <a:buNone/>
            </a:pPr>
            <a:r>
              <a:rPr lang="en-GB" altLang="en-US" sz="1400" smtClean="0">
                <a:latin typeface="Arial" charset="0"/>
                <a:cs typeface="Times New Roman" pitchFamily="18" charset="0"/>
              </a:rPr>
              <a:t>subthalamicus via </a:t>
            </a:r>
            <a:r>
              <a:rPr lang="en-GB" altLang="en-US" sz="1400" b="1" smtClean="0">
                <a:latin typeface="Arial" charset="0"/>
                <a:cs typeface="Times New Roman" pitchFamily="18" charset="0"/>
              </a:rPr>
              <a:t>GABA</a:t>
            </a:r>
            <a:r>
              <a:rPr lang="en-GB" altLang="en-US" sz="1400" b="1" baseline="-25000" smtClean="0">
                <a:latin typeface="Arial" charset="0"/>
                <a:cs typeface="Times New Roman" pitchFamily="18" charset="0"/>
              </a:rPr>
              <a:t>A</a:t>
            </a:r>
            <a:r>
              <a:rPr lang="en-GB" altLang="en-US" sz="1400" smtClean="0">
                <a:latin typeface="Arial" charset="0"/>
                <a:cs typeface="Times New Roman" pitchFamily="18" charset="0"/>
              </a:rPr>
              <a:t> receptors. </a:t>
            </a:r>
            <a:endParaRPr lang="de-DE" altLang="en-US" sz="1400" smtClean="0">
              <a:latin typeface="Arial" charset="0"/>
              <a:cs typeface="Times New Roman" pitchFamily="18" charset="0"/>
            </a:endParaRPr>
          </a:p>
        </p:txBody>
      </p:sp>
      <p:pic>
        <p:nvPicPr>
          <p:cNvPr id="5124" name="Picture 5" descr="C:\Dr. Werner\Neurophysiologie\DGNR2013\ParkDGNR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913" y="-10072688"/>
            <a:ext cx="3663950" cy="585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6" descr="C:\Dr. Werner\Neurophysiologie\DGNR2013\ParkDGNR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209800"/>
            <a:ext cx="325755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noChangeArrowheads="1"/>
          </p:cNvPicPr>
          <p:nvPr/>
        </p:nvPicPr>
        <p:blipFill>
          <a:blip r:embed="rId4">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352550"/>
            <a:ext cx="7772400" cy="1143000"/>
          </a:xfrm>
        </p:spPr>
        <p:txBody>
          <a:bodyPr/>
          <a:lstStyle/>
          <a:p>
            <a:pPr eaLnBrk="1" hangingPunct="1"/>
            <a:r>
              <a:rPr lang="de-DE" altLang="en-US" sz="4000" smtClean="0">
                <a:latin typeface="Arial" charset="0"/>
              </a:rPr>
              <a:t>Werner, F.M.; </a:t>
            </a:r>
            <a:r>
              <a:rPr lang="en-GB" altLang="en-US" sz="4000" smtClean="0">
                <a:latin typeface="Arial" charset="0"/>
                <a:cs typeface="Arial" charset="0"/>
              </a:rPr>
              <a:t>Coveñas, R.</a:t>
            </a:r>
            <a:endParaRPr lang="de-DE" altLang="en-US" sz="4000" smtClean="0">
              <a:latin typeface="Arial" charset="0"/>
              <a:cs typeface="Arial" charset="0"/>
            </a:endParaRPr>
          </a:p>
        </p:txBody>
      </p:sp>
      <p:sp>
        <p:nvSpPr>
          <p:cNvPr id="6147" name="Rectangle 3"/>
          <p:cNvSpPr>
            <a:spLocks noGrp="1" noChangeArrowheads="1"/>
          </p:cNvSpPr>
          <p:nvPr>
            <p:ph type="body" sz="half" idx="1"/>
          </p:nvPr>
        </p:nvSpPr>
        <p:spPr>
          <a:xfrm>
            <a:off x="685800" y="2590800"/>
            <a:ext cx="3810000" cy="3505200"/>
          </a:xfrm>
        </p:spPr>
        <p:txBody>
          <a:bodyPr/>
          <a:lstStyle/>
          <a:p>
            <a:pPr eaLnBrk="1" hangingPunct="1">
              <a:buFontTx/>
              <a:buNone/>
            </a:pPr>
            <a:r>
              <a:rPr lang="en-GB" altLang="en-US" sz="1400" smtClean="0">
                <a:latin typeface="Arial" charset="0"/>
                <a:cs typeface="Arial" charset="0"/>
              </a:rPr>
              <a:t>The latter neurons strongly inhibit via </a:t>
            </a:r>
          </a:p>
          <a:p>
            <a:pPr eaLnBrk="1" hangingPunct="1">
              <a:buFontTx/>
              <a:buNone/>
            </a:pPr>
            <a:r>
              <a:rPr lang="en-GB" altLang="en-US" sz="1400" b="1" smtClean="0">
                <a:latin typeface="Arial" charset="0"/>
                <a:cs typeface="Arial" charset="0"/>
              </a:rPr>
              <a:t>NMDA</a:t>
            </a:r>
            <a:r>
              <a:rPr lang="en-GB" altLang="en-US" sz="1400" smtClean="0">
                <a:latin typeface="Arial" charset="0"/>
                <a:cs typeface="Arial" charset="0"/>
              </a:rPr>
              <a:t> receptors dopaminergic neurons </a:t>
            </a:r>
          </a:p>
          <a:p>
            <a:pPr eaLnBrk="1" hangingPunct="1">
              <a:buFontTx/>
              <a:buNone/>
            </a:pPr>
            <a:r>
              <a:rPr lang="en-GB" altLang="en-US" sz="1400" smtClean="0">
                <a:latin typeface="Arial" charset="0"/>
                <a:cs typeface="Arial" charset="0"/>
              </a:rPr>
              <a:t>in the substantia nigra and transmit an</a:t>
            </a:r>
          </a:p>
          <a:p>
            <a:pPr eaLnBrk="1" hangingPunct="1">
              <a:buFontTx/>
              <a:buNone/>
            </a:pPr>
            <a:r>
              <a:rPr lang="en-GB" altLang="en-US" sz="1400" smtClean="0">
                <a:latin typeface="Arial" charset="0"/>
                <a:cs typeface="Arial" charset="0"/>
              </a:rPr>
              <a:t>activating impulse via </a:t>
            </a:r>
            <a:r>
              <a:rPr lang="en-GB" altLang="en-US" sz="1400" b="1" smtClean="0">
                <a:latin typeface="Arial" charset="0"/>
                <a:cs typeface="Arial" charset="0"/>
              </a:rPr>
              <a:t>NMDA</a:t>
            </a:r>
            <a:r>
              <a:rPr lang="en-GB" altLang="en-US" sz="1400" smtClean="0">
                <a:latin typeface="Arial" charset="0"/>
                <a:cs typeface="Arial" charset="0"/>
              </a:rPr>
              <a:t> receptors </a:t>
            </a:r>
          </a:p>
          <a:p>
            <a:pPr eaLnBrk="1" hangingPunct="1">
              <a:buFontTx/>
              <a:buNone/>
            </a:pPr>
            <a:r>
              <a:rPr lang="en-GB" altLang="en-US" sz="1400" smtClean="0">
                <a:latin typeface="Arial" charset="0"/>
                <a:cs typeface="Arial" charset="0"/>
              </a:rPr>
              <a:t>to GABAergic neurons in the globus </a:t>
            </a:r>
          </a:p>
          <a:p>
            <a:pPr eaLnBrk="1" hangingPunct="1">
              <a:buFontTx/>
              <a:buNone/>
            </a:pPr>
            <a:r>
              <a:rPr lang="en-GB" altLang="en-US" sz="1400" smtClean="0">
                <a:latin typeface="Arial" charset="0"/>
                <a:cs typeface="Arial" charset="0"/>
              </a:rPr>
              <a:t>pallidus internus. The GABAergic</a:t>
            </a:r>
          </a:p>
          <a:p>
            <a:pPr eaLnBrk="1" hangingPunct="1">
              <a:buFontTx/>
              <a:buNone/>
            </a:pPr>
            <a:r>
              <a:rPr lang="en-GB" altLang="en-US" sz="1400" smtClean="0">
                <a:latin typeface="Arial" charset="0"/>
                <a:cs typeface="Arial" charset="0"/>
              </a:rPr>
              <a:t>neurons in this nucleus inhibit glutaminergic </a:t>
            </a:r>
          </a:p>
          <a:p>
            <a:pPr eaLnBrk="1" hangingPunct="1">
              <a:buFontTx/>
              <a:buNone/>
            </a:pPr>
            <a:r>
              <a:rPr lang="en-GB" altLang="en-US" sz="1400" smtClean="0">
                <a:latin typeface="Arial" charset="0"/>
                <a:cs typeface="Arial" charset="0"/>
              </a:rPr>
              <a:t>neurons in the thalamus which transmit an </a:t>
            </a:r>
          </a:p>
          <a:p>
            <a:pPr eaLnBrk="1" hangingPunct="1">
              <a:buFontTx/>
              <a:buNone/>
            </a:pPr>
            <a:r>
              <a:rPr lang="en-GB" altLang="en-US" sz="1400" smtClean="0">
                <a:latin typeface="Arial" charset="0"/>
                <a:cs typeface="Arial" charset="0"/>
              </a:rPr>
              <a:t>activating impulse to glutaminergic neurons in </a:t>
            </a:r>
          </a:p>
          <a:p>
            <a:pPr eaLnBrk="1" hangingPunct="1">
              <a:buFontTx/>
              <a:buNone/>
            </a:pPr>
            <a:r>
              <a:rPr lang="en-GB" altLang="en-US" sz="1400" smtClean="0">
                <a:latin typeface="Arial" charset="0"/>
                <a:cs typeface="Arial" charset="0"/>
              </a:rPr>
              <a:t>the cortex. The cortical glutaminergic </a:t>
            </a:r>
          </a:p>
          <a:p>
            <a:pPr eaLnBrk="1" hangingPunct="1">
              <a:buFontTx/>
              <a:buNone/>
            </a:pPr>
            <a:r>
              <a:rPr lang="en-GB" altLang="en-US" sz="1400" smtClean="0">
                <a:latin typeface="Arial" charset="0"/>
                <a:cs typeface="Arial" charset="0"/>
              </a:rPr>
              <a:t>neurons can activiate </a:t>
            </a:r>
            <a:r>
              <a:rPr lang="en-GB" altLang="en-US" sz="1400" b="1" smtClean="0">
                <a:latin typeface="Arial" charset="0"/>
                <a:cs typeface="Arial" charset="0"/>
              </a:rPr>
              <a:t>D</a:t>
            </a:r>
            <a:r>
              <a:rPr lang="en-GB" altLang="en-US" sz="1400" b="1" baseline="-25000" smtClean="0">
                <a:latin typeface="Arial" charset="0"/>
                <a:cs typeface="Arial" charset="0"/>
              </a:rPr>
              <a:t>1</a:t>
            </a:r>
            <a:r>
              <a:rPr lang="en-GB" altLang="en-US" sz="1400" smtClean="0">
                <a:latin typeface="Arial" charset="0"/>
                <a:cs typeface="Arial" charset="0"/>
              </a:rPr>
              <a:t> and </a:t>
            </a:r>
            <a:r>
              <a:rPr lang="en-GB" altLang="en-US" sz="1400" b="1" smtClean="0">
                <a:latin typeface="Arial" charset="0"/>
                <a:cs typeface="Arial" charset="0"/>
              </a:rPr>
              <a:t>D</a:t>
            </a:r>
            <a:r>
              <a:rPr lang="en-GB" altLang="en-US" sz="1400" b="1" baseline="-25000" smtClean="0">
                <a:latin typeface="Arial" charset="0"/>
                <a:cs typeface="Arial" charset="0"/>
              </a:rPr>
              <a:t>2</a:t>
            </a:r>
            <a:r>
              <a:rPr lang="en-GB" altLang="en-US" sz="1400" smtClean="0">
                <a:latin typeface="Arial" charset="0"/>
                <a:cs typeface="Arial" charset="0"/>
              </a:rPr>
              <a:t> </a:t>
            </a:r>
          </a:p>
          <a:p>
            <a:pPr eaLnBrk="1" hangingPunct="1">
              <a:buFontTx/>
              <a:buNone/>
            </a:pPr>
            <a:r>
              <a:rPr lang="en-GB" altLang="en-US" sz="1400" smtClean="0">
                <a:latin typeface="Arial" charset="0"/>
                <a:cs typeface="Arial" charset="0"/>
              </a:rPr>
              <a:t>dopaminergic neurons in the caudate nucleus </a:t>
            </a:r>
          </a:p>
          <a:p>
            <a:pPr eaLnBrk="1" hangingPunct="1">
              <a:buFontTx/>
              <a:buNone/>
            </a:pPr>
            <a:r>
              <a:rPr lang="en-GB" altLang="en-US" sz="1400" smtClean="0">
                <a:latin typeface="Arial" charset="0"/>
                <a:cs typeface="Arial" charset="0"/>
              </a:rPr>
              <a:t>via </a:t>
            </a:r>
            <a:r>
              <a:rPr lang="en-GB" altLang="en-US" sz="1400" b="1" smtClean="0">
                <a:latin typeface="Arial" charset="0"/>
                <a:cs typeface="Arial" charset="0"/>
              </a:rPr>
              <a:t>NMDA</a:t>
            </a:r>
            <a:r>
              <a:rPr lang="en-GB" altLang="en-US" sz="1400" smtClean="0">
                <a:latin typeface="Arial" charset="0"/>
                <a:cs typeface="Arial" charset="0"/>
              </a:rPr>
              <a:t> receptors and activate other </a:t>
            </a:r>
          </a:p>
          <a:p>
            <a:pPr eaLnBrk="1" hangingPunct="1">
              <a:buFontTx/>
              <a:buNone/>
            </a:pPr>
            <a:r>
              <a:rPr lang="en-GB" altLang="en-US" sz="1400" smtClean="0">
                <a:latin typeface="Arial" charset="0"/>
                <a:cs typeface="Arial" charset="0"/>
              </a:rPr>
              <a:t>glutaminergic neurons in the nucleus </a:t>
            </a:r>
          </a:p>
          <a:p>
            <a:pPr eaLnBrk="1" hangingPunct="1">
              <a:buFontTx/>
              <a:buNone/>
            </a:pPr>
            <a:r>
              <a:rPr lang="en-GB" altLang="en-US" sz="1400" smtClean="0">
                <a:latin typeface="Arial" charset="0"/>
                <a:cs typeface="Arial" charset="0"/>
              </a:rPr>
              <a:t>subthalamicus.</a:t>
            </a:r>
            <a:endParaRPr lang="de-DE" altLang="en-US" sz="1400" smtClean="0">
              <a:latin typeface="Arial" charset="0"/>
              <a:cs typeface="Times New Roman" pitchFamily="18" charset="0"/>
            </a:endParaRPr>
          </a:p>
          <a:p>
            <a:pPr eaLnBrk="1" hangingPunct="1">
              <a:buFontTx/>
              <a:buNone/>
            </a:pPr>
            <a:endParaRPr lang="de-DE" altLang="en-US" sz="1400" smtClean="0"/>
          </a:p>
        </p:txBody>
      </p:sp>
      <p:pic>
        <p:nvPicPr>
          <p:cNvPr id="6148" name="Picture 5" descr="C:\Dr. Werner\Neurophysiologie\DGNR2013\ParkDGNR2.gif"/>
          <p:cNvPicPr>
            <a:picLocks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5257800" y="2209800"/>
            <a:ext cx="3167063" cy="4375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3"/>
          <p:cNvPicPr>
            <a:picLocks noChangeAspect="1" noChangeArrowheads="1"/>
          </p:cNvPicPr>
          <p:nvPr/>
        </p:nvPicPr>
        <p:blipFill>
          <a:blip r:embed="rId3">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143000"/>
            <a:ext cx="7772400" cy="1143000"/>
          </a:xfrm>
        </p:spPr>
        <p:txBody>
          <a:bodyPr/>
          <a:lstStyle/>
          <a:p>
            <a:pPr eaLnBrk="1" hangingPunct="1"/>
            <a:r>
              <a:rPr lang="de-DE" altLang="en-US" sz="4000" smtClean="0">
                <a:latin typeface="Arial" charset="0"/>
              </a:rPr>
              <a:t>Werner, F.M.; </a:t>
            </a:r>
            <a:r>
              <a:rPr lang="en-GB" altLang="en-US" sz="4000" smtClean="0">
                <a:latin typeface="Arial" charset="0"/>
                <a:cs typeface="Arial" charset="0"/>
              </a:rPr>
              <a:t>Coveñas, R.</a:t>
            </a:r>
            <a:endParaRPr lang="de-DE" altLang="en-US" sz="4000" smtClean="0">
              <a:latin typeface="Arial" charset="0"/>
              <a:cs typeface="Arial" charset="0"/>
            </a:endParaRPr>
          </a:p>
        </p:txBody>
      </p:sp>
      <p:sp>
        <p:nvSpPr>
          <p:cNvPr id="7171" name="Rectangle 3"/>
          <p:cNvSpPr>
            <a:spLocks noGrp="1" noChangeArrowheads="1"/>
          </p:cNvSpPr>
          <p:nvPr>
            <p:ph type="body" sz="half" idx="1"/>
          </p:nvPr>
        </p:nvSpPr>
        <p:spPr>
          <a:xfrm>
            <a:off x="228600" y="2514600"/>
            <a:ext cx="3810000" cy="4114800"/>
          </a:xfrm>
        </p:spPr>
        <p:txBody>
          <a:bodyPr/>
          <a:lstStyle/>
          <a:p>
            <a:pPr eaLnBrk="1" hangingPunct="1">
              <a:buFontTx/>
              <a:buNone/>
            </a:pPr>
            <a:r>
              <a:rPr lang="en-GB" altLang="en-US" sz="1200" smtClean="0">
                <a:latin typeface="Arial" charset="0"/>
                <a:cs typeface="Arial" charset="0"/>
              </a:rPr>
              <a:t>The GABAergic neurons in the globus pallidus </a:t>
            </a:r>
          </a:p>
          <a:p>
            <a:pPr eaLnBrk="1" hangingPunct="1">
              <a:buFontTx/>
              <a:buNone/>
            </a:pPr>
            <a:r>
              <a:rPr lang="en-GB" altLang="en-US" sz="1200" smtClean="0">
                <a:latin typeface="Arial" charset="0"/>
                <a:cs typeface="Arial" charset="0"/>
              </a:rPr>
              <a:t>internus weakly inhibit via </a:t>
            </a:r>
            <a:r>
              <a:rPr lang="en-GB" altLang="en-US" sz="1200" b="1" smtClean="0">
                <a:latin typeface="Arial" charset="0"/>
                <a:cs typeface="Arial" charset="0"/>
              </a:rPr>
              <a:t>GABA</a:t>
            </a:r>
            <a:r>
              <a:rPr lang="en-GB" altLang="en-US" sz="1200" b="1" baseline="-25000" smtClean="0">
                <a:latin typeface="Arial" charset="0"/>
                <a:cs typeface="Arial" charset="0"/>
              </a:rPr>
              <a:t>A</a:t>
            </a:r>
            <a:r>
              <a:rPr lang="en-GB" altLang="en-US" sz="1200" smtClean="0">
                <a:latin typeface="Arial" charset="0"/>
                <a:cs typeface="Arial" charset="0"/>
              </a:rPr>
              <a:t> receptors </a:t>
            </a:r>
          </a:p>
          <a:p>
            <a:pPr eaLnBrk="1" hangingPunct="1">
              <a:buFontTx/>
              <a:buNone/>
            </a:pPr>
            <a:r>
              <a:rPr lang="en-GB" altLang="en-US" sz="1200" smtClean="0">
                <a:latin typeface="Arial" charset="0"/>
                <a:cs typeface="Arial" charset="0"/>
              </a:rPr>
              <a:t>muscarinic cholinergic and neurotensin neurons in </a:t>
            </a:r>
          </a:p>
          <a:p>
            <a:pPr eaLnBrk="1" hangingPunct="1">
              <a:buFontTx/>
              <a:buNone/>
            </a:pPr>
            <a:r>
              <a:rPr lang="en-GB" altLang="en-US" sz="1200" smtClean="0">
                <a:latin typeface="Arial" charset="0"/>
                <a:cs typeface="Arial" charset="0"/>
              </a:rPr>
              <a:t>the putamen. The muscarinic cholinergic and </a:t>
            </a:r>
          </a:p>
          <a:p>
            <a:pPr eaLnBrk="1" hangingPunct="1">
              <a:buFontTx/>
              <a:buNone/>
            </a:pPr>
            <a:r>
              <a:rPr lang="en-GB" altLang="en-US" sz="1200" smtClean="0">
                <a:latin typeface="Arial" charset="0"/>
                <a:cs typeface="Arial" charset="0"/>
              </a:rPr>
              <a:t>neurotensin neurons with a high activity transmit a </a:t>
            </a:r>
          </a:p>
          <a:p>
            <a:pPr eaLnBrk="1" hangingPunct="1">
              <a:buFontTx/>
              <a:buNone/>
            </a:pPr>
            <a:r>
              <a:rPr lang="en-GB" altLang="en-US" sz="1200" smtClean="0">
                <a:latin typeface="Arial" charset="0"/>
                <a:cs typeface="Arial" charset="0"/>
              </a:rPr>
              <a:t>strong activating impulse respectively via </a:t>
            </a:r>
            <a:r>
              <a:rPr lang="en-GB" altLang="en-US" sz="1200" b="1" smtClean="0">
                <a:latin typeface="Arial" charset="0"/>
                <a:cs typeface="Arial" charset="0"/>
              </a:rPr>
              <a:t>M</a:t>
            </a:r>
            <a:r>
              <a:rPr lang="en-GB" altLang="en-US" sz="1200" b="1" baseline="-25000" smtClean="0">
                <a:latin typeface="Arial" charset="0"/>
                <a:cs typeface="Arial" charset="0"/>
              </a:rPr>
              <a:t>4</a:t>
            </a:r>
            <a:r>
              <a:rPr lang="en-GB" altLang="en-US" sz="1200" smtClean="0">
                <a:latin typeface="Arial" charset="0"/>
                <a:cs typeface="Arial" charset="0"/>
              </a:rPr>
              <a:t> and </a:t>
            </a:r>
          </a:p>
          <a:p>
            <a:pPr eaLnBrk="1" hangingPunct="1">
              <a:buFontTx/>
              <a:buNone/>
            </a:pPr>
            <a:r>
              <a:rPr lang="en-GB" altLang="en-US" sz="1200" b="1" smtClean="0">
                <a:latin typeface="Arial" charset="0"/>
                <a:cs typeface="Arial" charset="0"/>
              </a:rPr>
              <a:t>NTS</a:t>
            </a:r>
            <a:r>
              <a:rPr lang="en-GB" altLang="en-US" sz="1200" b="1" baseline="-25000" smtClean="0">
                <a:latin typeface="Arial" charset="0"/>
                <a:cs typeface="Arial" charset="0"/>
              </a:rPr>
              <a:t>1</a:t>
            </a:r>
            <a:r>
              <a:rPr lang="en-GB" altLang="en-US" sz="1200" smtClean="0">
                <a:latin typeface="Arial" charset="0"/>
                <a:cs typeface="Arial" charset="0"/>
              </a:rPr>
              <a:t> receptors to glutaminergic neurons. The latter </a:t>
            </a:r>
          </a:p>
          <a:p>
            <a:pPr eaLnBrk="1" hangingPunct="1">
              <a:buFontTx/>
              <a:buNone/>
            </a:pPr>
            <a:r>
              <a:rPr lang="en-GB" altLang="en-US" sz="1200" smtClean="0">
                <a:latin typeface="Arial" charset="0"/>
                <a:cs typeface="Arial" charset="0"/>
              </a:rPr>
              <a:t>neurons strongly presynaptically inhibit dopaminergic </a:t>
            </a:r>
          </a:p>
          <a:p>
            <a:pPr eaLnBrk="1" hangingPunct="1">
              <a:buFontTx/>
              <a:buNone/>
            </a:pPr>
            <a:r>
              <a:rPr lang="en-GB" altLang="en-US" sz="1200" smtClean="0">
                <a:latin typeface="Arial" charset="0"/>
                <a:cs typeface="Arial" charset="0"/>
              </a:rPr>
              <a:t>neurons via </a:t>
            </a:r>
            <a:r>
              <a:rPr lang="en-GB" altLang="en-US" sz="1200" b="1" smtClean="0">
                <a:latin typeface="Arial" charset="0"/>
                <a:cs typeface="Arial" charset="0"/>
              </a:rPr>
              <a:t>NMDA</a:t>
            </a:r>
            <a:r>
              <a:rPr lang="en-GB" altLang="en-US" sz="1200" smtClean="0">
                <a:latin typeface="Arial" charset="0"/>
                <a:cs typeface="Arial" charset="0"/>
              </a:rPr>
              <a:t> receptors. Nicotinic cholinergic </a:t>
            </a:r>
          </a:p>
          <a:p>
            <a:pPr eaLnBrk="1" hangingPunct="1">
              <a:buFontTx/>
              <a:buNone/>
            </a:pPr>
            <a:r>
              <a:rPr lang="en-GB" altLang="en-US" sz="1200" smtClean="0">
                <a:latin typeface="Arial" charset="0"/>
                <a:cs typeface="Arial" charset="0"/>
              </a:rPr>
              <a:t>neurons activate dopaminergic neurons via </a:t>
            </a:r>
            <a:r>
              <a:rPr lang="en-GB" altLang="en-US" sz="1200" b="1" smtClean="0">
                <a:latin typeface="Arial" charset="0"/>
                <a:cs typeface="Arial" charset="0"/>
              </a:rPr>
              <a:t>ß2</a:t>
            </a:r>
            <a:r>
              <a:rPr lang="en-GB" altLang="en-US" sz="1200" smtClean="0">
                <a:latin typeface="Arial" charset="0"/>
                <a:cs typeface="Arial" charset="0"/>
              </a:rPr>
              <a:t> </a:t>
            </a:r>
            <a:r>
              <a:rPr lang="en-GB" altLang="en-US" sz="1200" b="1" smtClean="0">
                <a:latin typeface="Arial" charset="0"/>
                <a:cs typeface="Arial" charset="0"/>
              </a:rPr>
              <a:t>nAch</a:t>
            </a:r>
            <a:r>
              <a:rPr lang="en-GB" altLang="en-US" sz="1200" smtClean="0">
                <a:latin typeface="Arial" charset="0"/>
                <a:cs typeface="Arial" charset="0"/>
              </a:rPr>
              <a:t> </a:t>
            </a:r>
          </a:p>
          <a:p>
            <a:pPr eaLnBrk="1" hangingPunct="1">
              <a:buFontTx/>
              <a:buNone/>
            </a:pPr>
            <a:r>
              <a:rPr lang="en-GB" altLang="en-US" sz="1200" smtClean="0">
                <a:latin typeface="Arial" charset="0"/>
                <a:cs typeface="Arial" charset="0"/>
              </a:rPr>
              <a:t>receptors, and adenosine neurons activate via </a:t>
            </a:r>
            <a:r>
              <a:rPr lang="en-GB" altLang="en-US" sz="1200" b="1" smtClean="0">
                <a:latin typeface="Arial" charset="0"/>
                <a:cs typeface="Arial" charset="0"/>
              </a:rPr>
              <a:t>A</a:t>
            </a:r>
            <a:r>
              <a:rPr lang="en-GB" altLang="en-US" sz="1200" b="1" baseline="-25000" smtClean="0">
                <a:latin typeface="Arial" charset="0"/>
                <a:cs typeface="Arial" charset="0"/>
              </a:rPr>
              <a:t>2A</a:t>
            </a:r>
            <a:r>
              <a:rPr lang="en-GB" altLang="en-US" sz="1200" smtClean="0">
                <a:latin typeface="Arial" charset="0"/>
                <a:cs typeface="Arial" charset="0"/>
              </a:rPr>
              <a:t> </a:t>
            </a:r>
          </a:p>
          <a:p>
            <a:pPr eaLnBrk="1" hangingPunct="1">
              <a:buFontTx/>
              <a:buNone/>
            </a:pPr>
            <a:r>
              <a:rPr lang="en-GB" altLang="en-US" sz="1200" smtClean="0">
                <a:latin typeface="Arial" charset="0"/>
                <a:cs typeface="Arial" charset="0"/>
              </a:rPr>
              <a:t>receptors glutaminergic neurons which strongly inhibit</a:t>
            </a:r>
          </a:p>
          <a:p>
            <a:pPr eaLnBrk="1" hangingPunct="1">
              <a:buFontTx/>
              <a:buNone/>
            </a:pPr>
            <a:r>
              <a:rPr lang="en-GB" altLang="en-US" sz="1200" smtClean="0">
                <a:latin typeface="Arial" charset="0"/>
                <a:cs typeface="Arial" charset="0"/>
              </a:rPr>
              <a:t>dopaminergic neurons via the </a:t>
            </a:r>
            <a:r>
              <a:rPr lang="en-GB" altLang="en-US" sz="1200" b="1" smtClean="0">
                <a:latin typeface="Arial" charset="0"/>
                <a:cs typeface="Arial" charset="0"/>
              </a:rPr>
              <a:t>subtype 5</a:t>
            </a:r>
            <a:r>
              <a:rPr lang="en-GB" altLang="en-US" sz="1200" smtClean="0">
                <a:latin typeface="Arial" charset="0"/>
                <a:cs typeface="Arial" charset="0"/>
              </a:rPr>
              <a:t> of the </a:t>
            </a:r>
          </a:p>
          <a:p>
            <a:pPr eaLnBrk="1" hangingPunct="1">
              <a:buFontTx/>
              <a:buNone/>
            </a:pPr>
            <a:r>
              <a:rPr lang="en-GB" altLang="en-US" sz="1200" smtClean="0">
                <a:latin typeface="Arial" charset="0"/>
                <a:cs typeface="Arial" charset="0"/>
              </a:rPr>
              <a:t>metabotropic glutamate receptors. The </a:t>
            </a:r>
            <a:r>
              <a:rPr lang="en-GB" altLang="en-US" sz="1200" b="1" smtClean="0">
                <a:latin typeface="Arial" charset="0"/>
                <a:cs typeface="Arial" charset="0"/>
              </a:rPr>
              <a:t>D</a:t>
            </a:r>
            <a:r>
              <a:rPr lang="en-GB" altLang="en-US" sz="1200" b="1" baseline="-25000" smtClean="0">
                <a:latin typeface="Arial" charset="0"/>
                <a:cs typeface="Arial" charset="0"/>
              </a:rPr>
              <a:t>2</a:t>
            </a:r>
            <a:r>
              <a:rPr lang="en-GB" altLang="en-US" sz="1200" smtClean="0">
                <a:latin typeface="Arial" charset="0"/>
                <a:cs typeface="Arial" charset="0"/>
              </a:rPr>
              <a:t> </a:t>
            </a:r>
          </a:p>
          <a:p>
            <a:pPr eaLnBrk="1" hangingPunct="1">
              <a:buFontTx/>
              <a:buNone/>
            </a:pPr>
            <a:r>
              <a:rPr lang="en-GB" altLang="en-US" sz="1200" smtClean="0">
                <a:latin typeface="Arial" charset="0"/>
                <a:cs typeface="Arial" charset="0"/>
              </a:rPr>
              <a:t>dopaminergic neurons in the putamen are connected </a:t>
            </a:r>
          </a:p>
          <a:p>
            <a:pPr eaLnBrk="1" hangingPunct="1">
              <a:buFontTx/>
              <a:buNone/>
            </a:pPr>
            <a:r>
              <a:rPr lang="en-GB" altLang="en-US" sz="1200" smtClean="0">
                <a:latin typeface="Arial" charset="0"/>
                <a:cs typeface="Arial" charset="0"/>
              </a:rPr>
              <a:t>to other dopaminergic neurons in the caudate </a:t>
            </a:r>
          </a:p>
          <a:p>
            <a:pPr eaLnBrk="1" hangingPunct="1">
              <a:buFontTx/>
              <a:buNone/>
            </a:pPr>
            <a:r>
              <a:rPr lang="en-GB" altLang="en-US" sz="1200" smtClean="0">
                <a:latin typeface="Arial" charset="0"/>
                <a:cs typeface="Arial" charset="0"/>
              </a:rPr>
              <a:t>nucleus.</a:t>
            </a:r>
            <a:endParaRPr lang="de-DE" altLang="en-US" sz="1200" smtClean="0">
              <a:latin typeface="Arial" charset="0"/>
              <a:cs typeface="Arial" charset="0"/>
            </a:endParaRPr>
          </a:p>
        </p:txBody>
      </p:sp>
      <p:pic>
        <p:nvPicPr>
          <p:cNvPr id="7172" name="Picture 5" descr="C:\Dr. Werner\Neurophysiologie\DGNR2013\ParkDGNR2.gif"/>
          <p:cNvPicPr>
            <a:picLocks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5105400" y="2057400"/>
            <a:ext cx="2990850" cy="4778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3" name="Picture 3"/>
          <p:cNvPicPr>
            <a:picLocks noChangeAspect="1" noChangeArrowheads="1"/>
          </p:cNvPicPr>
          <p:nvPr/>
        </p:nvPicPr>
        <p:blipFill>
          <a:blip r:embed="rId3">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1219200"/>
            <a:ext cx="7772400" cy="1143000"/>
          </a:xfrm>
        </p:spPr>
        <p:txBody>
          <a:bodyPr/>
          <a:lstStyle/>
          <a:p>
            <a:pPr eaLnBrk="1" hangingPunct="1"/>
            <a:r>
              <a:rPr lang="de-DE" altLang="en-US" sz="4000" smtClean="0">
                <a:latin typeface="Arial" charset="0"/>
              </a:rPr>
              <a:t>Werner, F.M.; </a:t>
            </a:r>
            <a:r>
              <a:rPr lang="en-GB" altLang="en-US" sz="4000" smtClean="0">
                <a:latin typeface="Arial" charset="0"/>
                <a:cs typeface="Arial" charset="0"/>
              </a:rPr>
              <a:t>Coveñas, R.</a:t>
            </a:r>
            <a:endParaRPr lang="de-DE" altLang="en-US" sz="4000" smtClean="0">
              <a:latin typeface="Arial" charset="0"/>
              <a:cs typeface="Arial" charset="0"/>
            </a:endParaRPr>
          </a:p>
        </p:txBody>
      </p:sp>
      <p:sp>
        <p:nvSpPr>
          <p:cNvPr id="8195" name="Rectangle 3"/>
          <p:cNvSpPr>
            <a:spLocks noGrp="1" noChangeArrowheads="1"/>
          </p:cNvSpPr>
          <p:nvPr>
            <p:ph type="body" idx="1"/>
          </p:nvPr>
        </p:nvSpPr>
        <p:spPr>
          <a:xfrm>
            <a:off x="533400" y="2438400"/>
            <a:ext cx="7772400" cy="4114800"/>
          </a:xfrm>
        </p:spPr>
        <p:txBody>
          <a:bodyPr/>
          <a:lstStyle/>
          <a:p>
            <a:pPr eaLnBrk="1" hangingPunct="1">
              <a:lnSpc>
                <a:spcPct val="90000"/>
              </a:lnSpc>
              <a:buFontTx/>
              <a:buNone/>
            </a:pPr>
            <a:r>
              <a:rPr lang="en-GB" altLang="en-US" sz="1600" smtClean="0">
                <a:latin typeface="Arial" charset="0"/>
                <a:cs typeface="Arial" charset="0"/>
              </a:rPr>
              <a:t>Results: In addition to l-dopa combined with a decarboxylase inhibitor, dopamine </a:t>
            </a:r>
          </a:p>
          <a:p>
            <a:pPr eaLnBrk="1" hangingPunct="1">
              <a:lnSpc>
                <a:spcPct val="90000"/>
              </a:lnSpc>
              <a:buFontTx/>
              <a:buNone/>
            </a:pPr>
            <a:r>
              <a:rPr lang="en-GB" altLang="en-US" sz="1600" smtClean="0">
                <a:latin typeface="Arial" charset="0"/>
                <a:cs typeface="Arial" charset="0"/>
              </a:rPr>
              <a:t>agonists, </a:t>
            </a:r>
            <a:r>
              <a:rPr lang="en-GB" altLang="en-US" sz="1600" b="1" smtClean="0">
                <a:latin typeface="Arial" charset="0"/>
                <a:cs typeface="Arial" charset="0"/>
              </a:rPr>
              <a:t>M</a:t>
            </a:r>
            <a:r>
              <a:rPr lang="en-GB" altLang="en-US" sz="1600" b="1" baseline="-25000" smtClean="0">
                <a:latin typeface="Arial" charset="0"/>
                <a:cs typeface="Arial" charset="0"/>
              </a:rPr>
              <a:t>4</a:t>
            </a:r>
            <a:r>
              <a:rPr lang="en-GB" altLang="en-US" sz="1600" smtClean="0">
                <a:latin typeface="Arial" charset="0"/>
                <a:cs typeface="Arial" charset="0"/>
              </a:rPr>
              <a:t> antagonists, </a:t>
            </a:r>
            <a:r>
              <a:rPr lang="en-GB" altLang="en-US" sz="1600" b="1" smtClean="0">
                <a:latin typeface="Arial" charset="0"/>
                <a:cs typeface="Arial" charset="0"/>
              </a:rPr>
              <a:t>NMDA</a:t>
            </a:r>
            <a:r>
              <a:rPr lang="en-GB" altLang="en-US" sz="1600" smtClean="0">
                <a:latin typeface="Arial" charset="0"/>
                <a:cs typeface="Arial" charset="0"/>
              </a:rPr>
              <a:t> antagonists and inhibitors of enzymes degrading </a:t>
            </a:r>
          </a:p>
          <a:p>
            <a:pPr eaLnBrk="1" hangingPunct="1">
              <a:lnSpc>
                <a:spcPct val="90000"/>
              </a:lnSpc>
              <a:buFontTx/>
              <a:buNone/>
            </a:pPr>
            <a:r>
              <a:rPr lang="en-GB" altLang="en-US" sz="1600" smtClean="0">
                <a:latin typeface="Arial" charset="0"/>
                <a:cs typeface="Arial" charset="0"/>
              </a:rPr>
              <a:t>dopamine, the following drugs can be administered according to the neuronal network:</a:t>
            </a:r>
            <a:endParaRPr lang="de-DE" altLang="en-US" sz="1600" smtClean="0">
              <a:latin typeface="Arial" charset="0"/>
              <a:cs typeface="Times New Roman" pitchFamily="18" charset="0"/>
            </a:endParaRPr>
          </a:p>
          <a:p>
            <a:pPr eaLnBrk="1" hangingPunct="1">
              <a:lnSpc>
                <a:spcPct val="90000"/>
              </a:lnSpc>
              <a:buFontTx/>
              <a:buNone/>
            </a:pPr>
            <a:r>
              <a:rPr lang="en-GB" altLang="en-US" sz="1600" smtClean="0">
                <a:latin typeface="Arial" charset="0"/>
                <a:cs typeface="Times New Roman" pitchFamily="18" charset="0"/>
              </a:rPr>
              <a:t>-</a:t>
            </a:r>
            <a:r>
              <a:rPr lang="en-GB" altLang="en-US" sz="1600" smtClean="0">
                <a:cs typeface="Times New Roman" pitchFamily="18" charset="0"/>
              </a:rPr>
              <a:t>         </a:t>
            </a:r>
            <a:r>
              <a:rPr lang="en-GB" altLang="en-US" sz="1600" smtClean="0">
                <a:latin typeface="Arial" charset="0"/>
                <a:cs typeface="Arial" charset="0"/>
              </a:rPr>
              <a:t>Antagonists of the </a:t>
            </a:r>
            <a:r>
              <a:rPr lang="en-GB" altLang="en-US" sz="1600" b="1" smtClean="0">
                <a:latin typeface="Arial" charset="0"/>
                <a:cs typeface="Arial" charset="0"/>
              </a:rPr>
              <a:t>subtype 5</a:t>
            </a:r>
            <a:r>
              <a:rPr lang="en-GB" altLang="en-US" sz="1600" smtClean="0">
                <a:latin typeface="Arial" charset="0"/>
                <a:cs typeface="Arial" charset="0"/>
              </a:rPr>
              <a:t> of the metabotropic glutamate receptors, e.g. </a:t>
            </a:r>
            <a:r>
              <a:rPr lang="en-GB" altLang="en-US" sz="1600" b="1" smtClean="0">
                <a:latin typeface="Arial" charset="0"/>
                <a:cs typeface="Arial" charset="0"/>
              </a:rPr>
              <a:t>m5Glu</a:t>
            </a:r>
            <a:r>
              <a:rPr lang="en-GB" altLang="en-US" sz="1600" smtClean="0">
                <a:latin typeface="Arial" charset="0"/>
                <a:cs typeface="Arial" charset="0"/>
              </a:rPr>
              <a:t> receptor antagonists, which increase dopamine levels through a reduced presynaptic inhibition, </a:t>
            </a:r>
            <a:endParaRPr lang="de-DE" altLang="en-US" sz="1600" smtClean="0">
              <a:latin typeface="Arial" charset="0"/>
              <a:cs typeface="Times New Roman" pitchFamily="18" charset="0"/>
            </a:endParaRPr>
          </a:p>
          <a:p>
            <a:pPr eaLnBrk="1" hangingPunct="1">
              <a:lnSpc>
                <a:spcPct val="90000"/>
              </a:lnSpc>
              <a:buFontTx/>
              <a:buNone/>
            </a:pPr>
            <a:r>
              <a:rPr lang="en-GB" altLang="en-US" sz="1600" smtClean="0">
                <a:latin typeface="Arial" charset="0"/>
                <a:cs typeface="Times New Roman" pitchFamily="18" charset="0"/>
              </a:rPr>
              <a:t>-</a:t>
            </a:r>
            <a:r>
              <a:rPr lang="en-GB" altLang="en-US" sz="1600" smtClean="0">
                <a:cs typeface="Times New Roman" pitchFamily="18" charset="0"/>
              </a:rPr>
              <a:t>         </a:t>
            </a:r>
            <a:r>
              <a:rPr lang="en-GB" altLang="en-US" sz="1600" b="1" smtClean="0">
                <a:latin typeface="Arial" charset="0"/>
                <a:cs typeface="Arial" charset="0"/>
              </a:rPr>
              <a:t>A</a:t>
            </a:r>
            <a:r>
              <a:rPr lang="en-GB" altLang="en-US" sz="1600" b="1" baseline="-25000" smtClean="0">
                <a:latin typeface="Arial" charset="0"/>
                <a:cs typeface="Arial" charset="0"/>
              </a:rPr>
              <a:t>2A</a:t>
            </a:r>
            <a:r>
              <a:rPr lang="en-GB" altLang="en-US" sz="1600" smtClean="0">
                <a:latin typeface="Arial" charset="0"/>
                <a:cs typeface="Arial" charset="0"/>
              </a:rPr>
              <a:t> adenosine antagonists, which reduce the presynaptic glutaminergic inhibition of dopaminergic neurons, </a:t>
            </a:r>
            <a:endParaRPr lang="de-DE" altLang="en-US" sz="1600" smtClean="0">
              <a:latin typeface="Arial" charset="0"/>
              <a:cs typeface="Times New Roman" pitchFamily="18" charset="0"/>
            </a:endParaRPr>
          </a:p>
          <a:p>
            <a:pPr eaLnBrk="1" hangingPunct="1">
              <a:lnSpc>
                <a:spcPct val="90000"/>
              </a:lnSpc>
              <a:buFontTx/>
              <a:buNone/>
            </a:pPr>
            <a:r>
              <a:rPr lang="en-GB" altLang="en-US" sz="1600" smtClean="0">
                <a:latin typeface="Arial" charset="0"/>
                <a:cs typeface="Times New Roman" pitchFamily="18" charset="0"/>
              </a:rPr>
              <a:t>-</a:t>
            </a:r>
            <a:r>
              <a:rPr lang="en-GB" altLang="en-US" sz="1600" smtClean="0">
                <a:cs typeface="Times New Roman" pitchFamily="18" charset="0"/>
              </a:rPr>
              <a:t>         </a:t>
            </a:r>
            <a:r>
              <a:rPr lang="en-GB" altLang="en-US" sz="1600" b="1" smtClean="0">
                <a:latin typeface="Arial" charset="0"/>
                <a:cs typeface="Arial" charset="0"/>
              </a:rPr>
              <a:t>ß2 nAch</a:t>
            </a:r>
            <a:r>
              <a:rPr lang="en-GB" altLang="en-US" sz="1600" smtClean="0">
                <a:latin typeface="Arial" charset="0"/>
                <a:cs typeface="Arial" charset="0"/>
              </a:rPr>
              <a:t> agonists, which stimulate the </a:t>
            </a:r>
            <a:r>
              <a:rPr lang="en-GB" altLang="en-US" sz="1600" b="1" smtClean="0">
                <a:latin typeface="Arial" charset="0"/>
                <a:cs typeface="Arial" charset="0"/>
              </a:rPr>
              <a:t>ß2</a:t>
            </a:r>
            <a:r>
              <a:rPr lang="en-GB" altLang="en-US" sz="1600" smtClean="0">
                <a:latin typeface="Arial" charset="0"/>
                <a:cs typeface="Arial" charset="0"/>
              </a:rPr>
              <a:t> subreceptor of the nicotinic cholinergic receptors and activate dopaminergic neurons, </a:t>
            </a:r>
            <a:endParaRPr lang="de-DE" altLang="en-US" sz="1600" smtClean="0">
              <a:latin typeface="Arial" charset="0"/>
              <a:cs typeface="Times New Roman" pitchFamily="18" charset="0"/>
            </a:endParaRPr>
          </a:p>
          <a:p>
            <a:pPr eaLnBrk="1" hangingPunct="1">
              <a:lnSpc>
                <a:spcPct val="90000"/>
              </a:lnSpc>
              <a:buFontTx/>
              <a:buNone/>
            </a:pPr>
            <a:r>
              <a:rPr lang="de-DE" altLang="en-US" sz="1600" smtClean="0">
                <a:latin typeface="Arial" charset="0"/>
                <a:cs typeface="Times New Roman" pitchFamily="18" charset="0"/>
              </a:rPr>
              <a:t>-</a:t>
            </a:r>
            <a:r>
              <a:rPr lang="de-DE" altLang="en-US" sz="1600" smtClean="0">
                <a:cs typeface="Times New Roman" pitchFamily="18" charset="0"/>
              </a:rPr>
              <a:t>         </a:t>
            </a:r>
            <a:r>
              <a:rPr lang="en-GB" altLang="en-US" sz="1600" b="1" smtClean="0">
                <a:latin typeface="Arial" charset="0"/>
                <a:cs typeface="Arial" charset="0"/>
              </a:rPr>
              <a:t>NTS</a:t>
            </a:r>
            <a:r>
              <a:rPr lang="en-GB" altLang="en-US" sz="1600" b="1" baseline="-25000" smtClean="0">
                <a:latin typeface="Arial" charset="0"/>
                <a:cs typeface="Arial" charset="0"/>
              </a:rPr>
              <a:t>1</a:t>
            </a:r>
            <a:r>
              <a:rPr lang="en-GB" altLang="en-US" sz="1600" smtClean="0">
                <a:latin typeface="Arial" charset="0"/>
                <a:cs typeface="Arial" charset="0"/>
              </a:rPr>
              <a:t> antagonists, which reduce the presynaptic glutaminergic inhibition of dopaminergic neurons. </a:t>
            </a:r>
            <a:endParaRPr lang="de-DE" altLang="en-US" sz="1600" smtClean="0">
              <a:latin typeface="Arial" charset="0"/>
              <a:cs typeface="Times New Roman" pitchFamily="18" charset="0"/>
            </a:endParaRPr>
          </a:p>
          <a:p>
            <a:pPr eaLnBrk="1" hangingPunct="1">
              <a:lnSpc>
                <a:spcPct val="90000"/>
              </a:lnSpc>
              <a:buFontTx/>
              <a:buNone/>
            </a:pPr>
            <a:r>
              <a:rPr lang="en-GB" altLang="en-US" sz="1600" smtClean="0">
                <a:latin typeface="Arial" charset="0"/>
                <a:cs typeface="Times New Roman" pitchFamily="18" charset="0"/>
              </a:rPr>
              <a:t>Discussion: It can be concluded that it is important to examine such neuronal </a:t>
            </a:r>
          </a:p>
          <a:p>
            <a:pPr eaLnBrk="1" hangingPunct="1">
              <a:lnSpc>
                <a:spcPct val="90000"/>
              </a:lnSpc>
              <a:buFontTx/>
              <a:buNone/>
            </a:pPr>
            <a:r>
              <a:rPr lang="en-GB" altLang="en-US" sz="1600" smtClean="0">
                <a:latin typeface="Arial" charset="0"/>
                <a:cs typeface="Times New Roman" pitchFamily="18" charset="0"/>
              </a:rPr>
              <a:t>networks in order to coordinate a multimodal pharmacotherapy in Parkinson’s </a:t>
            </a:r>
          </a:p>
          <a:p>
            <a:pPr eaLnBrk="1" hangingPunct="1">
              <a:lnSpc>
                <a:spcPct val="90000"/>
              </a:lnSpc>
              <a:buFontTx/>
              <a:buNone/>
            </a:pPr>
            <a:r>
              <a:rPr lang="en-GB" altLang="en-US" sz="1600" smtClean="0">
                <a:latin typeface="Arial" charset="0"/>
                <a:cs typeface="Times New Roman" pitchFamily="18" charset="0"/>
              </a:rPr>
              <a:t>disease.</a:t>
            </a:r>
            <a:r>
              <a:rPr lang="de-DE" altLang="en-US" sz="1600" smtClean="0">
                <a:latin typeface="Arial" charset="0"/>
                <a:cs typeface="Times New Roman" pitchFamily="18" charset="0"/>
              </a:rPr>
              <a:t> </a:t>
            </a:r>
          </a:p>
        </p:txBody>
      </p:sp>
      <p:pic>
        <p:nvPicPr>
          <p:cNvPr id="8196" name="Picture 3"/>
          <p:cNvPicPr>
            <a:picLocks noChangeAspect="1" noChangeArrowheads="1"/>
          </p:cNvPicPr>
          <p:nvPr/>
        </p:nvPicPr>
        <p:blipFill>
          <a:blip r:embed="rId2">
            <a:extLst>
              <a:ext uri="{28A0092B-C50C-407E-A947-70E740481C1C}">
                <a14:useLocalDpi xmlns:a14="http://schemas.microsoft.com/office/drawing/2010/main" val="0"/>
              </a:ext>
            </a:extLst>
          </a:blip>
          <a:srcRect l="7834" t="21625" r="7552" b="60625"/>
          <a:stretch>
            <a:fillRect/>
          </a:stretch>
        </p:blipFill>
        <p:spPr bwMode="auto">
          <a:xfrm>
            <a:off x="0" y="55563"/>
            <a:ext cx="9144000" cy="1296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endParaRPr lang="en-US" altLang="en-US" smtClean="0"/>
          </a:p>
        </p:txBody>
      </p:sp>
      <p:sp>
        <p:nvSpPr>
          <p:cNvPr id="9219" name="Content Placeholder 2"/>
          <p:cNvSpPr>
            <a:spLocks noGrp="1"/>
          </p:cNvSpPr>
          <p:nvPr>
            <p:ph idx="1"/>
          </p:nvPr>
        </p:nvSpPr>
        <p:spPr/>
        <p:txBody>
          <a:bodyPr/>
          <a:lstStyle/>
          <a:p>
            <a:pPr eaLnBrk="1" hangingPunct="1"/>
            <a:endParaRPr lang="en-US" altLang="en-US" smtClean="0"/>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Cytology &amp; Histology</a:t>
            </a:r>
            <a:br>
              <a:rPr lang="en-US" dirty="0" smtClean="0"/>
            </a:b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2"/>
          </a:lnRef>
          <a:fillRef idx="3">
            <a:schemeClr val="accent2"/>
          </a:fillRef>
          <a:effectRef idx="2">
            <a:schemeClr val="accent2"/>
          </a:effectRef>
          <a:fontRef idx="minor">
            <a:schemeClr val="lt1"/>
          </a:fontRef>
        </p:style>
        <p:txBody>
          <a:bodyPr anchor="ctr"/>
          <a:lstStyle/>
          <a:p>
            <a:pPr marL="342900" indent="-342900">
              <a:buFont typeface="Wingdings" panose="05000000000000000000" pitchFamily="2" charset="2"/>
              <a:buChar char="Ø"/>
              <a:defRPr/>
            </a:pPr>
            <a:r>
              <a:rPr lang="en-IN" sz="2000" dirty="0">
                <a:hlinkClick r:id="rId3"/>
              </a:rPr>
              <a:t>Journal of Cell Science &amp; Therapy</a:t>
            </a:r>
            <a:endParaRPr lang="en-IN" sz="2000" dirty="0"/>
          </a:p>
          <a:p>
            <a:pPr marL="342900" indent="-342900">
              <a:buFont typeface="Wingdings" panose="05000000000000000000" pitchFamily="2" charset="2"/>
              <a:buChar char="Ø"/>
              <a:defRPr/>
            </a:pPr>
            <a:r>
              <a:rPr lang="en-IN" sz="2000" dirty="0">
                <a:hlinkClick r:id="rId4"/>
              </a:rPr>
              <a:t>Journal of Stem Cell Research &amp; Therapy</a:t>
            </a:r>
            <a:endParaRPr lang="en-IN" sz="2000" dirty="0"/>
          </a:p>
          <a:p>
            <a:pPr marL="342900" indent="-342900">
              <a:buFont typeface="Wingdings" panose="05000000000000000000" pitchFamily="2" charset="2"/>
              <a:buChar char="Ø"/>
              <a:defRPr/>
            </a:pPr>
            <a:r>
              <a:rPr lang="en-US" sz="2000" dirty="0">
                <a:hlinkClick r:id="rId5" tooltip="Cellular &amp; Molecular Biology"/>
              </a:rPr>
              <a:t>Cellular &amp; Molecular Biology</a:t>
            </a: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pic>
        <p:nvPicPr>
          <p:cNvPr id="9223"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461963"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algn="ctr">
              <a:defRPr/>
            </a:pPr>
            <a:r>
              <a:rPr lang="en-US" sz="3200" b="1" dirty="0"/>
              <a:t>For upcoming Conference visit </a:t>
            </a:r>
          </a:p>
          <a:p>
            <a:pPr algn="ctr">
              <a:defRPr/>
            </a:pPr>
            <a:r>
              <a:rPr lang="en-US" sz="3200" b="1" dirty="0">
                <a:hlinkClick r:id="rId3"/>
              </a:rPr>
              <a:t>http://www.conferenceseries.com</a:t>
            </a:r>
            <a:r>
              <a:rPr lang="en-US" b="1" dirty="0">
                <a:hlinkClick r:id="rId3"/>
              </a:rPr>
              <a:t>/</a:t>
            </a:r>
            <a:r>
              <a:rPr lang="en-US" b="1" dirty="0"/>
              <a:t> </a:t>
            </a:r>
            <a:endParaRPr lang="en-IN" b="1" dirty="0"/>
          </a:p>
          <a:p>
            <a:pPr marL="285750" indent="-285750">
              <a:buFont typeface="Wingdings" panose="05000000000000000000" pitchFamily="2" charset="2"/>
              <a:buChar char="Ø"/>
              <a:defRPr/>
            </a:pP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Cytology &amp; Histology</a:t>
            </a:r>
            <a:r>
              <a:rPr lang="en-US" sz="3600" dirty="0"/>
              <a:t/>
            </a:r>
            <a:br>
              <a:rPr lang="en-US" sz="3600" dirty="0"/>
            </a:br>
            <a:r>
              <a:rPr lang="en-US" sz="3600" dirty="0"/>
              <a:t>Related Conferences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TotalTime>
  <Words>648</Words>
  <Application>Microsoft Office PowerPoint</Application>
  <PresentationFormat>On-screen Show (4:3)</PresentationFormat>
  <Paragraphs>87</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Times New Roman</vt:lpstr>
      <vt:lpstr>Arial</vt:lpstr>
      <vt:lpstr>Calibri</vt:lpstr>
      <vt:lpstr>Centaur</vt:lpstr>
      <vt:lpstr>Microsoft YaHei</vt:lpstr>
      <vt:lpstr>Baskerville Old Face</vt:lpstr>
      <vt:lpstr>Estrangelo Edessa</vt:lpstr>
      <vt:lpstr>Wingdings</vt:lpstr>
      <vt:lpstr>Standarddesign</vt:lpstr>
      <vt:lpstr>PowerPoint Presentation</vt:lpstr>
      <vt:lpstr>Additional therapeutic options in Parkinson’s disease according to a neuronal network </vt:lpstr>
      <vt:lpstr>Werner, F.M.; Coveñas, R.</vt:lpstr>
      <vt:lpstr>Werner, F.M.; Coveñas, R.</vt:lpstr>
      <vt:lpstr>Werner, F.M.; Coveñas, R.</vt:lpstr>
      <vt:lpstr>Werner, F.M.; Coveñas, R.</vt:lpstr>
      <vt:lpstr>Werner, F.M.; Coveñas, R.</vt:lpstr>
      <vt:lpstr>PowerPoint Presentation</vt:lpstr>
      <vt:lpstr>PowerPoint Presentation</vt:lpstr>
    </vt:vector>
  </TitlesOfParts>
  <Company>Euro-Schulen Organisation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Zusätzliche pharmakologische Möglichkeiten beim Morbus Parkinson anhand eines neuronales Netzwerkes</dc:title>
  <dc:creator>Felix-Martin Werner</dc:creator>
  <cp:lastModifiedBy>nanda</cp:lastModifiedBy>
  <cp:revision>26</cp:revision>
  <dcterms:created xsi:type="dcterms:W3CDTF">2013-08-08T06:34:15Z</dcterms:created>
  <dcterms:modified xsi:type="dcterms:W3CDTF">2015-10-14T06:52:55Z</dcterms:modified>
</cp:coreProperties>
</file>