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5" r:id="rId2"/>
    <p:sldId id="256" r:id="rId3"/>
    <p:sldId id="257" r:id="rId4"/>
    <p:sldId id="268" r:id="rId5"/>
    <p:sldId id="260" r:id="rId6"/>
    <p:sldId id="261" r:id="rId7"/>
    <p:sldId id="262" r:id="rId8"/>
    <p:sldId id="270" r:id="rId9"/>
    <p:sldId id="269" r:id="rId10"/>
    <p:sldId id="271" r:id="rId11"/>
    <p:sldId id="278" r:id="rId12"/>
    <p:sldId id="28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94660" autoAdjust="0"/>
  </p:normalViewPr>
  <p:slideViewPr>
    <p:cSldViewPr>
      <p:cViewPr>
        <p:scale>
          <a:sx n="81" d="100"/>
          <a:sy n="81" d="100"/>
        </p:scale>
        <p:origin x="-1050"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B75402E-0596-4D4F-97C2-C6A5FCAF35C1}" type="datetimeFigureOut">
              <a:rPr lang="en-US" smtClean="0"/>
              <a:t>10/13/2015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8D115CE-92B4-4BE5-AD27-5FA9AD639D2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75402E-0596-4D4F-97C2-C6A5FCAF35C1}"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115CE-92B4-4BE5-AD27-5FA9AD639D2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75402E-0596-4D4F-97C2-C6A5FCAF35C1}"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115CE-92B4-4BE5-AD27-5FA9AD639D2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75402E-0596-4D4F-97C2-C6A5FCAF35C1}"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115CE-92B4-4BE5-AD27-5FA9AD639D2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B75402E-0596-4D4F-97C2-C6A5FCAF35C1}"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115CE-92B4-4BE5-AD27-5FA9AD639D2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75402E-0596-4D4F-97C2-C6A5FCAF35C1}"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D115CE-92B4-4BE5-AD27-5FA9AD639D2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B75402E-0596-4D4F-97C2-C6A5FCAF35C1}" type="datetimeFigureOut">
              <a:rPr lang="en-US" smtClean="0"/>
              <a:t>10/13/2015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D115CE-92B4-4BE5-AD27-5FA9AD639D2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B75402E-0596-4D4F-97C2-C6A5FCAF35C1}" type="datetimeFigureOut">
              <a:rPr lang="en-US" smtClean="0"/>
              <a:t>10/13/2015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D115CE-92B4-4BE5-AD27-5FA9AD639D2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75402E-0596-4D4F-97C2-C6A5FCAF35C1}" type="datetimeFigureOut">
              <a:rPr lang="en-US" smtClean="0"/>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D115CE-92B4-4BE5-AD27-5FA9AD639D2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75402E-0596-4D4F-97C2-C6A5FCAF35C1}"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D115CE-92B4-4BE5-AD27-5FA9AD639D2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B75402E-0596-4D4F-97C2-C6A5FCAF35C1}"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8D115CE-92B4-4BE5-AD27-5FA9AD639D2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B75402E-0596-4D4F-97C2-C6A5FCAF35C1}" type="datetimeFigureOut">
              <a:rPr lang="en-US" smtClean="0"/>
              <a:t>10/13/2015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8D115CE-92B4-4BE5-AD27-5FA9AD639D2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esciencecentral.org/journals/cardiovascular-pharmacology.php" TargetMode="External"/><Relationship Id="rId4" Type="http://schemas.openxmlformats.org/officeDocument/2006/relationships/hyperlink" Target="http://omicsgroup.org/journals/clinical-pharmacology-biopharmaceutics.php"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02324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1143000"/>
          </a:xfrm>
        </p:spPr>
        <p:txBody>
          <a:bodyPr>
            <a:normAutofit fontScale="90000"/>
          </a:bodyPr>
          <a:lstStyle/>
          <a:p>
            <a:r>
              <a:rPr lang="en-US" sz="4500" dirty="0" smtClean="0"/>
              <a:t>Most recent and relevant Publications (II)</a:t>
            </a:r>
            <a:endParaRPr lang="en-US" sz="4500" dirty="0"/>
          </a:p>
        </p:txBody>
      </p:sp>
      <p:sp>
        <p:nvSpPr>
          <p:cNvPr id="3" name="Content Placeholder 2"/>
          <p:cNvSpPr>
            <a:spLocks noGrp="1"/>
          </p:cNvSpPr>
          <p:nvPr>
            <p:ph idx="1"/>
          </p:nvPr>
        </p:nvSpPr>
        <p:spPr>
          <a:xfrm>
            <a:off x="228600" y="1676400"/>
            <a:ext cx="8610600" cy="5181600"/>
          </a:xfrm>
        </p:spPr>
        <p:txBody>
          <a:bodyPr>
            <a:noAutofit/>
          </a:bodyPr>
          <a:lstStyle/>
          <a:p>
            <a:r>
              <a:rPr lang="en-US" sz="1050" dirty="0" err="1" smtClean="0"/>
              <a:t>López</a:t>
            </a:r>
            <a:r>
              <a:rPr lang="en-US" sz="1050" dirty="0" smtClean="0"/>
              <a:t>-Muñoz </a:t>
            </a:r>
            <a:r>
              <a:rPr lang="en-US" sz="1050" dirty="0"/>
              <a:t>F, </a:t>
            </a:r>
            <a:r>
              <a:rPr lang="en-US" sz="1050" dirty="0" err="1"/>
              <a:t>Álamo</a:t>
            </a:r>
            <a:r>
              <a:rPr lang="en-US" sz="1050" dirty="0"/>
              <a:t> C. Historical evolution of the neurotransmission concept. </a:t>
            </a:r>
            <a:r>
              <a:rPr lang="en-US" sz="1050" i="1" dirty="0"/>
              <a:t>Journal of Neural Transmission </a:t>
            </a:r>
            <a:r>
              <a:rPr lang="en-US" sz="1050" dirty="0"/>
              <a:t>2009; 116: 515-533. </a:t>
            </a:r>
          </a:p>
          <a:p>
            <a:r>
              <a:rPr lang="en-US" sz="1050" dirty="0" err="1"/>
              <a:t>Seguí</a:t>
            </a:r>
            <a:r>
              <a:rPr lang="en-US" sz="1050" dirty="0"/>
              <a:t> J, </a:t>
            </a:r>
            <a:r>
              <a:rPr lang="en-US" sz="1050" dirty="0" err="1"/>
              <a:t>López</a:t>
            </a:r>
            <a:r>
              <a:rPr lang="en-US" sz="1050" dirty="0"/>
              <a:t>-Muñoz F, Alamo C, </a:t>
            </a:r>
            <a:r>
              <a:rPr lang="en-US" sz="1050" dirty="0" err="1"/>
              <a:t>Camarasa</a:t>
            </a:r>
            <a:r>
              <a:rPr lang="en-US" sz="1050" dirty="0"/>
              <a:t> X, García-García P, Pardo A. Effects of adjunctive </a:t>
            </a:r>
            <a:r>
              <a:rPr lang="en-US" sz="1050" dirty="0" err="1"/>
              <a:t>reboxetine</a:t>
            </a:r>
            <a:r>
              <a:rPr lang="en-US" sz="1050" dirty="0"/>
              <a:t> in patients with duloxetine-resistant depression: A 12-week prospective study. </a:t>
            </a:r>
            <a:r>
              <a:rPr lang="en-US" sz="1050" i="1" dirty="0"/>
              <a:t>Journal of Psychopharmacology </a:t>
            </a:r>
            <a:r>
              <a:rPr lang="en-US" sz="1050" dirty="0"/>
              <a:t>2010; 24: 1201-1207.</a:t>
            </a:r>
          </a:p>
          <a:p>
            <a:r>
              <a:rPr lang="en-US" sz="1050" dirty="0"/>
              <a:t>Rubio G, </a:t>
            </a:r>
            <a:r>
              <a:rPr lang="en-US" sz="1050" dirty="0" err="1"/>
              <a:t>López</a:t>
            </a:r>
            <a:r>
              <a:rPr lang="en-US" sz="1050" dirty="0"/>
              <a:t>-Muñoz F, </a:t>
            </a:r>
            <a:r>
              <a:rPr lang="en-US" sz="1050" dirty="0" err="1"/>
              <a:t>Ferre</a:t>
            </a:r>
            <a:r>
              <a:rPr lang="en-US" sz="1050" dirty="0"/>
              <a:t> F, Martínez-Gras I, Ponce G, </a:t>
            </a:r>
            <a:r>
              <a:rPr lang="en-US" sz="1050" dirty="0" err="1"/>
              <a:t>Pascual</a:t>
            </a:r>
            <a:r>
              <a:rPr lang="en-US" sz="1050" dirty="0"/>
              <a:t> JM, Jiménez-</a:t>
            </a:r>
            <a:r>
              <a:rPr lang="en-US" sz="1050" dirty="0" err="1"/>
              <a:t>Arriero</a:t>
            </a:r>
            <a:r>
              <a:rPr lang="en-US" sz="1050" dirty="0"/>
              <a:t> MA, Alamo C. Effects of </a:t>
            </a:r>
            <a:r>
              <a:rPr lang="en-US" sz="1050" dirty="0" err="1"/>
              <a:t>zonisamide</a:t>
            </a:r>
            <a:r>
              <a:rPr lang="en-US" sz="1050" dirty="0"/>
              <a:t> in the treatment of alcohol dependence. </a:t>
            </a:r>
            <a:r>
              <a:rPr lang="en-US" sz="1050" i="1" dirty="0"/>
              <a:t>Clinical Neuropharmacology </a:t>
            </a:r>
            <a:r>
              <a:rPr lang="en-US" sz="1050" dirty="0"/>
              <a:t>2010; 33: 250-253.</a:t>
            </a:r>
          </a:p>
          <a:p>
            <a:r>
              <a:rPr lang="en-US" sz="1050" dirty="0"/>
              <a:t>Rubio G, </a:t>
            </a:r>
            <a:r>
              <a:rPr lang="en-US" sz="1050" dirty="0" err="1"/>
              <a:t>López</a:t>
            </a:r>
            <a:r>
              <a:rPr lang="en-US" sz="1050" dirty="0"/>
              <a:t>-Muñoz F, Ponce G, </a:t>
            </a:r>
            <a:r>
              <a:rPr lang="en-US" sz="1050" dirty="0" err="1"/>
              <a:t>Pascual</a:t>
            </a:r>
            <a:r>
              <a:rPr lang="en-US" sz="1050" dirty="0"/>
              <a:t> JM, Martínez-Gras I, </a:t>
            </a:r>
            <a:r>
              <a:rPr lang="en-US" sz="1050" dirty="0" err="1"/>
              <a:t>Ferre</a:t>
            </a:r>
            <a:r>
              <a:rPr lang="en-US" sz="1050" dirty="0"/>
              <a:t> F, Jiménez-</a:t>
            </a:r>
            <a:r>
              <a:rPr lang="en-US" sz="1050" dirty="0" err="1"/>
              <a:t>Arriero</a:t>
            </a:r>
            <a:r>
              <a:rPr lang="en-US" sz="1050" dirty="0"/>
              <a:t> MA, Alamo C. </a:t>
            </a:r>
            <a:r>
              <a:rPr lang="en-US" sz="1050" dirty="0" err="1"/>
              <a:t>Zonisamide</a:t>
            </a:r>
            <a:r>
              <a:rPr lang="en-US" sz="1050" dirty="0"/>
              <a:t> versus diazepam in the treatment of alcohol withdrawal syndrome. </a:t>
            </a:r>
            <a:r>
              <a:rPr lang="en-US" sz="1050" i="1" dirty="0" err="1"/>
              <a:t>Pharmacopsychiatry</a:t>
            </a:r>
            <a:r>
              <a:rPr lang="en-US" sz="1050" dirty="0"/>
              <a:t> 2010; 43: 257-262.</a:t>
            </a:r>
          </a:p>
          <a:p>
            <a:r>
              <a:rPr lang="en-US" sz="1050" dirty="0" err="1"/>
              <a:t>López</a:t>
            </a:r>
            <a:r>
              <a:rPr lang="en-US" sz="1050" dirty="0"/>
              <a:t>-Muñoz F, Alamo C. Cartesian theories on the passions, the pineal gland and the pathogenesis of affective disorders: An early forerunner</a:t>
            </a:r>
            <a:r>
              <a:rPr lang="en-US" sz="1050" i="1" dirty="0"/>
              <a:t>. Psychological Medicine </a:t>
            </a:r>
            <a:r>
              <a:rPr lang="en-US" sz="1050" dirty="0"/>
              <a:t>2011; 41: 449-451.</a:t>
            </a:r>
          </a:p>
          <a:p>
            <a:r>
              <a:rPr lang="en-US" sz="1050" dirty="0" err="1"/>
              <a:t>López</a:t>
            </a:r>
            <a:r>
              <a:rPr lang="en-US" sz="1050" dirty="0"/>
              <a:t>-Muñoz F, Alamo C, García-García P. The discovery of </a:t>
            </a:r>
            <a:r>
              <a:rPr lang="en-US" sz="1050" dirty="0" err="1"/>
              <a:t>chlordiazepoxide</a:t>
            </a:r>
            <a:r>
              <a:rPr lang="en-US" sz="1050" dirty="0"/>
              <a:t> and the clinical introduction of benzodiazepines: Half a century of anxiolytic drugs. </a:t>
            </a:r>
            <a:r>
              <a:rPr lang="en-US" sz="1050" i="1" dirty="0"/>
              <a:t>Journal of Anxiety Disorders </a:t>
            </a:r>
            <a:r>
              <a:rPr lang="en-US" sz="1050" dirty="0"/>
              <a:t>2011; 25: 554-562.</a:t>
            </a:r>
          </a:p>
          <a:p>
            <a:r>
              <a:rPr lang="en-US" sz="1050" dirty="0" err="1"/>
              <a:t>López</a:t>
            </a:r>
            <a:r>
              <a:rPr lang="en-US" sz="1050" dirty="0"/>
              <a:t>-Muñoz F, Rubio G, Molina JD, Alamo C. Sadness as a passion of the soul: A psychopathological consideration of the Cartesian concept of melancholy. </a:t>
            </a:r>
            <a:r>
              <a:rPr lang="en-US" sz="1050" i="1" dirty="0"/>
              <a:t>Brain Research Bulletin </a:t>
            </a:r>
            <a:r>
              <a:rPr lang="en-US" sz="1050" dirty="0"/>
              <a:t>2011; 85: 42-53.</a:t>
            </a:r>
          </a:p>
          <a:p>
            <a:r>
              <a:rPr lang="en-US" sz="1050" dirty="0" err="1"/>
              <a:t>López</a:t>
            </a:r>
            <a:r>
              <a:rPr lang="en-US" sz="1050" dirty="0"/>
              <a:t>-Muñoz F, Alamo C. Neurobiological background for the development of new drugs in schizophrenia. </a:t>
            </a:r>
            <a:r>
              <a:rPr lang="en-US" sz="1050" i="1" dirty="0"/>
              <a:t>Clinical Neuropharmacology </a:t>
            </a:r>
            <a:r>
              <a:rPr lang="en-US" sz="1050" dirty="0"/>
              <a:t>2011; 34: 111-126.</a:t>
            </a:r>
          </a:p>
          <a:p>
            <a:r>
              <a:rPr lang="en-US" sz="1050" dirty="0"/>
              <a:t>Molina JD, Toledo-Romero F, </a:t>
            </a:r>
            <a:r>
              <a:rPr lang="en-US" sz="1050" dirty="0" err="1"/>
              <a:t>López</a:t>
            </a:r>
            <a:r>
              <a:rPr lang="en-US" sz="1050" dirty="0"/>
              <a:t>-Rodríguez E, </a:t>
            </a:r>
            <a:r>
              <a:rPr lang="en-US" sz="1050" dirty="0" err="1"/>
              <a:t>Amorin-Díaz</a:t>
            </a:r>
            <a:r>
              <a:rPr lang="en-US" sz="1050" dirty="0"/>
              <a:t> M, Lerma-Carrillo I, </a:t>
            </a:r>
            <a:r>
              <a:rPr lang="en-US" sz="1050" dirty="0" err="1"/>
              <a:t>López</a:t>
            </a:r>
            <a:r>
              <a:rPr lang="en-US" sz="1050" dirty="0"/>
              <a:t>-Muñoz F. Augmentation treatment with </a:t>
            </a:r>
            <a:r>
              <a:rPr lang="en-US" sz="1050" dirty="0" err="1"/>
              <a:t>amisulpride</a:t>
            </a:r>
            <a:r>
              <a:rPr lang="en-US" sz="1050" dirty="0"/>
              <a:t> in schizophrenic patients partially responsive to olanzapine. </a:t>
            </a:r>
            <a:r>
              <a:rPr lang="en-US" sz="1050" i="1" dirty="0" err="1"/>
              <a:t>Pharmacopsychiatry</a:t>
            </a:r>
            <a:r>
              <a:rPr lang="en-US" sz="1050" dirty="0"/>
              <a:t> 2011, 44: 142-147.</a:t>
            </a:r>
          </a:p>
          <a:p>
            <a:r>
              <a:rPr lang="en-US" sz="1050" dirty="0" err="1"/>
              <a:t>López</a:t>
            </a:r>
            <a:r>
              <a:rPr lang="en-US" sz="1050" dirty="0"/>
              <a:t>-Muñoz F, Molina JD, Rubio G, Alamo C. An historical view of the pineal gland and mental disorders. </a:t>
            </a:r>
            <a:r>
              <a:rPr lang="en-US" sz="1050" i="1" dirty="0"/>
              <a:t>Journal of Clinical Neuroscience </a:t>
            </a:r>
            <a:r>
              <a:rPr lang="en-US" sz="1050" dirty="0"/>
              <a:t>2011; 18: 1028-1037.</a:t>
            </a:r>
          </a:p>
          <a:p>
            <a:r>
              <a:rPr lang="en-US" sz="1050" dirty="0" err="1"/>
              <a:t>López</a:t>
            </a:r>
            <a:r>
              <a:rPr lang="en-US" sz="1050" dirty="0"/>
              <a:t>-Muñoz F, Shen WW, </a:t>
            </a:r>
            <a:r>
              <a:rPr lang="en-US" sz="1050" dirty="0" err="1"/>
              <a:t>Pae</a:t>
            </a:r>
            <a:r>
              <a:rPr lang="en-US" sz="1050" dirty="0"/>
              <a:t> CU, Moreno R, Rubio G, Molina JD, Noriega C, Pérez-Nieto MA, </a:t>
            </a:r>
            <a:r>
              <a:rPr lang="en-US" sz="1050" dirty="0" err="1"/>
              <a:t>Huelves</a:t>
            </a:r>
            <a:r>
              <a:rPr lang="en-US" sz="1050" dirty="0"/>
              <a:t> L, </a:t>
            </a:r>
            <a:r>
              <a:rPr lang="en-US" sz="1050" dirty="0" err="1"/>
              <a:t>Álamo</a:t>
            </a:r>
            <a:r>
              <a:rPr lang="en-US" sz="1050" dirty="0"/>
              <a:t> C. Trends in scientific literature on atypical antipsychotics in South Korea: A </a:t>
            </a:r>
            <a:r>
              <a:rPr lang="en-US" sz="1050" dirty="0" err="1"/>
              <a:t>bibliometric</a:t>
            </a:r>
            <a:r>
              <a:rPr lang="en-US" sz="1050" dirty="0"/>
              <a:t> study. </a:t>
            </a:r>
            <a:r>
              <a:rPr lang="en-US" sz="1050" i="1" dirty="0"/>
              <a:t>Psychiatry Investigation </a:t>
            </a:r>
            <a:r>
              <a:rPr lang="en-US" sz="1050" dirty="0"/>
              <a:t>2013; 10: 8-16.</a:t>
            </a:r>
          </a:p>
          <a:p>
            <a:r>
              <a:rPr lang="en-US" sz="1050" dirty="0" err="1"/>
              <a:t>López</a:t>
            </a:r>
            <a:r>
              <a:rPr lang="en-US" sz="1050" dirty="0"/>
              <a:t>-Muñoz F, </a:t>
            </a:r>
            <a:r>
              <a:rPr lang="en-US" sz="1050" dirty="0" err="1"/>
              <a:t>Álamo</a:t>
            </a:r>
            <a:r>
              <a:rPr lang="en-US" sz="1050" dirty="0"/>
              <a:t> C. Active metabolites as antidepressant drugs: The role of </a:t>
            </a:r>
            <a:r>
              <a:rPr lang="en-US" sz="1050" dirty="0" err="1"/>
              <a:t>norquetiapine</a:t>
            </a:r>
            <a:r>
              <a:rPr lang="en-US" sz="1050" dirty="0"/>
              <a:t> in the mechanism of action of quetiapine in the treatment of mood disorders. </a:t>
            </a:r>
            <a:r>
              <a:rPr lang="en-US" sz="1050" i="1" dirty="0"/>
              <a:t>Frontiers in Psychiatry </a:t>
            </a:r>
            <a:r>
              <a:rPr lang="en-US" sz="1050" dirty="0"/>
              <a:t>2013; 4: 102. </a:t>
            </a:r>
            <a:r>
              <a:rPr lang="en-US" sz="1050" dirty="0" err="1"/>
              <a:t>doi</a:t>
            </a:r>
            <a:r>
              <a:rPr lang="en-US" sz="1050" dirty="0"/>
              <a:t>: 10.3389/fpsyt.2013.00102.</a:t>
            </a:r>
          </a:p>
          <a:p>
            <a:r>
              <a:rPr lang="en-US" sz="1050" dirty="0" err="1"/>
              <a:t>Cacabelos</a:t>
            </a:r>
            <a:r>
              <a:rPr lang="en-US" sz="1050" dirty="0"/>
              <a:t> R, </a:t>
            </a:r>
            <a:r>
              <a:rPr lang="en-US" sz="1050" dirty="0" err="1"/>
              <a:t>Torrellas</a:t>
            </a:r>
            <a:r>
              <a:rPr lang="en-US" sz="1050" dirty="0"/>
              <a:t> C, </a:t>
            </a:r>
            <a:r>
              <a:rPr lang="en-US" sz="1050" dirty="0" err="1"/>
              <a:t>López</a:t>
            </a:r>
            <a:r>
              <a:rPr lang="en-US" sz="1050" dirty="0"/>
              <a:t>-Muñoz F. </a:t>
            </a:r>
            <a:r>
              <a:rPr lang="en-US" sz="1050" dirty="0" err="1"/>
              <a:t>Epigenomics</a:t>
            </a:r>
            <a:r>
              <a:rPr lang="en-US" sz="1050" dirty="0"/>
              <a:t> of Alzheimer’s disease. </a:t>
            </a:r>
            <a:r>
              <a:rPr lang="en-US" sz="1050" i="1" dirty="0"/>
              <a:t>Journal of Experimental and Clinical Medicine </a:t>
            </a:r>
            <a:r>
              <a:rPr lang="en-US" sz="1050" dirty="0"/>
              <a:t>2014; 6: 75-82.</a:t>
            </a:r>
          </a:p>
          <a:p>
            <a:r>
              <a:rPr lang="en-US" sz="1050" dirty="0" err="1"/>
              <a:t>Álamo</a:t>
            </a:r>
            <a:r>
              <a:rPr lang="en-US" sz="1050" dirty="0"/>
              <a:t> C, </a:t>
            </a:r>
            <a:r>
              <a:rPr lang="en-US" sz="1050" dirty="0" err="1"/>
              <a:t>López</a:t>
            </a:r>
            <a:r>
              <a:rPr lang="en-US" sz="1050" dirty="0"/>
              <a:t>-Muñoz F, García-García P. The effectiveness of </a:t>
            </a:r>
            <a:r>
              <a:rPr lang="en-US" sz="1050" dirty="0" err="1"/>
              <a:t>lurasidone</a:t>
            </a:r>
            <a:r>
              <a:rPr lang="en-US" sz="1050" dirty="0"/>
              <a:t> as an adjunct to lithium or divalproex in the treatment of bipolar disorder. </a:t>
            </a:r>
            <a:r>
              <a:rPr lang="en-US" sz="1050" i="1" dirty="0"/>
              <a:t>Expert Reviews of </a:t>
            </a:r>
            <a:r>
              <a:rPr lang="en-US" sz="1050" i="1" dirty="0" err="1"/>
              <a:t>Neurotherapeutics</a:t>
            </a:r>
            <a:r>
              <a:rPr lang="en-US" sz="1050" i="1" dirty="0"/>
              <a:t> </a:t>
            </a:r>
            <a:r>
              <a:rPr lang="en-US" sz="1050" dirty="0"/>
              <a:t>2014; 14: 593-605.</a:t>
            </a:r>
          </a:p>
          <a:p>
            <a:r>
              <a:rPr lang="en-US" sz="1050" dirty="0" err="1"/>
              <a:t>López</a:t>
            </a:r>
            <a:r>
              <a:rPr lang="en-US" sz="1050" dirty="0"/>
              <a:t>-Muñoz F, Shen WW, </a:t>
            </a:r>
            <a:r>
              <a:rPr lang="en-US" sz="1050" dirty="0" err="1"/>
              <a:t>Shinfuku</a:t>
            </a:r>
            <a:r>
              <a:rPr lang="en-US" sz="1050" dirty="0"/>
              <a:t> N, </a:t>
            </a:r>
            <a:r>
              <a:rPr lang="en-US" sz="1050" dirty="0" err="1"/>
              <a:t>Pae</a:t>
            </a:r>
            <a:r>
              <a:rPr lang="en-US" sz="1050" dirty="0"/>
              <a:t> CU, Castle DL, Chung AK, </a:t>
            </a:r>
            <a:r>
              <a:rPr lang="en-US" sz="1050" dirty="0" err="1"/>
              <a:t>Sim</a:t>
            </a:r>
            <a:r>
              <a:rPr lang="en-US" sz="1050" dirty="0"/>
              <a:t> K, </a:t>
            </a:r>
            <a:r>
              <a:rPr lang="en-US" sz="1050" dirty="0" err="1"/>
              <a:t>Álamo</a:t>
            </a:r>
            <a:r>
              <a:rPr lang="en-US" sz="1050" dirty="0"/>
              <a:t> C. A </a:t>
            </a:r>
            <a:r>
              <a:rPr lang="en-US" sz="1050" dirty="0" err="1"/>
              <a:t>bibliometric</a:t>
            </a:r>
            <a:r>
              <a:rPr lang="en-US" sz="1050" dirty="0"/>
              <a:t> study on second-generation antipsychotic drugs in the Asia-Pacific Region. </a:t>
            </a:r>
            <a:r>
              <a:rPr lang="en-US" sz="1050" i="1" dirty="0"/>
              <a:t>Journal of Experimental and Clinical Medicine </a:t>
            </a:r>
            <a:r>
              <a:rPr lang="en-US" sz="1050" dirty="0"/>
              <a:t>2014; 6: 111-117.</a:t>
            </a:r>
          </a:p>
        </p:txBody>
      </p:sp>
    </p:spTree>
    <p:extLst>
      <p:ext uri="{BB962C8B-B14F-4D97-AF65-F5344CB8AC3E}">
        <p14:creationId xmlns:p14="http://schemas.microsoft.com/office/powerpoint/2010/main" val="1392580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4294967295"/>
          </p:nvPr>
        </p:nvSpPr>
        <p:spPr>
          <a:xfrm>
            <a:off x="457200" y="1600200"/>
            <a:ext cx="8229600" cy="4525963"/>
          </a:xfrm>
          <a:prstGeom prst="rect">
            <a:avLst/>
          </a:prstGeom>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502443" y="685800"/>
            <a:ext cx="8091488" cy="5715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525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  Clinical &amp; Experimental Pharmacology  related Journals</a:t>
            </a:r>
            <a:endParaRPr lang="en-US" dirty="0"/>
          </a:p>
        </p:txBody>
      </p:sp>
      <p:sp>
        <p:nvSpPr>
          <p:cNvPr id="7" name="Vertical Scroll 6"/>
          <p:cNvSpPr/>
          <p:nvPr/>
        </p:nvSpPr>
        <p:spPr>
          <a:xfrm>
            <a:off x="-82551"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endParaRPr lang="fr-FR" sz="2000" dirty="0">
              <a:effectLst/>
            </a:endParaRP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143000" y="2743201"/>
            <a:ext cx="3048000" cy="2308324"/>
          </a:xfrm>
          <a:prstGeom prst="rect">
            <a:avLst/>
          </a:prstGeom>
        </p:spPr>
        <p:txBody>
          <a:bodyPr wrap="square">
            <a:spAutoFit/>
          </a:bodyPr>
          <a:lstStyle/>
          <a:p>
            <a:r>
              <a:rPr lang="en-US" dirty="0">
                <a:hlinkClick r:id="rId4"/>
              </a:rPr>
              <a:t>http://</a:t>
            </a:r>
            <a:r>
              <a:rPr lang="en-US" dirty="0" smtClean="0">
                <a:hlinkClick r:id="rId4"/>
              </a:rPr>
              <a:t>omicsgroup.org/journals/clinical-pharmacology-biopharmaceutics.php</a:t>
            </a:r>
            <a:endParaRPr lang="en-US" dirty="0" smtClean="0"/>
          </a:p>
          <a:p>
            <a:endParaRPr lang="en-US" dirty="0" smtClean="0"/>
          </a:p>
          <a:p>
            <a:r>
              <a:rPr lang="en-US" dirty="0">
                <a:hlinkClick r:id="rId5"/>
              </a:rPr>
              <a:t>http://</a:t>
            </a:r>
            <a:r>
              <a:rPr lang="en-US" dirty="0" smtClean="0">
                <a:hlinkClick r:id="rId5"/>
              </a:rPr>
              <a:t>esciencecentral.org/journals/cardiovascular-pharmacology.php</a:t>
            </a:r>
            <a:endParaRPr lang="en-US" dirty="0" smtClean="0"/>
          </a:p>
          <a:p>
            <a:endParaRPr lang="en-US" dirty="0"/>
          </a:p>
        </p:txBody>
      </p:sp>
    </p:spTree>
    <p:extLst>
      <p:ext uri="{BB962C8B-B14F-4D97-AF65-F5344CB8AC3E}">
        <p14:creationId xmlns:p14="http://schemas.microsoft.com/office/powerpoint/2010/main" val="923072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4294967295"/>
          </p:nvPr>
        </p:nvSpPr>
        <p:spPr>
          <a:xfrm>
            <a:off x="457200" y="1600200"/>
            <a:ext cx="8229600" cy="4525963"/>
          </a:xfrm>
          <a:prstGeom prst="rect">
            <a:avLst/>
          </a:prstGeom>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430608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362200"/>
            <a:ext cx="8458200" cy="1828800"/>
          </a:xfrm>
        </p:spPr>
        <p:txBody>
          <a:bodyPr>
            <a:normAutofit/>
          </a:bodyPr>
          <a:lstStyle/>
          <a:p>
            <a:r>
              <a:rPr lang="en-US" sz="4800" dirty="0"/>
              <a:t>Francisco </a:t>
            </a:r>
            <a:r>
              <a:rPr lang="en-US" sz="4800" dirty="0" err="1" smtClean="0"/>
              <a:t>López</a:t>
            </a:r>
            <a:r>
              <a:rPr lang="en-US" sz="4800" dirty="0" smtClean="0"/>
              <a:t>-Muñoz, MD PhD</a:t>
            </a:r>
            <a:endParaRPr lang="en-US" sz="4800" dirty="0"/>
          </a:p>
        </p:txBody>
      </p:sp>
      <p:sp>
        <p:nvSpPr>
          <p:cNvPr id="3" name="Subtitle 2"/>
          <p:cNvSpPr>
            <a:spLocks noGrp="1"/>
          </p:cNvSpPr>
          <p:nvPr>
            <p:ph type="subTitle" idx="1"/>
          </p:nvPr>
        </p:nvSpPr>
        <p:spPr>
          <a:xfrm>
            <a:off x="533400" y="4371536"/>
            <a:ext cx="7854696" cy="1752600"/>
          </a:xfrm>
        </p:spPr>
        <p:txBody>
          <a:bodyPr/>
          <a:lstStyle/>
          <a:p>
            <a:r>
              <a:rPr lang="en-US" dirty="0" smtClean="0"/>
              <a:t>Co-Editor-in-Chief</a:t>
            </a:r>
          </a:p>
          <a:p>
            <a:r>
              <a:rPr lang="en-US" b="1" i="1" dirty="0" smtClean="0"/>
              <a:t>Clinical &amp; Experimental Pharmacology</a:t>
            </a:r>
          </a:p>
          <a:p>
            <a:endParaRPr lang="en-US" dirty="0"/>
          </a:p>
        </p:txBody>
      </p:sp>
      <p:pic>
        <p:nvPicPr>
          <p:cNvPr id="1029" name="Picture 5" descr="Francisco Lopez-Muno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228600"/>
            <a:ext cx="1687284"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3307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04088"/>
            <a:ext cx="8229600" cy="819912"/>
          </a:xfrm>
        </p:spPr>
        <p:txBody>
          <a:bodyPr>
            <a:normAutofit fontScale="90000"/>
          </a:bodyPr>
          <a:lstStyle/>
          <a:p>
            <a:r>
              <a:rPr lang="en-US" dirty="0"/>
              <a:t>Francisco </a:t>
            </a:r>
            <a:r>
              <a:rPr lang="en-US" dirty="0" smtClean="0"/>
              <a:t>López-Muñoz’s Biography</a:t>
            </a:r>
            <a:endParaRPr lang="en-US" dirty="0"/>
          </a:p>
        </p:txBody>
      </p:sp>
      <p:sp>
        <p:nvSpPr>
          <p:cNvPr id="3" name="Content Placeholder 2"/>
          <p:cNvSpPr>
            <a:spLocks noGrp="1"/>
          </p:cNvSpPr>
          <p:nvPr>
            <p:ph idx="1"/>
          </p:nvPr>
        </p:nvSpPr>
        <p:spPr>
          <a:xfrm>
            <a:off x="457200" y="1905000"/>
            <a:ext cx="8382000" cy="4800600"/>
          </a:xfrm>
        </p:spPr>
        <p:txBody>
          <a:bodyPr>
            <a:noAutofit/>
          </a:bodyPr>
          <a:lstStyle/>
          <a:p>
            <a:r>
              <a:rPr lang="en-US" sz="2400" dirty="0"/>
              <a:t>Francisco </a:t>
            </a:r>
            <a:r>
              <a:rPr lang="en-US" sz="2400" dirty="0" err="1"/>
              <a:t>López</a:t>
            </a:r>
            <a:r>
              <a:rPr lang="en-US" sz="2400" dirty="0"/>
              <a:t>-Muñoz studied Medicine at </a:t>
            </a:r>
            <a:r>
              <a:rPr lang="en-US" sz="2400" dirty="0" err="1"/>
              <a:t>Complutense</a:t>
            </a:r>
            <a:r>
              <a:rPr lang="en-US" sz="2400" dirty="0"/>
              <a:t> University (Madrid). </a:t>
            </a:r>
            <a:endParaRPr lang="en-US" sz="2400" dirty="0" smtClean="0"/>
          </a:p>
          <a:p>
            <a:endParaRPr lang="en-US" sz="2400" dirty="0" smtClean="0"/>
          </a:p>
          <a:p>
            <a:r>
              <a:rPr lang="en-US" sz="2400" dirty="0" smtClean="0"/>
              <a:t>He </a:t>
            </a:r>
            <a:r>
              <a:rPr lang="en-US" sz="2400" dirty="0"/>
              <a:t>received his PhD Degree in Medicine at </a:t>
            </a:r>
            <a:r>
              <a:rPr lang="en-US" sz="2400" dirty="0" err="1"/>
              <a:t>Complutense</a:t>
            </a:r>
            <a:r>
              <a:rPr lang="en-US" sz="2400" dirty="0"/>
              <a:t> University in 1993, with a Thesis on postnatal development of the rat pineal gland after chemical </a:t>
            </a:r>
            <a:r>
              <a:rPr lang="en-US" sz="2400" dirty="0" smtClean="0"/>
              <a:t>denervation, </a:t>
            </a:r>
            <a:r>
              <a:rPr lang="en-US" sz="2400" dirty="0"/>
              <a:t>that won the Doctorate Extraordinary Award. </a:t>
            </a:r>
            <a:endParaRPr lang="en-US" sz="2400" dirty="0" smtClean="0"/>
          </a:p>
          <a:p>
            <a:pPr marL="0" indent="0">
              <a:buNone/>
            </a:pPr>
            <a:endParaRPr lang="en-US" sz="2400" dirty="0" smtClean="0"/>
          </a:p>
          <a:p>
            <a:r>
              <a:rPr lang="en-US" sz="2400" dirty="0" smtClean="0"/>
              <a:t>During his pre- </a:t>
            </a:r>
            <a:r>
              <a:rPr lang="en-US" sz="2400" dirty="0"/>
              <a:t>and post-doctoral training, he worked in </a:t>
            </a:r>
            <a:r>
              <a:rPr lang="en-US" sz="2400" dirty="0" err="1"/>
              <a:t>neurohistology</a:t>
            </a:r>
            <a:r>
              <a:rPr lang="en-US" sz="2400" dirty="0"/>
              <a:t> at the Department of Cellular Biology of the </a:t>
            </a:r>
            <a:r>
              <a:rPr lang="en-US" sz="2400" dirty="0" err="1"/>
              <a:t>Complutense</a:t>
            </a:r>
            <a:r>
              <a:rPr lang="en-US" sz="2400" dirty="0"/>
              <a:t> University. </a:t>
            </a:r>
            <a:endParaRPr lang="en-US" sz="2400" dirty="0" smtClean="0"/>
          </a:p>
          <a:p>
            <a:endParaRPr lang="en-US" sz="2400" dirty="0" smtClean="0"/>
          </a:p>
        </p:txBody>
      </p:sp>
    </p:spTree>
    <p:extLst>
      <p:ext uri="{BB962C8B-B14F-4D97-AF65-F5344CB8AC3E}">
        <p14:creationId xmlns:p14="http://schemas.microsoft.com/office/powerpoint/2010/main" val="3625549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a:t>Francisco </a:t>
            </a:r>
            <a:r>
              <a:rPr lang="en-US" dirty="0" smtClean="0"/>
              <a:t>López-Muñoz’s Biography</a:t>
            </a:r>
            <a:endParaRPr lang="en-US" dirty="0"/>
          </a:p>
        </p:txBody>
      </p:sp>
      <p:sp>
        <p:nvSpPr>
          <p:cNvPr id="3" name="Content Placeholder 2"/>
          <p:cNvSpPr>
            <a:spLocks noGrp="1"/>
          </p:cNvSpPr>
          <p:nvPr>
            <p:ph idx="1"/>
          </p:nvPr>
        </p:nvSpPr>
        <p:spPr>
          <a:xfrm>
            <a:off x="457200" y="1905000"/>
            <a:ext cx="8382000" cy="4876800"/>
          </a:xfrm>
        </p:spPr>
        <p:txBody>
          <a:bodyPr>
            <a:normAutofit lnSpcReduction="10000"/>
          </a:bodyPr>
          <a:lstStyle/>
          <a:p>
            <a:r>
              <a:rPr lang="en-US" sz="2400" dirty="0"/>
              <a:t>He is specialist in Pharmaceutical Medicine. Between 1992 and 2009, he worked in the pharmaceutical industry (</a:t>
            </a:r>
            <a:r>
              <a:rPr lang="en-US" sz="2400" dirty="0" err="1"/>
              <a:t>Juste</a:t>
            </a:r>
            <a:r>
              <a:rPr lang="en-US" sz="2400" dirty="0"/>
              <a:t>, S.A.Q.F.), as Medical Director. </a:t>
            </a:r>
            <a:endParaRPr lang="en-US" sz="2400" dirty="0" smtClean="0"/>
          </a:p>
          <a:p>
            <a:endParaRPr lang="en-US" sz="2400" dirty="0" smtClean="0"/>
          </a:p>
          <a:p>
            <a:r>
              <a:rPr lang="en-US" sz="2400" dirty="0" smtClean="0"/>
              <a:t>After </a:t>
            </a:r>
            <a:r>
              <a:rPr lang="en-US" sz="2400" dirty="0"/>
              <a:t>1996 he is honorary research Professor at the Pharmacology Department of the University of </a:t>
            </a:r>
            <a:r>
              <a:rPr lang="en-US" sz="2400" dirty="0" err="1"/>
              <a:t>Alcalá</a:t>
            </a:r>
            <a:r>
              <a:rPr lang="en-US" sz="2400" dirty="0"/>
              <a:t>, working primarily in the field of </a:t>
            </a:r>
            <a:r>
              <a:rPr lang="en-US" sz="2400" dirty="0" err="1"/>
              <a:t>neuropsychopharmacology</a:t>
            </a:r>
            <a:r>
              <a:rPr lang="en-US" sz="2400" dirty="0" smtClean="0"/>
              <a:t>.</a:t>
            </a:r>
          </a:p>
          <a:p>
            <a:endParaRPr lang="en-US" sz="2400" dirty="0"/>
          </a:p>
          <a:p>
            <a:r>
              <a:rPr lang="en-US" sz="2400" dirty="0"/>
              <a:t>Currently, he is Professor of </a:t>
            </a:r>
            <a:r>
              <a:rPr lang="en-US" sz="2400" dirty="0" smtClean="0"/>
              <a:t>Pharmacology</a:t>
            </a:r>
            <a:r>
              <a:rPr lang="en-US" sz="2400" dirty="0"/>
              <a:t>, Director </a:t>
            </a:r>
            <a:r>
              <a:rPr lang="en-US" sz="2400" dirty="0" smtClean="0"/>
              <a:t>of International </a:t>
            </a:r>
            <a:r>
              <a:rPr lang="en-US" sz="2400" dirty="0"/>
              <a:t>Doctorate </a:t>
            </a:r>
            <a:r>
              <a:rPr lang="en-US" sz="2400" dirty="0" smtClean="0"/>
              <a:t>School, and Sub-Director of Chair of Genomic Medicine </a:t>
            </a:r>
            <a:r>
              <a:rPr lang="en-US" sz="2400" dirty="0"/>
              <a:t>at Camilo José </a:t>
            </a:r>
            <a:r>
              <a:rPr lang="en-US" sz="2400" dirty="0" err="1"/>
              <a:t>Cela</a:t>
            </a:r>
            <a:r>
              <a:rPr lang="en-US" sz="2400" dirty="0"/>
              <a:t> University (Madrid</a:t>
            </a:r>
            <a:r>
              <a:rPr lang="en-US" sz="2400" dirty="0" smtClean="0"/>
              <a:t>), and research fellow at</a:t>
            </a:r>
            <a:r>
              <a:rPr lang="es-ES" sz="2400" dirty="0" smtClean="0"/>
              <a:t> </a:t>
            </a:r>
            <a:r>
              <a:rPr lang="es-ES" sz="2400" dirty="0"/>
              <a:t>“Hospital 12 de Octubre” </a:t>
            </a:r>
            <a:r>
              <a:rPr lang="es-ES" sz="2400" dirty="0" err="1"/>
              <a:t>Research</a:t>
            </a:r>
            <a:r>
              <a:rPr lang="es-ES" sz="2400" dirty="0"/>
              <a:t> </a:t>
            </a:r>
            <a:r>
              <a:rPr lang="es-ES" sz="2400" dirty="0" err="1"/>
              <a:t>Institute</a:t>
            </a:r>
            <a:r>
              <a:rPr lang="es-ES" sz="2400" dirty="0"/>
              <a:t> (Madrid)</a:t>
            </a:r>
            <a:endParaRPr lang="en-US" sz="2400" dirty="0"/>
          </a:p>
          <a:p>
            <a:endParaRPr lang="en-US" sz="2400" dirty="0"/>
          </a:p>
        </p:txBody>
      </p:sp>
    </p:spTree>
    <p:extLst>
      <p:ext uri="{BB962C8B-B14F-4D97-AF65-F5344CB8AC3E}">
        <p14:creationId xmlns:p14="http://schemas.microsoft.com/office/powerpoint/2010/main" val="3368609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500" dirty="0" smtClean="0"/>
              <a:t>Research Interest</a:t>
            </a:r>
            <a:endParaRPr lang="en-US" sz="4500" dirty="0"/>
          </a:p>
        </p:txBody>
      </p:sp>
      <p:sp>
        <p:nvSpPr>
          <p:cNvPr id="3" name="Content Placeholder 2"/>
          <p:cNvSpPr>
            <a:spLocks noGrp="1"/>
          </p:cNvSpPr>
          <p:nvPr>
            <p:ph idx="1"/>
          </p:nvPr>
        </p:nvSpPr>
        <p:spPr>
          <a:xfrm>
            <a:off x="457200" y="1935480"/>
            <a:ext cx="8458200" cy="4389120"/>
          </a:xfrm>
        </p:spPr>
        <p:txBody>
          <a:bodyPr>
            <a:noAutofit/>
          </a:bodyPr>
          <a:lstStyle/>
          <a:p>
            <a:r>
              <a:rPr lang="en-US" sz="2400" dirty="0"/>
              <a:t>P</a:t>
            </a:r>
            <a:r>
              <a:rPr lang="en-US" sz="2400" dirty="0" smtClean="0"/>
              <a:t>ostnatal </a:t>
            </a:r>
            <a:r>
              <a:rPr lang="en-US" sz="2400" dirty="0"/>
              <a:t>development of mammals pineal gland </a:t>
            </a:r>
            <a:r>
              <a:rPr lang="en-US" sz="2400" dirty="0" smtClean="0"/>
              <a:t>chemical </a:t>
            </a:r>
            <a:r>
              <a:rPr lang="en-US" sz="2400" dirty="0" err="1" smtClean="0"/>
              <a:t>sympathectomy</a:t>
            </a:r>
            <a:r>
              <a:rPr lang="en-US" sz="2400" dirty="0" smtClean="0"/>
              <a:t> </a:t>
            </a:r>
          </a:p>
          <a:p>
            <a:r>
              <a:rPr lang="en-US" sz="2400" dirty="0"/>
              <a:t>T</a:t>
            </a:r>
            <a:r>
              <a:rPr lang="en-US" sz="2400" dirty="0" smtClean="0"/>
              <a:t>he </a:t>
            </a:r>
            <a:r>
              <a:rPr lang="en-US" sz="2400" dirty="0"/>
              <a:t>biological bases of drug abuse and dual </a:t>
            </a:r>
            <a:r>
              <a:rPr lang="en-US" sz="2400" dirty="0" smtClean="0"/>
              <a:t>diagnosis,</a:t>
            </a:r>
          </a:p>
          <a:p>
            <a:r>
              <a:rPr lang="en-US" sz="2400" dirty="0" smtClean="0"/>
              <a:t>Psychotropic </a:t>
            </a:r>
            <a:r>
              <a:rPr lang="en-US" sz="2400" dirty="0"/>
              <a:t>drugs </a:t>
            </a:r>
            <a:r>
              <a:rPr lang="en-US" sz="2400" dirty="0" smtClean="0"/>
              <a:t>interactions</a:t>
            </a:r>
          </a:p>
          <a:p>
            <a:r>
              <a:rPr lang="en-US" sz="2400" dirty="0"/>
              <a:t>The neurobiology of </a:t>
            </a:r>
            <a:r>
              <a:rPr lang="en-US" sz="2400" dirty="0" err="1" smtClean="0"/>
              <a:t>aggressivity</a:t>
            </a:r>
            <a:endParaRPr lang="en-US" sz="2400" dirty="0" smtClean="0"/>
          </a:p>
          <a:p>
            <a:r>
              <a:rPr lang="en-US" sz="2400" dirty="0" smtClean="0"/>
              <a:t>The </a:t>
            </a:r>
            <a:r>
              <a:rPr lang="en-US" sz="2400" dirty="0" err="1"/>
              <a:t>bibliometric</a:t>
            </a:r>
            <a:r>
              <a:rPr lang="en-US" sz="2400" dirty="0"/>
              <a:t> techniques applied to </a:t>
            </a:r>
            <a:r>
              <a:rPr lang="en-US" sz="2400" dirty="0" smtClean="0"/>
              <a:t>mental </a:t>
            </a:r>
            <a:r>
              <a:rPr lang="en-US" sz="2400" dirty="0"/>
              <a:t>health-related disciplines </a:t>
            </a:r>
            <a:r>
              <a:rPr lang="en-US" sz="2400" dirty="0" smtClean="0"/>
              <a:t>and </a:t>
            </a:r>
            <a:r>
              <a:rPr lang="en-US" sz="2400" dirty="0" err="1" smtClean="0"/>
              <a:t>neuropsychopharmacology</a:t>
            </a:r>
            <a:endParaRPr lang="en-US" sz="2400" dirty="0"/>
          </a:p>
          <a:p>
            <a:r>
              <a:rPr lang="en-US" sz="2400" dirty="0" smtClean="0"/>
              <a:t>The </a:t>
            </a:r>
            <a:r>
              <a:rPr lang="en-US" sz="2400" dirty="0"/>
              <a:t>combination therapies with antidepressant drugs in resistant depression and with antipsychotics drugs in patients with refractory </a:t>
            </a:r>
            <a:r>
              <a:rPr lang="en-US" sz="2400" dirty="0" smtClean="0"/>
              <a:t>schizophrenia</a:t>
            </a:r>
          </a:p>
          <a:p>
            <a:r>
              <a:rPr lang="en-US" sz="2400" dirty="0" smtClean="0"/>
              <a:t>The </a:t>
            </a:r>
            <a:r>
              <a:rPr lang="en-US" sz="2400" dirty="0"/>
              <a:t>history of the </a:t>
            </a:r>
            <a:r>
              <a:rPr lang="en-US" sz="2400" dirty="0" smtClean="0"/>
              <a:t>psychopharmacology and </a:t>
            </a:r>
            <a:r>
              <a:rPr lang="en-US" sz="2400" dirty="0" err="1" smtClean="0"/>
              <a:t>neusosciences</a:t>
            </a:r>
            <a:endParaRPr lang="en-US" sz="2400" dirty="0" smtClean="0"/>
          </a:p>
        </p:txBody>
      </p:sp>
    </p:spTree>
    <p:extLst>
      <p:ext uri="{BB962C8B-B14F-4D97-AF65-F5344CB8AC3E}">
        <p14:creationId xmlns:p14="http://schemas.microsoft.com/office/powerpoint/2010/main" val="3733239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85088"/>
            <a:ext cx="7543800" cy="515112"/>
          </a:xfrm>
        </p:spPr>
        <p:txBody>
          <a:bodyPr>
            <a:normAutofit fontScale="90000"/>
          </a:bodyPr>
          <a:lstStyle/>
          <a:p>
            <a:r>
              <a:rPr lang="en-US" dirty="0" smtClean="0"/>
              <a:t>Awards</a:t>
            </a:r>
            <a:endParaRPr lang="en-US" dirty="0"/>
          </a:p>
        </p:txBody>
      </p:sp>
      <p:sp>
        <p:nvSpPr>
          <p:cNvPr id="3" name="Content Placeholder 2"/>
          <p:cNvSpPr>
            <a:spLocks noGrp="1"/>
          </p:cNvSpPr>
          <p:nvPr>
            <p:ph idx="1"/>
          </p:nvPr>
        </p:nvSpPr>
        <p:spPr>
          <a:xfrm>
            <a:off x="457200" y="2133600"/>
            <a:ext cx="8229600" cy="4114800"/>
          </a:xfrm>
        </p:spPr>
        <p:txBody>
          <a:bodyPr>
            <a:normAutofit/>
          </a:bodyPr>
          <a:lstStyle/>
          <a:p>
            <a:r>
              <a:rPr lang="es-ES" sz="2400" dirty="0" err="1" smtClean="0"/>
              <a:t>Doctorate</a:t>
            </a:r>
            <a:r>
              <a:rPr lang="es-ES" sz="2400" dirty="0" smtClean="0"/>
              <a:t> </a:t>
            </a:r>
            <a:r>
              <a:rPr lang="es-ES" sz="2400" dirty="0" err="1" smtClean="0"/>
              <a:t>Extraordinary</a:t>
            </a:r>
            <a:r>
              <a:rPr lang="es-ES" sz="2400" dirty="0" smtClean="0"/>
              <a:t> </a:t>
            </a:r>
            <a:r>
              <a:rPr lang="es-ES" sz="2400" dirty="0" err="1" smtClean="0"/>
              <a:t>Award</a:t>
            </a:r>
            <a:r>
              <a:rPr lang="es-ES" sz="2400" dirty="0" smtClean="0"/>
              <a:t> at Complutense </a:t>
            </a:r>
            <a:r>
              <a:rPr lang="es-ES" sz="2400" dirty="0" err="1" smtClean="0"/>
              <a:t>University</a:t>
            </a:r>
            <a:r>
              <a:rPr lang="es-ES" sz="2400" dirty="0" smtClean="0"/>
              <a:t> (1994). </a:t>
            </a:r>
            <a:endParaRPr lang="es-ES" sz="2400" dirty="0"/>
          </a:p>
          <a:p>
            <a:endParaRPr lang="es-ES" sz="2400" dirty="0"/>
          </a:p>
          <a:p>
            <a:r>
              <a:rPr lang="en-US" sz="2400" dirty="0" smtClean="0"/>
              <a:t>Atlas </a:t>
            </a:r>
            <a:r>
              <a:rPr lang="en-US" sz="2400" dirty="0"/>
              <a:t>Award </a:t>
            </a:r>
            <a:r>
              <a:rPr lang="en-US" sz="2400" dirty="0" smtClean="0"/>
              <a:t>on Neurosciences. </a:t>
            </a:r>
            <a:r>
              <a:rPr lang="en-US" sz="2400" dirty="0" err="1" smtClean="0"/>
              <a:t>Accesit</a:t>
            </a:r>
            <a:r>
              <a:rPr lang="en-US" sz="2400" dirty="0" smtClean="0"/>
              <a:t> to work title "Brain </a:t>
            </a:r>
            <a:r>
              <a:rPr lang="en-US" sz="2400" dirty="0"/>
              <a:t>Evolution and Genomics: Freedom and </a:t>
            </a:r>
            <a:r>
              <a:rPr lang="en-US" sz="2400" dirty="0" smtClean="0"/>
              <a:t>destiny“ (</a:t>
            </a:r>
            <a:r>
              <a:rPr lang="es-ES" sz="2400" dirty="0" smtClean="0"/>
              <a:t>2014).</a:t>
            </a:r>
            <a:endParaRPr lang="es-ES" sz="2400" dirty="0"/>
          </a:p>
          <a:p>
            <a:endParaRPr lang="es-ES" sz="2400" dirty="0"/>
          </a:p>
          <a:p>
            <a:r>
              <a:rPr lang="es-ES" sz="2400" dirty="0" err="1" smtClean="0"/>
              <a:t>Research</a:t>
            </a:r>
            <a:r>
              <a:rPr lang="es-ES" sz="2400" dirty="0" smtClean="0"/>
              <a:t> </a:t>
            </a:r>
            <a:r>
              <a:rPr lang="es-ES" sz="2400" dirty="0" err="1" smtClean="0"/>
              <a:t>Award</a:t>
            </a:r>
            <a:r>
              <a:rPr lang="es-ES" sz="2400" dirty="0" smtClean="0"/>
              <a:t> at Camilo José Cela </a:t>
            </a:r>
            <a:r>
              <a:rPr lang="es-ES" sz="2400" dirty="0" err="1" smtClean="0"/>
              <a:t>University</a:t>
            </a:r>
            <a:r>
              <a:rPr lang="es-ES" sz="2400" dirty="0" smtClean="0"/>
              <a:t> (2014).</a:t>
            </a:r>
            <a:endParaRPr lang="es-ES" sz="2400" dirty="0"/>
          </a:p>
        </p:txBody>
      </p:sp>
    </p:spTree>
    <p:extLst>
      <p:ext uri="{BB962C8B-B14F-4D97-AF65-F5344CB8AC3E}">
        <p14:creationId xmlns:p14="http://schemas.microsoft.com/office/powerpoint/2010/main" val="3208870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43712"/>
          </a:xfrm>
        </p:spPr>
        <p:txBody>
          <a:bodyPr>
            <a:normAutofit fontScale="90000"/>
          </a:bodyPr>
          <a:lstStyle/>
          <a:p>
            <a:r>
              <a:rPr lang="en-US" dirty="0" smtClean="0"/>
              <a:t>Conferences participated</a:t>
            </a:r>
            <a:endParaRPr lang="en-US" dirty="0"/>
          </a:p>
        </p:txBody>
      </p:sp>
      <p:sp>
        <p:nvSpPr>
          <p:cNvPr id="3" name="Content Placeholder 2"/>
          <p:cNvSpPr>
            <a:spLocks noGrp="1"/>
          </p:cNvSpPr>
          <p:nvPr>
            <p:ph idx="1"/>
          </p:nvPr>
        </p:nvSpPr>
        <p:spPr>
          <a:xfrm>
            <a:off x="457200" y="1524000"/>
            <a:ext cx="8229600" cy="4800600"/>
          </a:xfrm>
        </p:spPr>
        <p:txBody>
          <a:bodyPr>
            <a:normAutofit/>
          </a:bodyPr>
          <a:lstStyle/>
          <a:p>
            <a:pPr marL="0" indent="0">
              <a:buNone/>
            </a:pPr>
            <a:endParaRPr lang="en-US" sz="2400" dirty="0"/>
          </a:p>
          <a:p>
            <a:r>
              <a:rPr lang="en-US" sz="2400" dirty="0"/>
              <a:t> He has </a:t>
            </a:r>
            <a:r>
              <a:rPr lang="en-US" sz="2400" dirty="0" smtClean="0"/>
              <a:t>given 28 </a:t>
            </a:r>
            <a:r>
              <a:rPr lang="en-US" sz="2400" dirty="0"/>
              <a:t>conferences and </a:t>
            </a:r>
            <a:r>
              <a:rPr lang="en-US" sz="2400" dirty="0" smtClean="0"/>
              <a:t>138 </a:t>
            </a:r>
            <a:r>
              <a:rPr lang="en-US" sz="2400" dirty="0"/>
              <a:t>communications </a:t>
            </a:r>
            <a:r>
              <a:rPr lang="en-US" sz="2400" dirty="0" smtClean="0"/>
              <a:t>in scientific </a:t>
            </a:r>
            <a:r>
              <a:rPr lang="en-US" sz="2400" dirty="0"/>
              <a:t>meetings, and is member of many scientific societies (including </a:t>
            </a:r>
            <a:r>
              <a:rPr lang="en-US" sz="2400" i="1" dirty="0"/>
              <a:t>Collegium </a:t>
            </a:r>
            <a:r>
              <a:rPr lang="en-US" sz="2400" i="1" dirty="0" err="1"/>
              <a:t>Internationale</a:t>
            </a:r>
            <a:r>
              <a:rPr lang="en-US" sz="2400" i="1" dirty="0"/>
              <a:t> Neuro-</a:t>
            </a:r>
            <a:r>
              <a:rPr lang="en-US" sz="2400" i="1" dirty="0" err="1"/>
              <a:t>Psychopharmacologicum</a:t>
            </a:r>
            <a:r>
              <a:rPr lang="en-US" sz="2400" dirty="0"/>
              <a:t>) and editorial boards, including </a:t>
            </a:r>
            <a:r>
              <a:rPr lang="en-US" sz="2400" i="1" dirty="0"/>
              <a:t>European Journal of Pharmacology</a:t>
            </a:r>
            <a:r>
              <a:rPr lang="en-US" sz="2400" dirty="0"/>
              <a:t> and </a:t>
            </a:r>
            <a:r>
              <a:rPr lang="en-US" sz="2400" i="1" dirty="0"/>
              <a:t>Frontiers in Psychopharmacology</a:t>
            </a:r>
            <a:r>
              <a:rPr lang="en-US" sz="2400" dirty="0"/>
              <a:t>. </a:t>
            </a:r>
            <a:endParaRPr lang="en-US" sz="2400" dirty="0" smtClean="0"/>
          </a:p>
          <a:p>
            <a:pPr marL="0" indent="0">
              <a:buNone/>
            </a:pPr>
            <a:endParaRPr lang="en-US" sz="2400" dirty="0"/>
          </a:p>
          <a:p>
            <a:r>
              <a:rPr lang="en-US" sz="2400" dirty="0"/>
              <a:t>Dr. </a:t>
            </a:r>
            <a:r>
              <a:rPr lang="en-US" sz="2400" dirty="0" err="1"/>
              <a:t>López</a:t>
            </a:r>
            <a:r>
              <a:rPr lang="en-US" sz="2400" dirty="0"/>
              <a:t>-Muñoz has participated, as visiting Professor and Director, in postgraduate and doctorate courses from different Spanish academic </a:t>
            </a:r>
            <a:r>
              <a:rPr lang="en-US" sz="2400" dirty="0" err="1"/>
              <a:t>centres</a:t>
            </a:r>
            <a:r>
              <a:rPr lang="en-US" sz="2400" dirty="0"/>
              <a:t>.</a:t>
            </a:r>
          </a:p>
        </p:txBody>
      </p:sp>
    </p:spTree>
    <p:extLst>
      <p:ext uri="{BB962C8B-B14F-4D97-AF65-F5344CB8AC3E}">
        <p14:creationId xmlns:p14="http://schemas.microsoft.com/office/powerpoint/2010/main" val="2427623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500" dirty="0" smtClean="0"/>
              <a:t>Books and Paper’s Published </a:t>
            </a:r>
            <a:endParaRPr lang="en-US" sz="4500" dirty="0"/>
          </a:p>
        </p:txBody>
      </p:sp>
      <p:sp>
        <p:nvSpPr>
          <p:cNvPr id="3" name="Content Placeholder 2"/>
          <p:cNvSpPr>
            <a:spLocks noGrp="1"/>
          </p:cNvSpPr>
          <p:nvPr>
            <p:ph idx="1"/>
          </p:nvPr>
        </p:nvSpPr>
        <p:spPr/>
        <p:txBody>
          <a:bodyPr>
            <a:normAutofit lnSpcReduction="10000"/>
          </a:bodyPr>
          <a:lstStyle/>
          <a:p>
            <a:pPr algn="just"/>
            <a:r>
              <a:rPr lang="en-US" sz="2400" dirty="0"/>
              <a:t>Dr. </a:t>
            </a:r>
            <a:r>
              <a:rPr lang="en-US" sz="2400" dirty="0" err="1"/>
              <a:t>López</a:t>
            </a:r>
            <a:r>
              <a:rPr lang="en-US" sz="2400" dirty="0"/>
              <a:t>-Muñoz is editor/author of </a:t>
            </a:r>
            <a:r>
              <a:rPr lang="en-US" sz="2400" dirty="0" smtClean="0"/>
              <a:t>20 </a:t>
            </a:r>
            <a:r>
              <a:rPr lang="en-US" sz="2400" dirty="0"/>
              <a:t>books, highlighting its </a:t>
            </a:r>
            <a:r>
              <a:rPr lang="en-US" sz="2400" i="1" dirty="0"/>
              <a:t>History of Psychopharmacology </a:t>
            </a:r>
            <a:r>
              <a:rPr lang="en-US" sz="2400" dirty="0" smtClean="0"/>
              <a:t>(Editorial </a:t>
            </a:r>
            <a:r>
              <a:rPr lang="en-US" sz="2400" dirty="0" err="1"/>
              <a:t>Médica</a:t>
            </a:r>
            <a:r>
              <a:rPr lang="en-US" sz="2400" dirty="0"/>
              <a:t> </a:t>
            </a:r>
            <a:r>
              <a:rPr lang="en-US" sz="2400" dirty="0" err="1"/>
              <a:t>Panamericana</a:t>
            </a:r>
            <a:r>
              <a:rPr lang="en-US" sz="2400" dirty="0"/>
              <a:t>, 3 </a:t>
            </a:r>
            <a:r>
              <a:rPr lang="en-US" sz="2400" dirty="0" smtClean="0"/>
              <a:t>volumes, Madrid, 2007; and NPP Books, 4 volumes, Arlington, USA, 2014), </a:t>
            </a:r>
            <a:r>
              <a:rPr lang="en-US" sz="2400" dirty="0"/>
              <a:t>and </a:t>
            </a:r>
            <a:r>
              <a:rPr lang="en-US" sz="2400" i="1" dirty="0"/>
              <a:t>Neurobiology of Depression</a:t>
            </a:r>
            <a:r>
              <a:rPr lang="en-US" sz="2400" dirty="0"/>
              <a:t> (CRC Press Taylor &amp; Francis Group</a:t>
            </a:r>
            <a:r>
              <a:rPr lang="en-US" sz="2400" dirty="0" smtClean="0"/>
              <a:t>, Boca </a:t>
            </a:r>
            <a:r>
              <a:rPr lang="en-US" sz="2400" dirty="0" err="1" smtClean="0"/>
              <a:t>raton</a:t>
            </a:r>
            <a:r>
              <a:rPr lang="en-US" sz="2400" dirty="0" smtClean="0"/>
              <a:t>, USA, 2012), </a:t>
            </a:r>
            <a:r>
              <a:rPr lang="en-US" sz="2400" dirty="0"/>
              <a:t>and </a:t>
            </a:r>
            <a:r>
              <a:rPr lang="en-US" sz="2400" dirty="0" smtClean="0"/>
              <a:t>185 </a:t>
            </a:r>
            <a:r>
              <a:rPr lang="en-US" sz="2400" dirty="0"/>
              <a:t>chapters of books related to the </a:t>
            </a:r>
            <a:r>
              <a:rPr lang="en-US" sz="2400" dirty="0" smtClean="0"/>
              <a:t>psychopharmacology and </a:t>
            </a:r>
            <a:r>
              <a:rPr lang="en-US" sz="2400" dirty="0"/>
              <a:t>other fields of pharmacology and neuroscience.</a:t>
            </a:r>
          </a:p>
          <a:p>
            <a:pPr marL="0" indent="0">
              <a:buNone/>
            </a:pPr>
            <a:endParaRPr lang="en-US" sz="2400" dirty="0"/>
          </a:p>
          <a:p>
            <a:r>
              <a:rPr lang="en-US" sz="2400" dirty="0"/>
              <a:t>He has published </a:t>
            </a:r>
            <a:r>
              <a:rPr lang="en-US" sz="2400" dirty="0" smtClean="0"/>
              <a:t>118 </a:t>
            </a:r>
            <a:r>
              <a:rPr lang="en-US" sz="2400" dirty="0"/>
              <a:t>papers on indexed journals with impact factor and </a:t>
            </a:r>
            <a:r>
              <a:rPr lang="en-US" sz="2400" dirty="0" smtClean="0"/>
              <a:t>190 </a:t>
            </a:r>
            <a:r>
              <a:rPr lang="en-US" sz="2400" dirty="0"/>
              <a:t>in Spanish </a:t>
            </a:r>
            <a:r>
              <a:rPr lang="en-US" sz="2400" dirty="0" smtClean="0"/>
              <a:t>and Latin American journals</a:t>
            </a:r>
            <a:r>
              <a:rPr lang="en-US" sz="2400" dirty="0"/>
              <a:t>.</a:t>
            </a:r>
          </a:p>
          <a:p>
            <a:endParaRPr lang="en-US" sz="2400" dirty="0"/>
          </a:p>
        </p:txBody>
      </p:sp>
    </p:spTree>
    <p:extLst>
      <p:ext uri="{BB962C8B-B14F-4D97-AF65-F5344CB8AC3E}">
        <p14:creationId xmlns:p14="http://schemas.microsoft.com/office/powerpoint/2010/main" val="3987895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143000"/>
          </a:xfrm>
        </p:spPr>
        <p:txBody>
          <a:bodyPr>
            <a:normAutofit fontScale="90000"/>
          </a:bodyPr>
          <a:lstStyle/>
          <a:p>
            <a:r>
              <a:rPr lang="en-US" sz="4500" dirty="0" smtClean="0"/>
              <a:t>Most recent and relevant Publications (I)</a:t>
            </a:r>
            <a:endParaRPr lang="en-US" sz="4500" dirty="0"/>
          </a:p>
        </p:txBody>
      </p:sp>
      <p:sp>
        <p:nvSpPr>
          <p:cNvPr id="3" name="Content Placeholder 2"/>
          <p:cNvSpPr>
            <a:spLocks noGrp="1"/>
          </p:cNvSpPr>
          <p:nvPr>
            <p:ph idx="1"/>
          </p:nvPr>
        </p:nvSpPr>
        <p:spPr>
          <a:xfrm>
            <a:off x="228600" y="1447800"/>
            <a:ext cx="8839200" cy="5181600"/>
          </a:xfrm>
        </p:spPr>
        <p:txBody>
          <a:bodyPr>
            <a:noAutofit/>
          </a:bodyPr>
          <a:lstStyle/>
          <a:p>
            <a:pPr marL="273050" indent="-273050"/>
            <a:r>
              <a:rPr lang="en-US" sz="1050" dirty="0" err="1"/>
              <a:t>López</a:t>
            </a:r>
            <a:r>
              <a:rPr lang="en-US" sz="1050" dirty="0"/>
              <a:t>-Muñoz F, Alamo C, Rubio G, García-García P, Pardo A. </a:t>
            </a:r>
            <a:r>
              <a:rPr lang="en-US" sz="1050" dirty="0" err="1"/>
              <a:t>Reboxetine</a:t>
            </a:r>
            <a:r>
              <a:rPr lang="en-US" sz="1050" dirty="0"/>
              <a:t> combination in treatment-resistant depression to selective serotonin reuptake inhibitors. </a:t>
            </a:r>
            <a:r>
              <a:rPr lang="en-US" sz="1050" i="1" dirty="0" err="1"/>
              <a:t>Pharmacopsychiatry</a:t>
            </a:r>
            <a:r>
              <a:rPr lang="en-US" sz="1050" dirty="0"/>
              <a:t> 2007; 40: 14-19. </a:t>
            </a:r>
          </a:p>
          <a:p>
            <a:pPr marL="273050" indent="-273050"/>
            <a:r>
              <a:rPr lang="en-US" sz="1050" dirty="0" err="1"/>
              <a:t>Zimmers</a:t>
            </a:r>
            <a:r>
              <a:rPr lang="en-US" sz="1050" dirty="0"/>
              <a:t> TA, Sheldon J, </a:t>
            </a:r>
            <a:r>
              <a:rPr lang="en-US" sz="1050" dirty="0" err="1"/>
              <a:t>Lubarsky</a:t>
            </a:r>
            <a:r>
              <a:rPr lang="en-US" sz="1050" dirty="0"/>
              <a:t> DA, </a:t>
            </a:r>
            <a:r>
              <a:rPr lang="en-US" sz="1050" dirty="0" err="1"/>
              <a:t>López</a:t>
            </a:r>
            <a:r>
              <a:rPr lang="en-US" sz="1050" dirty="0"/>
              <a:t>-Muñoz F, Waterman L, Weisman R, </a:t>
            </a:r>
            <a:r>
              <a:rPr lang="en-US" sz="1050" dirty="0" err="1"/>
              <a:t>Koniaris</a:t>
            </a:r>
            <a:r>
              <a:rPr lang="en-US" sz="1050" dirty="0"/>
              <a:t> LG. Lethal Injection for Execution: Chemical Asphyxiation?. </a:t>
            </a:r>
            <a:r>
              <a:rPr lang="en-US" sz="1050" i="1" dirty="0" err="1"/>
              <a:t>PLoS</a:t>
            </a:r>
            <a:r>
              <a:rPr lang="en-US" sz="1050" i="1" dirty="0"/>
              <a:t> Medicine </a:t>
            </a:r>
            <a:r>
              <a:rPr lang="en-US" sz="1050" dirty="0"/>
              <a:t>2007; 4: 646-653. </a:t>
            </a:r>
          </a:p>
          <a:p>
            <a:pPr marL="273050" indent="-273050"/>
            <a:r>
              <a:rPr lang="en-US" sz="1050" dirty="0" err="1"/>
              <a:t>López</a:t>
            </a:r>
            <a:r>
              <a:rPr lang="en-US" sz="1050" dirty="0"/>
              <a:t>-Muñoz F, Alamo C, Dudley M, Rubio G, García-García P, Molina JD, </a:t>
            </a:r>
            <a:r>
              <a:rPr lang="en-US" sz="1050" dirty="0" err="1"/>
              <a:t>Okasha</a:t>
            </a:r>
            <a:r>
              <a:rPr lang="en-US" sz="1050" dirty="0"/>
              <a:t> A. Psychiatry and political-institutional abuse from the historical perspective: The ethical lessons of the Nuremberg Trial on their 60th anniversary. </a:t>
            </a:r>
            <a:r>
              <a:rPr lang="en-US" sz="1050" i="1" dirty="0"/>
              <a:t>Progress in Neuro-Psychopharmacology and Biological Psychiatry</a:t>
            </a:r>
            <a:r>
              <a:rPr lang="en-US" sz="1050" dirty="0"/>
              <a:t> 2007; 31: 791-806. </a:t>
            </a:r>
          </a:p>
          <a:p>
            <a:pPr marL="273050" indent="-273050"/>
            <a:r>
              <a:rPr lang="en-US" sz="1050" dirty="0"/>
              <a:t>Alamo C, </a:t>
            </a:r>
            <a:r>
              <a:rPr lang="en-US" sz="1050" dirty="0" err="1"/>
              <a:t>López</a:t>
            </a:r>
            <a:r>
              <a:rPr lang="en-US" sz="1050" dirty="0"/>
              <a:t>-Muñoz F, Rubio G, García-García P, Pardo A. Combined treatment with </a:t>
            </a:r>
            <a:r>
              <a:rPr lang="en-US" sz="1050" dirty="0" err="1"/>
              <a:t>reboxetine</a:t>
            </a:r>
            <a:r>
              <a:rPr lang="en-US" sz="1050" dirty="0"/>
              <a:t> in depressed patients with no response to venlafaxine: a 6-week follow-up study. </a:t>
            </a:r>
            <a:r>
              <a:rPr lang="en-US" sz="1050" i="1" dirty="0" err="1"/>
              <a:t>Acta</a:t>
            </a:r>
            <a:r>
              <a:rPr lang="en-US" sz="1050" i="1" dirty="0"/>
              <a:t> </a:t>
            </a:r>
            <a:r>
              <a:rPr lang="en-US" sz="1050" i="1" dirty="0" err="1"/>
              <a:t>Neuropsychiatrica</a:t>
            </a:r>
            <a:r>
              <a:rPr lang="en-US" sz="1050" i="1" dirty="0"/>
              <a:t> </a:t>
            </a:r>
            <a:r>
              <a:rPr lang="en-US" sz="1050" dirty="0"/>
              <a:t>2007; 19: 291-296.</a:t>
            </a:r>
          </a:p>
          <a:p>
            <a:pPr marL="273050" indent="-273050"/>
            <a:r>
              <a:rPr lang="en-US" sz="1050" dirty="0" err="1"/>
              <a:t>López</a:t>
            </a:r>
            <a:r>
              <a:rPr lang="en-US" sz="1050" dirty="0"/>
              <a:t>-Muñoz F, Alamo C, </a:t>
            </a:r>
            <a:r>
              <a:rPr lang="en-US" sz="1050" dirty="0" err="1"/>
              <a:t>Juckel</a:t>
            </a:r>
            <a:r>
              <a:rPr lang="en-US" sz="1050" dirty="0"/>
              <a:t> G, </a:t>
            </a:r>
            <a:r>
              <a:rPr lang="en-US" sz="1050" dirty="0" err="1"/>
              <a:t>Assion</a:t>
            </a:r>
            <a:r>
              <a:rPr lang="en-US" sz="1050" dirty="0"/>
              <a:t> HJ. Half a century of antidepressant drugs. On the clinical introduction of monoamine oxidase inhibitors, </a:t>
            </a:r>
            <a:r>
              <a:rPr lang="en-US" sz="1050" dirty="0" err="1"/>
              <a:t>tricyclics</a:t>
            </a:r>
            <a:r>
              <a:rPr lang="en-US" sz="1050" dirty="0"/>
              <a:t> and </a:t>
            </a:r>
            <a:r>
              <a:rPr lang="en-US" sz="1050" dirty="0" err="1"/>
              <a:t>tetracyclics</a:t>
            </a:r>
            <a:r>
              <a:rPr lang="en-US" sz="1050" dirty="0"/>
              <a:t>. Part I: Monoamine oxidase inhibitors. </a:t>
            </a:r>
            <a:r>
              <a:rPr lang="en-US" sz="1050" i="1" dirty="0"/>
              <a:t>Journal of Clinical Psychopharmacology </a:t>
            </a:r>
            <a:r>
              <a:rPr lang="en-US" sz="1050" dirty="0"/>
              <a:t>2007; 27: 555-559. </a:t>
            </a:r>
          </a:p>
          <a:p>
            <a:pPr marL="273050" indent="-273050"/>
            <a:r>
              <a:rPr lang="en-US" sz="1050" dirty="0" err="1"/>
              <a:t>Fangmann</a:t>
            </a:r>
            <a:r>
              <a:rPr lang="en-US" sz="1050" dirty="0"/>
              <a:t> P, </a:t>
            </a:r>
            <a:r>
              <a:rPr lang="en-US" sz="1050" dirty="0" err="1"/>
              <a:t>Assion</a:t>
            </a:r>
            <a:r>
              <a:rPr lang="en-US" sz="1050" dirty="0"/>
              <a:t> HJ, </a:t>
            </a:r>
            <a:r>
              <a:rPr lang="en-US" sz="1050" dirty="0" err="1"/>
              <a:t>Juckel</a:t>
            </a:r>
            <a:r>
              <a:rPr lang="en-US" sz="1050" dirty="0"/>
              <a:t> G, </a:t>
            </a:r>
            <a:r>
              <a:rPr lang="en-US" sz="1050" dirty="0" err="1"/>
              <a:t>Álamo</a:t>
            </a:r>
            <a:r>
              <a:rPr lang="en-US" sz="1050" dirty="0"/>
              <a:t> C, </a:t>
            </a:r>
            <a:r>
              <a:rPr lang="en-US" sz="1050" dirty="0" err="1"/>
              <a:t>López</a:t>
            </a:r>
            <a:r>
              <a:rPr lang="en-US" sz="1050" dirty="0"/>
              <a:t>-Muñoz F. Half a century of antidepressant drugs. On the clinical introduction of monoamine oxidase inhibitors, </a:t>
            </a:r>
            <a:r>
              <a:rPr lang="en-US" sz="1050" dirty="0" err="1"/>
              <a:t>tricyclics</a:t>
            </a:r>
            <a:r>
              <a:rPr lang="en-US" sz="1050" dirty="0"/>
              <a:t> and </a:t>
            </a:r>
            <a:r>
              <a:rPr lang="en-US" sz="1050" dirty="0" err="1"/>
              <a:t>tetracyclics</a:t>
            </a:r>
            <a:r>
              <a:rPr lang="en-US" sz="1050" dirty="0"/>
              <a:t>. Part II: </a:t>
            </a:r>
            <a:r>
              <a:rPr lang="en-US" sz="1050" dirty="0" err="1"/>
              <a:t>Tricyclics</a:t>
            </a:r>
            <a:r>
              <a:rPr lang="en-US" sz="1050" dirty="0"/>
              <a:t> and </a:t>
            </a:r>
            <a:r>
              <a:rPr lang="en-US" sz="1050" dirty="0" err="1"/>
              <a:t>tetracyclics</a:t>
            </a:r>
            <a:r>
              <a:rPr lang="en-US" sz="1050" dirty="0"/>
              <a:t>. </a:t>
            </a:r>
            <a:r>
              <a:rPr lang="en-US" sz="1050" i="1" dirty="0"/>
              <a:t>Journal of Clinical Psychopharmacology </a:t>
            </a:r>
            <a:r>
              <a:rPr lang="en-US" sz="1050" dirty="0"/>
              <a:t>2008; 28: 1-4. </a:t>
            </a:r>
          </a:p>
          <a:p>
            <a:pPr marL="273050" indent="-273050"/>
            <a:r>
              <a:rPr lang="en-US" sz="1050" dirty="0" err="1"/>
              <a:t>López</a:t>
            </a:r>
            <a:r>
              <a:rPr lang="en-US" sz="1050" dirty="0"/>
              <a:t>-Muñoz F, García-García P, </a:t>
            </a:r>
            <a:r>
              <a:rPr lang="en-US" sz="1050" dirty="0" err="1"/>
              <a:t>Sáiz</a:t>
            </a:r>
            <a:r>
              <a:rPr lang="en-US" sz="1050" dirty="0"/>
              <a:t>-Ruiz J, </a:t>
            </a:r>
            <a:r>
              <a:rPr lang="en-US" sz="1050" dirty="0" err="1"/>
              <a:t>Mezzich</a:t>
            </a:r>
            <a:r>
              <a:rPr lang="en-US" sz="1050" dirty="0"/>
              <a:t> JE, Rubio G, </a:t>
            </a:r>
            <a:r>
              <a:rPr lang="en-US" sz="1050" dirty="0" err="1"/>
              <a:t>Vieta</a:t>
            </a:r>
            <a:r>
              <a:rPr lang="en-US" sz="1050" dirty="0"/>
              <a:t> R, </a:t>
            </a:r>
            <a:r>
              <a:rPr lang="en-US" sz="1050" dirty="0" err="1"/>
              <a:t>Álamo</a:t>
            </a:r>
            <a:r>
              <a:rPr lang="en-US" sz="1050" dirty="0"/>
              <a:t> C. A </a:t>
            </a:r>
            <a:r>
              <a:rPr lang="en-US" sz="1050" dirty="0" err="1"/>
              <a:t>bibliometric</a:t>
            </a:r>
            <a:r>
              <a:rPr lang="en-US" sz="1050" dirty="0"/>
              <a:t> study of the use of the classification and diagnostic systems in psychiatry over the last 25 years. </a:t>
            </a:r>
            <a:r>
              <a:rPr lang="en-US" sz="1050" i="1" dirty="0"/>
              <a:t>Psychopathology</a:t>
            </a:r>
            <a:r>
              <a:rPr lang="en-US" sz="1050" dirty="0"/>
              <a:t> 2008; 41: 214-225. </a:t>
            </a:r>
          </a:p>
          <a:p>
            <a:pPr marL="273050" indent="-273050"/>
            <a:r>
              <a:rPr lang="en-US" sz="1050" dirty="0"/>
              <a:t>García-García P, </a:t>
            </a:r>
            <a:r>
              <a:rPr lang="en-US" sz="1050" dirty="0" err="1"/>
              <a:t>López</a:t>
            </a:r>
            <a:r>
              <a:rPr lang="en-US" sz="1050" dirty="0"/>
              <a:t>-Muñoz F, Rubio G, Martín-</a:t>
            </a:r>
            <a:r>
              <a:rPr lang="en-US" sz="1050" dirty="0" err="1"/>
              <a:t>Agueda</a:t>
            </a:r>
            <a:r>
              <a:rPr lang="en-US" sz="1050" dirty="0"/>
              <a:t> B, </a:t>
            </a:r>
            <a:r>
              <a:rPr lang="en-US" sz="1050" dirty="0" err="1"/>
              <a:t>Álamo</a:t>
            </a:r>
            <a:r>
              <a:rPr lang="en-US" sz="1050" dirty="0"/>
              <a:t> C. </a:t>
            </a:r>
            <a:r>
              <a:rPr lang="en-US" sz="1050" dirty="0" err="1"/>
              <a:t>Phytotherapy</a:t>
            </a:r>
            <a:r>
              <a:rPr lang="en-US" sz="1050" dirty="0"/>
              <a:t> and psychiatry: </a:t>
            </a:r>
            <a:r>
              <a:rPr lang="en-US" sz="1050" dirty="0" err="1"/>
              <a:t>Bibliometric</a:t>
            </a:r>
            <a:r>
              <a:rPr lang="en-US" sz="1050" dirty="0"/>
              <a:t> study of the scientific literature from the last 20 years. </a:t>
            </a:r>
            <a:r>
              <a:rPr lang="en-US" sz="1050" i="1" dirty="0" err="1"/>
              <a:t>Phytomedicine</a:t>
            </a:r>
            <a:r>
              <a:rPr lang="en-US" sz="1050" i="1" dirty="0"/>
              <a:t>: International Journal of </a:t>
            </a:r>
            <a:r>
              <a:rPr lang="en-US" sz="1050" i="1" dirty="0" err="1"/>
              <a:t>Phytotherapy</a:t>
            </a:r>
            <a:r>
              <a:rPr lang="en-US" sz="1050" i="1" dirty="0"/>
              <a:t> and </a:t>
            </a:r>
            <a:r>
              <a:rPr lang="en-US" sz="1050" i="1" dirty="0" err="1"/>
              <a:t>Phytopharmacology</a:t>
            </a:r>
            <a:r>
              <a:rPr lang="en-US" sz="1050" i="1" dirty="0"/>
              <a:t> </a:t>
            </a:r>
            <a:r>
              <a:rPr lang="en-US" sz="1050" dirty="0"/>
              <a:t>2008; 15: 566-576. </a:t>
            </a:r>
          </a:p>
          <a:p>
            <a:pPr marL="273050" indent="-273050"/>
            <a:r>
              <a:rPr lang="en-US" sz="1050" dirty="0" err="1"/>
              <a:t>López</a:t>
            </a:r>
            <a:r>
              <a:rPr lang="en-US" sz="1050" dirty="0"/>
              <a:t>-Muñoz F, </a:t>
            </a:r>
            <a:r>
              <a:rPr lang="en-US" sz="1050" dirty="0" err="1"/>
              <a:t>Álamo</a:t>
            </a:r>
            <a:r>
              <a:rPr lang="en-US" sz="1050" dirty="0"/>
              <a:t> C, Quintero-Gutiérrez FJ, García-García P. A </a:t>
            </a:r>
            <a:r>
              <a:rPr lang="en-US" sz="1050" dirty="0" err="1"/>
              <a:t>bibliometric</a:t>
            </a:r>
            <a:r>
              <a:rPr lang="en-US" sz="1050" dirty="0"/>
              <a:t> study of international scientific productivity in attention-deficit hyperactivity disorder covering the period 1980-2005. </a:t>
            </a:r>
            <a:r>
              <a:rPr lang="en-US" sz="1050" i="1" dirty="0"/>
              <a:t>European Child and Adolescent Psychiatry </a:t>
            </a:r>
            <a:r>
              <a:rPr lang="en-US" sz="1050" dirty="0"/>
              <a:t>2008; 17: 381-391.</a:t>
            </a:r>
          </a:p>
          <a:p>
            <a:pPr marL="273050" indent="-273050"/>
            <a:r>
              <a:rPr lang="en-US" sz="1050" dirty="0" err="1"/>
              <a:t>López</a:t>
            </a:r>
            <a:r>
              <a:rPr lang="en-US" sz="1050" dirty="0"/>
              <a:t>-Muñoz F, </a:t>
            </a:r>
            <a:r>
              <a:rPr lang="en-US" sz="1050" dirty="0" err="1"/>
              <a:t>Álamo</a:t>
            </a:r>
            <a:r>
              <a:rPr lang="en-US" sz="1050" dirty="0"/>
              <a:t> C, García-García P, Molina JD, Rubio G. The role of psychopharmacology in the medical abuses of the Third Reich: from euthanasia </a:t>
            </a:r>
            <a:r>
              <a:rPr lang="en-US" sz="1050" dirty="0" err="1"/>
              <a:t>programmes</a:t>
            </a:r>
            <a:r>
              <a:rPr lang="en-US" sz="1050" dirty="0"/>
              <a:t> to human experimentation. </a:t>
            </a:r>
            <a:r>
              <a:rPr lang="en-US" sz="1050" i="1" dirty="0"/>
              <a:t>Brain Research Bulletin </a:t>
            </a:r>
            <a:r>
              <a:rPr lang="en-US" sz="1050" dirty="0"/>
              <a:t>2008; 77: 388-403. </a:t>
            </a:r>
          </a:p>
          <a:p>
            <a:pPr marL="273050" indent="-273050"/>
            <a:r>
              <a:rPr lang="en-US" sz="1050" dirty="0" err="1"/>
              <a:t>López</a:t>
            </a:r>
            <a:r>
              <a:rPr lang="en-US" sz="1050" dirty="0"/>
              <a:t>-Muñoz F, García-García P, </a:t>
            </a:r>
            <a:r>
              <a:rPr lang="en-US" sz="1050" dirty="0" err="1"/>
              <a:t>Álamo</a:t>
            </a:r>
            <a:r>
              <a:rPr lang="en-US" sz="1050" dirty="0"/>
              <a:t> C. The pharmaceutical industry and the German National Socialist regime: I.G. </a:t>
            </a:r>
            <a:r>
              <a:rPr lang="en-US" sz="1050" dirty="0" err="1"/>
              <a:t>Farben</a:t>
            </a:r>
            <a:r>
              <a:rPr lang="en-US" sz="1050" dirty="0"/>
              <a:t> and pharmacological research. </a:t>
            </a:r>
            <a:r>
              <a:rPr lang="en-US" sz="1050" i="1" dirty="0"/>
              <a:t>Journal of Clinical Pharmacy and Therapeutics </a:t>
            </a:r>
            <a:r>
              <a:rPr lang="en-US" sz="1050" dirty="0"/>
              <a:t>2009; 34: 67-77. </a:t>
            </a:r>
          </a:p>
          <a:p>
            <a:pPr marL="273050" indent="-273050"/>
            <a:r>
              <a:rPr lang="en-US" sz="1050" dirty="0"/>
              <a:t>Molina JD, Lerma-Carrillo I, Leonor M, </a:t>
            </a:r>
            <a:r>
              <a:rPr lang="en-US" sz="1050" dirty="0" err="1"/>
              <a:t>Pascual</a:t>
            </a:r>
            <a:r>
              <a:rPr lang="en-US" sz="1050" dirty="0"/>
              <a:t> F, </a:t>
            </a:r>
            <a:r>
              <a:rPr lang="en-US" sz="1050" dirty="0" err="1"/>
              <a:t>Blasco-Fontecilla</a:t>
            </a:r>
            <a:r>
              <a:rPr lang="en-US" sz="1050" dirty="0"/>
              <a:t> H, González-Parra S, </a:t>
            </a:r>
            <a:r>
              <a:rPr lang="en-US" sz="1050" dirty="0" err="1"/>
              <a:t>López</a:t>
            </a:r>
            <a:r>
              <a:rPr lang="en-US" sz="1050" dirty="0"/>
              <a:t>-Muñoz F, </a:t>
            </a:r>
            <a:r>
              <a:rPr lang="en-US" sz="1050" dirty="0" err="1"/>
              <a:t>Álamo</a:t>
            </a:r>
            <a:r>
              <a:rPr lang="en-US" sz="1050" dirty="0"/>
              <a:t> C. Combined treatment with </a:t>
            </a:r>
            <a:r>
              <a:rPr lang="en-US" sz="1050" dirty="0" err="1"/>
              <a:t>amisulpride</a:t>
            </a:r>
            <a:r>
              <a:rPr lang="en-US" sz="1050" dirty="0"/>
              <a:t> in patients with schizophrenia discharged from a Short-Term Hospitalization Unit: a one-year retrospective study. </a:t>
            </a:r>
            <a:r>
              <a:rPr lang="en-US" sz="1050" i="1" dirty="0"/>
              <a:t>Clinical Neuropharmacology </a:t>
            </a:r>
            <a:r>
              <a:rPr lang="en-US" sz="1050" dirty="0"/>
              <a:t>2009; 32: 10-15.</a:t>
            </a:r>
          </a:p>
          <a:p>
            <a:pPr marL="273050" indent="-273050"/>
            <a:r>
              <a:rPr lang="en-US" sz="1050" dirty="0" err="1"/>
              <a:t>López</a:t>
            </a:r>
            <a:r>
              <a:rPr lang="en-US" sz="1050" dirty="0"/>
              <a:t>-Muñoz F, </a:t>
            </a:r>
            <a:r>
              <a:rPr lang="en-US" sz="1050" dirty="0" err="1"/>
              <a:t>Álamo</a:t>
            </a:r>
            <a:r>
              <a:rPr lang="en-US" sz="1050" dirty="0"/>
              <a:t> C. The consolidation of neuroleptic therapy: Janssen, the discovery of haloperidol and its introduction into clinical practice. </a:t>
            </a:r>
            <a:r>
              <a:rPr lang="en-US" sz="1050" i="1" dirty="0"/>
              <a:t>Brain Research Bulletin </a:t>
            </a:r>
            <a:r>
              <a:rPr lang="en-US" sz="1050" dirty="0"/>
              <a:t>2009; 79: 130-141. </a:t>
            </a:r>
            <a:endParaRPr lang="en-US" sz="1050" dirty="0" smtClean="0"/>
          </a:p>
          <a:p>
            <a:pPr marL="273050" indent="-273050"/>
            <a:r>
              <a:rPr lang="en-US" sz="1050" dirty="0" err="1"/>
              <a:t>López</a:t>
            </a:r>
            <a:r>
              <a:rPr lang="en-US" sz="1050" dirty="0"/>
              <a:t>-Muñoz F, </a:t>
            </a:r>
            <a:r>
              <a:rPr lang="en-US" sz="1050" dirty="0" err="1"/>
              <a:t>Álamo</a:t>
            </a:r>
            <a:r>
              <a:rPr lang="en-US" sz="1050" dirty="0"/>
              <a:t> C. Monoaminergic neurotransmission: The history of the discovery of antidepressants from 1950s until today. </a:t>
            </a:r>
            <a:r>
              <a:rPr lang="en-US" sz="1050" i="1" dirty="0"/>
              <a:t>Current Pharmaceutical Design</a:t>
            </a:r>
            <a:r>
              <a:rPr lang="en-US" sz="1050" dirty="0"/>
              <a:t> 2009; 15: 1563-1586. </a:t>
            </a:r>
          </a:p>
          <a:p>
            <a:pPr marL="273050" indent="-273050"/>
            <a:endParaRPr lang="en-US" sz="1050" dirty="0"/>
          </a:p>
        </p:txBody>
      </p:sp>
    </p:spTree>
    <p:extLst>
      <p:ext uri="{BB962C8B-B14F-4D97-AF65-F5344CB8AC3E}">
        <p14:creationId xmlns:p14="http://schemas.microsoft.com/office/powerpoint/2010/main" val="5455422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767</TotalTime>
  <Words>1804</Words>
  <Application>Microsoft Office PowerPoint</Application>
  <PresentationFormat>On-screen Show (4:3)</PresentationFormat>
  <Paragraphs>83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PowerPoint Presentation</vt:lpstr>
      <vt:lpstr>Francisco López-Muñoz, MD PhD</vt:lpstr>
      <vt:lpstr>Francisco López-Muñoz’s Biography</vt:lpstr>
      <vt:lpstr>Francisco López-Muñoz’s Biography</vt:lpstr>
      <vt:lpstr>Research Interest</vt:lpstr>
      <vt:lpstr>Awards</vt:lpstr>
      <vt:lpstr>Conferences participated</vt:lpstr>
      <vt:lpstr>Books and Paper’s Published </vt:lpstr>
      <vt:lpstr>Most recent and relevant Publications (I)</vt:lpstr>
      <vt:lpstr>Most recent and relevant Publications (II)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 W Francis Lam</dc:title>
  <dc:creator>Apurva Vunnava</dc:creator>
  <cp:lastModifiedBy>Apurva Vunnava</cp:lastModifiedBy>
  <cp:revision>61</cp:revision>
  <dcterms:created xsi:type="dcterms:W3CDTF">2014-10-29T06:38:48Z</dcterms:created>
  <dcterms:modified xsi:type="dcterms:W3CDTF">2015-10-13T10:11:09Z</dcterms:modified>
</cp:coreProperties>
</file>