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77" r:id="rId5"/>
    <p:sldId id="278" r:id="rId6"/>
    <p:sldId id="288" r:id="rId7"/>
    <p:sldId id="279" r:id="rId8"/>
    <p:sldId id="294" r:id="rId9"/>
    <p:sldId id="289" r:id="rId10"/>
    <p:sldId id="290" r:id="rId11"/>
    <p:sldId id="291" r:id="rId12"/>
    <p:sldId id="295" r:id="rId13"/>
    <p:sldId id="285" r:id="rId14"/>
    <p:sldId id="292" r:id="rId15"/>
    <p:sldId id="293" r:id="rId16"/>
    <p:sldId id="265" r:id="rId17"/>
    <p:sldId id="267" r:id="rId18"/>
    <p:sldId id="274" r:id="rId19"/>
    <p:sldId id="275" r:id="rId20"/>
    <p:sldId id="287"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6FF3EF-2B57-44E6-90A4-481F31212281}">
          <p14:sldIdLst>
            <p14:sldId id="257"/>
            <p14:sldId id="258"/>
            <p14:sldId id="256"/>
            <p14:sldId id="277"/>
            <p14:sldId id="278"/>
            <p14:sldId id="288"/>
            <p14:sldId id="279"/>
            <p14:sldId id="294"/>
            <p14:sldId id="289"/>
            <p14:sldId id="290"/>
            <p14:sldId id="291"/>
            <p14:sldId id="295"/>
            <p14:sldId id="285"/>
            <p14:sldId id="292"/>
            <p14:sldId id="293"/>
          </p14:sldIdLst>
        </p14:section>
        <p14:section name="Untitled Section" id="{F2C95073-7E2C-4D5F-B43D-6F4E99D84826}">
          <p14:sldIdLst>
            <p14:sldId id="265"/>
            <p14:sldId id="267"/>
            <p14:sldId id="274"/>
            <p14:sldId id="275"/>
            <p14:sldId id="287"/>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51" autoAdjust="0"/>
  </p:normalViewPr>
  <p:slideViewPr>
    <p:cSldViewPr snapToGrid="0">
      <p:cViewPr varScale="1">
        <p:scale>
          <a:sx n="77" d="100"/>
          <a:sy n="77" d="100"/>
        </p:scale>
        <p:origin x="-11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94535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426023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89788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23414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500DC-347A-4F06-816A-50487592DE53}"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04178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500DC-347A-4F06-816A-50487592DE5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40482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500DC-347A-4F06-816A-50487592DE53}"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46070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500DC-347A-4F06-816A-50487592DE53}"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401789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500DC-347A-4F06-816A-50487592DE53}"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27327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500DC-347A-4F06-816A-50487592DE5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9060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500DC-347A-4F06-816A-50487592DE53}"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71169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500DC-347A-4F06-816A-50487592DE53}"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B17D9-4F67-44A5-A59D-BF7E04140E4B}" type="slidenum">
              <a:rPr lang="en-US" smtClean="0"/>
              <a:t>‹#›</a:t>
            </a:fld>
            <a:endParaRPr lang="en-US"/>
          </a:p>
        </p:txBody>
      </p:sp>
    </p:spTree>
    <p:extLst>
      <p:ext uri="{BB962C8B-B14F-4D97-AF65-F5344CB8AC3E}">
        <p14:creationId xmlns:p14="http://schemas.microsoft.com/office/powerpoint/2010/main" val="119692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pubfacts.com/author/Gary+L+Johanning" TargetMode="External"/><Relationship Id="rId13" Type="http://schemas.openxmlformats.org/officeDocument/2006/relationships/hyperlink" Target="http://www.pubfacts.com/author/William+C+Satterfield" TargetMode="External"/><Relationship Id="rId3" Type="http://schemas.openxmlformats.org/officeDocument/2006/relationships/hyperlink" Target="http://www.pubfacts.com/author/Kiera+Rycaj" TargetMode="External"/><Relationship Id="rId7" Type="http://schemas.openxmlformats.org/officeDocument/2006/relationships/hyperlink" Target="http://www.pubfacts.com/author/Edward+E+Partridge" TargetMode="External"/><Relationship Id="rId12" Type="http://schemas.openxmlformats.org/officeDocument/2006/relationships/hyperlink" Target="http://www.pubfacts.com/author/Kirstin+F+Barnhart" TargetMode="External"/><Relationship Id="rId2" Type="http://schemas.openxmlformats.org/officeDocument/2006/relationships/hyperlink" Target="http://www.pubfacts.com/author/Bingnan+Yin" TargetMode="External"/><Relationship Id="rId1" Type="http://schemas.openxmlformats.org/officeDocument/2006/relationships/slideLayout" Target="../slideLayouts/slideLayout2.xml"/><Relationship Id="rId6" Type="http://schemas.openxmlformats.org/officeDocument/2006/relationships/hyperlink" Target="http://www.pubfacts.com/author/Ronald+D+Alvarez" TargetMode="External"/><Relationship Id="rId11" Type="http://schemas.openxmlformats.org/officeDocument/2006/relationships/hyperlink" Target="http://www.pubfacts.com/author/Joshua+B+Plummer" TargetMode="External"/><Relationship Id="rId5" Type="http://schemas.openxmlformats.org/officeDocument/2006/relationships/hyperlink" Target="http://www.pubfacts.com/author/Suguna+Badiga" TargetMode="External"/><Relationship Id="rId10" Type="http://schemas.openxmlformats.org/officeDocument/2006/relationships/hyperlink" Target="http://www.pubfacts.com/author/Jinsong+Liu" TargetMode="External"/><Relationship Id="rId4" Type="http://schemas.openxmlformats.org/officeDocument/2006/relationships/hyperlink" Target="http://www.pubfacts.com/author/Chandrika+J+Piyathilake" TargetMode="External"/><Relationship Id="rId9" Type="http://schemas.openxmlformats.org/officeDocument/2006/relationships/hyperlink" Target="http://www.pubfacts.com/author/Andres+Azuer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46401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FOLIC ACID</a:t>
            </a:r>
            <a:endParaRPr lang="en-US" dirty="0"/>
          </a:p>
        </p:txBody>
      </p:sp>
      <p:pic>
        <p:nvPicPr>
          <p:cNvPr id="5" name="Picture 2" descr="C:\Users\mamatha-m\Desktop\6-Eat-Green-Leafy-Vegetables.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099108" y="1600200"/>
            <a:ext cx="6945784" cy="4945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05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lvl="1" indent="0">
              <a:buClr>
                <a:srgbClr val="7030A0"/>
              </a:buClr>
              <a:buNone/>
              <a:defRPr/>
            </a:pPr>
            <a:r>
              <a:rPr lang="en-CA" sz="3200" dirty="0">
                <a:solidFill>
                  <a:schemeClr val="accent2">
                    <a:lumMod val="75000"/>
                  </a:schemeClr>
                </a:solidFill>
              </a:rPr>
              <a:t>foods high in folic acid</a:t>
            </a:r>
          </a:p>
          <a:p>
            <a:pPr lvl="2">
              <a:buClr>
                <a:srgbClr val="7030A0"/>
              </a:buClr>
              <a:defRPr/>
            </a:pPr>
            <a:r>
              <a:rPr lang="en-CA" sz="3200" dirty="0">
                <a:solidFill>
                  <a:srgbClr val="339966"/>
                </a:solidFill>
              </a:rPr>
              <a:t>asparagus, broccoli, corn, spinach, </a:t>
            </a:r>
            <a:br>
              <a:rPr lang="en-CA" sz="3200" dirty="0">
                <a:solidFill>
                  <a:srgbClr val="339966"/>
                </a:solidFill>
              </a:rPr>
            </a:br>
            <a:r>
              <a:rPr lang="en-CA" sz="3200" dirty="0">
                <a:solidFill>
                  <a:srgbClr val="339966"/>
                </a:solidFill>
              </a:rPr>
              <a:t>orange juice, sunflower seeds, </a:t>
            </a:r>
            <a:br>
              <a:rPr lang="en-CA" sz="3200" dirty="0">
                <a:solidFill>
                  <a:srgbClr val="339966"/>
                </a:solidFill>
              </a:rPr>
            </a:br>
            <a:r>
              <a:rPr lang="en-CA" sz="3200" dirty="0">
                <a:solidFill>
                  <a:srgbClr val="339966"/>
                </a:solidFill>
              </a:rPr>
              <a:t>peanut butter, </a:t>
            </a:r>
            <a:r>
              <a:rPr lang="en-CA" sz="3200" dirty="0" smtClean="0">
                <a:solidFill>
                  <a:srgbClr val="339966"/>
                </a:solidFill>
              </a:rPr>
              <a:t>beans</a:t>
            </a:r>
          </a:p>
          <a:p>
            <a:pPr marL="457200" lvl="1" indent="0">
              <a:buClr>
                <a:srgbClr val="7030A0"/>
              </a:buClr>
              <a:buNone/>
            </a:pPr>
            <a:r>
              <a:rPr lang="en-CA" sz="3200" dirty="0" smtClean="0">
                <a:solidFill>
                  <a:schemeClr val="accent2">
                    <a:lumMod val="75000"/>
                  </a:schemeClr>
                </a:solidFill>
              </a:rPr>
              <a:t>foods fortified with folic acid</a:t>
            </a:r>
          </a:p>
          <a:p>
            <a:pPr lvl="2">
              <a:buClr>
                <a:srgbClr val="7030A0"/>
              </a:buClr>
            </a:pPr>
            <a:r>
              <a:rPr lang="en-CA" sz="3200" dirty="0" smtClean="0">
                <a:solidFill>
                  <a:srgbClr val="339966"/>
                </a:solidFill>
              </a:rPr>
              <a:t>white </a:t>
            </a:r>
            <a:r>
              <a:rPr lang="en-CA" sz="3200" dirty="0">
                <a:solidFill>
                  <a:srgbClr val="339966"/>
                </a:solidFill>
              </a:rPr>
              <a:t>flour, enriched pasta, enriched cornmeal</a:t>
            </a:r>
          </a:p>
          <a:p>
            <a:endParaRPr lang="en-US" dirty="0"/>
          </a:p>
        </p:txBody>
      </p:sp>
    </p:spTree>
    <p:extLst>
      <p:ext uri="{BB962C8B-B14F-4D97-AF65-F5344CB8AC3E}">
        <p14:creationId xmlns:p14="http://schemas.microsoft.com/office/powerpoint/2010/main" val="1076889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fontScale="92500" lnSpcReduction="20000"/>
          </a:bodyPr>
          <a:lstStyle/>
          <a:p>
            <a:pPr fontAlgn="t"/>
            <a:r>
              <a:rPr lang="en-US" dirty="0"/>
              <a:t>Fatigue</a:t>
            </a:r>
          </a:p>
          <a:p>
            <a:pPr fontAlgn="t"/>
            <a:r>
              <a:rPr lang="en-US" dirty="0"/>
              <a:t>Poor appetite</a:t>
            </a:r>
          </a:p>
          <a:p>
            <a:pPr fontAlgn="t"/>
            <a:r>
              <a:rPr lang="en-US" dirty="0"/>
              <a:t>Headache</a:t>
            </a:r>
          </a:p>
          <a:p>
            <a:pPr fontAlgn="t"/>
            <a:r>
              <a:rPr lang="en-US" dirty="0"/>
              <a:t>Pallor (pale skin)</a:t>
            </a:r>
          </a:p>
          <a:p>
            <a:pPr fontAlgn="t"/>
            <a:r>
              <a:rPr lang="en-US" dirty="0"/>
              <a:t>Grey hair</a:t>
            </a:r>
          </a:p>
          <a:p>
            <a:pPr fontAlgn="t"/>
            <a:r>
              <a:rPr lang="en-US" dirty="0"/>
              <a:t>Red, irritated, swollen, and sometimes shiny tongue</a:t>
            </a:r>
          </a:p>
          <a:p>
            <a:pPr fontAlgn="t"/>
            <a:r>
              <a:rPr lang="en-US" dirty="0"/>
              <a:t>Mouth ulcers</a:t>
            </a:r>
          </a:p>
          <a:p>
            <a:pPr fontAlgn="t"/>
            <a:r>
              <a:rPr lang="en-US" dirty="0"/>
              <a:t>Shortness of breath and lightheadedness</a:t>
            </a:r>
          </a:p>
          <a:p>
            <a:pPr fontAlgn="t"/>
            <a:r>
              <a:rPr lang="en-US" dirty="0"/>
              <a:t>Change in bowel patterns, usually diarrhea</a:t>
            </a:r>
          </a:p>
          <a:p>
            <a:endParaRPr lang="en-US" dirty="0"/>
          </a:p>
        </p:txBody>
      </p:sp>
    </p:spTree>
    <p:extLst>
      <p:ext uri="{BB962C8B-B14F-4D97-AF65-F5344CB8AC3E}">
        <p14:creationId xmlns:p14="http://schemas.microsoft.com/office/powerpoint/2010/main" val="794267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WHO IS AT HIGHER RISK</a:t>
            </a:r>
            <a:endParaRPr lang="en-US" dirty="0">
              <a:solidFill>
                <a:srgbClr val="C00000"/>
              </a:solidFill>
            </a:endParaRPr>
          </a:p>
        </p:txBody>
      </p:sp>
      <p:sp>
        <p:nvSpPr>
          <p:cNvPr id="3" name="Content Placeholder 2"/>
          <p:cNvSpPr>
            <a:spLocks noGrp="1"/>
          </p:cNvSpPr>
          <p:nvPr>
            <p:ph idx="1"/>
          </p:nvPr>
        </p:nvSpPr>
        <p:spPr>
          <a:xfrm>
            <a:off x="442686" y="1642609"/>
            <a:ext cx="8229600" cy="4525963"/>
          </a:xfrm>
        </p:spPr>
        <p:txBody>
          <a:bodyPr/>
          <a:lstStyle/>
          <a:p>
            <a:pPr lvl="0">
              <a:buClr>
                <a:srgbClr val="7030A0"/>
              </a:buClr>
              <a:defRPr/>
            </a:pPr>
            <a:r>
              <a:rPr lang="en-CA" sz="2800" dirty="0">
                <a:solidFill>
                  <a:srgbClr val="0070C0"/>
                </a:solidFill>
              </a:rPr>
              <a:t>women who...</a:t>
            </a:r>
          </a:p>
          <a:p>
            <a:pPr lvl="1">
              <a:buClr>
                <a:srgbClr val="7030A0"/>
              </a:buClr>
              <a:buFont typeface="Wingdings" pitchFamily="2" charset="2"/>
              <a:buChar char="v"/>
              <a:defRPr/>
            </a:pPr>
            <a:r>
              <a:rPr lang="en-CA" sz="2400" dirty="0">
                <a:solidFill>
                  <a:srgbClr val="002060"/>
                </a:solidFill>
              </a:rPr>
              <a:t>have a previous pregnancy affected by an NTD</a:t>
            </a:r>
          </a:p>
          <a:p>
            <a:pPr lvl="1">
              <a:buClr>
                <a:srgbClr val="7030A0"/>
              </a:buClr>
              <a:buFont typeface="Wingdings" pitchFamily="2" charset="2"/>
              <a:buChar char="v"/>
              <a:defRPr/>
            </a:pPr>
            <a:r>
              <a:rPr lang="en-CA" sz="2400" dirty="0">
                <a:solidFill>
                  <a:srgbClr val="002060"/>
                </a:solidFill>
              </a:rPr>
              <a:t>have a family history of NTDs</a:t>
            </a:r>
          </a:p>
          <a:p>
            <a:pPr lvl="1">
              <a:buClr>
                <a:srgbClr val="7030A0"/>
              </a:buClr>
              <a:buFont typeface="Wingdings" pitchFamily="2" charset="2"/>
              <a:buChar char="v"/>
              <a:defRPr/>
            </a:pPr>
            <a:r>
              <a:rPr lang="en-CA" sz="2400" dirty="0">
                <a:solidFill>
                  <a:srgbClr val="002060"/>
                </a:solidFill>
              </a:rPr>
              <a:t>use certain anti-seizure medication</a:t>
            </a:r>
          </a:p>
          <a:p>
            <a:pPr lvl="1">
              <a:buClr>
                <a:srgbClr val="7030A0"/>
              </a:buClr>
              <a:buFont typeface="Wingdings" pitchFamily="2" charset="2"/>
              <a:buChar char="v"/>
              <a:defRPr/>
            </a:pPr>
            <a:r>
              <a:rPr lang="en-CA" sz="2400" dirty="0">
                <a:solidFill>
                  <a:srgbClr val="002060"/>
                </a:solidFill>
              </a:rPr>
              <a:t>have insulin-dependent diabetes</a:t>
            </a:r>
          </a:p>
          <a:p>
            <a:pPr lvl="1">
              <a:buClr>
                <a:srgbClr val="7030A0"/>
              </a:buClr>
              <a:buFont typeface="Wingdings" pitchFamily="2" charset="2"/>
              <a:buChar char="v"/>
              <a:defRPr/>
            </a:pPr>
            <a:r>
              <a:rPr lang="en-CA" sz="2400" dirty="0">
                <a:solidFill>
                  <a:srgbClr val="002060"/>
                </a:solidFill>
              </a:rPr>
              <a:t>been diagnosed as clinically obese</a:t>
            </a:r>
          </a:p>
          <a:p>
            <a:pPr lvl="1">
              <a:buClr>
                <a:srgbClr val="7030A0"/>
              </a:buClr>
              <a:buFont typeface="Wingdings" pitchFamily="2" charset="2"/>
              <a:buChar char="v"/>
              <a:defRPr/>
            </a:pPr>
            <a:r>
              <a:rPr lang="en-CA" sz="2400" dirty="0">
                <a:solidFill>
                  <a:srgbClr val="002060"/>
                </a:solidFill>
              </a:rPr>
              <a:t>abuse alcohol</a:t>
            </a:r>
          </a:p>
          <a:p>
            <a:pPr lvl="1">
              <a:buClr>
                <a:srgbClr val="7030A0"/>
              </a:buClr>
              <a:buFont typeface="Wingdings" pitchFamily="2" charset="2"/>
              <a:buChar char="v"/>
              <a:defRPr/>
            </a:pPr>
            <a:r>
              <a:rPr lang="en-CA" sz="2400" dirty="0">
                <a:solidFill>
                  <a:srgbClr val="002060"/>
                </a:solidFill>
              </a:rPr>
              <a:t>are of Celtic, Northern Chinese, Cree and </a:t>
            </a:r>
            <a:br>
              <a:rPr lang="en-CA" sz="2400" dirty="0">
                <a:solidFill>
                  <a:srgbClr val="002060"/>
                </a:solidFill>
              </a:rPr>
            </a:br>
            <a:r>
              <a:rPr lang="en-CA" sz="2400" dirty="0">
                <a:solidFill>
                  <a:srgbClr val="002060"/>
                </a:solidFill>
              </a:rPr>
              <a:t>Sikh heritage</a:t>
            </a:r>
          </a:p>
          <a:p>
            <a:pPr marL="0" indent="0">
              <a:buNone/>
            </a:pPr>
            <a:endParaRPr lang="en-US" dirty="0"/>
          </a:p>
        </p:txBody>
      </p:sp>
    </p:spTree>
    <p:extLst>
      <p:ext uri="{BB962C8B-B14F-4D97-AF65-F5344CB8AC3E}">
        <p14:creationId xmlns:p14="http://schemas.microsoft.com/office/powerpoint/2010/main" val="285469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Clr>
                <a:srgbClr val="7030A0"/>
              </a:buClr>
              <a:defRPr/>
            </a:pPr>
            <a:r>
              <a:rPr lang="en-CA" sz="2800" dirty="0" err="1">
                <a:solidFill>
                  <a:schemeClr val="accent2">
                    <a:lumMod val="75000"/>
                  </a:schemeClr>
                </a:solidFill>
              </a:rPr>
              <a:t>Spina</a:t>
            </a:r>
            <a:r>
              <a:rPr lang="en-CA" sz="2800" dirty="0">
                <a:solidFill>
                  <a:schemeClr val="accent2">
                    <a:lumMod val="75000"/>
                  </a:schemeClr>
                </a:solidFill>
              </a:rPr>
              <a:t> </a:t>
            </a:r>
            <a:r>
              <a:rPr lang="en-CA" sz="2800" dirty="0" smtClean="0">
                <a:solidFill>
                  <a:schemeClr val="accent2">
                    <a:lumMod val="75000"/>
                  </a:schemeClr>
                </a:solidFill>
              </a:rPr>
              <a:t>Bifida </a:t>
            </a:r>
            <a:r>
              <a:rPr lang="en-CA" sz="2400" dirty="0" smtClean="0">
                <a:solidFill>
                  <a:srgbClr val="339966"/>
                </a:solidFill>
              </a:rPr>
              <a:t>a </a:t>
            </a:r>
            <a:r>
              <a:rPr lang="en-CA" sz="2400" dirty="0">
                <a:solidFill>
                  <a:srgbClr val="339966"/>
                </a:solidFill>
              </a:rPr>
              <a:t>condition that results when </a:t>
            </a:r>
            <a:r>
              <a:rPr lang="en-CA" sz="2400" dirty="0" smtClean="0">
                <a:solidFill>
                  <a:srgbClr val="339966"/>
                </a:solidFill>
              </a:rPr>
              <a:t>the </a:t>
            </a:r>
            <a:r>
              <a:rPr lang="en-CA" sz="2400" dirty="0">
                <a:solidFill>
                  <a:srgbClr val="339966"/>
                </a:solidFill>
              </a:rPr>
              <a:t>lower part of the neural </a:t>
            </a:r>
            <a:r>
              <a:rPr lang="en-CA" sz="2400" dirty="0" smtClean="0">
                <a:solidFill>
                  <a:srgbClr val="339966"/>
                </a:solidFill>
              </a:rPr>
              <a:t>tube </a:t>
            </a:r>
            <a:r>
              <a:rPr lang="en-CA" sz="2400" dirty="0">
                <a:solidFill>
                  <a:srgbClr val="339966"/>
                </a:solidFill>
              </a:rPr>
              <a:t>fails to develop properly</a:t>
            </a:r>
            <a:br>
              <a:rPr lang="en-CA" sz="2400" dirty="0">
                <a:solidFill>
                  <a:srgbClr val="339966"/>
                </a:solidFill>
              </a:rPr>
            </a:br>
            <a:endParaRPr lang="en-CA" sz="2400" dirty="0">
              <a:solidFill>
                <a:srgbClr val="339966"/>
              </a:solidFill>
            </a:endParaRPr>
          </a:p>
        </p:txBody>
      </p:sp>
      <p:pic>
        <p:nvPicPr>
          <p:cNvPr id="4098" name="Picture 2" descr="C:\Users\mamatha-m\Desktop\spina_bifida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742" y="3018975"/>
            <a:ext cx="8621485" cy="3265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78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172" y="-828447"/>
            <a:ext cx="8229600" cy="45719"/>
          </a:xfrm>
        </p:spPr>
        <p:txBody>
          <a:bodyPr>
            <a:normAutofit fontScale="90000"/>
          </a:bodyPr>
          <a:lstStyle/>
          <a:p>
            <a:endParaRPr lang="en-US" dirty="0"/>
          </a:p>
        </p:txBody>
      </p:sp>
      <p:sp>
        <p:nvSpPr>
          <p:cNvPr id="3" name="Content Placeholder 2"/>
          <p:cNvSpPr>
            <a:spLocks noGrp="1"/>
          </p:cNvSpPr>
          <p:nvPr>
            <p:ph idx="1"/>
          </p:nvPr>
        </p:nvSpPr>
        <p:spPr/>
        <p:txBody>
          <a:bodyPr/>
          <a:lstStyle/>
          <a:p>
            <a:pPr lvl="0">
              <a:buClr>
                <a:srgbClr val="7030A0"/>
              </a:buClr>
              <a:defRPr/>
            </a:pPr>
            <a:r>
              <a:rPr lang="en-CA" sz="2800" dirty="0">
                <a:solidFill>
                  <a:srgbClr val="7030A0"/>
                </a:solidFill>
              </a:rPr>
              <a:t>Anencephaly</a:t>
            </a:r>
          </a:p>
          <a:p>
            <a:pPr lvl="1">
              <a:buClr>
                <a:srgbClr val="7030A0"/>
              </a:buClr>
              <a:defRPr/>
            </a:pPr>
            <a:r>
              <a:rPr lang="en-CA" sz="2400" dirty="0">
                <a:solidFill>
                  <a:srgbClr val="339966"/>
                </a:solidFill>
              </a:rPr>
              <a:t>a fatal condition in which the </a:t>
            </a:r>
            <a:r>
              <a:rPr lang="en-CA" sz="2400" dirty="0" smtClean="0">
                <a:solidFill>
                  <a:srgbClr val="339966"/>
                </a:solidFill>
              </a:rPr>
              <a:t>upper </a:t>
            </a:r>
            <a:r>
              <a:rPr lang="en-CA" sz="2400" dirty="0">
                <a:solidFill>
                  <a:srgbClr val="339966"/>
                </a:solidFill>
              </a:rPr>
              <a:t>end of the neural tube </a:t>
            </a:r>
            <a:br>
              <a:rPr lang="en-CA" sz="2400" dirty="0">
                <a:solidFill>
                  <a:srgbClr val="339966"/>
                </a:solidFill>
              </a:rPr>
            </a:br>
            <a:r>
              <a:rPr lang="en-CA" sz="2400" dirty="0">
                <a:solidFill>
                  <a:srgbClr val="339966"/>
                </a:solidFill>
              </a:rPr>
              <a:t>fails to </a:t>
            </a:r>
            <a:r>
              <a:rPr lang="en-CA" sz="2400" dirty="0" smtClean="0">
                <a:solidFill>
                  <a:srgbClr val="339966"/>
                </a:solidFill>
              </a:rPr>
              <a:t>close</a:t>
            </a:r>
          </a:p>
          <a:p>
            <a:pPr lvl="1">
              <a:buClr>
                <a:srgbClr val="7030A0"/>
              </a:buClr>
              <a:defRPr/>
            </a:pPr>
            <a:endParaRPr lang="en-CA" sz="2400" dirty="0">
              <a:solidFill>
                <a:srgbClr val="339966"/>
              </a:solidFill>
            </a:endParaRPr>
          </a:p>
          <a:p>
            <a:endParaRPr lang="en-US" dirty="0"/>
          </a:p>
        </p:txBody>
      </p:sp>
      <p:pic>
        <p:nvPicPr>
          <p:cNvPr id="5122" name="Picture 2" descr="C:\Users\mamatha-m\Desktop\anencepha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0914" y="3178629"/>
            <a:ext cx="4165600" cy="2830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21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Verdana" pitchFamily="34" charset="0"/>
                <a:ea typeface="Verdana" pitchFamily="34" charset="0"/>
                <a:cs typeface="Verdana" pitchFamily="34" charset="0"/>
              </a:rPr>
              <a:t>What if I’m in high risk</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52400" y="1397000"/>
            <a:ext cx="8229600" cy="4525963"/>
          </a:xfrm>
        </p:spPr>
        <p:txBody>
          <a:bodyPr>
            <a:normAutofit/>
          </a:bodyPr>
          <a:lstStyle/>
          <a:p>
            <a:r>
              <a:rPr lang="en-CA" dirty="0">
                <a:solidFill>
                  <a:srgbClr val="FF0000"/>
                </a:solidFill>
              </a:rPr>
              <a:t>consult a health professional</a:t>
            </a:r>
          </a:p>
          <a:p>
            <a:pPr lvl="1"/>
            <a:r>
              <a:rPr lang="en-CA" sz="3200" dirty="0">
                <a:solidFill>
                  <a:srgbClr val="FF0000"/>
                </a:solidFill>
              </a:rPr>
              <a:t>to determine correct dosage of folic acid</a:t>
            </a:r>
          </a:p>
          <a:p>
            <a:pPr lvl="1"/>
            <a:r>
              <a:rPr lang="en-CA" sz="3200" dirty="0">
                <a:solidFill>
                  <a:srgbClr val="FF0000"/>
                </a:solidFill>
              </a:rPr>
              <a:t>to determine best multivitamin</a:t>
            </a:r>
          </a:p>
          <a:p>
            <a:r>
              <a:rPr lang="en-CA" dirty="0">
                <a:solidFill>
                  <a:srgbClr val="FF0000"/>
                </a:solidFill>
              </a:rPr>
              <a:t>may require up to 5 mg of folic acid daily</a:t>
            </a:r>
          </a:p>
          <a:p>
            <a:pPr marL="0" indent="0">
              <a:buNone/>
            </a:pPr>
            <a:endParaRPr lang="en-US" dirty="0">
              <a:solidFill>
                <a:srgbClr val="FF00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4753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Verdana" pitchFamily="34" charset="0"/>
                <a:ea typeface="Verdana" pitchFamily="34" charset="0"/>
                <a:cs typeface="Verdana" pitchFamily="34" charset="0"/>
              </a:rPr>
              <a:t>PREVENTION</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393372"/>
            <a:ext cx="8229600" cy="4732792"/>
          </a:xfrm>
        </p:spPr>
        <p:txBody>
          <a:bodyPr>
            <a:normAutofit/>
          </a:bodyPr>
          <a:lstStyle/>
          <a:p>
            <a:pPr marL="0" indent="0">
              <a:buNone/>
            </a:pPr>
            <a:r>
              <a:rPr lang="en-US" sz="2400" dirty="0"/>
              <a:t> </a:t>
            </a:r>
            <a:endParaRPr lang="en-US" sz="2800" dirty="0">
              <a:latin typeface="Times New Roman" pitchFamily="18" charset="0"/>
              <a:ea typeface="Verdana" pitchFamily="34" charset="0"/>
              <a:cs typeface="Times New Roman" pitchFamily="18" charset="0"/>
            </a:endParaRPr>
          </a:p>
        </p:txBody>
      </p:sp>
      <p:sp>
        <p:nvSpPr>
          <p:cNvPr id="4" name="Rectangle 3"/>
          <p:cNvSpPr/>
          <p:nvPr/>
        </p:nvSpPr>
        <p:spPr>
          <a:xfrm>
            <a:off x="783771" y="1305342"/>
            <a:ext cx="7939315" cy="4062651"/>
          </a:xfrm>
          <a:prstGeom prst="rect">
            <a:avLst/>
          </a:prstGeom>
        </p:spPr>
        <p:txBody>
          <a:bodyPr wrap="square">
            <a:spAutoFit/>
          </a:bodyPr>
          <a:lstStyle/>
          <a:p>
            <a:pPr fontAlgn="t"/>
            <a:r>
              <a:rPr lang="en-US" dirty="0"/>
              <a:t> </a:t>
            </a:r>
          </a:p>
          <a:p>
            <a:pPr fontAlgn="t"/>
            <a:r>
              <a:rPr lang="en-US" sz="2400" dirty="0"/>
              <a:t>It is possible to consume enough folic acid by eating a balanced, varied diet including rich sources of </a:t>
            </a:r>
            <a:r>
              <a:rPr lang="en-US" sz="2400" dirty="0" err="1"/>
              <a:t>folate</a:t>
            </a:r>
            <a:r>
              <a:rPr lang="en-US" sz="2400" dirty="0"/>
              <a:t>, the food form of folic acid. The recommended dietary allowance (RDA) for folic acid is 400 micrograms per day for most adults.</a:t>
            </a:r>
          </a:p>
          <a:p>
            <a:pPr fontAlgn="t"/>
            <a:r>
              <a:rPr lang="en-US" sz="2400" dirty="0"/>
              <a:t>To get enough </a:t>
            </a:r>
            <a:r>
              <a:rPr lang="en-US" sz="2400" dirty="0" err="1"/>
              <a:t>folate</a:t>
            </a:r>
            <a:r>
              <a:rPr lang="en-US" sz="2400" dirty="0"/>
              <a:t>, consume plenty of the following foods:</a:t>
            </a:r>
          </a:p>
          <a:p>
            <a:pPr fontAlgn="t"/>
            <a:r>
              <a:rPr lang="en-US" sz="2400" dirty="0"/>
              <a:t>Fortified grains, cereals, and bread products</a:t>
            </a:r>
          </a:p>
          <a:p>
            <a:pPr fontAlgn="t"/>
            <a:r>
              <a:rPr lang="en-US" sz="2400" dirty="0"/>
              <a:t>Dried beans and legumes</a:t>
            </a:r>
          </a:p>
          <a:p>
            <a:pPr fontAlgn="t"/>
            <a:r>
              <a:rPr lang="en-US" sz="2400" dirty="0"/>
              <a:t>Poultry, pork, liver, and shellfish</a:t>
            </a:r>
          </a:p>
          <a:p>
            <a:pPr fontAlgn="t"/>
            <a:r>
              <a:rPr lang="en-US" sz="2400" dirty="0"/>
              <a:t>A variety of fresh fruits and vegetables, especially dark, leafy green vegetables, and citrus fruits and juices</a:t>
            </a:r>
          </a:p>
        </p:txBody>
      </p:sp>
    </p:spTree>
    <p:extLst>
      <p:ext uri="{BB962C8B-B14F-4D97-AF65-F5344CB8AC3E}">
        <p14:creationId xmlns:p14="http://schemas.microsoft.com/office/powerpoint/2010/main" val="2699332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114"/>
            <a:ext cx="8229600" cy="1132115"/>
          </a:xfrm>
        </p:spPr>
        <p:txBody>
          <a:bodyPr/>
          <a:lstStyle/>
          <a:p>
            <a:r>
              <a:rPr lang="en-US" dirty="0" smtClean="0">
                <a:solidFill>
                  <a:srgbClr val="FF0000"/>
                </a:solidFill>
              </a:rPr>
              <a:t>TREATMENT</a:t>
            </a:r>
            <a:endParaRPr lang="en-US" dirty="0">
              <a:solidFill>
                <a:srgbClr val="FF0000"/>
              </a:solidFill>
            </a:endParaRPr>
          </a:p>
        </p:txBody>
      </p:sp>
      <p:sp>
        <p:nvSpPr>
          <p:cNvPr id="4" name="Content Placeholder 3"/>
          <p:cNvSpPr>
            <a:spLocks noGrp="1"/>
          </p:cNvSpPr>
          <p:nvPr>
            <p:ph idx="1"/>
          </p:nvPr>
        </p:nvSpPr>
        <p:spPr>
          <a:xfrm>
            <a:off x="457200" y="1175657"/>
            <a:ext cx="8229600" cy="4950507"/>
          </a:xfrm>
        </p:spPr>
        <p:txBody>
          <a:bodyPr>
            <a:normAutofit/>
          </a:bodyPr>
          <a:lstStyle/>
          <a:p>
            <a:r>
              <a:rPr lang="en-US" dirty="0"/>
              <a:t>Folic acid deficiency is usually treated with 1,000 micrograms of supplemental folic acid, given once a day until folic acid levels are replenished. The anemia usually is corrected within two </a:t>
            </a:r>
            <a:r>
              <a:rPr lang="en-US" dirty="0" smtClean="0"/>
              <a:t>months. Few drugs are used to treat the folic acid </a:t>
            </a:r>
            <a:r>
              <a:rPr lang="en-US" dirty="0" err="1" smtClean="0"/>
              <a:t>defiecency</a:t>
            </a:r>
            <a:r>
              <a:rPr lang="en-US" dirty="0" smtClean="0"/>
              <a:t> </a:t>
            </a:r>
            <a:r>
              <a:rPr lang="en-US" dirty="0"/>
              <a:t>are </a:t>
            </a:r>
            <a:r>
              <a:rPr lang="en-US" dirty="0" err="1" smtClean="0"/>
              <a:t>Deplin,Duleek</a:t>
            </a:r>
            <a:r>
              <a:rPr lang="en-US" dirty="0"/>
              <a:t>, </a:t>
            </a:r>
            <a:r>
              <a:rPr lang="en-US" dirty="0" err="1" smtClean="0"/>
              <a:t>Zervalx</a:t>
            </a:r>
            <a:r>
              <a:rPr lang="en-US" dirty="0"/>
              <a:t>, FA-8, Folacin-800</a:t>
            </a:r>
          </a:p>
        </p:txBody>
      </p:sp>
    </p:spTree>
    <p:extLst>
      <p:ext uri="{BB962C8B-B14F-4D97-AF65-F5344CB8AC3E}">
        <p14:creationId xmlns:p14="http://schemas.microsoft.com/office/powerpoint/2010/main" val="257584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DIAGNOSIS</a:t>
            </a:r>
            <a:endParaRPr lang="en-US" dirty="0">
              <a:solidFill>
                <a:srgbClr val="FF0000"/>
              </a:solidFill>
            </a:endParaRPr>
          </a:p>
        </p:txBody>
      </p:sp>
      <p:sp>
        <p:nvSpPr>
          <p:cNvPr id="4" name="Content Placeholder 3"/>
          <p:cNvSpPr>
            <a:spLocks noGrp="1"/>
          </p:cNvSpPr>
          <p:nvPr>
            <p:ph idx="1"/>
          </p:nvPr>
        </p:nvSpPr>
        <p:spPr/>
        <p:txBody>
          <a:bodyPr>
            <a:normAutofit fontScale="77500" lnSpcReduction="20000"/>
          </a:bodyPr>
          <a:lstStyle/>
          <a:p>
            <a:pPr fontAlgn="t"/>
            <a:r>
              <a:rPr lang="en-US" dirty="0"/>
              <a:t>A physical exam will be done. A blood test can help confirm a diagnosis of low </a:t>
            </a:r>
            <a:r>
              <a:rPr lang="en-US" dirty="0" err="1"/>
              <a:t>folate</a:t>
            </a:r>
            <a:r>
              <a:rPr lang="en-US" dirty="0"/>
              <a:t> levels and </a:t>
            </a:r>
            <a:r>
              <a:rPr lang="en-US" dirty="0" err="1"/>
              <a:t>megaloblastic</a:t>
            </a:r>
            <a:r>
              <a:rPr lang="en-US" dirty="0"/>
              <a:t> anemia.</a:t>
            </a:r>
          </a:p>
          <a:p>
            <a:pPr fontAlgn="t"/>
            <a:r>
              <a:rPr lang="en-US" dirty="0"/>
              <a:t>It is difficult to distinguish between folic acid deficiency and vitamin B12 deficiency . However, folic acid deficiency is confirmed only by measuring red blood cell (RBC) </a:t>
            </a:r>
            <a:r>
              <a:rPr lang="en-US" dirty="0" err="1"/>
              <a:t>folate</a:t>
            </a:r>
            <a:r>
              <a:rPr lang="en-US" dirty="0"/>
              <a:t> levels in the blood.</a:t>
            </a:r>
          </a:p>
          <a:p>
            <a:pPr fontAlgn="t"/>
            <a:r>
              <a:rPr lang="en-US" dirty="0"/>
              <a:t>It is especially important to confirm a diagnosis of folic acid deficiency before treatment with supplemental folic acid begins. Mistreating an actual vitamin B12 deficiency with supplemental folic acid will mask the vitamin B12 deficiency, meaning the anemia will be corrected, but the neurological damage associated with vitamin B12 deficiency will progress.</a:t>
            </a:r>
          </a:p>
          <a:p>
            <a:endParaRPr lang="en-US" dirty="0"/>
          </a:p>
        </p:txBody>
      </p:sp>
    </p:spTree>
    <p:extLst>
      <p:ext uri="{BB962C8B-B14F-4D97-AF65-F5344CB8AC3E}">
        <p14:creationId xmlns:p14="http://schemas.microsoft.com/office/powerpoint/2010/main" val="248605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653629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spTree>
    <p:extLst>
      <p:ext uri="{BB962C8B-B14F-4D97-AF65-F5344CB8AC3E}">
        <p14:creationId xmlns:p14="http://schemas.microsoft.com/office/powerpoint/2010/main" val="1625431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4572"/>
            <a:ext cx="8229600" cy="5591591"/>
          </a:xfrm>
        </p:spPr>
        <p:txBody>
          <a:bodyPr/>
          <a:lstStyle/>
          <a:p>
            <a:pPr algn="ctr"/>
            <a:endParaRPr lang="en-US" dirty="0" smtClean="0">
              <a:latin typeface="Verdana" pitchFamily="34" charset="0"/>
              <a:ea typeface="Verdana" pitchFamily="34" charset="0"/>
              <a:cs typeface="Verdana" pitchFamily="34" charset="0"/>
            </a:endParaRPr>
          </a:p>
          <a:p>
            <a:pPr algn="ctr"/>
            <a:endParaRPr lang="en-US" dirty="0">
              <a:latin typeface="Verdana" pitchFamily="34" charset="0"/>
              <a:ea typeface="Verdana" pitchFamily="34" charset="0"/>
              <a:cs typeface="Verdana" pitchFamily="34" charset="0"/>
            </a:endParaRPr>
          </a:p>
          <a:p>
            <a:pPr marL="0" indent="0" algn="ctr">
              <a:buNone/>
            </a:pPr>
            <a:endParaRPr lang="en-US" dirty="0" smtClean="0">
              <a:latin typeface="Verdana" pitchFamily="34" charset="0"/>
              <a:ea typeface="Verdana" pitchFamily="34" charset="0"/>
              <a:cs typeface="Verdana" pitchFamily="34" charset="0"/>
            </a:endParaRPr>
          </a:p>
          <a:p>
            <a:pPr marL="0" indent="0" algn="ctr">
              <a:buNone/>
            </a:pPr>
            <a:r>
              <a:rPr lang="en-US" sz="7200" dirty="0" smtClean="0">
                <a:solidFill>
                  <a:srgbClr val="7030A0"/>
                </a:solidFill>
                <a:latin typeface="Verdana" pitchFamily="34" charset="0"/>
                <a:ea typeface="Verdana" pitchFamily="34" charset="0"/>
                <a:cs typeface="Verdana" pitchFamily="34" charset="0"/>
              </a:rPr>
              <a:t>THANK YOU</a:t>
            </a:r>
            <a:endParaRPr lang="en-US" sz="7200" dirty="0">
              <a:solidFill>
                <a:srgbClr val="7030A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27524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1"/>
          </p:nvPr>
        </p:nvSpPr>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83821106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16071" y="2119085"/>
            <a:ext cx="2812158" cy="1480457"/>
          </a:xfrm>
        </p:spPr>
        <p:txBody>
          <a:bodyPr>
            <a:normAutofit fontScale="90000"/>
          </a:bodyPr>
          <a:lstStyle/>
          <a:p>
            <a:r>
              <a:rPr lang="en-US" sz="2500" dirty="0" smtClean="0">
                <a:latin typeface="Verdana" pitchFamily="34" charset="0"/>
                <a:ea typeface="Verdana" pitchFamily="34" charset="0"/>
                <a:cs typeface="Verdana" pitchFamily="34" charset="0"/>
              </a:rPr>
              <a:t>     EDITOR</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     journal</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         of  Chemotherapy</a:t>
            </a:r>
            <a:endParaRPr lang="en-US" sz="2500" dirty="0">
              <a:latin typeface="Verdana" pitchFamily="34" charset="0"/>
              <a:ea typeface="Verdana" pitchFamily="34" charset="0"/>
              <a:cs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25466789"/>
              </p:ext>
            </p:extLst>
          </p:nvPr>
        </p:nvGraphicFramePr>
        <p:xfrm>
          <a:off x="6335521" y="4264715"/>
          <a:ext cx="5435565" cy="293370"/>
        </p:xfrm>
        <a:graphic>
          <a:graphicData uri="http://schemas.openxmlformats.org/drawingml/2006/table">
            <a:tbl>
              <a:tblPr/>
              <a:tblGrid>
                <a:gridCol w="5435565"/>
              </a:tblGrid>
              <a:tr h="211014">
                <a:tc>
                  <a:txBody>
                    <a:bodyPr/>
                    <a:lstStyle/>
                    <a:p>
                      <a:pPr algn="l"/>
                      <a:endParaRPr lang="en-US" dirty="0"/>
                    </a:p>
                  </a:txBody>
                  <a:tcPr marL="9525" marR="9525" marT="9525" marB="9525">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38116098"/>
              </p:ext>
            </p:extLst>
          </p:nvPr>
        </p:nvGraphicFramePr>
        <p:xfrm>
          <a:off x="3736975" y="8084457"/>
          <a:ext cx="6953250" cy="522514"/>
        </p:xfrm>
        <a:graphic>
          <a:graphicData uri="http://schemas.openxmlformats.org/drawingml/2006/table">
            <a:tbl>
              <a:tblPr/>
              <a:tblGrid>
                <a:gridCol w="2112380"/>
                <a:gridCol w="4840870"/>
              </a:tblGrid>
              <a:tr h="522514">
                <a:tc>
                  <a:txBody>
                    <a:bodyPr/>
                    <a:lstStyle/>
                    <a:p>
                      <a:endParaRPr lang="en-US" dirty="0"/>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endParaRPr lang="en-US" dirty="0"/>
                    </a:p>
                  </a:txBody>
                  <a:tcPr marL="9525" marR="9525" marT="9525"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pic>
        <p:nvPicPr>
          <p:cNvPr id="10" name="Picture 5" descr="University of Tex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599" y="1465944"/>
            <a:ext cx="2409371" cy="27472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516070" y="239877"/>
            <a:ext cx="2757614" cy="523220"/>
          </a:xfrm>
          <a:prstGeom prst="rect">
            <a:avLst/>
          </a:prstGeom>
        </p:spPr>
        <p:txBody>
          <a:bodyPr wrap="none">
            <a:spAutoFit/>
          </a:bodyPr>
          <a:lstStyle/>
          <a:p>
            <a:r>
              <a:rPr lang="en-US" sz="2800" dirty="0"/>
              <a:t>Gary L. </a:t>
            </a:r>
            <a:r>
              <a:rPr lang="en-US" sz="2800" dirty="0" err="1"/>
              <a:t>Johanning</a:t>
            </a:r>
            <a:endParaRPr lang="en-US" sz="2600" b="1" dirty="0">
              <a:solidFill>
                <a:srgbClr val="002060"/>
              </a:solidFill>
              <a:latin typeface="+mj-lt"/>
            </a:endParaRPr>
          </a:p>
        </p:txBody>
      </p:sp>
      <p:sp>
        <p:nvSpPr>
          <p:cNvPr id="6" name="Rectangle 5"/>
          <p:cNvSpPr/>
          <p:nvPr/>
        </p:nvSpPr>
        <p:spPr>
          <a:xfrm>
            <a:off x="406400" y="4860836"/>
            <a:ext cx="4572000" cy="1200329"/>
          </a:xfrm>
          <a:prstGeom prst="rect">
            <a:avLst/>
          </a:prstGeom>
        </p:spPr>
        <p:txBody>
          <a:bodyPr>
            <a:spAutoFit/>
          </a:bodyPr>
          <a:lstStyle/>
          <a:p>
            <a:r>
              <a:rPr lang="en-US" dirty="0">
                <a:solidFill>
                  <a:srgbClr val="002060"/>
                </a:solidFill>
              </a:rPr>
              <a:t>PhD</a:t>
            </a:r>
            <a:br>
              <a:rPr lang="en-US" dirty="0">
                <a:solidFill>
                  <a:srgbClr val="002060"/>
                </a:solidFill>
              </a:rPr>
            </a:br>
            <a:r>
              <a:rPr lang="en-US" dirty="0">
                <a:solidFill>
                  <a:srgbClr val="002060"/>
                </a:solidFill>
              </a:rPr>
              <a:t>Associate Professor</a:t>
            </a:r>
            <a:br>
              <a:rPr lang="en-US" dirty="0">
                <a:solidFill>
                  <a:srgbClr val="002060"/>
                </a:solidFill>
              </a:rPr>
            </a:br>
            <a:r>
              <a:rPr lang="en-US" dirty="0">
                <a:solidFill>
                  <a:srgbClr val="002060"/>
                </a:solidFill>
              </a:rPr>
              <a:t>University of Texas</a:t>
            </a:r>
            <a:br>
              <a:rPr lang="en-US" dirty="0">
                <a:solidFill>
                  <a:srgbClr val="002060"/>
                </a:solidFill>
              </a:rPr>
            </a:br>
            <a:r>
              <a:rPr lang="en-US" dirty="0">
                <a:solidFill>
                  <a:srgbClr val="002060"/>
                </a:solidFill>
              </a:rPr>
              <a:t>USA</a:t>
            </a:r>
          </a:p>
        </p:txBody>
      </p:sp>
      <p:pic>
        <p:nvPicPr>
          <p:cNvPr id="12"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8342" y="5670896"/>
            <a:ext cx="1175657" cy="118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omicsonline.org/reporting-system/photos/chemotherapy:-open-access--gary-l.-johanning-789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1814286"/>
            <a:ext cx="2365829" cy="2525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65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3" y="-174171"/>
            <a:ext cx="8193314" cy="928914"/>
          </a:xfrm>
        </p:spPr>
        <p:txBody>
          <a:bodyPr/>
          <a:lstStyle/>
          <a:p>
            <a:r>
              <a:rPr lang="en-US" dirty="0" smtClean="0">
                <a:solidFill>
                  <a:srgbClr val="FF0000"/>
                </a:solidFill>
              </a:rPr>
              <a:t>BIOGRAPHY</a:t>
            </a:r>
            <a:endParaRPr lang="en-US" dirty="0">
              <a:solidFill>
                <a:srgbClr val="FF0000"/>
              </a:solidFill>
            </a:endParaRPr>
          </a:p>
        </p:txBody>
      </p:sp>
      <p:sp>
        <p:nvSpPr>
          <p:cNvPr id="3" name="Content Placeholder 2"/>
          <p:cNvSpPr>
            <a:spLocks noGrp="1"/>
          </p:cNvSpPr>
          <p:nvPr>
            <p:ph idx="1"/>
          </p:nvPr>
        </p:nvSpPr>
        <p:spPr>
          <a:xfrm>
            <a:off x="399142" y="885370"/>
            <a:ext cx="8229600" cy="5783943"/>
          </a:xfrm>
        </p:spPr>
        <p:txBody>
          <a:bodyPr>
            <a:normAutofit fontScale="85000" lnSpcReduction="10000"/>
          </a:bodyPr>
          <a:lstStyle/>
          <a:p>
            <a:pPr marL="0" indent="0">
              <a:buNone/>
            </a:pPr>
            <a:r>
              <a:rPr lang="en-US" sz="2800" dirty="0"/>
              <a:t>Gary L. </a:t>
            </a:r>
            <a:r>
              <a:rPr lang="en-US" sz="2800" dirty="0" err="1"/>
              <a:t>Johanning</a:t>
            </a:r>
            <a:r>
              <a:rPr lang="en-US" sz="2800" dirty="0"/>
              <a:t>, MS, PhD, is an Associate Professor of Comparative Medicine at the </a:t>
            </a:r>
            <a:r>
              <a:rPr lang="en-US" sz="2800" dirty="0" err="1"/>
              <a:t>Michale</a:t>
            </a:r>
            <a:r>
              <a:rPr lang="en-US" sz="2800" dirty="0"/>
              <a:t> E. Keeling Center for Comparative Medicine and Research with the University of Texas MD Anderson Cancer Center at Bastrop TX.  He received his B.S., M.S. and PhD in Biochemistry from the University of Missouri at Columbia and completed a postdoctoral fellowship in the Biochemistry Department at Case Western Reserve University.  He is an Editorial Board Member of Cancer Management and Research and The Open Lung Cancer Journal, and is Associate Editor of Nutrition and Dietary Supplements. He has been awarded grants from the National Institutes of Health, the Department of Defense and several foundations.  He is a member of the Executive Committee of The Nutritional Sciences Council. His primary research interests include micronutrients and their effect on chemotherapy efficacy, nutrition and cancer, endogenous retroviruses, and cancer prevention and immunotherapy. </a:t>
            </a:r>
          </a:p>
        </p:txBody>
      </p:sp>
    </p:spTree>
    <p:extLst>
      <p:ext uri="{BB962C8B-B14F-4D97-AF65-F5344CB8AC3E}">
        <p14:creationId xmlns:p14="http://schemas.microsoft.com/office/powerpoint/2010/main" val="252339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RESEARCH INTREST</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a:t>A major goal of the research in Dr. </a:t>
            </a:r>
            <a:r>
              <a:rPr lang="en-US" dirty="0" err="1"/>
              <a:t>Johanning’s</a:t>
            </a:r>
            <a:r>
              <a:rPr lang="en-US" dirty="0"/>
              <a:t> laboratory is to determine the role of the vitamin folic acid </a:t>
            </a:r>
            <a:r>
              <a:rPr lang="en-US" dirty="0" smtClean="0"/>
              <a:t>(foliate) </a:t>
            </a:r>
            <a:r>
              <a:rPr lang="en-US" dirty="0"/>
              <a:t>in carcinogenesis, cancer prevention, and immune response. An important aspect of this research is evaluating the influence of folic acid on the development of resistance to </a:t>
            </a:r>
            <a:r>
              <a:rPr lang="en-US" dirty="0" err="1" smtClean="0"/>
              <a:t>cisplatin</a:t>
            </a:r>
            <a:r>
              <a:rPr lang="en-US" dirty="0" smtClean="0"/>
              <a:t> </a:t>
            </a:r>
            <a:r>
              <a:rPr lang="en-US" dirty="0"/>
              <a:t>and other chemotherapeutic agents. Cancer cells can become resistant to the cytotoxic action of chemotherapeutic agents either at the outset (intrinsic resistance) or after the agents are administered for a period of time (acquired resistance). Resistance to </a:t>
            </a:r>
            <a:r>
              <a:rPr lang="en-US" dirty="0" err="1" smtClean="0"/>
              <a:t>cisplatin</a:t>
            </a:r>
            <a:r>
              <a:rPr lang="en-US" dirty="0" smtClean="0"/>
              <a:t> </a:t>
            </a:r>
            <a:r>
              <a:rPr lang="en-US" dirty="0"/>
              <a:t>and other agents is an important problem in cancer therapy, and the mechanism by which resistance develops is not clear. Dr. </a:t>
            </a:r>
            <a:r>
              <a:rPr lang="en-US" dirty="0" err="1"/>
              <a:t>Johanning</a:t>
            </a:r>
            <a:r>
              <a:rPr lang="en-US" dirty="0"/>
              <a:t> has obtained data indicating that folic acid can prevent the development of both intrinsic and acquired resistance to </a:t>
            </a:r>
            <a:r>
              <a:rPr lang="en-US" dirty="0" err="1"/>
              <a:t>cisplatin</a:t>
            </a:r>
            <a:r>
              <a:rPr lang="en-US" dirty="0"/>
              <a:t> in lung and ovarian cancer cell lines.</a:t>
            </a:r>
          </a:p>
        </p:txBody>
      </p:sp>
    </p:spTree>
    <p:extLst>
      <p:ext uri="{BB962C8B-B14F-4D97-AF65-F5344CB8AC3E}">
        <p14:creationId xmlns:p14="http://schemas.microsoft.com/office/powerpoint/2010/main" val="203662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7470"/>
          </a:xfrm>
        </p:spPr>
        <p:txBody>
          <a:bodyPr/>
          <a:lstStyle/>
          <a:p>
            <a:r>
              <a:rPr lang="en-US" dirty="0" smtClean="0"/>
              <a:t>PUBLICATIONS</a:t>
            </a:r>
            <a:endParaRPr lang="en-US" dirty="0"/>
          </a:p>
        </p:txBody>
      </p:sp>
      <p:sp>
        <p:nvSpPr>
          <p:cNvPr id="5" name="Content Placeholder 4"/>
          <p:cNvSpPr>
            <a:spLocks noGrp="1"/>
          </p:cNvSpPr>
          <p:nvPr>
            <p:ph idx="1"/>
          </p:nvPr>
        </p:nvSpPr>
        <p:spPr>
          <a:xfrm>
            <a:off x="457200" y="1075038"/>
            <a:ext cx="8229600" cy="5051126"/>
          </a:xfrm>
        </p:spPr>
        <p:txBody>
          <a:bodyPr>
            <a:normAutofit fontScale="47500" lnSpcReduction="20000"/>
          </a:bodyPr>
          <a:lstStyle/>
          <a:p>
            <a:pPr fontAlgn="base"/>
            <a:r>
              <a:rPr lang="en-US" b="1" u="sng" dirty="0" smtClean="0"/>
              <a:t>Human </a:t>
            </a:r>
            <a:r>
              <a:rPr lang="en-US" b="1" u="sng" dirty="0"/>
              <a:t>endogenous retrovirus type K antibodies and mRNA as serum biomarkers of early-stage breast cancer.</a:t>
            </a:r>
            <a:endParaRPr lang="en-US" dirty="0"/>
          </a:p>
          <a:p>
            <a:pPr fontAlgn="base"/>
            <a:r>
              <a:rPr lang="en-US" u="sng" dirty="0" err="1"/>
              <a:t>Feng</a:t>
            </a:r>
            <a:r>
              <a:rPr lang="en-US" u="sng" dirty="0"/>
              <a:t> Wang-</a:t>
            </a:r>
            <a:r>
              <a:rPr lang="en-US" u="sng" dirty="0" err="1"/>
              <a:t>Johanning</a:t>
            </a:r>
            <a:r>
              <a:rPr lang="en-US" dirty="0"/>
              <a:t>, </a:t>
            </a:r>
            <a:r>
              <a:rPr lang="en-US" u="sng" dirty="0"/>
              <a:t>Ming Li</a:t>
            </a:r>
            <a:r>
              <a:rPr lang="en-US" dirty="0"/>
              <a:t>, </a:t>
            </a:r>
            <a:r>
              <a:rPr lang="en-US" u="sng" dirty="0"/>
              <a:t>Francisco J </a:t>
            </a:r>
            <a:r>
              <a:rPr lang="en-US" u="sng" dirty="0" err="1"/>
              <a:t>Esteva</a:t>
            </a:r>
            <a:r>
              <a:rPr lang="en-US" dirty="0"/>
              <a:t>, </a:t>
            </a:r>
            <a:r>
              <a:rPr lang="en-US" u="sng" dirty="0"/>
              <a:t>Kenneth R Hess</a:t>
            </a:r>
            <a:r>
              <a:rPr lang="en-US" dirty="0"/>
              <a:t>, </a:t>
            </a:r>
            <a:r>
              <a:rPr lang="en-US" u="sng" dirty="0" err="1">
                <a:hlinkClick r:id="rId2"/>
              </a:rPr>
              <a:t>Bingnan</a:t>
            </a:r>
            <a:r>
              <a:rPr lang="en-US" u="sng" dirty="0">
                <a:hlinkClick r:id="rId2"/>
              </a:rPr>
              <a:t> Yin</a:t>
            </a:r>
            <a:r>
              <a:rPr lang="en-US" dirty="0"/>
              <a:t>, </a:t>
            </a:r>
            <a:r>
              <a:rPr lang="en-US" u="sng" dirty="0" err="1">
                <a:hlinkClick r:id="rId3"/>
              </a:rPr>
              <a:t>Kiera</a:t>
            </a:r>
            <a:r>
              <a:rPr lang="en-US" u="sng" dirty="0">
                <a:hlinkClick r:id="rId3"/>
              </a:rPr>
              <a:t> </a:t>
            </a:r>
            <a:r>
              <a:rPr lang="en-US" u="sng" dirty="0" err="1">
                <a:hlinkClick r:id="rId3"/>
              </a:rPr>
              <a:t>Rycaj</a:t>
            </a:r>
            <a:r>
              <a:rPr lang="en-US" dirty="0"/>
              <a:t>, </a:t>
            </a:r>
            <a:r>
              <a:rPr lang="en-US" u="sng" dirty="0"/>
              <a:t>Joshua B Plummer</a:t>
            </a:r>
            <a:r>
              <a:rPr lang="en-US" dirty="0"/>
              <a:t>, </a:t>
            </a:r>
            <a:r>
              <a:rPr lang="en-US" u="sng" dirty="0"/>
              <a:t>Jeremy G Garza</a:t>
            </a:r>
            <a:r>
              <a:rPr lang="en-US" dirty="0"/>
              <a:t>, </a:t>
            </a:r>
            <a:r>
              <a:rPr lang="en-US" u="sng" dirty="0"/>
              <a:t>Stefan </a:t>
            </a:r>
            <a:r>
              <a:rPr lang="en-US" u="sng" dirty="0" err="1"/>
              <a:t>Ambs</a:t>
            </a:r>
            <a:r>
              <a:rPr lang="en-US" dirty="0"/>
              <a:t>, </a:t>
            </a:r>
            <a:r>
              <a:rPr lang="en-US" u="sng" dirty="0"/>
              <a:t>Gary L </a:t>
            </a:r>
            <a:r>
              <a:rPr lang="en-US" u="sng" dirty="0" err="1"/>
              <a:t>Johanning</a:t>
            </a:r>
            <a:r>
              <a:rPr lang="en-US" dirty="0"/>
              <a:t> Int. J. Cancer</a:t>
            </a:r>
          </a:p>
          <a:p>
            <a:pPr fontAlgn="base"/>
            <a:r>
              <a:rPr lang="en-US" dirty="0" err="1"/>
              <a:t>Int</a:t>
            </a:r>
            <a:r>
              <a:rPr lang="en-US" dirty="0"/>
              <a:t> J Cancer 2014 Feb 13;134(3):587-95. </a:t>
            </a:r>
            <a:r>
              <a:rPr lang="en-US" dirty="0" err="1"/>
              <a:t>Epub</a:t>
            </a:r>
            <a:r>
              <a:rPr lang="en-US" dirty="0"/>
              <a:t> 2013 Sep 13.</a:t>
            </a:r>
          </a:p>
          <a:p>
            <a:pPr fontAlgn="base"/>
            <a:r>
              <a:rPr lang="en-US" dirty="0"/>
              <a:t> </a:t>
            </a:r>
          </a:p>
          <a:p>
            <a:pPr fontAlgn="base"/>
            <a:r>
              <a:rPr lang="en-US" b="1" dirty="0"/>
              <a:t>A lower degree of PBMC L1 methylation is associated with excess body weight and higher HOMA-IR in the presence of lower concentrations of plasma </a:t>
            </a:r>
            <a:r>
              <a:rPr lang="en-US" b="1" dirty="0" err="1"/>
              <a:t>folate</a:t>
            </a:r>
            <a:r>
              <a:rPr lang="en-US" b="1" dirty="0"/>
              <a:t>.</a:t>
            </a:r>
            <a:endParaRPr lang="en-US" dirty="0"/>
          </a:p>
          <a:p>
            <a:pPr fontAlgn="base"/>
            <a:r>
              <a:rPr lang="en-US" u="sng" dirty="0" err="1">
                <a:hlinkClick r:id="rId4"/>
              </a:rPr>
              <a:t>Chandrika</a:t>
            </a:r>
            <a:r>
              <a:rPr lang="en-US" u="sng" dirty="0">
                <a:hlinkClick r:id="rId4"/>
              </a:rPr>
              <a:t> J </a:t>
            </a:r>
            <a:r>
              <a:rPr lang="en-US" u="sng" dirty="0" err="1">
                <a:hlinkClick r:id="rId4"/>
              </a:rPr>
              <a:t>Piyathilake</a:t>
            </a:r>
            <a:r>
              <a:rPr lang="en-US" dirty="0"/>
              <a:t>, </a:t>
            </a:r>
            <a:r>
              <a:rPr lang="en-US" u="sng" dirty="0" err="1">
                <a:hlinkClick r:id="rId5"/>
              </a:rPr>
              <a:t>Suguna</a:t>
            </a:r>
            <a:r>
              <a:rPr lang="en-US" u="sng" dirty="0">
                <a:hlinkClick r:id="rId5"/>
              </a:rPr>
              <a:t> </a:t>
            </a:r>
            <a:r>
              <a:rPr lang="en-US" u="sng" dirty="0" err="1">
                <a:hlinkClick r:id="rId5"/>
              </a:rPr>
              <a:t>Badiga</a:t>
            </a:r>
            <a:r>
              <a:rPr lang="en-US" dirty="0"/>
              <a:t>, </a:t>
            </a:r>
            <a:r>
              <a:rPr lang="en-US" u="sng" dirty="0">
                <a:hlinkClick r:id="rId6"/>
              </a:rPr>
              <a:t>Ronald D Alvarez</a:t>
            </a:r>
            <a:r>
              <a:rPr lang="en-US" dirty="0"/>
              <a:t>, </a:t>
            </a:r>
            <a:r>
              <a:rPr lang="en-US" u="sng" dirty="0">
                <a:hlinkClick r:id="rId7"/>
              </a:rPr>
              <a:t>Edward E Partridge</a:t>
            </a:r>
            <a:r>
              <a:rPr lang="en-US" dirty="0"/>
              <a:t>, </a:t>
            </a:r>
            <a:r>
              <a:rPr lang="en-US" u="sng" dirty="0">
                <a:hlinkClick r:id="rId8"/>
              </a:rPr>
              <a:t>Gary L </a:t>
            </a:r>
            <a:r>
              <a:rPr lang="en-US" u="sng" dirty="0" err="1">
                <a:hlinkClick r:id="rId8"/>
              </a:rPr>
              <a:t>Johanning</a:t>
            </a:r>
            <a:r>
              <a:rPr lang="en-US" dirty="0"/>
              <a:t> </a:t>
            </a:r>
            <a:r>
              <a:rPr lang="en-US" dirty="0" err="1"/>
              <a:t>PLoS</a:t>
            </a:r>
            <a:r>
              <a:rPr lang="en-US" dirty="0"/>
              <a:t> ONE</a:t>
            </a:r>
          </a:p>
          <a:p>
            <a:pPr fontAlgn="base"/>
            <a:r>
              <a:rPr lang="en-US" dirty="0" err="1"/>
              <a:t>PLoS</a:t>
            </a:r>
            <a:r>
              <a:rPr lang="en-US" dirty="0"/>
              <a:t> One 2013 24;8(1):e54544. </a:t>
            </a:r>
            <a:r>
              <a:rPr lang="en-US" dirty="0" err="1"/>
              <a:t>Epub</a:t>
            </a:r>
            <a:r>
              <a:rPr lang="en-US" dirty="0"/>
              <a:t> 2013 Jan 24.</a:t>
            </a:r>
          </a:p>
          <a:p>
            <a:pPr fontAlgn="base"/>
            <a:r>
              <a:rPr lang="en-US" dirty="0"/>
              <a:t> </a:t>
            </a:r>
          </a:p>
          <a:p>
            <a:pPr fontAlgn="base"/>
            <a:r>
              <a:rPr lang="en-US" b="1" dirty="0"/>
              <a:t>A dietary pattern associated with LINE-1 methylation alters the risk of developing cervical intraepithelial </a:t>
            </a:r>
            <a:r>
              <a:rPr lang="en-US" b="1" dirty="0" err="1"/>
              <a:t>neoplasia</a:t>
            </a:r>
            <a:r>
              <a:rPr lang="en-US" b="1" dirty="0"/>
              <a:t>.</a:t>
            </a:r>
            <a:endParaRPr lang="en-US" dirty="0"/>
          </a:p>
          <a:p>
            <a:pPr fontAlgn="base"/>
            <a:r>
              <a:rPr lang="en-US" u="sng" dirty="0" err="1">
                <a:hlinkClick r:id="rId4"/>
              </a:rPr>
              <a:t>Chandrika</a:t>
            </a:r>
            <a:r>
              <a:rPr lang="en-US" u="sng" dirty="0">
                <a:hlinkClick r:id="rId4"/>
              </a:rPr>
              <a:t> J </a:t>
            </a:r>
            <a:r>
              <a:rPr lang="en-US" u="sng" dirty="0" err="1">
                <a:hlinkClick r:id="rId4"/>
              </a:rPr>
              <a:t>Piyathilake</a:t>
            </a:r>
            <a:r>
              <a:rPr lang="en-US" dirty="0"/>
              <a:t>, </a:t>
            </a:r>
            <a:r>
              <a:rPr lang="en-US" u="sng" dirty="0" err="1">
                <a:hlinkClick r:id="rId5"/>
              </a:rPr>
              <a:t>Suguna</a:t>
            </a:r>
            <a:r>
              <a:rPr lang="en-US" u="sng" dirty="0">
                <a:hlinkClick r:id="rId5"/>
              </a:rPr>
              <a:t> </a:t>
            </a:r>
            <a:r>
              <a:rPr lang="en-US" u="sng" dirty="0" err="1">
                <a:hlinkClick r:id="rId5"/>
              </a:rPr>
              <a:t>Badiga</a:t>
            </a:r>
            <a:r>
              <a:rPr lang="en-US" dirty="0"/>
              <a:t>, </a:t>
            </a:r>
            <a:r>
              <a:rPr lang="en-US" u="sng" dirty="0"/>
              <a:t>Edmond K </a:t>
            </a:r>
            <a:r>
              <a:rPr lang="en-US" u="sng" dirty="0" err="1"/>
              <a:t>Kabagambe</a:t>
            </a:r>
            <a:r>
              <a:rPr lang="en-US" dirty="0"/>
              <a:t>, </a:t>
            </a:r>
            <a:r>
              <a:rPr lang="en-US" u="sng" dirty="0">
                <a:hlinkClick r:id="rId9"/>
              </a:rPr>
              <a:t>Andres </a:t>
            </a:r>
            <a:r>
              <a:rPr lang="en-US" u="sng" dirty="0" err="1">
                <a:hlinkClick r:id="rId9"/>
              </a:rPr>
              <a:t>Azuero</a:t>
            </a:r>
            <a:r>
              <a:rPr lang="en-US" dirty="0"/>
              <a:t>, </a:t>
            </a:r>
            <a:r>
              <a:rPr lang="en-US" u="sng" dirty="0">
                <a:hlinkClick r:id="rId6"/>
              </a:rPr>
              <a:t>Ronald D Alvarez</a:t>
            </a:r>
            <a:r>
              <a:rPr lang="en-US" dirty="0"/>
              <a:t>, </a:t>
            </a:r>
            <a:r>
              <a:rPr lang="en-US" u="sng" dirty="0">
                <a:hlinkClick r:id="rId8"/>
              </a:rPr>
              <a:t>Gary L </a:t>
            </a:r>
            <a:r>
              <a:rPr lang="en-US" u="sng" dirty="0" err="1">
                <a:hlinkClick r:id="rId8"/>
              </a:rPr>
              <a:t>Johanning</a:t>
            </a:r>
            <a:r>
              <a:rPr lang="en-US" dirty="0" err="1"/>
              <a:t>,</a:t>
            </a:r>
            <a:r>
              <a:rPr lang="en-US" u="sng" dirty="0" err="1">
                <a:hlinkClick r:id="rId7"/>
              </a:rPr>
              <a:t>Edward</a:t>
            </a:r>
            <a:r>
              <a:rPr lang="en-US" u="sng" dirty="0">
                <a:hlinkClick r:id="rId7"/>
              </a:rPr>
              <a:t> E Partridge</a:t>
            </a:r>
            <a:r>
              <a:rPr lang="en-US" dirty="0"/>
              <a:t> Cancer </a:t>
            </a:r>
            <a:r>
              <a:rPr lang="en-US" dirty="0" err="1"/>
              <a:t>Prev</a:t>
            </a:r>
            <a:r>
              <a:rPr lang="en-US" dirty="0"/>
              <a:t> Res (</a:t>
            </a:r>
            <a:r>
              <a:rPr lang="en-US" dirty="0" err="1"/>
              <a:t>Phila</a:t>
            </a:r>
            <a:r>
              <a:rPr lang="en-US" dirty="0"/>
              <a:t>)Cancer </a:t>
            </a:r>
            <a:r>
              <a:rPr lang="en-US" dirty="0" err="1"/>
              <a:t>Prev</a:t>
            </a:r>
            <a:r>
              <a:rPr lang="en-US" dirty="0"/>
              <a:t> Res (</a:t>
            </a:r>
            <a:r>
              <a:rPr lang="en-US" dirty="0" err="1"/>
              <a:t>Phila</a:t>
            </a:r>
            <a:r>
              <a:rPr lang="en-US" dirty="0"/>
              <a:t>) 2012 Mar 18;5(3):385-92. </a:t>
            </a:r>
            <a:r>
              <a:rPr lang="en-US" dirty="0" err="1"/>
              <a:t>Epub</a:t>
            </a:r>
            <a:r>
              <a:rPr lang="en-US" dirty="0"/>
              <a:t> 2012 Jan 18.</a:t>
            </a:r>
          </a:p>
          <a:p>
            <a:pPr fontAlgn="base"/>
            <a:r>
              <a:rPr lang="en-US" dirty="0"/>
              <a:t> </a:t>
            </a:r>
          </a:p>
          <a:p>
            <a:pPr fontAlgn="base"/>
            <a:r>
              <a:rPr lang="en-US" b="1" dirty="0"/>
              <a:t>Sheep stromal-epithelial cell interactions and ovarian tumor progression.</a:t>
            </a:r>
            <a:endParaRPr lang="en-US" dirty="0"/>
          </a:p>
          <a:p>
            <a:pPr fontAlgn="base"/>
            <a:r>
              <a:rPr lang="en-US" u="sng" dirty="0" err="1"/>
              <a:t>Feng</a:t>
            </a:r>
            <a:r>
              <a:rPr lang="en-US" u="sng" dirty="0"/>
              <a:t> Wang-</a:t>
            </a:r>
            <a:r>
              <a:rPr lang="en-US" u="sng" dirty="0" err="1"/>
              <a:t>Johanning</a:t>
            </a:r>
            <a:r>
              <a:rPr lang="en-US" dirty="0"/>
              <a:t>, </a:t>
            </a:r>
            <a:r>
              <a:rPr lang="en-US" u="sng" dirty="0"/>
              <a:t>Miao Huang</a:t>
            </a:r>
            <a:r>
              <a:rPr lang="en-US" dirty="0"/>
              <a:t>, </a:t>
            </a:r>
            <a:r>
              <a:rPr lang="en-US" u="sng" dirty="0" err="1">
                <a:hlinkClick r:id="rId10"/>
              </a:rPr>
              <a:t>Jinsong</a:t>
            </a:r>
            <a:r>
              <a:rPr lang="en-US" u="sng" dirty="0">
                <a:hlinkClick r:id="rId10"/>
              </a:rPr>
              <a:t> Liu</a:t>
            </a:r>
            <a:r>
              <a:rPr lang="en-US" dirty="0"/>
              <a:t>, </a:t>
            </a:r>
            <a:r>
              <a:rPr lang="en-US" u="sng" dirty="0" err="1">
                <a:hlinkClick r:id="rId3"/>
              </a:rPr>
              <a:t>Kiera</a:t>
            </a:r>
            <a:r>
              <a:rPr lang="en-US" u="sng" dirty="0">
                <a:hlinkClick r:id="rId3"/>
              </a:rPr>
              <a:t> </a:t>
            </a:r>
            <a:r>
              <a:rPr lang="en-US" u="sng" dirty="0" err="1">
                <a:hlinkClick r:id="rId3"/>
              </a:rPr>
              <a:t>Rycaj</a:t>
            </a:r>
            <a:r>
              <a:rPr lang="en-US" dirty="0"/>
              <a:t>, </a:t>
            </a:r>
            <a:r>
              <a:rPr lang="en-US" u="sng" dirty="0">
                <a:hlinkClick r:id="rId11"/>
              </a:rPr>
              <a:t>Joshua B Plummer</a:t>
            </a:r>
            <a:r>
              <a:rPr lang="en-US" dirty="0"/>
              <a:t>, </a:t>
            </a:r>
            <a:r>
              <a:rPr lang="en-US" u="sng" dirty="0">
                <a:hlinkClick r:id="rId12"/>
              </a:rPr>
              <a:t>Kirstin F Barnhart</a:t>
            </a:r>
            <a:r>
              <a:rPr lang="en-US" dirty="0"/>
              <a:t>, </a:t>
            </a:r>
            <a:r>
              <a:rPr lang="en-US" u="sng" dirty="0">
                <a:hlinkClick r:id="rId13"/>
              </a:rPr>
              <a:t>William C </a:t>
            </a:r>
            <a:r>
              <a:rPr lang="en-US" u="sng" dirty="0" err="1">
                <a:hlinkClick r:id="rId13"/>
              </a:rPr>
              <a:t>Satterfield</a:t>
            </a:r>
            <a:r>
              <a:rPr lang="en-US" dirty="0" err="1"/>
              <a:t>,</a:t>
            </a:r>
            <a:r>
              <a:rPr lang="en-US" u="sng" dirty="0" err="1">
                <a:hlinkClick r:id="rId8"/>
              </a:rPr>
              <a:t>Gary</a:t>
            </a:r>
            <a:r>
              <a:rPr lang="en-US" u="sng" dirty="0">
                <a:hlinkClick r:id="rId8"/>
              </a:rPr>
              <a:t> L </a:t>
            </a:r>
            <a:r>
              <a:rPr lang="en-US" u="sng" dirty="0" err="1">
                <a:hlinkClick r:id="rId8"/>
              </a:rPr>
              <a:t>Johanning</a:t>
            </a:r>
            <a:r>
              <a:rPr lang="en-US" dirty="0"/>
              <a:t> Int. J. </a:t>
            </a:r>
            <a:r>
              <a:rPr lang="en-US" dirty="0" err="1"/>
              <a:t>CancerInt</a:t>
            </a:r>
            <a:r>
              <a:rPr lang="en-US" dirty="0"/>
              <a:t> J Cancer 2007 Nov;121(10):2346-54</a:t>
            </a:r>
          </a:p>
          <a:p>
            <a:pPr fontAlgn="base"/>
            <a:r>
              <a:rPr lang="en-US" dirty="0"/>
              <a:t> </a:t>
            </a:r>
          </a:p>
        </p:txBody>
      </p:sp>
    </p:spTree>
    <p:extLst>
      <p:ext uri="{BB962C8B-B14F-4D97-AF65-F5344CB8AC3E}">
        <p14:creationId xmlns:p14="http://schemas.microsoft.com/office/powerpoint/2010/main" val="3685784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1991"/>
          </a:xfrm>
        </p:spPr>
        <p:txBody>
          <a:bodyPr/>
          <a:lstStyle/>
          <a:p>
            <a:r>
              <a:rPr lang="en-US" dirty="0" smtClean="0">
                <a:solidFill>
                  <a:srgbClr val="FF0000"/>
                </a:solidFill>
              </a:rPr>
              <a:t>FOLIC ACID</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What is folic </a:t>
            </a:r>
            <a:r>
              <a:rPr lang="en-US" dirty="0" smtClean="0"/>
              <a:t>acid?</a:t>
            </a:r>
            <a:endParaRPr lang="en-CA" dirty="0" smtClean="0"/>
          </a:p>
          <a:p>
            <a:r>
              <a:rPr lang="en-CA" dirty="0" smtClean="0"/>
              <a:t>B vitamin essential for healthy development </a:t>
            </a:r>
            <a:br>
              <a:rPr lang="en-CA" dirty="0" smtClean="0"/>
            </a:br>
            <a:r>
              <a:rPr lang="en-CA" dirty="0" smtClean="0"/>
              <a:t>of unborn baby’s spine, brain and skull</a:t>
            </a:r>
          </a:p>
          <a:p>
            <a:pPr fontAlgn="t"/>
            <a:r>
              <a:rPr lang="en-CA" dirty="0" smtClean="0"/>
              <a:t>can </a:t>
            </a:r>
            <a:r>
              <a:rPr lang="en-CA" dirty="0"/>
              <a:t>help reduce risk of </a:t>
            </a:r>
            <a:r>
              <a:rPr lang="en-CA" dirty="0" smtClean="0"/>
              <a:t>birth </a:t>
            </a:r>
            <a:r>
              <a:rPr lang="en-CA" dirty="0"/>
              <a:t>defects such as </a:t>
            </a:r>
            <a:br>
              <a:rPr lang="en-CA" dirty="0"/>
            </a:br>
            <a:r>
              <a:rPr lang="en-CA" dirty="0" err="1"/>
              <a:t>spina</a:t>
            </a:r>
            <a:r>
              <a:rPr lang="en-CA" dirty="0"/>
              <a:t> bifida by as </a:t>
            </a:r>
            <a:r>
              <a:rPr lang="en-CA" dirty="0" smtClean="0"/>
              <a:t>much as 70% </a:t>
            </a:r>
            <a:r>
              <a:rPr lang="en-US" dirty="0" smtClean="0"/>
              <a:t>B </a:t>
            </a:r>
            <a:r>
              <a:rPr lang="en-US" dirty="0"/>
              <a:t>vitamin plays a role in:</a:t>
            </a:r>
          </a:p>
          <a:p>
            <a:pPr fontAlgn="t"/>
            <a:r>
              <a:rPr lang="en-US" dirty="0"/>
              <a:t>Building proteins in the body</a:t>
            </a:r>
          </a:p>
          <a:p>
            <a:pPr fontAlgn="t"/>
            <a:r>
              <a:rPr lang="en-US" dirty="0"/>
              <a:t>Producing DNA</a:t>
            </a:r>
          </a:p>
          <a:p>
            <a:pPr fontAlgn="t"/>
            <a:r>
              <a:rPr lang="en-US" dirty="0"/>
              <a:t>Helping to form red blood cells</a:t>
            </a:r>
          </a:p>
          <a:p>
            <a:endParaRPr lang="en-CA" dirty="0"/>
          </a:p>
          <a:p>
            <a:endParaRPr lang="en-US" dirty="0"/>
          </a:p>
        </p:txBody>
      </p:sp>
    </p:spTree>
    <p:extLst>
      <p:ext uri="{BB962C8B-B14F-4D97-AF65-F5344CB8AC3E}">
        <p14:creationId xmlns:p14="http://schemas.microsoft.com/office/powerpoint/2010/main" val="88923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is folic acid </a:t>
            </a:r>
            <a:r>
              <a:rPr lang="en-US" dirty="0" err="1">
                <a:solidFill>
                  <a:srgbClr val="FF0000"/>
                </a:solidFill>
              </a:rPr>
              <a:t>defieciency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Folic </a:t>
            </a:r>
            <a:r>
              <a:rPr lang="en-US" dirty="0"/>
              <a:t>acid deficiency means that there is a lower than normal amount of folic acid in your blood. Folic acid is a water-soluble B vitamin, which means it cannot be stored in the body. </a:t>
            </a:r>
            <a:endParaRPr lang="en-US" dirty="0">
              <a:solidFill>
                <a:srgbClr val="FF0000"/>
              </a:solidFill>
            </a:endParaRPr>
          </a:p>
        </p:txBody>
      </p:sp>
    </p:spTree>
    <p:extLst>
      <p:ext uri="{BB962C8B-B14F-4D97-AF65-F5344CB8AC3E}">
        <p14:creationId xmlns:p14="http://schemas.microsoft.com/office/powerpoint/2010/main" val="93479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Clr>
                <a:srgbClr val="7030A0"/>
              </a:buClr>
              <a:defRPr/>
            </a:pPr>
            <a:r>
              <a:rPr lang="en-CA" sz="2800" dirty="0">
                <a:solidFill>
                  <a:srgbClr val="7030A0"/>
                </a:solidFill>
              </a:rPr>
              <a:t>neural tube defects (NTDs) are birth defects that occur early in pregnancy</a:t>
            </a:r>
          </a:p>
          <a:p>
            <a:pPr lvl="1">
              <a:buClr>
                <a:srgbClr val="7030A0"/>
              </a:buClr>
              <a:defRPr/>
            </a:pPr>
            <a:r>
              <a:rPr lang="en-CA" sz="2400" dirty="0">
                <a:solidFill>
                  <a:srgbClr val="339966"/>
                </a:solidFill>
              </a:rPr>
              <a:t>often before a woman knows she is pregnant</a:t>
            </a:r>
          </a:p>
          <a:p>
            <a:pPr>
              <a:buClr>
                <a:srgbClr val="7030A0"/>
              </a:buClr>
            </a:pPr>
            <a:r>
              <a:rPr lang="en-CA" sz="2800" dirty="0">
                <a:solidFill>
                  <a:srgbClr val="7030A0"/>
                </a:solidFill>
              </a:rPr>
              <a:t>neural tube grows to become baby’s spinal cord, spine, brain and skull</a:t>
            </a:r>
          </a:p>
          <a:p>
            <a:endParaRPr lang="en-US" dirty="0"/>
          </a:p>
        </p:txBody>
      </p:sp>
      <p:pic>
        <p:nvPicPr>
          <p:cNvPr id="4" name="Picture 3" descr="spina-bifida-baby-back.jpg"/>
          <p:cNvPicPr>
            <a:picLocks noChangeAspect="1"/>
          </p:cNvPicPr>
          <p:nvPr/>
        </p:nvPicPr>
        <p:blipFill>
          <a:blip r:embed="rId2" cstate="print"/>
          <a:stretch>
            <a:fillRect/>
          </a:stretch>
        </p:blipFill>
        <p:spPr>
          <a:xfrm>
            <a:off x="2936398" y="4281714"/>
            <a:ext cx="5931831" cy="2315029"/>
          </a:xfrm>
          <a:prstGeom prst="rect">
            <a:avLst/>
          </a:prstGeom>
          <a:ln>
            <a:solidFill>
              <a:srgbClr val="7030A0"/>
            </a:solidFill>
          </a:ln>
        </p:spPr>
      </p:pic>
    </p:spTree>
    <p:extLst>
      <p:ext uri="{BB962C8B-B14F-4D97-AF65-F5344CB8AC3E}">
        <p14:creationId xmlns:p14="http://schemas.microsoft.com/office/powerpoint/2010/main" val="3302608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847</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     EDITOR      journal          of  Chemotherapy</vt:lpstr>
      <vt:lpstr>BIOGRAPHY</vt:lpstr>
      <vt:lpstr>RESEARCH INTREST</vt:lpstr>
      <vt:lpstr>PUBLICATIONS</vt:lpstr>
      <vt:lpstr>FOLIC ACID</vt:lpstr>
      <vt:lpstr>What is folic acid defieciency</vt:lpstr>
      <vt:lpstr>PowerPoint Presentation</vt:lpstr>
      <vt:lpstr>SOURCES OF FOLIC ACID</vt:lpstr>
      <vt:lpstr>PowerPoint Presentation</vt:lpstr>
      <vt:lpstr>symptoms</vt:lpstr>
      <vt:lpstr>WHO IS AT HIGHER RISK</vt:lpstr>
      <vt:lpstr>PowerPoint Presentation</vt:lpstr>
      <vt:lpstr>PowerPoint Presentation</vt:lpstr>
      <vt:lpstr>What if I’m in high risk</vt:lpstr>
      <vt:lpstr>PREVENTION</vt:lpstr>
      <vt:lpstr>TREATMENT</vt:lpstr>
      <vt:lpstr>DIAGNOSIS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Jasleen Kaur</dc:creator>
  <cp:lastModifiedBy>Mamatha Masapogu</cp:lastModifiedBy>
  <cp:revision>45</cp:revision>
  <dcterms:created xsi:type="dcterms:W3CDTF">2014-10-16T12:07:30Z</dcterms:created>
  <dcterms:modified xsi:type="dcterms:W3CDTF">2014-10-30T09:01:48Z</dcterms:modified>
</cp:coreProperties>
</file>