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30" r:id="rId2"/>
    <p:sldId id="331" r:id="rId3"/>
    <p:sldId id="264" r:id="rId4"/>
    <p:sldId id="258" r:id="rId5"/>
    <p:sldId id="326" r:id="rId6"/>
    <p:sldId id="332" r:id="rId7"/>
    <p:sldId id="333" r:id="rId8"/>
    <p:sldId id="33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10/27/2015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1935668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10/27/2015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264622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10/27/2015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925610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10/27/2015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96977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47EC17-62CB-413B-9BA3-AB7EE584A314}" type="datetimeFigureOut">
              <a:rPr lang="en-US" smtClean="0"/>
              <a:t>10/27/2015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554304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47EC17-62CB-413B-9BA3-AB7EE584A314}" type="datetimeFigureOut">
              <a:rPr lang="en-US" smtClean="0"/>
              <a:t>10/27/2015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3627572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47EC17-62CB-413B-9BA3-AB7EE584A314}" type="datetimeFigureOut">
              <a:rPr lang="en-US" smtClean="0"/>
              <a:t>10/27/2015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3166023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47EC17-62CB-413B-9BA3-AB7EE584A314}" type="datetimeFigureOut">
              <a:rPr lang="en-US" smtClean="0"/>
              <a:t>10/27/2015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4243538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47EC17-62CB-413B-9BA3-AB7EE584A314}" type="datetimeFigureOut">
              <a:rPr lang="en-US" smtClean="0"/>
              <a:t>10/27/2015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128795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7EC17-62CB-413B-9BA3-AB7EE584A314}" type="datetimeFigureOut">
              <a:rPr lang="en-US" smtClean="0"/>
              <a:t>10/27/2015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573429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7EC17-62CB-413B-9BA3-AB7EE584A314}" type="datetimeFigureOut">
              <a:rPr lang="en-US" smtClean="0"/>
              <a:t>10/27/2015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573671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47EC17-62CB-413B-9BA3-AB7EE584A314}" type="datetimeFigureOut">
              <a:rPr lang="en-US" smtClean="0"/>
              <a:t>10/27/2015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ABEAC9-7C09-4AFD-8E07-945639C5BD61}" type="slidenum">
              <a:rPr lang="en-US" smtClean="0"/>
              <a:t>‹#›</a:t>
            </a:fld>
            <a:endParaRPr lang="en-US"/>
          </a:p>
        </p:txBody>
      </p:sp>
    </p:spTree>
    <p:extLst>
      <p:ext uri="{BB962C8B-B14F-4D97-AF65-F5344CB8AC3E}">
        <p14:creationId xmlns:p14="http://schemas.microsoft.com/office/powerpoint/2010/main" val="4118376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133600" y="819563"/>
            <a:ext cx="6556375" cy="758347"/>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smtClean="0">
                <a:solidFill>
                  <a:schemeClr val="accent6"/>
                </a:solidFill>
                <a:latin typeface="Stencil" panose="040409050D0802020404" pitchFamily="82" charset="0"/>
              </a:rPr>
              <a:t>OMICS 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cs typeface="Arial" pitchFamily="34" charset="0"/>
              </a:rPr>
              <a:t>Contact us at: contact.omics@omicsonline.org</a:t>
            </a:r>
          </a:p>
        </p:txBody>
      </p:sp>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through its Open Access Initiative is committed to make genuine and reliable contributions to the scientific community. OMICS International hosts over </a:t>
            </a:r>
            <a:r>
              <a:rPr lang="en-US" sz="2200" b="1" dirty="0" smtClean="0">
                <a:solidFill>
                  <a:srgbClr val="0070C0"/>
                </a:solidFill>
                <a:latin typeface="Nyala" panose="02000504070300020003" pitchFamily="2" charset="0"/>
              </a:rPr>
              <a:t>700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leading-edge peer reviewed Open Access Journals and organizes over </a:t>
            </a:r>
            <a:r>
              <a:rPr lang="en-US" sz="2200" b="1" dirty="0" smtClean="0">
                <a:solidFill>
                  <a:srgbClr val="0070C0"/>
                </a:solidFill>
                <a:latin typeface="Nyala" panose="02000504070300020003" pitchFamily="2" charset="0"/>
              </a:rPr>
              <a:t>1000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International Conferences annually all over the world. OMICS International journals have over </a:t>
            </a:r>
            <a:r>
              <a:rPr lang="en-US" sz="2200" b="1" dirty="0" smtClean="0">
                <a:solidFill>
                  <a:srgbClr val="0070C0"/>
                </a:solidFill>
                <a:latin typeface="Nyala" panose="02000504070300020003" pitchFamily="2" charset="0"/>
              </a:rPr>
              <a:t>10 </a:t>
            </a:r>
            <a:r>
              <a:rPr lang="en-US" sz="2200" b="1" dirty="0">
                <a:solidFill>
                  <a:srgbClr val="0070C0"/>
                </a:solidFill>
                <a:latin typeface="Nyala" panose="02000504070300020003" pitchFamily="2" charset="0"/>
              </a:rPr>
              <a:t>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smtClean="0">
                <a:solidFill>
                  <a:srgbClr val="0070C0"/>
                </a:solidFill>
                <a:latin typeface="Nyala" panose="02000504070300020003" pitchFamily="2" charset="0"/>
              </a:rPr>
              <a:t>50000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eminent personalities that ensure a rapid, quality and quick review process. OMICS International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pic>
        <p:nvPicPr>
          <p:cNvPr id="7" name="Picture 2" descr="C:\Users\pramoda-e\Desktop\OMICS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14400"/>
            <a:ext cx="2133600" cy="1935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5555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381000"/>
            <a:ext cx="9129712" cy="54102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988951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399" y="3584001"/>
            <a:ext cx="7635299" cy="1477328"/>
          </a:xfrm>
          <a:prstGeom prst="rect">
            <a:avLst/>
          </a:prstGeom>
        </p:spPr>
        <p:txBody>
          <a:bodyPr wrap="square">
            <a:spAutoFit/>
          </a:bodyPr>
          <a:lstStyle/>
          <a:p>
            <a:r>
              <a:rPr lang="en-IN" b="1" dirty="0" err="1">
                <a:latin typeface="Times New Roman" pitchFamily="18" charset="0"/>
                <a:cs typeface="Times New Roman" pitchFamily="18" charset="0"/>
              </a:rPr>
              <a:t>Gian</a:t>
            </a:r>
            <a:r>
              <a:rPr lang="en-IN" b="1" dirty="0">
                <a:latin typeface="Times New Roman" pitchFamily="18" charset="0"/>
                <a:cs typeface="Times New Roman" pitchFamily="18" charset="0"/>
              </a:rPr>
              <a:t> Mario </a:t>
            </a:r>
            <a:r>
              <a:rPr lang="en-IN" b="1" dirty="0" err="1">
                <a:latin typeface="Times New Roman" pitchFamily="18" charset="0"/>
                <a:cs typeface="Times New Roman" pitchFamily="18" charset="0"/>
              </a:rPr>
              <a:t>Tiboni</a:t>
            </a:r>
            <a:endParaRPr lang="en-IN" b="1" dirty="0">
              <a:latin typeface="Times New Roman" pitchFamily="18" charset="0"/>
              <a:cs typeface="Times New Roman" pitchFamily="18" charset="0"/>
            </a:endParaRPr>
          </a:p>
          <a:p>
            <a:r>
              <a:rPr lang="en-IN" dirty="0">
                <a:latin typeface="Times New Roman" pitchFamily="18" charset="0"/>
                <a:cs typeface="Times New Roman" pitchFamily="18" charset="0"/>
              </a:rPr>
              <a:t>Professor </a:t>
            </a:r>
          </a:p>
          <a:p>
            <a:r>
              <a:rPr lang="en-IN" dirty="0">
                <a:latin typeface="Times New Roman" pitchFamily="18" charset="0"/>
                <a:cs typeface="Times New Roman" pitchFamily="18" charset="0"/>
              </a:rPr>
              <a:t>Department of Obstetrics and </a:t>
            </a:r>
            <a:r>
              <a:rPr lang="en-IN" dirty="0" err="1">
                <a:latin typeface="Times New Roman" pitchFamily="18" charset="0"/>
                <a:cs typeface="Times New Roman" pitchFamily="18" charset="0"/>
              </a:rPr>
              <a:t>Gynecology</a:t>
            </a:r>
            <a:endParaRPr lang="en-IN" dirty="0">
              <a:latin typeface="Times New Roman" pitchFamily="18" charset="0"/>
              <a:cs typeface="Times New Roman" pitchFamily="18" charset="0"/>
            </a:endParaRPr>
          </a:p>
          <a:p>
            <a:r>
              <a:rPr lang="en-IN" dirty="0">
                <a:latin typeface="Times New Roman" pitchFamily="18" charset="0"/>
                <a:cs typeface="Times New Roman" pitchFamily="18" charset="0"/>
              </a:rPr>
              <a:t>The University of Chieti-Pescara</a:t>
            </a:r>
          </a:p>
          <a:p>
            <a:r>
              <a:rPr lang="en-IN" dirty="0">
                <a:latin typeface="Times New Roman" pitchFamily="18" charset="0"/>
                <a:cs typeface="Times New Roman" pitchFamily="18" charset="0"/>
              </a:rPr>
              <a:t>Italy</a:t>
            </a:r>
            <a:endParaRPr lang="en-US" dirty="0" smtClean="0">
              <a:latin typeface="Times New Roman" pitchFamily="18" charset="0"/>
              <a:cs typeface="Times New Roman" pitchFamily="18" charset="0"/>
            </a:endParaRPr>
          </a:p>
        </p:txBody>
      </p:sp>
      <p:sp>
        <p:nvSpPr>
          <p:cNvPr id="4" name="Rectangle 3"/>
          <p:cNvSpPr/>
          <p:nvPr/>
        </p:nvSpPr>
        <p:spPr>
          <a:xfrm>
            <a:off x="685799" y="1828800"/>
            <a:ext cx="7772399" cy="1200329"/>
          </a:xfrm>
          <a:prstGeom prst="rect">
            <a:avLst/>
          </a:prstGeom>
        </p:spPr>
        <p:txBody>
          <a:bodyPr wrap="square">
            <a:spAutoFit/>
          </a:bodyPr>
          <a:lstStyle/>
          <a:p>
            <a:r>
              <a:rPr lang="en-US" sz="3600" b="1" i="1" dirty="0" smtClean="0">
                <a:latin typeface="Times New Roman" pitchFamily="18" charset="0"/>
                <a:cs typeface="Times New Roman" pitchFamily="18" charset="0"/>
              </a:rPr>
              <a:t>Editor</a:t>
            </a:r>
          </a:p>
          <a:p>
            <a:r>
              <a:rPr lang="en-US" sz="3600" b="1" i="1" dirty="0" smtClean="0">
                <a:solidFill>
                  <a:srgbClr val="7030A0"/>
                </a:solidFill>
                <a:latin typeface="Times New Roman" pitchFamily="18" charset="0"/>
                <a:cs typeface="Times New Roman" pitchFamily="18" charset="0"/>
              </a:rPr>
              <a:t>Pediatrics &amp; Therapeutics</a:t>
            </a:r>
            <a:endParaRPr lang="en-US" sz="3600" i="1" dirty="0">
              <a:solidFill>
                <a:srgbClr val="7030A0"/>
              </a:solidFill>
              <a:latin typeface="Times New Roman" pitchFamily="18" charset="0"/>
              <a:cs typeface="Times New Roman" pitchFamily="18" charset="0"/>
            </a:endParaRPr>
          </a:p>
        </p:txBody>
      </p:sp>
      <p:pic>
        <p:nvPicPr>
          <p:cNvPr id="8" name="Picture 7" descr="C:\Users\pramoda-e\Desktop\header - Pediatric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44328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University of Chiet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64036" y="3689453"/>
            <a:ext cx="1143000" cy="12664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7331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1447800"/>
            <a:ext cx="8382000" cy="4154984"/>
          </a:xfrm>
          <a:prstGeom prst="rect">
            <a:avLst/>
          </a:prstGeom>
        </p:spPr>
        <p:txBody>
          <a:bodyPr wrap="square">
            <a:spAutoFit/>
          </a:bodyPr>
          <a:lstStyle/>
          <a:p>
            <a:r>
              <a:rPr lang="en-US" sz="3600" b="1" i="1" dirty="0" smtClean="0">
                <a:solidFill>
                  <a:srgbClr val="7030A0"/>
                </a:solidFill>
                <a:latin typeface="Times New Roman" pitchFamily="18" charset="0"/>
                <a:cs typeface="Times New Roman" pitchFamily="18" charset="0"/>
              </a:rPr>
              <a:t>Biography</a:t>
            </a:r>
            <a:r>
              <a:rPr lang="en-US" sz="3600" b="1" i="1" dirty="0" smtClean="0">
                <a:solidFill>
                  <a:srgbClr val="7030A0"/>
                </a:solidFill>
                <a:latin typeface="Times New Roman" pitchFamily="18" charset="0"/>
                <a:cs typeface="Times New Roman" pitchFamily="18" charset="0"/>
              </a:rPr>
              <a:t>:</a:t>
            </a:r>
            <a:endParaRPr lang="en-US" sz="3600" b="1" i="1" dirty="0" smtClean="0">
              <a:solidFill>
                <a:srgbClr val="7030A0"/>
              </a:solidFill>
              <a:latin typeface="Times New Roman" pitchFamily="18" charset="0"/>
              <a:cs typeface="Times New Roman" pitchFamily="18" charset="0"/>
            </a:endParaRPr>
          </a:p>
          <a:p>
            <a:endParaRPr lang="en-US" sz="1200" b="1" i="1" dirty="0" smtClean="0">
              <a:solidFill>
                <a:srgbClr val="7030A0"/>
              </a:solidFill>
              <a:latin typeface="Times New Roman" pitchFamily="18" charset="0"/>
              <a:cs typeface="Times New Roman" pitchFamily="18" charset="0"/>
            </a:endParaRPr>
          </a:p>
          <a:p>
            <a:r>
              <a:rPr lang="en-IN" sz="2400" dirty="0" err="1">
                <a:latin typeface="Times New Roman" pitchFamily="18" charset="0"/>
                <a:cs typeface="Times New Roman" pitchFamily="18" charset="0"/>
              </a:rPr>
              <a:t>Dr.</a:t>
            </a:r>
            <a:r>
              <a:rPr lang="en-IN" sz="2400" dirty="0">
                <a:latin typeface="Times New Roman" pitchFamily="18" charset="0"/>
                <a:cs typeface="Times New Roman" pitchFamily="18" charset="0"/>
              </a:rPr>
              <a:t> </a:t>
            </a:r>
            <a:r>
              <a:rPr lang="en-IN" sz="2400" dirty="0" err="1">
                <a:latin typeface="Times New Roman" pitchFamily="18" charset="0"/>
                <a:cs typeface="Times New Roman" pitchFamily="18" charset="0"/>
              </a:rPr>
              <a:t>Gian</a:t>
            </a:r>
            <a:r>
              <a:rPr lang="en-IN" sz="2400" dirty="0">
                <a:latin typeface="Times New Roman" pitchFamily="18" charset="0"/>
                <a:cs typeface="Times New Roman" pitchFamily="18" charset="0"/>
              </a:rPr>
              <a:t> Mario </a:t>
            </a:r>
            <a:r>
              <a:rPr lang="en-IN" sz="2400" dirty="0" err="1">
                <a:latin typeface="Times New Roman" pitchFamily="18" charset="0"/>
                <a:cs typeface="Times New Roman" pitchFamily="18" charset="0"/>
              </a:rPr>
              <a:t>Tiboni</a:t>
            </a:r>
            <a:r>
              <a:rPr lang="en-IN" sz="2400" dirty="0">
                <a:latin typeface="Times New Roman" pitchFamily="18" charset="0"/>
                <a:cs typeface="Times New Roman" pitchFamily="18" charset="0"/>
              </a:rPr>
              <a:t> is aggregate professor of Obstetrics and </a:t>
            </a:r>
            <a:r>
              <a:rPr lang="en-IN" sz="2400" dirty="0" err="1">
                <a:latin typeface="Times New Roman" pitchFamily="18" charset="0"/>
                <a:cs typeface="Times New Roman" pitchFamily="18" charset="0"/>
              </a:rPr>
              <a:t>Gynecology</a:t>
            </a:r>
            <a:r>
              <a:rPr lang="en-IN" sz="2400" dirty="0">
                <a:latin typeface="Times New Roman" pitchFamily="18" charset="0"/>
                <a:cs typeface="Times New Roman" pitchFamily="18" charset="0"/>
              </a:rPr>
              <a:t> at the University of Chieti-Pescara (Italy). </a:t>
            </a:r>
            <a:r>
              <a:rPr lang="en-IN" sz="2400" dirty="0" err="1" smtClean="0">
                <a:latin typeface="Times New Roman" pitchFamily="18" charset="0"/>
                <a:cs typeface="Times New Roman" pitchFamily="18" charset="0"/>
              </a:rPr>
              <a:t>Dr.</a:t>
            </a:r>
            <a:r>
              <a:rPr lang="en-IN" sz="2400" dirty="0" smtClean="0">
                <a:latin typeface="Times New Roman" pitchFamily="18" charset="0"/>
                <a:cs typeface="Times New Roman" pitchFamily="18" charset="0"/>
              </a:rPr>
              <a:t> </a:t>
            </a:r>
            <a:r>
              <a:rPr lang="en-IN" sz="2400" dirty="0" err="1" smtClean="0">
                <a:latin typeface="Times New Roman" pitchFamily="18" charset="0"/>
                <a:cs typeface="Times New Roman" pitchFamily="18" charset="0"/>
              </a:rPr>
              <a:t>Tiboni</a:t>
            </a:r>
            <a:r>
              <a:rPr lang="en-IN" sz="2400" dirty="0" smtClean="0">
                <a:latin typeface="Times New Roman" pitchFamily="18" charset="0"/>
                <a:cs typeface="Times New Roman" pitchFamily="18" charset="0"/>
              </a:rPr>
              <a:t> </a:t>
            </a:r>
            <a:r>
              <a:rPr lang="en-IN" sz="2400" dirty="0">
                <a:latin typeface="Times New Roman" pitchFamily="18" charset="0"/>
                <a:cs typeface="Times New Roman" pitchFamily="18" charset="0"/>
              </a:rPr>
              <a:t>had research trainings in developmental toxicology at the </a:t>
            </a:r>
            <a:r>
              <a:rPr lang="en-IN" sz="2400" dirty="0" err="1">
                <a:latin typeface="Times New Roman" pitchFamily="18" charset="0"/>
                <a:cs typeface="Times New Roman" pitchFamily="18" charset="0"/>
              </a:rPr>
              <a:t>Childrens</a:t>
            </a:r>
            <a:r>
              <a:rPr lang="en-IN" sz="2400" dirty="0">
                <a:latin typeface="Times New Roman" pitchFamily="18" charset="0"/>
                <a:cs typeface="Times New Roman" pitchFamily="18" charset="0"/>
              </a:rPr>
              <a:t> Hospital Medical </a:t>
            </a:r>
            <a:r>
              <a:rPr lang="en-IN" sz="2400" dirty="0" err="1">
                <a:latin typeface="Times New Roman" pitchFamily="18" charset="0"/>
                <a:cs typeface="Times New Roman" pitchFamily="18" charset="0"/>
              </a:rPr>
              <a:t>Center</a:t>
            </a:r>
            <a:r>
              <a:rPr lang="en-IN" sz="2400" dirty="0">
                <a:latin typeface="Times New Roman" pitchFamily="18" charset="0"/>
                <a:cs typeface="Times New Roman" pitchFamily="18" charset="0"/>
              </a:rPr>
              <a:t> of the University of Cincinnati, Ohio, U.S.A., and at the School of Public Health of University of California, Los Angeles, U.S.A. He has several years of experience in the research areas of developmental/reproductive toxicology and assisted reproduction. </a:t>
            </a:r>
            <a:r>
              <a:rPr lang="en-IN" sz="2400" dirty="0" err="1">
                <a:latin typeface="Times New Roman" pitchFamily="18" charset="0"/>
                <a:cs typeface="Times New Roman" pitchFamily="18" charset="0"/>
              </a:rPr>
              <a:t>Dr.</a:t>
            </a:r>
            <a:r>
              <a:rPr lang="en-IN" sz="2400" dirty="0">
                <a:latin typeface="Times New Roman" pitchFamily="18" charset="0"/>
                <a:cs typeface="Times New Roman" pitchFamily="18" charset="0"/>
              </a:rPr>
              <a:t> </a:t>
            </a:r>
            <a:r>
              <a:rPr lang="en-IN" sz="2400" dirty="0" err="1">
                <a:latin typeface="Times New Roman" pitchFamily="18" charset="0"/>
                <a:cs typeface="Times New Roman" pitchFamily="18" charset="0"/>
              </a:rPr>
              <a:t>Tiboni</a:t>
            </a:r>
            <a:r>
              <a:rPr lang="en-IN" sz="2400" dirty="0">
                <a:latin typeface="Times New Roman" pitchFamily="18" charset="0"/>
                <a:cs typeface="Times New Roman" pitchFamily="18" charset="0"/>
              </a:rPr>
              <a:t> authored more than 50 refereed journal papers and book chapters.</a:t>
            </a:r>
            <a:endParaRPr lang="en-US" sz="2400" dirty="0" smtClean="0">
              <a:latin typeface="Times New Roman" pitchFamily="18" charset="0"/>
              <a:cs typeface="Times New Roman" pitchFamily="18" charset="0"/>
            </a:endParaRPr>
          </a:p>
        </p:txBody>
      </p:sp>
      <p:pic>
        <p:nvPicPr>
          <p:cNvPr id="5" name="Picture 4" descr="C:\Users\pramoda-e\Desktop\header - Pediatric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443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2122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1600200"/>
            <a:ext cx="8915400" cy="4216539"/>
          </a:xfrm>
          <a:prstGeom prst="rect">
            <a:avLst/>
          </a:prstGeom>
        </p:spPr>
        <p:txBody>
          <a:bodyPr wrap="square">
            <a:spAutoFit/>
          </a:bodyPr>
          <a:lstStyle/>
          <a:p>
            <a:r>
              <a:rPr lang="en-US" sz="5400" b="1" i="1" dirty="0" smtClean="0">
                <a:solidFill>
                  <a:srgbClr val="7030A0"/>
                </a:solidFill>
                <a:latin typeface="Times New Roman" pitchFamily="18" charset="0"/>
                <a:cs typeface="Times New Roman" pitchFamily="18" charset="0"/>
              </a:rPr>
              <a:t>Research </a:t>
            </a:r>
            <a:r>
              <a:rPr lang="en-US" sz="5400" b="1" i="1" dirty="0">
                <a:solidFill>
                  <a:srgbClr val="7030A0"/>
                </a:solidFill>
                <a:latin typeface="Times New Roman" pitchFamily="18" charset="0"/>
                <a:cs typeface="Times New Roman" pitchFamily="18" charset="0"/>
              </a:rPr>
              <a:t>Interest</a:t>
            </a:r>
            <a:r>
              <a:rPr lang="en-US" sz="5400" b="1" i="1" dirty="0" smtClean="0">
                <a:solidFill>
                  <a:srgbClr val="7030A0"/>
                </a:solidFill>
                <a:latin typeface="Times New Roman" pitchFamily="18" charset="0"/>
                <a:cs typeface="Times New Roman" pitchFamily="18" charset="0"/>
              </a:rPr>
              <a:t>:</a:t>
            </a:r>
          </a:p>
          <a:p>
            <a:endParaRPr lang="en-US" sz="5400" b="1" i="1" dirty="0" smtClean="0">
              <a:solidFill>
                <a:srgbClr val="7030A0"/>
              </a:solidFill>
              <a:latin typeface="Times New Roman" pitchFamily="18" charset="0"/>
              <a:cs typeface="Times New Roman" pitchFamily="18" charset="0"/>
            </a:endParaRPr>
          </a:p>
          <a:p>
            <a:r>
              <a:rPr lang="en-IN" sz="4000" dirty="0" smtClean="0">
                <a:latin typeface="Times New Roman" pitchFamily="18" charset="0"/>
                <a:cs typeface="Times New Roman" pitchFamily="18" charset="0"/>
              </a:rPr>
              <a:t>Research </a:t>
            </a:r>
            <a:r>
              <a:rPr lang="en-IN" sz="4000" dirty="0">
                <a:latin typeface="Times New Roman" pitchFamily="18" charset="0"/>
                <a:cs typeface="Times New Roman" pitchFamily="18" charset="0"/>
              </a:rPr>
              <a:t>interests include reproductive medicine, ovulation induction, and reproductive and developmental toxicology.</a:t>
            </a:r>
            <a:endParaRPr lang="en-US" sz="4000" dirty="0" smtClean="0">
              <a:latin typeface="Times New Roman" pitchFamily="18" charset="0"/>
              <a:cs typeface="Times New Roman" pitchFamily="18" charset="0"/>
            </a:endParaRPr>
          </a:p>
        </p:txBody>
      </p:sp>
      <p:pic>
        <p:nvPicPr>
          <p:cNvPr id="5" name="Picture 4" descr="C:\Users\pramoda-e\Desktop\header - Pediatric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443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4385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8"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900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smtClean="0"/>
              <a:t>Pediatrics &amp; Therapeutics</a:t>
            </a:r>
          </a:p>
          <a:p>
            <a:pPr>
              <a:defRPr/>
            </a:pPr>
            <a:r>
              <a:rPr lang="en-US" dirty="0" smtClean="0"/>
              <a:t>Related Journals</a:t>
            </a:r>
            <a:endParaRPr lang="en-US" dirty="0"/>
          </a:p>
        </p:txBody>
      </p:sp>
      <p:sp>
        <p:nvSpPr>
          <p:cNvPr id="7" name="Vertical Scroll 6"/>
          <p:cNvSpPr/>
          <p:nvPr/>
        </p:nvSpPr>
        <p:spPr>
          <a:xfrm>
            <a:off x="-82550" y="1471613"/>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US" sz="2000" dirty="0">
                <a:solidFill>
                  <a:schemeClr val="bg1"/>
                </a:solidFill>
              </a:rPr>
              <a:t>Insights in Pediatric Cardiology </a:t>
            </a:r>
            <a:endParaRPr lang="en-US" sz="2000" dirty="0" smtClean="0">
              <a:solidFill>
                <a:schemeClr val="bg1"/>
              </a:solidFill>
            </a:endParaRPr>
          </a:p>
          <a:p>
            <a:pPr marL="342900" indent="-342900">
              <a:buFont typeface="Wingdings" panose="05000000000000000000" pitchFamily="2" charset="2"/>
              <a:buChar char="Ø"/>
              <a:defRPr/>
            </a:pPr>
            <a:r>
              <a:rPr lang="en-US" sz="2000" dirty="0">
                <a:solidFill>
                  <a:schemeClr val="bg1"/>
                </a:solidFill>
              </a:rPr>
              <a:t>Pediatric Oncology: Open </a:t>
            </a:r>
            <a:r>
              <a:rPr lang="en-US" sz="2000" dirty="0" smtClean="0">
                <a:solidFill>
                  <a:schemeClr val="bg1"/>
                </a:solidFill>
              </a:rPr>
              <a:t>Access</a:t>
            </a:r>
          </a:p>
          <a:p>
            <a:pPr marL="342900" indent="-342900">
              <a:buFont typeface="Wingdings" panose="05000000000000000000" pitchFamily="2" charset="2"/>
              <a:buChar char="Ø"/>
              <a:defRPr/>
            </a:pPr>
            <a:r>
              <a:rPr lang="en-US" sz="2000" dirty="0">
                <a:solidFill>
                  <a:schemeClr val="bg1"/>
                </a:solidFill>
              </a:rPr>
              <a:t>Clinical Pediatrics: Open </a:t>
            </a:r>
            <a:r>
              <a:rPr lang="en-US" sz="2000" dirty="0" smtClean="0">
                <a:solidFill>
                  <a:schemeClr val="bg1"/>
                </a:solidFill>
              </a:rPr>
              <a:t>Access</a:t>
            </a:r>
          </a:p>
          <a:p>
            <a:pPr marL="342900" indent="-342900">
              <a:buFont typeface="Wingdings" panose="05000000000000000000" pitchFamily="2" charset="2"/>
              <a:buChar char="Ø"/>
              <a:defRPr/>
            </a:pPr>
            <a:r>
              <a:rPr lang="en-US" sz="2000" dirty="0">
                <a:solidFill>
                  <a:schemeClr val="bg1"/>
                </a:solidFill>
              </a:rPr>
              <a:t>Pediatric </a:t>
            </a:r>
            <a:r>
              <a:rPr lang="en-US" sz="2000" dirty="0" smtClean="0">
                <a:solidFill>
                  <a:schemeClr val="bg1"/>
                </a:solidFill>
              </a:rPr>
              <a:t>Care</a:t>
            </a:r>
          </a:p>
          <a:p>
            <a:pPr marL="342900" indent="-342900">
              <a:buFont typeface="Wingdings" panose="05000000000000000000" pitchFamily="2" charset="2"/>
              <a:buChar char="Ø"/>
              <a:defRPr/>
            </a:pPr>
            <a:r>
              <a:rPr lang="en-US" sz="2000" dirty="0">
                <a:solidFill>
                  <a:schemeClr val="bg1"/>
                </a:solidFill>
              </a:rPr>
              <a:t>Neonatal and Pediatric Medicine </a:t>
            </a:r>
            <a:endParaRPr lang="en-US" sz="2000" dirty="0" smtClean="0">
              <a:solidFill>
                <a:schemeClr val="bg1"/>
              </a:solidFill>
            </a:endParaRPr>
          </a:p>
          <a:p>
            <a:pPr marL="342900" indent="-342900">
              <a:buFont typeface="Wingdings" panose="05000000000000000000" pitchFamily="2" charset="2"/>
              <a:buChar char="Ø"/>
              <a:defRPr/>
            </a:pPr>
            <a:r>
              <a:rPr lang="en-US" sz="2000" dirty="0" smtClean="0">
                <a:solidFill>
                  <a:schemeClr val="bg1"/>
                </a:solidFill>
              </a:rPr>
              <a:t>Child </a:t>
            </a:r>
            <a:r>
              <a:rPr lang="en-US" sz="2000" dirty="0">
                <a:solidFill>
                  <a:schemeClr val="bg1"/>
                </a:solidFill>
              </a:rPr>
              <a:t>and Adolescent </a:t>
            </a:r>
            <a:r>
              <a:rPr lang="en-US" sz="2000" dirty="0" smtClean="0">
                <a:solidFill>
                  <a:schemeClr val="bg1"/>
                </a:solidFill>
              </a:rPr>
              <a:t>Behavior</a:t>
            </a:r>
          </a:p>
          <a:p>
            <a:pPr marL="342900" indent="-342900">
              <a:buFont typeface="Wingdings" panose="05000000000000000000" pitchFamily="2" charset="2"/>
              <a:buChar char="Ø"/>
              <a:defRPr/>
            </a:pPr>
            <a:r>
              <a:rPr lang="en-US" sz="2000" dirty="0">
                <a:solidFill>
                  <a:schemeClr val="bg1"/>
                </a:solidFill>
              </a:rPr>
              <a:t>Psychological Abnormalities in Children </a:t>
            </a:r>
            <a:endParaRPr lang="en-US" sz="2000" dirty="0" smtClean="0">
              <a:solidFill>
                <a:schemeClr val="bg1"/>
              </a:solidFill>
            </a:endParaRPr>
          </a:p>
          <a:p>
            <a:pPr marL="342900" indent="-342900">
              <a:buFont typeface="Wingdings" panose="05000000000000000000" pitchFamily="2" charset="2"/>
              <a:buChar char="Ø"/>
              <a:defRPr/>
            </a:pPr>
            <a:r>
              <a:rPr lang="en-US" sz="2000" dirty="0">
                <a:solidFill>
                  <a:schemeClr val="bg1"/>
                </a:solidFill>
              </a:rPr>
              <a:t>Neonatal Biology </a:t>
            </a:r>
            <a:endParaRPr lang="en-US" sz="2000" dirty="0" smtClean="0">
              <a:solidFill>
                <a:schemeClr val="bg1"/>
              </a:solidFill>
            </a:endParaRPr>
          </a:p>
          <a:p>
            <a:pPr marL="342900" indent="-342900">
              <a:buFont typeface="Wingdings" panose="05000000000000000000" pitchFamily="2" charset="2"/>
              <a:buChar char="Ø"/>
              <a:defRPr/>
            </a:pPr>
            <a:r>
              <a:rPr lang="en-US" sz="2000" dirty="0">
                <a:solidFill>
                  <a:schemeClr val="bg1"/>
                </a:solidFill>
                <a:latin typeface="Estrangelo Edessa" panose="03080600000000000000" pitchFamily="66" charset="0"/>
                <a:cs typeface="Estrangelo Edessa" panose="03080600000000000000" pitchFamily="66" charset="0"/>
              </a:rPr>
              <a:t>Interventional Pediatrics &amp; Research</a:t>
            </a:r>
          </a:p>
        </p:txBody>
      </p:sp>
      <p:pic>
        <p:nvPicPr>
          <p:cNvPr id="15367" name="Picture 8" descr="C:\Users\rakesh-s\Desktop\gocr-header.jpg"/>
          <p:cNvPicPr>
            <a:picLocks noChangeAspect="1" noChangeArrowheads="1"/>
          </p:cNvPicPr>
          <p:nvPr/>
        </p:nvPicPr>
        <p:blipFill>
          <a:blip r:embed="rId3">
            <a:extLst>
              <a:ext uri="{28A0092B-C50C-407E-A947-70E740481C1C}">
                <a14:useLocalDpi xmlns:a14="http://schemas.microsoft.com/office/drawing/2010/main" val="0"/>
              </a:ext>
            </a:extLst>
          </a:blip>
          <a:srcRect l="22462" r="12379"/>
          <a:stretch>
            <a:fillRect/>
          </a:stretch>
        </p:blipFill>
        <p:spPr bwMode="auto">
          <a:xfrm>
            <a:off x="5076825" y="4370388"/>
            <a:ext cx="3930650" cy="255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256775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IN" dirty="0"/>
              <a:t>4th International Conference </a:t>
            </a:r>
            <a:r>
              <a:rPr lang="en-IN" dirty="0" smtClean="0"/>
              <a:t>on Pediatrics</a:t>
            </a:r>
            <a:endParaRPr lang="en-US" dirty="0" smtClean="0"/>
          </a:p>
          <a:p>
            <a:pPr marL="285750" indent="-285750">
              <a:buFont typeface="Wingdings" panose="05000000000000000000" pitchFamily="2" charset="2"/>
              <a:buChar char="Ø"/>
              <a:defRPr/>
            </a:pPr>
            <a:r>
              <a:rPr lang="en-US" dirty="0"/>
              <a:t>5th World Pediatric </a:t>
            </a:r>
            <a:r>
              <a:rPr lang="en-US" dirty="0" smtClean="0"/>
              <a:t>Congress</a:t>
            </a:r>
          </a:p>
          <a:p>
            <a:pPr marL="285750" indent="-285750">
              <a:buFont typeface="Wingdings" panose="05000000000000000000" pitchFamily="2" charset="2"/>
              <a:buChar char="Ø"/>
              <a:defRPr/>
            </a:pPr>
            <a:r>
              <a:rPr lang="en-IN" dirty="0"/>
              <a:t>2</a:t>
            </a:r>
            <a:r>
              <a:rPr lang="en-IN" baseline="30000" dirty="0"/>
              <a:t>nd</a:t>
            </a:r>
            <a:r>
              <a:rPr lang="en-IN" dirty="0"/>
              <a:t> International Conference and Exhibition </a:t>
            </a:r>
            <a:r>
              <a:rPr lang="en-IN" dirty="0" smtClean="0"/>
              <a:t>on Pediatric </a:t>
            </a:r>
            <a:r>
              <a:rPr lang="en-IN" dirty="0"/>
              <a:t>Cardiology</a:t>
            </a:r>
          </a:p>
          <a:p>
            <a:pPr marL="285750" indent="-285750">
              <a:buFont typeface="Wingdings" panose="05000000000000000000" pitchFamily="2" charset="2"/>
              <a:buChar char="Ø"/>
              <a:defRPr/>
            </a:pPr>
            <a:endParaRPr lang="en-US" dirty="0" smtClean="0"/>
          </a:p>
        </p:txBody>
      </p:sp>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b="1" dirty="0"/>
              <a:t>Pediatrics &amp; </a:t>
            </a:r>
            <a:r>
              <a:rPr lang="en-US" sz="3600" b="1" dirty="0" smtClean="0"/>
              <a:t>Therapeutics</a:t>
            </a:r>
            <a:r>
              <a:rPr lang="en-US" sz="3600" dirty="0" smtClean="0"/>
              <a:t/>
            </a:r>
            <a:br>
              <a:rPr lang="en-US" sz="3600" dirty="0" smtClean="0"/>
            </a:br>
            <a:r>
              <a:rPr lang="en-US" sz="3600" dirty="0" smtClean="0"/>
              <a:t>Related Conferences</a:t>
            </a:r>
            <a:endParaRPr lang="en-US" sz="3600" dirty="0"/>
          </a:p>
        </p:txBody>
      </p:sp>
    </p:spTree>
    <p:extLst>
      <p:ext uri="{BB962C8B-B14F-4D97-AF65-F5344CB8AC3E}">
        <p14:creationId xmlns:p14="http://schemas.microsoft.com/office/powerpoint/2010/main" val="41475768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600200" y="0"/>
            <a:ext cx="7086600" cy="830262"/>
          </a:xfrm>
          <a:prstGeom prst="rect">
            <a:avLst/>
          </a:prstGeom>
        </p:spPr>
        <p:txBody>
          <a:bodyPr>
            <a:spAutoFit/>
          </a:bodyPr>
          <a:lstStyle/>
          <a:p>
            <a:pPr>
              <a:defRPr/>
            </a:pPr>
            <a:r>
              <a:rPr lang="en-US" sz="2400" b="1" dirty="0">
                <a:solidFill>
                  <a:schemeClr val="accent5">
                    <a:lumMod val="10000"/>
                  </a:schemeClr>
                </a:solidFill>
                <a:latin typeface="Andalus" panose="02020603050405020304" pitchFamily="18" charset="-78"/>
                <a:cs typeface="Andalus" panose="02020603050405020304" pitchFamily="18" charset="-78"/>
              </a:rPr>
              <a:t>OMICS International </a:t>
            </a:r>
            <a:r>
              <a:rPr lang="en-US" sz="2400" b="1" dirty="0" smtClean="0">
                <a:solidFill>
                  <a:schemeClr val="accent5">
                    <a:lumMod val="10000"/>
                  </a:schemeClr>
                </a:solidFill>
                <a:latin typeface="Andalus" panose="02020603050405020304" pitchFamily="18" charset="-78"/>
                <a:cs typeface="Andalus" panose="02020603050405020304" pitchFamily="18" charset="-78"/>
              </a:rPr>
              <a:t>Open </a:t>
            </a:r>
            <a:r>
              <a:rPr lang="en-US" sz="2400" b="1" dirty="0">
                <a:solidFill>
                  <a:schemeClr val="accent5">
                    <a:lumMod val="10000"/>
                  </a:schemeClr>
                </a:solidFill>
                <a:latin typeface="Andalus" panose="02020603050405020304" pitchFamily="18" charset="-78"/>
                <a:cs typeface="Andalus" panose="02020603050405020304" pitchFamily="18" charset="-78"/>
              </a:rPr>
              <a:t>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a:t>
            </a:r>
            <a:r>
              <a:rPr lang="en-US" dirty="0" smtClean="0">
                <a:latin typeface="Calisto MT" panose="02040603050505030304" pitchFamily="18" charset="0"/>
              </a:rPr>
              <a:t>International </a:t>
            </a:r>
            <a:r>
              <a:rPr lang="en-US"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9507335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1905</TotalTime>
  <Words>462</Words>
  <Application>Microsoft Office PowerPoint</Application>
  <PresentationFormat>On-screen Show (4:3)</PresentationFormat>
  <Paragraphs>41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Pramoda Earla</dc:creator>
  <cp:lastModifiedBy>Pramoda</cp:lastModifiedBy>
  <cp:revision>245</cp:revision>
  <dcterms:created xsi:type="dcterms:W3CDTF">2014-10-14T11:42:21Z</dcterms:created>
  <dcterms:modified xsi:type="dcterms:W3CDTF">2015-10-27T15:25:42Z</dcterms:modified>
</cp:coreProperties>
</file>