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65" r:id="rId4"/>
    <p:sldId id="264" r:id="rId5"/>
    <p:sldId id="258" r:id="rId6"/>
    <p:sldId id="266" r:id="rId7"/>
    <p:sldId id="274" r:id="rId8"/>
    <p:sldId id="268" r:id="rId9"/>
    <p:sldId id="275" r:id="rId10"/>
    <p:sldId id="276" r:id="rId11"/>
    <p:sldId id="277" r:id="rId12"/>
    <p:sldId id="272" r:id="rId13"/>
    <p:sldId id="279" r:id="rId14"/>
    <p:sldId id="278" r:id="rId15"/>
    <p:sldId id="280" r:id="rId16"/>
    <p:sldId id="283" r:id="rId17"/>
    <p:sldId id="284" r:id="rId18"/>
    <p:sldId id="285" r:id="rId19"/>
    <p:sldId id="28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9" d="100"/>
          <a:sy n="69" d="100"/>
        </p:scale>
        <p:origin x="-99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D14172-FEDB-4107-A427-11217EEE8180}" type="datetimeFigureOut">
              <a:rPr lang="en-US" smtClean="0"/>
              <a:pPr/>
              <a:t>10/13/2015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B958D4-7E3F-487B-89C9-6963A1E627DD}" type="slidenum">
              <a:rPr lang="en-US" smtClean="0"/>
              <a:pPr/>
              <a:t>‹#›</a:t>
            </a:fld>
            <a:endParaRPr lang="en-US"/>
          </a:p>
        </p:txBody>
      </p:sp>
    </p:spTree>
    <p:extLst>
      <p:ext uri="{BB962C8B-B14F-4D97-AF65-F5344CB8AC3E}">
        <p14:creationId xmlns:p14="http://schemas.microsoft.com/office/powerpoint/2010/main" val="722900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41B958D4-7E3F-487B-89C9-6963A1E627DD}"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B958D4-7E3F-487B-89C9-6963A1E627DD}"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B958D4-7E3F-487B-89C9-6963A1E627DD}" type="slidenum">
              <a:rPr lang="en-US" smtClean="0"/>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B958D4-7E3F-487B-89C9-6963A1E627DD}"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7772400" cy="2819400"/>
          </a:xfrm>
        </p:spPr>
        <p:style>
          <a:lnRef idx="3">
            <a:schemeClr val="lt1"/>
          </a:lnRef>
          <a:fillRef idx="1">
            <a:schemeClr val="accent1"/>
          </a:fillRef>
          <a:effectRef idx="1">
            <a:schemeClr val="accent1"/>
          </a:effectRef>
          <a:fontRef idx="minor">
            <a:schemeClr val="lt1"/>
          </a:fontRef>
        </p:style>
        <p:txBody>
          <a:bodyPr/>
          <a:lstStyle/>
          <a:p>
            <a:r>
              <a:rPr lang="en-US" dirty="0" smtClean="0"/>
              <a:t/>
            </a:r>
            <a:br>
              <a:rPr lang="en-US" dirty="0" smtClean="0"/>
            </a:br>
            <a:r>
              <a:rPr lang="en-US" dirty="0" smtClean="0"/>
              <a:t/>
            </a:r>
            <a:br>
              <a:rPr lang="en-US" dirty="0" smtClean="0"/>
            </a:br>
            <a:r>
              <a:rPr lang="en-US" dirty="0" smtClean="0"/>
              <a:t>Dr. </a:t>
            </a:r>
            <a:r>
              <a:rPr lang="en-US" dirty="0" err="1" smtClean="0"/>
              <a:t>Girish</a:t>
            </a:r>
            <a:r>
              <a:rPr lang="en-US" dirty="0" smtClean="0"/>
              <a:t> M. </a:t>
            </a:r>
            <a:r>
              <a:rPr lang="en-US" dirty="0" err="1" smtClean="0"/>
              <a:t>Bhopale</a:t>
            </a:r>
            <a:endParaRPr lang="en-US" dirty="0"/>
          </a:p>
        </p:txBody>
      </p:sp>
      <p:sp>
        <p:nvSpPr>
          <p:cNvPr id="3" name="Subtitle 2"/>
          <p:cNvSpPr>
            <a:spLocks noGrp="1"/>
          </p:cNvSpPr>
          <p:nvPr>
            <p:ph type="subTitle" idx="1"/>
          </p:nvPr>
        </p:nvSpPr>
        <p:spPr>
          <a:xfrm>
            <a:off x="533400" y="3200400"/>
            <a:ext cx="7772400" cy="3276600"/>
          </a:xfrm>
        </p:spPr>
        <p:style>
          <a:lnRef idx="3">
            <a:schemeClr val="lt1"/>
          </a:lnRef>
          <a:fillRef idx="1">
            <a:schemeClr val="accent1"/>
          </a:fillRef>
          <a:effectRef idx="1">
            <a:schemeClr val="accent1"/>
          </a:effectRef>
          <a:fontRef idx="minor">
            <a:schemeClr val="lt1"/>
          </a:fontRef>
        </p:style>
        <p:txBody>
          <a:bodyPr>
            <a:normAutofit fontScale="92500"/>
          </a:bodyPr>
          <a:lstStyle/>
          <a:p>
            <a:endParaRPr lang="en-US" sz="2600" dirty="0" smtClean="0">
              <a:solidFill>
                <a:schemeClr val="bg1"/>
              </a:solidFill>
              <a:latin typeface="Arial" pitchFamily="34" charset="0"/>
              <a:cs typeface="Arial" pitchFamily="34" charset="0"/>
            </a:endParaRPr>
          </a:p>
          <a:p>
            <a:r>
              <a:rPr lang="en-US" sz="2600" dirty="0" smtClean="0">
                <a:solidFill>
                  <a:schemeClr val="bg1"/>
                </a:solidFill>
                <a:latin typeface="Arial" pitchFamily="34" charset="0"/>
                <a:cs typeface="Arial" pitchFamily="34" charset="0"/>
              </a:rPr>
              <a:t>Dr. D. Y. </a:t>
            </a:r>
            <a:r>
              <a:rPr lang="en-US" sz="2600" dirty="0" err="1" smtClean="0">
                <a:solidFill>
                  <a:schemeClr val="bg1"/>
                </a:solidFill>
                <a:latin typeface="Arial" pitchFamily="34" charset="0"/>
                <a:cs typeface="Arial" pitchFamily="34" charset="0"/>
              </a:rPr>
              <a:t>Patil</a:t>
            </a:r>
            <a:r>
              <a:rPr lang="en-US" sz="2600" dirty="0" smtClean="0">
                <a:solidFill>
                  <a:schemeClr val="bg1"/>
                </a:solidFill>
                <a:latin typeface="Arial" pitchFamily="34" charset="0"/>
                <a:cs typeface="Arial" pitchFamily="34" charset="0"/>
              </a:rPr>
              <a:t> Biotechnology &amp; Bioinformatics Institute,</a:t>
            </a:r>
          </a:p>
          <a:p>
            <a:r>
              <a:rPr lang="en-US" sz="2600" dirty="0" smtClean="0">
                <a:solidFill>
                  <a:schemeClr val="bg1"/>
                </a:solidFill>
                <a:latin typeface="Arial" pitchFamily="34" charset="0"/>
                <a:cs typeface="Arial" pitchFamily="34" charset="0"/>
              </a:rPr>
              <a:t>Dr. D.Y. </a:t>
            </a:r>
            <a:r>
              <a:rPr lang="en-US" sz="2600" dirty="0" err="1" smtClean="0">
                <a:solidFill>
                  <a:schemeClr val="bg1"/>
                </a:solidFill>
                <a:latin typeface="Arial" pitchFamily="34" charset="0"/>
                <a:cs typeface="Arial" pitchFamily="34" charset="0"/>
              </a:rPr>
              <a:t>Patil</a:t>
            </a:r>
            <a:r>
              <a:rPr lang="en-US" sz="2600" dirty="0" smtClean="0">
                <a:solidFill>
                  <a:schemeClr val="bg1"/>
                </a:solidFill>
                <a:latin typeface="Arial" pitchFamily="34" charset="0"/>
                <a:cs typeface="Arial" pitchFamily="34" charset="0"/>
              </a:rPr>
              <a:t> </a:t>
            </a:r>
            <a:r>
              <a:rPr lang="en-US" sz="2600" dirty="0" err="1" smtClean="0">
                <a:solidFill>
                  <a:schemeClr val="bg1"/>
                </a:solidFill>
                <a:latin typeface="Arial" pitchFamily="34" charset="0"/>
                <a:cs typeface="Arial" pitchFamily="34" charset="0"/>
              </a:rPr>
              <a:t>Vidyapeeth</a:t>
            </a:r>
            <a:r>
              <a:rPr lang="en-US" sz="2600" dirty="0" smtClean="0">
                <a:solidFill>
                  <a:schemeClr val="bg1"/>
                </a:solidFill>
                <a:latin typeface="Arial" pitchFamily="34" charset="0"/>
                <a:cs typeface="Arial" pitchFamily="34" charset="0"/>
              </a:rPr>
              <a:t> </a:t>
            </a:r>
          </a:p>
          <a:p>
            <a:r>
              <a:rPr lang="en-US" sz="2600" dirty="0" err="1" smtClean="0">
                <a:solidFill>
                  <a:schemeClr val="bg1"/>
                </a:solidFill>
                <a:latin typeface="Arial" pitchFamily="34" charset="0"/>
                <a:cs typeface="Arial" pitchFamily="34" charset="0"/>
              </a:rPr>
              <a:t>Tathawade</a:t>
            </a:r>
            <a:r>
              <a:rPr lang="en-US" sz="2600" dirty="0" smtClean="0">
                <a:solidFill>
                  <a:schemeClr val="bg1"/>
                </a:solidFill>
                <a:latin typeface="Arial" pitchFamily="34" charset="0"/>
                <a:cs typeface="Arial" pitchFamily="34" charset="0"/>
              </a:rPr>
              <a:t>, </a:t>
            </a:r>
            <a:r>
              <a:rPr lang="en-US" sz="2600" dirty="0" err="1" smtClean="0">
                <a:solidFill>
                  <a:schemeClr val="bg1"/>
                </a:solidFill>
                <a:latin typeface="Arial" pitchFamily="34" charset="0"/>
                <a:cs typeface="Arial" pitchFamily="34" charset="0"/>
              </a:rPr>
              <a:t>Pune</a:t>
            </a:r>
            <a:r>
              <a:rPr lang="en-US" sz="2600" dirty="0" smtClean="0">
                <a:solidFill>
                  <a:schemeClr val="bg1"/>
                </a:solidFill>
                <a:latin typeface="Arial" pitchFamily="34" charset="0"/>
                <a:cs typeface="Arial" pitchFamily="34" charset="0"/>
              </a:rPr>
              <a:t>, 411033, Maharashtra, India</a:t>
            </a:r>
          </a:p>
          <a:p>
            <a:r>
              <a:rPr lang="en-US" sz="2600" dirty="0" smtClean="0">
                <a:solidFill>
                  <a:schemeClr val="bg1"/>
                </a:solidFill>
                <a:latin typeface="Arial" pitchFamily="34" charset="0"/>
                <a:cs typeface="Arial" pitchFamily="34" charset="0"/>
              </a:rPr>
              <a:t> </a:t>
            </a:r>
          </a:p>
          <a:p>
            <a:r>
              <a:rPr lang="en-US" sz="2600" b="1" dirty="0" smtClean="0">
                <a:solidFill>
                  <a:schemeClr val="bg1"/>
                </a:solidFill>
                <a:latin typeface="Arial" pitchFamily="34" charset="0"/>
                <a:cs typeface="Arial" pitchFamily="34" charset="0"/>
              </a:rPr>
              <a:t> </a:t>
            </a:r>
            <a:endParaRPr lang="en-US" sz="2600" dirty="0" smtClean="0">
              <a:solidFill>
                <a:schemeClr val="bg1"/>
              </a:solidFill>
              <a:latin typeface="Arial" pitchFamily="34" charset="0"/>
              <a:cs typeface="Arial" pitchFamily="34" charset="0"/>
            </a:endParaRPr>
          </a:p>
          <a:p>
            <a:r>
              <a:rPr lang="en-US" b="1" dirty="0" smtClean="0"/>
              <a:t> </a:t>
            </a:r>
            <a:endParaRPr lang="en-US" dirty="0" smtClean="0"/>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685801" y="5257800"/>
            <a:ext cx="1143000" cy="116205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1295400" y="1219200"/>
            <a:ext cx="809625" cy="92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868362"/>
          </a:xfrm>
        </p:spPr>
        <p:style>
          <a:lnRef idx="3">
            <a:schemeClr val="lt1"/>
          </a:lnRef>
          <a:fillRef idx="1">
            <a:schemeClr val="accent1"/>
          </a:fillRef>
          <a:effectRef idx="1">
            <a:schemeClr val="accent1"/>
          </a:effectRef>
          <a:fontRef idx="minor">
            <a:schemeClr val="lt1"/>
          </a:fontRef>
        </p:style>
        <p:txBody>
          <a:bodyPr>
            <a:normAutofit/>
          </a:bodyPr>
          <a:lstStyle/>
          <a:p>
            <a:r>
              <a:rPr lang="en-US" sz="2400" b="1" dirty="0" err="1" smtClean="0">
                <a:solidFill>
                  <a:schemeClr val="accent2">
                    <a:lumMod val="60000"/>
                    <a:lumOff val="40000"/>
                  </a:schemeClr>
                </a:solidFill>
                <a:latin typeface="Arial" pitchFamily="34" charset="0"/>
                <a:cs typeface="Arial" pitchFamily="34" charset="0"/>
              </a:rPr>
              <a:t>Immunodiagnosis</a:t>
            </a:r>
            <a:r>
              <a:rPr lang="en-US" sz="2400" b="1" dirty="0" smtClean="0">
                <a:solidFill>
                  <a:schemeClr val="accent2">
                    <a:lumMod val="60000"/>
                    <a:lumOff val="40000"/>
                  </a:schemeClr>
                </a:solidFill>
                <a:latin typeface="Arial" pitchFamily="34" charset="0"/>
                <a:cs typeface="Arial" pitchFamily="34" charset="0"/>
              </a:rPr>
              <a:t> of </a:t>
            </a:r>
            <a:r>
              <a:rPr lang="en-US" sz="2400" b="1" i="1" dirty="0" err="1" smtClean="0">
                <a:solidFill>
                  <a:schemeClr val="accent2">
                    <a:lumMod val="60000"/>
                    <a:lumOff val="40000"/>
                  </a:schemeClr>
                </a:solidFill>
                <a:latin typeface="Arial" pitchFamily="34" charset="0"/>
                <a:cs typeface="Arial" pitchFamily="34" charset="0"/>
              </a:rPr>
              <a:t>Trypanosoma</a:t>
            </a:r>
            <a:r>
              <a:rPr lang="en-US" sz="2400" b="1" i="1" dirty="0" smtClean="0">
                <a:solidFill>
                  <a:schemeClr val="accent2">
                    <a:lumMod val="60000"/>
                    <a:lumOff val="40000"/>
                  </a:schemeClr>
                </a:solidFill>
                <a:latin typeface="Arial" pitchFamily="34" charset="0"/>
                <a:cs typeface="Arial" pitchFamily="34" charset="0"/>
              </a:rPr>
              <a:t> </a:t>
            </a:r>
            <a:r>
              <a:rPr lang="en-US" sz="2400" b="1" i="1" dirty="0" err="1" smtClean="0">
                <a:solidFill>
                  <a:schemeClr val="accent2">
                    <a:lumMod val="60000"/>
                    <a:lumOff val="40000"/>
                  </a:schemeClr>
                </a:solidFill>
                <a:latin typeface="Arial" pitchFamily="34" charset="0"/>
                <a:cs typeface="Arial" pitchFamily="34" charset="0"/>
              </a:rPr>
              <a:t>evansi</a:t>
            </a:r>
            <a:endParaRPr lang="en-US" sz="2400" b="1" i="1" dirty="0">
              <a:solidFill>
                <a:schemeClr val="accent2">
                  <a:lumMod val="60000"/>
                  <a:lumOff val="40000"/>
                </a:schemeClr>
              </a:solidFill>
              <a:latin typeface="Arial" pitchFamily="34" charset="0"/>
              <a:cs typeface="Arial" pitchFamily="34" charset="0"/>
            </a:endParaRPr>
          </a:p>
        </p:txBody>
      </p:sp>
      <p:sp>
        <p:nvSpPr>
          <p:cNvPr id="5" name="Content Placeholder 4"/>
          <p:cNvSpPr>
            <a:spLocks noGrp="1"/>
          </p:cNvSpPr>
          <p:nvPr>
            <p:ph idx="1"/>
          </p:nvPr>
        </p:nvSpPr>
        <p:spPr>
          <a:xfrm>
            <a:off x="381000" y="1066800"/>
            <a:ext cx="8382000" cy="5181600"/>
          </a:xfrm>
        </p:spPr>
        <p:style>
          <a:lnRef idx="3">
            <a:schemeClr val="lt1"/>
          </a:lnRef>
          <a:fillRef idx="1">
            <a:schemeClr val="accent1"/>
          </a:fillRef>
          <a:effectRef idx="1">
            <a:schemeClr val="accent1"/>
          </a:effectRef>
          <a:fontRef idx="minor">
            <a:schemeClr val="lt1"/>
          </a:fontRef>
        </p:style>
        <p:txBody>
          <a:bodyPr>
            <a:noAutofit/>
          </a:bodyPr>
          <a:lstStyle/>
          <a:p>
            <a:pPr>
              <a:lnSpc>
                <a:spcPct val="150000"/>
              </a:lnSpc>
            </a:pPr>
            <a:r>
              <a:rPr lang="en-US" sz="1400" dirty="0" err="1" smtClean="0">
                <a:latin typeface="Arial" pitchFamily="34" charset="0"/>
                <a:cs typeface="Arial" pitchFamily="34" charset="0"/>
              </a:rPr>
              <a:t>Trypanosomiasis</a:t>
            </a:r>
            <a:r>
              <a:rPr lang="en-US" sz="1400" dirty="0" smtClean="0">
                <a:latin typeface="Arial" pitchFamily="34" charset="0"/>
                <a:cs typeface="Arial" pitchFamily="34" charset="0"/>
              </a:rPr>
              <a:t> commonly known as </a:t>
            </a:r>
            <a:r>
              <a:rPr lang="en-US" sz="1400" dirty="0" err="1" smtClean="0">
                <a:latin typeface="Arial" pitchFamily="34" charset="0"/>
                <a:cs typeface="Arial" pitchFamily="34" charset="0"/>
              </a:rPr>
              <a:t>surra</a:t>
            </a:r>
            <a:r>
              <a:rPr lang="en-US" sz="1400" dirty="0" smtClean="0">
                <a:latin typeface="Arial" pitchFamily="34" charset="0"/>
                <a:cs typeface="Arial" pitchFamily="34" charset="0"/>
              </a:rPr>
              <a:t>  caused</a:t>
            </a:r>
          </a:p>
          <a:p>
            <a:pPr>
              <a:lnSpc>
                <a:spcPct val="150000"/>
              </a:lnSpc>
              <a:buNone/>
            </a:pPr>
            <a:r>
              <a:rPr lang="en-US" sz="1400" dirty="0" smtClean="0">
                <a:latin typeface="Arial" pitchFamily="34" charset="0"/>
                <a:cs typeface="Arial" pitchFamily="34" charset="0"/>
              </a:rPr>
              <a:t>          by </a:t>
            </a:r>
            <a:r>
              <a:rPr lang="en-US" sz="1400" i="1" dirty="0" err="1" smtClean="0">
                <a:latin typeface="Arial" pitchFamily="34" charset="0"/>
                <a:cs typeface="Arial" pitchFamily="34" charset="0"/>
              </a:rPr>
              <a:t>Trypanosoma</a:t>
            </a:r>
            <a:r>
              <a:rPr lang="en-US" sz="1400" i="1" dirty="0" smtClean="0">
                <a:latin typeface="Arial" pitchFamily="34" charset="0"/>
                <a:cs typeface="Arial" pitchFamily="34" charset="0"/>
              </a:rPr>
              <a:t> </a:t>
            </a:r>
            <a:r>
              <a:rPr lang="en-US" sz="1400" i="1" dirty="0" err="1" smtClean="0">
                <a:latin typeface="Arial" pitchFamily="34" charset="0"/>
                <a:cs typeface="Arial" pitchFamily="34" charset="0"/>
              </a:rPr>
              <a:t>evansi</a:t>
            </a:r>
            <a:r>
              <a:rPr lang="en-US" sz="1400" i="1" dirty="0" smtClean="0">
                <a:latin typeface="Arial" pitchFamily="34" charset="0"/>
                <a:cs typeface="Arial" pitchFamily="34" charset="0"/>
              </a:rPr>
              <a:t> </a:t>
            </a:r>
            <a:r>
              <a:rPr lang="en-US" sz="1400" dirty="0" smtClean="0">
                <a:latin typeface="Arial" pitchFamily="34" charset="0"/>
                <a:cs typeface="Arial" pitchFamily="34" charset="0"/>
              </a:rPr>
              <a:t>is most widely distributed in</a:t>
            </a:r>
          </a:p>
          <a:p>
            <a:pPr>
              <a:lnSpc>
                <a:spcPct val="150000"/>
              </a:lnSpc>
              <a:buNone/>
            </a:pPr>
            <a:r>
              <a:rPr lang="en-US" sz="1400" dirty="0" smtClean="0">
                <a:latin typeface="Arial" pitchFamily="34" charset="0"/>
                <a:cs typeface="Arial" pitchFamily="34" charset="0"/>
              </a:rPr>
              <a:t>          Asia, Africa and Central &amp; South America affecting</a:t>
            </a:r>
          </a:p>
          <a:p>
            <a:pPr>
              <a:lnSpc>
                <a:spcPct val="150000"/>
              </a:lnSpc>
              <a:buNone/>
            </a:pPr>
            <a:r>
              <a:rPr lang="en-US" sz="1400" dirty="0" smtClean="0">
                <a:latin typeface="Arial" pitchFamily="34" charset="0"/>
                <a:cs typeface="Arial" pitchFamily="34" charset="0"/>
              </a:rPr>
              <a:t>          domesticated livestock. </a:t>
            </a:r>
          </a:p>
          <a:p>
            <a:pPr>
              <a:lnSpc>
                <a:spcPct val="150000"/>
              </a:lnSpc>
              <a:buNone/>
            </a:pPr>
            <a:endParaRPr lang="en-US" sz="1400" dirty="0" smtClean="0">
              <a:latin typeface="Arial" pitchFamily="34" charset="0"/>
              <a:cs typeface="Arial" pitchFamily="34" charset="0"/>
            </a:endParaRPr>
          </a:p>
          <a:p>
            <a:pPr>
              <a:lnSpc>
                <a:spcPct val="150000"/>
              </a:lnSpc>
              <a:buNone/>
            </a:pPr>
            <a:r>
              <a:rPr lang="en-US" sz="1400" dirty="0" smtClean="0">
                <a:latin typeface="Arial" pitchFamily="34" charset="0"/>
                <a:cs typeface="Arial" pitchFamily="34" charset="0"/>
              </a:rPr>
              <a:t>     An ELISA based test was developed for the detection of </a:t>
            </a:r>
            <a:r>
              <a:rPr lang="en-US" sz="1400" dirty="0" err="1" smtClean="0">
                <a:latin typeface="Arial" pitchFamily="34" charset="0"/>
                <a:cs typeface="Arial" pitchFamily="34" charset="0"/>
              </a:rPr>
              <a:t>IgG</a:t>
            </a:r>
            <a:r>
              <a:rPr lang="en-US" sz="1400" dirty="0" smtClean="0">
                <a:latin typeface="Arial" pitchFamily="34" charset="0"/>
                <a:cs typeface="Arial" pitchFamily="34" charset="0"/>
              </a:rPr>
              <a:t> antibodies in sera of      </a:t>
            </a:r>
          </a:p>
          <a:p>
            <a:pPr>
              <a:lnSpc>
                <a:spcPct val="150000"/>
              </a:lnSpc>
              <a:buNone/>
            </a:pPr>
            <a:r>
              <a:rPr lang="en-US" sz="1400" i="1" dirty="0" smtClean="0">
                <a:latin typeface="Arial" pitchFamily="34" charset="0"/>
                <a:cs typeface="Arial" pitchFamily="34" charset="0"/>
              </a:rPr>
              <a:t>          </a:t>
            </a:r>
            <a:r>
              <a:rPr lang="en-US" sz="1400" i="1" dirty="0" err="1" smtClean="0">
                <a:latin typeface="Arial" pitchFamily="34" charset="0"/>
                <a:cs typeface="Arial" pitchFamily="34" charset="0"/>
              </a:rPr>
              <a:t>Trypanosoma</a:t>
            </a:r>
            <a:r>
              <a:rPr lang="en-US" sz="1400" i="1" dirty="0" smtClean="0">
                <a:latin typeface="Arial" pitchFamily="34" charset="0"/>
                <a:cs typeface="Arial" pitchFamily="34" charset="0"/>
              </a:rPr>
              <a:t> </a:t>
            </a:r>
            <a:r>
              <a:rPr lang="en-US" sz="1400" i="1" dirty="0" err="1" smtClean="0">
                <a:latin typeface="Arial" pitchFamily="34" charset="0"/>
                <a:cs typeface="Arial" pitchFamily="34" charset="0"/>
              </a:rPr>
              <a:t>evansi</a:t>
            </a:r>
            <a:r>
              <a:rPr lang="en-US" sz="1400" i="1" dirty="0" smtClean="0">
                <a:latin typeface="Arial" pitchFamily="34" charset="0"/>
                <a:cs typeface="Arial" pitchFamily="34" charset="0"/>
              </a:rPr>
              <a:t> </a:t>
            </a:r>
            <a:r>
              <a:rPr lang="en-US" sz="1400" dirty="0" smtClean="0">
                <a:latin typeface="Arial" pitchFamily="34" charset="0"/>
                <a:cs typeface="Arial" pitchFamily="34" charset="0"/>
              </a:rPr>
              <a:t>infected rabbits.</a:t>
            </a:r>
          </a:p>
          <a:p>
            <a:pPr>
              <a:lnSpc>
                <a:spcPct val="150000"/>
              </a:lnSpc>
              <a:buNone/>
            </a:pPr>
            <a:endParaRPr lang="en-US" sz="1400" dirty="0" smtClean="0">
              <a:latin typeface="Arial" pitchFamily="34" charset="0"/>
              <a:cs typeface="Arial" pitchFamily="34" charset="0"/>
            </a:endParaRPr>
          </a:p>
          <a:p>
            <a:pPr>
              <a:lnSpc>
                <a:spcPct val="150000"/>
              </a:lnSpc>
              <a:buNone/>
            </a:pPr>
            <a:r>
              <a:rPr lang="en-US" sz="1400" dirty="0" smtClean="0">
                <a:latin typeface="Arial" pitchFamily="34" charset="0"/>
                <a:cs typeface="Arial" pitchFamily="34" charset="0"/>
              </a:rPr>
              <a:t>     The developed assay was reproducible  and simple as end results assessed visually. </a:t>
            </a:r>
          </a:p>
          <a:p>
            <a:pPr>
              <a:lnSpc>
                <a:spcPct val="150000"/>
              </a:lnSpc>
              <a:buNone/>
            </a:pPr>
            <a:endParaRPr lang="en-US" sz="1400" dirty="0" smtClean="0">
              <a:latin typeface="Arial" pitchFamily="34" charset="0"/>
              <a:cs typeface="Arial" pitchFamily="34" charset="0"/>
            </a:endParaRPr>
          </a:p>
          <a:p>
            <a:pPr>
              <a:lnSpc>
                <a:spcPct val="150000"/>
              </a:lnSpc>
              <a:buNone/>
            </a:pPr>
            <a:r>
              <a:rPr lang="en-US" sz="1400" b="1" dirty="0" smtClean="0">
                <a:solidFill>
                  <a:srgbClr val="FFFF00"/>
                </a:solidFill>
                <a:latin typeface="Arial" pitchFamily="34" charset="0"/>
                <a:cs typeface="Arial" pitchFamily="34" charset="0"/>
              </a:rPr>
              <a:t>The research result outcomes has published</a:t>
            </a:r>
          </a:p>
          <a:p>
            <a:pPr lvl="0">
              <a:buNone/>
            </a:pPr>
            <a:endParaRPr lang="en-US" sz="1400" b="1" dirty="0" smtClean="0">
              <a:solidFill>
                <a:srgbClr val="FFFF00"/>
              </a:solidFill>
              <a:latin typeface="Arial" pitchFamily="34" charset="0"/>
              <a:cs typeface="Arial" pitchFamily="34" charset="0"/>
            </a:endParaRPr>
          </a:p>
          <a:p>
            <a:pPr lvl="0">
              <a:buNone/>
            </a:pPr>
            <a:r>
              <a:rPr lang="en-US" sz="1400" b="1" dirty="0" err="1" smtClean="0">
                <a:solidFill>
                  <a:srgbClr val="FFFF00"/>
                </a:solidFill>
                <a:latin typeface="Arial" pitchFamily="34" charset="0"/>
                <a:cs typeface="Arial" pitchFamily="34" charset="0"/>
              </a:rPr>
              <a:t>Bhopale</a:t>
            </a:r>
            <a:r>
              <a:rPr lang="en-US" sz="1400" b="1" dirty="0" smtClean="0">
                <a:solidFill>
                  <a:srgbClr val="FFFF00"/>
                </a:solidFill>
                <a:latin typeface="Arial" pitchFamily="34" charset="0"/>
                <a:cs typeface="Arial" pitchFamily="34" charset="0"/>
              </a:rPr>
              <a:t> G.M. </a:t>
            </a:r>
            <a:r>
              <a:rPr lang="en-US" sz="1400" dirty="0" smtClean="0">
                <a:latin typeface="Arial" pitchFamily="34" charset="0"/>
                <a:cs typeface="Arial" pitchFamily="34" charset="0"/>
              </a:rPr>
              <a:t>and </a:t>
            </a:r>
            <a:r>
              <a:rPr lang="en-US" sz="1400" dirty="0" err="1" smtClean="0">
                <a:latin typeface="Arial" pitchFamily="34" charset="0"/>
                <a:cs typeface="Arial" pitchFamily="34" charset="0"/>
              </a:rPr>
              <a:t>Naik</a:t>
            </a:r>
            <a:r>
              <a:rPr lang="en-US" sz="1400" dirty="0" smtClean="0">
                <a:latin typeface="Arial" pitchFamily="34" charset="0"/>
                <a:cs typeface="Arial" pitchFamily="34" charset="0"/>
              </a:rPr>
              <a:t> S.R. ELISA using enzyme </a:t>
            </a:r>
            <a:r>
              <a:rPr lang="en-US" sz="1400" dirty="0" err="1" smtClean="0">
                <a:latin typeface="Arial" pitchFamily="34" charset="0"/>
                <a:cs typeface="Arial" pitchFamily="34" charset="0"/>
              </a:rPr>
              <a:t>penicillinase</a:t>
            </a:r>
            <a:r>
              <a:rPr lang="en-US" sz="1400" dirty="0" smtClean="0">
                <a:latin typeface="Arial" pitchFamily="34" charset="0"/>
                <a:cs typeface="Arial" pitchFamily="34" charset="0"/>
              </a:rPr>
              <a:t> for the detection of </a:t>
            </a:r>
            <a:r>
              <a:rPr lang="en-US" sz="1400" dirty="0" err="1" smtClean="0">
                <a:latin typeface="Arial" pitchFamily="34" charset="0"/>
                <a:cs typeface="Arial" pitchFamily="34" charset="0"/>
              </a:rPr>
              <a:t>IgG</a:t>
            </a:r>
            <a:r>
              <a:rPr lang="en-US" sz="1400" dirty="0" smtClean="0">
                <a:latin typeface="Arial" pitchFamily="34" charset="0"/>
                <a:cs typeface="Arial" pitchFamily="34" charset="0"/>
              </a:rPr>
              <a:t> antibodies to </a:t>
            </a:r>
          </a:p>
          <a:p>
            <a:pPr lvl="0">
              <a:buNone/>
            </a:pPr>
            <a:r>
              <a:rPr lang="en-US" sz="1400" i="1" dirty="0" smtClean="0">
                <a:latin typeface="Arial" pitchFamily="34" charset="0"/>
                <a:cs typeface="Arial" pitchFamily="34" charset="0"/>
              </a:rPr>
              <a:t>         </a:t>
            </a:r>
            <a:r>
              <a:rPr lang="en-US" sz="1400" i="1" dirty="0" err="1" smtClean="0">
                <a:latin typeface="Arial" pitchFamily="34" charset="0"/>
                <a:cs typeface="Arial" pitchFamily="34" charset="0"/>
              </a:rPr>
              <a:t>Trypanosoma</a:t>
            </a:r>
            <a:r>
              <a:rPr lang="en-US" sz="1400" i="1" dirty="0" smtClean="0">
                <a:latin typeface="Arial" pitchFamily="34" charset="0"/>
                <a:cs typeface="Arial" pitchFamily="34" charset="0"/>
              </a:rPr>
              <a:t> </a:t>
            </a:r>
            <a:r>
              <a:rPr lang="en-US" sz="1400" i="1" dirty="0" err="1" smtClean="0">
                <a:latin typeface="Arial" pitchFamily="34" charset="0"/>
                <a:cs typeface="Arial" pitchFamily="34" charset="0"/>
              </a:rPr>
              <a:t>evansii</a:t>
            </a:r>
            <a:r>
              <a:rPr lang="en-US" sz="1400" i="1" dirty="0" smtClean="0">
                <a:latin typeface="Arial" pitchFamily="34" charset="0"/>
                <a:cs typeface="Arial" pitchFamily="34" charset="0"/>
              </a:rPr>
              <a:t> </a:t>
            </a:r>
            <a:r>
              <a:rPr lang="en-US" sz="1400" dirty="0" smtClean="0">
                <a:latin typeface="Arial" pitchFamily="34" charset="0"/>
                <a:cs typeface="Arial" pitchFamily="34" charset="0"/>
              </a:rPr>
              <a:t>in sera of experimentally infected rabbits. Hindustan Antibiotics Bulletin (1998), 40,   47-50</a:t>
            </a:r>
            <a:r>
              <a:rPr lang="en-US" sz="1400" b="1" dirty="0" smtClean="0">
                <a:latin typeface="Arial" pitchFamily="34" charset="0"/>
                <a:cs typeface="Arial" pitchFamily="34" charset="0"/>
              </a:rPr>
              <a:t> </a:t>
            </a:r>
            <a:r>
              <a:rPr lang="en-US" sz="1400" i="1" dirty="0" smtClean="0">
                <a:latin typeface="Arial" pitchFamily="34" charset="0"/>
                <a:cs typeface="Arial" pitchFamily="34" charset="0"/>
              </a:rPr>
              <a:t>      </a:t>
            </a:r>
            <a:endParaRPr lang="en-US" sz="1400" dirty="0" smtClean="0">
              <a:latin typeface="Arial" pitchFamily="34" charset="0"/>
              <a:cs typeface="Arial" pitchFamily="34" charset="0"/>
            </a:endParaRPr>
          </a:p>
          <a:p>
            <a:pPr>
              <a:lnSpc>
                <a:spcPct val="150000"/>
              </a:lnSpc>
              <a:buNone/>
            </a:pPr>
            <a:endParaRPr lang="en-US" sz="1400" dirty="0" smtClean="0">
              <a:latin typeface="Arial" pitchFamily="34" charset="0"/>
              <a:cs typeface="Arial" pitchFamily="34" charset="0"/>
            </a:endParaRPr>
          </a:p>
          <a:p>
            <a:pPr>
              <a:lnSpc>
                <a:spcPct val="150000"/>
              </a:lnSpc>
              <a:buNone/>
            </a:pPr>
            <a:endParaRPr lang="en-US" sz="1400" dirty="0" smtClean="0">
              <a:latin typeface="Arial" pitchFamily="34" charset="0"/>
              <a:cs typeface="Arial" pitchFamily="34" charset="0"/>
            </a:endParaRPr>
          </a:p>
          <a:p>
            <a:pPr>
              <a:lnSpc>
                <a:spcPct val="150000"/>
              </a:lnSpc>
              <a:buNone/>
            </a:pPr>
            <a:r>
              <a:rPr lang="en-US" sz="1400" dirty="0" smtClean="0">
                <a:latin typeface="Arial" pitchFamily="34" charset="0"/>
                <a:cs typeface="Arial" pitchFamily="34" charset="0"/>
              </a:rPr>
              <a:t>      </a:t>
            </a:r>
          </a:p>
          <a:p>
            <a:pPr>
              <a:lnSpc>
                <a:spcPct val="150000"/>
              </a:lnSpc>
              <a:buNone/>
            </a:pPr>
            <a:r>
              <a:rPr lang="en-US" sz="1400" dirty="0" smtClean="0">
                <a:latin typeface="Arial" pitchFamily="34" charset="0"/>
                <a:cs typeface="Arial" pitchFamily="34" charset="0"/>
              </a:rPr>
              <a:t>        </a:t>
            </a:r>
            <a:endParaRPr lang="en-US" sz="1400" dirty="0">
              <a:latin typeface="Arial" pitchFamily="34" charset="0"/>
              <a:cs typeface="Arial" pitchFamily="34" charset="0"/>
            </a:endParaRPr>
          </a:p>
        </p:txBody>
      </p:sp>
      <p:pic>
        <p:nvPicPr>
          <p:cNvPr id="6" name="Content Placeholder 3" descr="C:\Users\user\Desktop\download.jpg"/>
          <p:cNvPicPr>
            <a:picLocks/>
          </p:cNvPicPr>
          <p:nvPr/>
        </p:nvPicPr>
        <p:blipFill>
          <a:blip r:embed="rId2" cstate="print"/>
          <a:srcRect/>
          <a:stretch>
            <a:fillRect/>
          </a:stretch>
        </p:blipFill>
        <p:spPr bwMode="auto">
          <a:xfrm>
            <a:off x="5257800" y="1219200"/>
            <a:ext cx="236220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563562"/>
          </a:xfrm>
        </p:spPr>
        <p:style>
          <a:lnRef idx="3">
            <a:schemeClr val="lt1"/>
          </a:lnRef>
          <a:fillRef idx="1">
            <a:schemeClr val="accent1"/>
          </a:fillRef>
          <a:effectRef idx="1">
            <a:schemeClr val="accent1"/>
          </a:effectRef>
          <a:fontRef idx="minor">
            <a:schemeClr val="lt1"/>
          </a:fontRef>
        </p:style>
        <p:txBody>
          <a:bodyPr>
            <a:normAutofit/>
          </a:bodyPr>
          <a:lstStyle/>
          <a:p>
            <a:r>
              <a:rPr lang="en-US" sz="2400" b="1" dirty="0" err="1" smtClean="0">
                <a:solidFill>
                  <a:schemeClr val="accent2">
                    <a:lumMod val="60000"/>
                    <a:lumOff val="40000"/>
                  </a:schemeClr>
                </a:solidFill>
                <a:latin typeface="Arial" pitchFamily="34" charset="0"/>
                <a:cs typeface="Arial" pitchFamily="34" charset="0"/>
              </a:rPr>
              <a:t>Antidiabetic</a:t>
            </a:r>
            <a:r>
              <a:rPr lang="en-US" sz="2400" b="1" dirty="0" smtClean="0">
                <a:solidFill>
                  <a:schemeClr val="accent2">
                    <a:lumMod val="60000"/>
                    <a:lumOff val="40000"/>
                  </a:schemeClr>
                </a:solidFill>
                <a:latin typeface="Arial" pitchFamily="34" charset="0"/>
                <a:cs typeface="Arial" pitchFamily="34" charset="0"/>
              </a:rPr>
              <a:t> drugs screening </a:t>
            </a:r>
            <a:endParaRPr lang="en-US" sz="2400" b="1" dirty="0">
              <a:solidFill>
                <a:schemeClr val="accent2">
                  <a:lumMod val="60000"/>
                  <a:lumOff val="40000"/>
                </a:schemeClr>
              </a:solidFill>
              <a:latin typeface="Arial" pitchFamily="34" charset="0"/>
              <a:cs typeface="Arial" pitchFamily="34" charset="0"/>
            </a:endParaRPr>
          </a:p>
        </p:txBody>
      </p:sp>
      <p:sp>
        <p:nvSpPr>
          <p:cNvPr id="3" name="Content Placeholder 2"/>
          <p:cNvSpPr>
            <a:spLocks noGrp="1"/>
          </p:cNvSpPr>
          <p:nvPr>
            <p:ph idx="1"/>
          </p:nvPr>
        </p:nvSpPr>
        <p:spPr>
          <a:xfrm>
            <a:off x="304800" y="914400"/>
            <a:ext cx="8610600" cy="5715000"/>
          </a:xfrm>
        </p:spPr>
        <p:style>
          <a:lnRef idx="3">
            <a:schemeClr val="lt1"/>
          </a:lnRef>
          <a:fillRef idx="1">
            <a:schemeClr val="accent1"/>
          </a:fillRef>
          <a:effectRef idx="1">
            <a:schemeClr val="accent1"/>
          </a:effectRef>
          <a:fontRef idx="minor">
            <a:schemeClr val="lt1"/>
          </a:fontRef>
        </p:style>
        <p:txBody>
          <a:bodyPr>
            <a:normAutofit lnSpcReduction="10000"/>
          </a:bodyPr>
          <a:lstStyle/>
          <a:p>
            <a:pPr>
              <a:lnSpc>
                <a:spcPct val="150000"/>
              </a:lnSpc>
              <a:buNone/>
            </a:pPr>
            <a:r>
              <a:rPr lang="en-US" sz="1600" dirty="0" smtClean="0">
                <a:latin typeface="Arial" pitchFamily="34" charset="0"/>
                <a:cs typeface="Arial" pitchFamily="34" charset="0"/>
              </a:rPr>
              <a:t>     * Diabetes is one of the most common metabolic disorder in the world and mainly    </a:t>
            </a:r>
          </a:p>
          <a:p>
            <a:pPr>
              <a:lnSpc>
                <a:spcPct val="150000"/>
              </a:lnSpc>
              <a:buNone/>
            </a:pPr>
            <a:r>
              <a:rPr lang="en-US" sz="1600" dirty="0" smtClean="0">
                <a:latin typeface="Arial" pitchFamily="34" charset="0"/>
                <a:cs typeface="Arial" pitchFamily="34" charset="0"/>
              </a:rPr>
              <a:t>                characterized by hyperglycemia. In recent years many medicinally important plants    </a:t>
            </a:r>
          </a:p>
          <a:p>
            <a:pPr>
              <a:lnSpc>
                <a:spcPct val="150000"/>
              </a:lnSpc>
              <a:buNone/>
            </a:pPr>
            <a:r>
              <a:rPr lang="en-US" sz="1600" dirty="0" smtClean="0">
                <a:latin typeface="Arial" pitchFamily="34" charset="0"/>
                <a:cs typeface="Arial" pitchFamily="34" charset="0"/>
              </a:rPr>
              <a:t>                 have been reported for their </a:t>
            </a:r>
            <a:r>
              <a:rPr lang="en-US" sz="1600" dirty="0" err="1" smtClean="0">
                <a:latin typeface="Arial" pitchFamily="34" charset="0"/>
                <a:cs typeface="Arial" pitchFamily="34" charset="0"/>
              </a:rPr>
              <a:t>antidiabetic</a:t>
            </a:r>
            <a:r>
              <a:rPr lang="en-US" sz="1600" dirty="0" smtClean="0">
                <a:latin typeface="Arial" pitchFamily="34" charset="0"/>
                <a:cs typeface="Arial" pitchFamily="34" charset="0"/>
              </a:rPr>
              <a:t> effects. </a:t>
            </a:r>
          </a:p>
          <a:p>
            <a:endParaRPr lang="en-US" sz="1800" dirty="0" smtClean="0">
              <a:latin typeface="Arial" pitchFamily="34" charset="0"/>
              <a:cs typeface="Arial" pitchFamily="34" charset="0"/>
            </a:endParaRPr>
          </a:p>
          <a:p>
            <a:pPr>
              <a:lnSpc>
                <a:spcPct val="150000"/>
              </a:lnSpc>
            </a:pPr>
            <a:r>
              <a:rPr lang="en-US" sz="1600" dirty="0" smtClean="0">
                <a:latin typeface="Arial" pitchFamily="34" charset="0"/>
                <a:cs typeface="Arial" pitchFamily="34" charset="0"/>
              </a:rPr>
              <a:t>The </a:t>
            </a:r>
            <a:r>
              <a:rPr lang="en-US" sz="1600" dirty="0" err="1" smtClean="0">
                <a:latin typeface="Arial" pitchFamily="34" charset="0"/>
                <a:cs typeface="Arial" pitchFamily="34" charset="0"/>
              </a:rPr>
              <a:t>antihyperglycemic</a:t>
            </a:r>
            <a:r>
              <a:rPr lang="en-US" sz="1600" dirty="0" smtClean="0">
                <a:latin typeface="Arial" pitchFamily="34" charset="0"/>
                <a:cs typeface="Arial" pitchFamily="34" charset="0"/>
              </a:rPr>
              <a:t> activity of </a:t>
            </a:r>
            <a:r>
              <a:rPr lang="en-US" sz="1600" i="1" dirty="0" err="1" smtClean="0">
                <a:latin typeface="Arial" pitchFamily="34" charset="0"/>
                <a:cs typeface="Arial" pitchFamily="34" charset="0"/>
              </a:rPr>
              <a:t>Phyllanthus</a:t>
            </a:r>
            <a:r>
              <a:rPr lang="en-US" sz="1600" i="1" dirty="0" smtClean="0">
                <a:latin typeface="Arial" pitchFamily="34" charset="0"/>
                <a:cs typeface="Arial" pitchFamily="34" charset="0"/>
              </a:rPr>
              <a:t> </a:t>
            </a:r>
            <a:r>
              <a:rPr lang="en-US" sz="1600" i="1" dirty="0" err="1" smtClean="0">
                <a:latin typeface="Arial" pitchFamily="34" charset="0"/>
                <a:cs typeface="Arial" pitchFamily="34" charset="0"/>
              </a:rPr>
              <a:t>reticulatus</a:t>
            </a:r>
            <a:r>
              <a:rPr lang="en-US" sz="1600" i="1" dirty="0" smtClean="0">
                <a:latin typeface="Arial" pitchFamily="34" charset="0"/>
                <a:cs typeface="Arial" pitchFamily="34" charset="0"/>
              </a:rPr>
              <a:t> </a:t>
            </a:r>
            <a:r>
              <a:rPr lang="en-US" sz="1600" dirty="0" smtClean="0">
                <a:latin typeface="Arial" pitchFamily="34" charset="0"/>
                <a:cs typeface="Arial" pitchFamily="34" charset="0"/>
              </a:rPr>
              <a:t>leaves extract was investigated in   </a:t>
            </a:r>
          </a:p>
          <a:p>
            <a:pPr>
              <a:lnSpc>
                <a:spcPct val="150000"/>
              </a:lnSpc>
              <a:buNone/>
            </a:pPr>
            <a:r>
              <a:rPr lang="en-US" sz="1600" dirty="0" smtClean="0">
                <a:latin typeface="Arial" pitchFamily="34" charset="0"/>
                <a:cs typeface="Arial" pitchFamily="34" charset="0"/>
              </a:rPr>
              <a:t>                normal and </a:t>
            </a:r>
            <a:r>
              <a:rPr lang="en-US" sz="1600" dirty="0" err="1" smtClean="0">
                <a:latin typeface="Arial" pitchFamily="34" charset="0"/>
                <a:cs typeface="Arial" pitchFamily="34" charset="0"/>
              </a:rPr>
              <a:t>alloxan</a:t>
            </a:r>
            <a:r>
              <a:rPr lang="en-US" sz="1600" dirty="0" smtClean="0">
                <a:latin typeface="Arial" pitchFamily="34" charset="0"/>
                <a:cs typeface="Arial" pitchFamily="34" charset="0"/>
              </a:rPr>
              <a:t> induced diabetic mice. </a:t>
            </a:r>
          </a:p>
          <a:p>
            <a:endParaRPr lang="en-US" sz="1600" dirty="0" smtClean="0">
              <a:latin typeface="Arial" pitchFamily="34" charset="0"/>
              <a:cs typeface="Arial" pitchFamily="34" charset="0"/>
            </a:endParaRPr>
          </a:p>
          <a:p>
            <a:pPr>
              <a:lnSpc>
                <a:spcPct val="150000"/>
              </a:lnSpc>
            </a:pPr>
            <a:r>
              <a:rPr lang="en-US" sz="1600" dirty="0" smtClean="0">
                <a:latin typeface="Arial" pitchFamily="34" charset="0"/>
                <a:cs typeface="Arial" pitchFamily="34" charset="0"/>
              </a:rPr>
              <a:t>The results of the present experiments revealed that leaf extract of  </a:t>
            </a:r>
            <a:r>
              <a:rPr lang="en-US" sz="1600" i="1" dirty="0" smtClean="0">
                <a:latin typeface="Arial" pitchFamily="34" charset="0"/>
                <a:cs typeface="Arial" pitchFamily="34" charset="0"/>
              </a:rPr>
              <a:t>P.  </a:t>
            </a:r>
            <a:r>
              <a:rPr lang="en-US" sz="1600" i="1" dirty="0" err="1" smtClean="0">
                <a:latin typeface="Arial" pitchFamily="34" charset="0"/>
                <a:cs typeface="Arial" pitchFamily="34" charset="0"/>
              </a:rPr>
              <a:t>reticulatus</a:t>
            </a:r>
            <a:r>
              <a:rPr lang="en-US" sz="1600" i="1" dirty="0" smtClean="0">
                <a:latin typeface="Arial" pitchFamily="34" charset="0"/>
                <a:cs typeface="Arial" pitchFamily="34" charset="0"/>
              </a:rPr>
              <a:t> </a:t>
            </a:r>
            <a:r>
              <a:rPr lang="en-US" sz="1600" dirty="0" smtClean="0">
                <a:latin typeface="Arial" pitchFamily="34" charset="0"/>
                <a:cs typeface="Arial" pitchFamily="34" charset="0"/>
              </a:rPr>
              <a:t>has a          </a:t>
            </a:r>
          </a:p>
          <a:p>
            <a:pPr>
              <a:lnSpc>
                <a:spcPct val="150000"/>
              </a:lnSpc>
              <a:buNone/>
            </a:pPr>
            <a:r>
              <a:rPr lang="en-US" sz="1600" dirty="0" smtClean="0">
                <a:latin typeface="Arial" pitchFamily="34" charset="0"/>
                <a:cs typeface="Arial" pitchFamily="34" charset="0"/>
              </a:rPr>
              <a:t>              significant </a:t>
            </a:r>
            <a:r>
              <a:rPr lang="en-US" sz="1600" dirty="0" err="1" smtClean="0">
                <a:latin typeface="Arial" pitchFamily="34" charset="0"/>
                <a:cs typeface="Arial" pitchFamily="34" charset="0"/>
              </a:rPr>
              <a:t>antihyperglycemic</a:t>
            </a:r>
            <a:r>
              <a:rPr lang="en-US" sz="1600" dirty="0" smtClean="0">
                <a:latin typeface="Arial" pitchFamily="34" charset="0"/>
                <a:cs typeface="Arial" pitchFamily="34" charset="0"/>
              </a:rPr>
              <a:t> activity in normal as well as in </a:t>
            </a:r>
            <a:r>
              <a:rPr lang="en-US" sz="1600" dirty="0" err="1" smtClean="0">
                <a:latin typeface="Arial" pitchFamily="34" charset="0"/>
                <a:cs typeface="Arial" pitchFamily="34" charset="0"/>
              </a:rPr>
              <a:t>alloxan</a:t>
            </a:r>
            <a:r>
              <a:rPr lang="en-US" sz="1600" dirty="0" smtClean="0">
                <a:latin typeface="Arial" pitchFamily="34" charset="0"/>
                <a:cs typeface="Arial" pitchFamily="34" charset="0"/>
              </a:rPr>
              <a:t> induced diabetic </a:t>
            </a:r>
          </a:p>
          <a:p>
            <a:pPr>
              <a:lnSpc>
                <a:spcPct val="150000"/>
              </a:lnSpc>
              <a:buNone/>
            </a:pPr>
            <a:r>
              <a:rPr lang="en-US" sz="1600" dirty="0" smtClean="0">
                <a:latin typeface="Arial" pitchFamily="34" charset="0"/>
                <a:cs typeface="Arial" pitchFamily="34" charset="0"/>
              </a:rPr>
              <a:t>              mice.  </a:t>
            </a:r>
          </a:p>
          <a:p>
            <a:pPr>
              <a:lnSpc>
                <a:spcPct val="150000"/>
              </a:lnSpc>
              <a:buNone/>
            </a:pPr>
            <a:r>
              <a:rPr lang="en-US" sz="1600" b="1" dirty="0" smtClean="0">
                <a:solidFill>
                  <a:srgbClr val="FFFF00"/>
                </a:solidFill>
                <a:latin typeface="Arial" pitchFamily="34" charset="0"/>
                <a:cs typeface="Arial" pitchFamily="34" charset="0"/>
              </a:rPr>
              <a:t>The research result outcomes has published</a:t>
            </a:r>
          </a:p>
          <a:p>
            <a:pPr>
              <a:lnSpc>
                <a:spcPct val="150000"/>
              </a:lnSpc>
              <a:buNone/>
            </a:pPr>
            <a:r>
              <a:rPr lang="en-US" sz="1600" dirty="0" smtClean="0"/>
              <a:t> </a:t>
            </a:r>
            <a:r>
              <a:rPr lang="en-US" sz="1400" b="1" dirty="0" err="1" smtClean="0">
                <a:latin typeface="Arial" pitchFamily="34" charset="0"/>
                <a:cs typeface="Arial" pitchFamily="34" charset="0"/>
              </a:rPr>
              <a:t>Bhopale</a:t>
            </a:r>
            <a:r>
              <a:rPr lang="en-US" sz="1400" b="1" dirty="0" smtClean="0">
                <a:latin typeface="Arial" pitchFamily="34" charset="0"/>
                <a:cs typeface="Arial" pitchFamily="34" charset="0"/>
              </a:rPr>
              <a:t> G. M</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Damame</a:t>
            </a:r>
            <a:r>
              <a:rPr lang="en-US" sz="1400" dirty="0" smtClean="0">
                <a:latin typeface="Arial" pitchFamily="34" charset="0"/>
                <a:cs typeface="Arial" pitchFamily="34" charset="0"/>
              </a:rPr>
              <a:t> M, More S.M. and Nanda R.K. </a:t>
            </a:r>
            <a:r>
              <a:rPr lang="en-US" sz="1400" dirty="0" err="1" smtClean="0">
                <a:latin typeface="Arial" pitchFamily="34" charset="0"/>
                <a:cs typeface="Arial" pitchFamily="34" charset="0"/>
              </a:rPr>
              <a:t>Antihyperglycemic</a:t>
            </a:r>
            <a:r>
              <a:rPr lang="en-US" sz="1400" dirty="0" smtClean="0">
                <a:latin typeface="Arial" pitchFamily="34" charset="0"/>
                <a:cs typeface="Arial" pitchFamily="34" charset="0"/>
              </a:rPr>
              <a:t> activity of </a:t>
            </a:r>
            <a:r>
              <a:rPr lang="en-US" sz="1400" i="1" dirty="0" err="1" smtClean="0">
                <a:latin typeface="Arial" pitchFamily="34" charset="0"/>
                <a:cs typeface="Arial" pitchFamily="34" charset="0"/>
              </a:rPr>
              <a:t>Phyllanthus</a:t>
            </a:r>
            <a:r>
              <a:rPr lang="en-US" sz="1400" i="1" dirty="0" smtClean="0">
                <a:latin typeface="Arial" pitchFamily="34" charset="0"/>
                <a:cs typeface="Arial" pitchFamily="34" charset="0"/>
              </a:rPr>
              <a:t> reticulates</a:t>
            </a:r>
            <a:r>
              <a:rPr lang="en-US" sz="1400" b="1" dirty="0" smtClean="0">
                <a:latin typeface="Arial" pitchFamily="34" charset="0"/>
                <a:cs typeface="Arial" pitchFamily="34" charset="0"/>
              </a:rPr>
              <a:t>   </a:t>
            </a:r>
            <a:r>
              <a:rPr lang="en-US" sz="1400" dirty="0" smtClean="0">
                <a:latin typeface="Arial" pitchFamily="34" charset="0"/>
                <a:cs typeface="Arial" pitchFamily="34" charset="0"/>
              </a:rPr>
              <a:t>leaves extract in normal and </a:t>
            </a:r>
            <a:r>
              <a:rPr lang="en-US" sz="1400" dirty="0" err="1" smtClean="0">
                <a:latin typeface="Arial" pitchFamily="34" charset="0"/>
                <a:cs typeface="Arial" pitchFamily="34" charset="0"/>
              </a:rPr>
              <a:t>alloxan</a:t>
            </a:r>
            <a:r>
              <a:rPr lang="en-US" sz="1400" dirty="0" smtClean="0">
                <a:latin typeface="Arial" pitchFamily="34" charset="0"/>
                <a:cs typeface="Arial" pitchFamily="34" charset="0"/>
              </a:rPr>
              <a:t> induced diabetic mice. Indian Drugs. (2007), 44, 615-617. </a:t>
            </a:r>
            <a:r>
              <a:rPr lang="en-US" sz="1200" b="1" dirty="0" smtClean="0">
                <a:solidFill>
                  <a:srgbClr val="002060"/>
                </a:solidFill>
                <a:latin typeface="Arial" pitchFamily="34" charset="0"/>
                <a:cs typeface="Arial" pitchFamily="34" charset="0"/>
              </a:rPr>
              <a:t>[Number of Citations 7].</a:t>
            </a:r>
            <a:endParaRPr lang="en-US" sz="1200" dirty="0" smtClean="0">
              <a:solidFill>
                <a:srgbClr val="002060"/>
              </a:solidFill>
              <a:latin typeface="Arial" pitchFamily="34" charset="0"/>
              <a:cs typeface="Arial" pitchFamily="34" charset="0"/>
            </a:endParaRPr>
          </a:p>
          <a:p>
            <a:pPr>
              <a:lnSpc>
                <a:spcPct val="150000"/>
              </a:lnSpc>
            </a:pPr>
            <a:endParaRPr lang="en-US" sz="1600" dirty="0" smtClean="0">
              <a:latin typeface="Arial" pitchFamily="34" charset="0"/>
              <a:cs typeface="Arial" pitchFamily="34" charset="0"/>
            </a:endParaRPr>
          </a:p>
          <a:p>
            <a:pPr>
              <a:lnSpc>
                <a:spcPct val="150000"/>
              </a:lnSpc>
            </a:pPr>
            <a:endParaRPr lang="en-US" sz="1600" dirty="0" smtClean="0">
              <a:latin typeface="Arial" pitchFamily="34" charset="0"/>
              <a:cs typeface="Arial" pitchFamily="34" charset="0"/>
            </a:endParaRPr>
          </a:p>
          <a:p>
            <a:pPr>
              <a:lnSpc>
                <a:spcPct val="150000"/>
              </a:lnSpc>
            </a:pPr>
            <a:endParaRPr lang="en-US" sz="1600" dirty="0" smtClean="0">
              <a:latin typeface="Arial" pitchFamily="34" charset="0"/>
              <a:cs typeface="Arial" pitchFamily="34" charset="0"/>
            </a:endParaRPr>
          </a:p>
          <a:p>
            <a:pPr>
              <a:lnSpc>
                <a:spcPct val="150000"/>
              </a:lnSpc>
            </a:pPr>
            <a:endParaRPr lang="en-US" sz="1600" dirty="0" smtClean="0">
              <a:latin typeface="Arial" pitchFamily="34" charset="0"/>
              <a:cs typeface="Arial" pitchFamily="34" charset="0"/>
            </a:endParaRPr>
          </a:p>
          <a:p>
            <a:pPr>
              <a:lnSpc>
                <a:spcPct val="150000"/>
              </a:lnSpc>
            </a:pPr>
            <a:endParaRPr lang="en-US" sz="1600" dirty="0">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944562"/>
          </a:xfrm>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smtClean="0">
                <a:solidFill>
                  <a:schemeClr val="accent2">
                    <a:lumMod val="60000"/>
                    <a:lumOff val="40000"/>
                  </a:schemeClr>
                </a:solidFill>
                <a:latin typeface="Arial" pitchFamily="34" charset="0"/>
                <a:cs typeface="Arial" pitchFamily="34" charset="0"/>
              </a:rPr>
              <a:t>Analysis of recombinant DNA  products </a:t>
            </a:r>
            <a:endParaRPr lang="en-US" sz="2800" b="1" dirty="0">
              <a:solidFill>
                <a:schemeClr val="accent2">
                  <a:lumMod val="60000"/>
                  <a:lumOff val="40000"/>
                </a:schemeClr>
              </a:solidFill>
              <a:latin typeface="Arial" pitchFamily="34" charset="0"/>
              <a:cs typeface="Arial" pitchFamily="34" charset="0"/>
            </a:endParaRPr>
          </a:p>
        </p:txBody>
      </p:sp>
      <p:sp>
        <p:nvSpPr>
          <p:cNvPr id="3" name="Content Placeholder 2"/>
          <p:cNvSpPr>
            <a:spLocks noGrp="1"/>
          </p:cNvSpPr>
          <p:nvPr>
            <p:ph idx="1"/>
          </p:nvPr>
        </p:nvSpPr>
        <p:spPr>
          <a:xfrm>
            <a:off x="304800" y="1219200"/>
            <a:ext cx="8534400" cy="5334000"/>
          </a:xfrm>
        </p:spPr>
        <p:style>
          <a:lnRef idx="3">
            <a:schemeClr val="lt1"/>
          </a:lnRef>
          <a:fillRef idx="1">
            <a:schemeClr val="accent1"/>
          </a:fillRef>
          <a:effectRef idx="1">
            <a:schemeClr val="accent1"/>
          </a:effectRef>
          <a:fontRef idx="minor">
            <a:schemeClr val="lt1"/>
          </a:fontRef>
        </p:style>
        <p:txBody>
          <a:bodyPr>
            <a:normAutofit fontScale="25000" lnSpcReduction="20000"/>
          </a:bodyPr>
          <a:lstStyle/>
          <a:p>
            <a:pPr>
              <a:lnSpc>
                <a:spcPct val="170000"/>
              </a:lnSpc>
            </a:pPr>
            <a:endParaRPr lang="en-US" sz="6200" dirty="0" smtClean="0">
              <a:latin typeface="Arial" pitchFamily="34" charset="0"/>
              <a:cs typeface="Arial" pitchFamily="34" charset="0"/>
            </a:endParaRPr>
          </a:p>
          <a:p>
            <a:pPr>
              <a:lnSpc>
                <a:spcPct val="170000"/>
              </a:lnSpc>
            </a:pPr>
            <a:r>
              <a:rPr lang="en-US" sz="6200" dirty="0" smtClean="0">
                <a:latin typeface="Arial" pitchFamily="34" charset="0"/>
                <a:cs typeface="Arial" pitchFamily="34" charset="0"/>
              </a:rPr>
              <a:t>Analyzed bulk and formulated  recombinant Erythropoietin  using electrophoresis techniques for identification and stability studies. Human sera samples were also analyzed by electrophoresis techniques and carryout toxicity studies in laboratory animals. </a:t>
            </a:r>
          </a:p>
          <a:p>
            <a:pPr>
              <a:lnSpc>
                <a:spcPct val="170000"/>
              </a:lnSpc>
            </a:pPr>
            <a:endParaRPr lang="en-US" sz="6200" b="1" dirty="0" smtClean="0">
              <a:latin typeface="Arial" pitchFamily="34" charset="0"/>
              <a:cs typeface="Arial" pitchFamily="34" charset="0"/>
            </a:endParaRPr>
          </a:p>
          <a:p>
            <a:pPr>
              <a:lnSpc>
                <a:spcPct val="170000"/>
              </a:lnSpc>
              <a:buNone/>
            </a:pPr>
            <a:r>
              <a:rPr lang="en-US" sz="6200" b="1" dirty="0" smtClean="0">
                <a:latin typeface="Arial" pitchFamily="34" charset="0"/>
                <a:cs typeface="Arial" pitchFamily="34" charset="0"/>
              </a:rPr>
              <a:t> </a:t>
            </a:r>
            <a:r>
              <a:rPr lang="en-US" sz="6600" b="1" dirty="0" smtClean="0">
                <a:solidFill>
                  <a:srgbClr val="FFFF00"/>
                </a:solidFill>
                <a:latin typeface="Arial" pitchFamily="34" charset="0"/>
                <a:cs typeface="Arial" pitchFamily="34" charset="0"/>
              </a:rPr>
              <a:t>The research result outcomes has published</a:t>
            </a:r>
            <a:endParaRPr lang="en-US" sz="6600" dirty="0" smtClean="0">
              <a:latin typeface="Arial" pitchFamily="34" charset="0"/>
              <a:cs typeface="Arial" pitchFamily="34" charset="0"/>
            </a:endParaRPr>
          </a:p>
          <a:p>
            <a:pPr>
              <a:lnSpc>
                <a:spcPct val="170000"/>
              </a:lnSpc>
              <a:buNone/>
            </a:pPr>
            <a:endParaRPr lang="en-US" sz="5600" b="1" dirty="0" smtClean="0">
              <a:latin typeface="Arial" pitchFamily="34" charset="0"/>
              <a:cs typeface="Arial" pitchFamily="34" charset="0"/>
            </a:endParaRPr>
          </a:p>
          <a:p>
            <a:pPr>
              <a:lnSpc>
                <a:spcPct val="170000"/>
              </a:lnSpc>
              <a:buNone/>
            </a:pPr>
            <a:r>
              <a:rPr lang="en-US" sz="5600" b="1" dirty="0" err="1" smtClean="0">
                <a:latin typeface="Arial" pitchFamily="34" charset="0"/>
                <a:cs typeface="Arial" pitchFamily="34" charset="0"/>
              </a:rPr>
              <a:t>Bhopale</a:t>
            </a:r>
            <a:r>
              <a:rPr lang="en-US" sz="5600" b="1" dirty="0" smtClean="0">
                <a:latin typeface="Arial" pitchFamily="34" charset="0"/>
                <a:cs typeface="Arial" pitchFamily="34" charset="0"/>
              </a:rPr>
              <a:t> GM. </a:t>
            </a:r>
            <a:r>
              <a:rPr lang="en-US" sz="5600" dirty="0" smtClean="0">
                <a:latin typeface="Arial" pitchFamily="34" charset="0"/>
                <a:cs typeface="Arial" pitchFamily="34" charset="0"/>
              </a:rPr>
              <a:t>and Nanda R.K. Recombinant DNA expression products for human therapeutic use. Current</a:t>
            </a:r>
            <a:r>
              <a:rPr lang="en-US" sz="5600" b="1" dirty="0" smtClean="0">
                <a:latin typeface="Arial" pitchFamily="34" charset="0"/>
                <a:cs typeface="Arial" pitchFamily="34" charset="0"/>
              </a:rPr>
              <a:t>  </a:t>
            </a:r>
            <a:r>
              <a:rPr lang="en-US" sz="5600" dirty="0" smtClean="0">
                <a:latin typeface="Arial" pitchFamily="34" charset="0"/>
                <a:cs typeface="Arial" pitchFamily="34" charset="0"/>
              </a:rPr>
              <a:t>Science (2005), 89, 614-622</a:t>
            </a:r>
            <a:r>
              <a:rPr lang="en-US" sz="4800" dirty="0" smtClean="0">
                <a:solidFill>
                  <a:srgbClr val="002060"/>
                </a:solidFill>
                <a:latin typeface="Arial" pitchFamily="34" charset="0"/>
                <a:cs typeface="Arial" pitchFamily="34" charset="0"/>
              </a:rPr>
              <a:t>. </a:t>
            </a:r>
            <a:r>
              <a:rPr lang="en-US" sz="4800" b="1" dirty="0" smtClean="0">
                <a:solidFill>
                  <a:srgbClr val="002060"/>
                </a:solidFill>
                <a:latin typeface="Arial" pitchFamily="34" charset="0"/>
                <a:cs typeface="Arial" pitchFamily="34" charset="0"/>
              </a:rPr>
              <a:t>[ IF - 0.897 ] [Number of Citations 16 ]</a:t>
            </a:r>
            <a:r>
              <a:rPr lang="en-US" sz="4800" dirty="0" smtClean="0">
                <a:solidFill>
                  <a:srgbClr val="002060"/>
                </a:solidFill>
                <a:latin typeface="Arial" pitchFamily="34" charset="0"/>
                <a:cs typeface="Arial" pitchFamily="34" charset="0"/>
              </a:rPr>
              <a:t> </a:t>
            </a:r>
          </a:p>
          <a:p>
            <a:pPr>
              <a:lnSpc>
                <a:spcPct val="170000"/>
              </a:lnSpc>
              <a:buNone/>
            </a:pPr>
            <a:r>
              <a:rPr lang="en-US" sz="5600" b="1" dirty="0" err="1" smtClean="0">
                <a:latin typeface="Arial" pitchFamily="34" charset="0"/>
                <a:cs typeface="Arial" pitchFamily="34" charset="0"/>
              </a:rPr>
              <a:t>Bhopale</a:t>
            </a:r>
            <a:r>
              <a:rPr lang="en-US" sz="5600" b="1" dirty="0" smtClean="0">
                <a:latin typeface="Arial" pitchFamily="34" charset="0"/>
                <a:cs typeface="Arial" pitchFamily="34" charset="0"/>
              </a:rPr>
              <a:t> G.M. </a:t>
            </a:r>
            <a:r>
              <a:rPr lang="en-US" sz="5600" dirty="0" smtClean="0">
                <a:latin typeface="Arial" pitchFamily="34" charset="0"/>
                <a:cs typeface="Arial" pitchFamily="34" charset="0"/>
              </a:rPr>
              <a:t>and Nanda R.K. Recombinant human erythropoietin: An overview. Indian Drugs (2004), 707-  713, </a:t>
            </a:r>
            <a:r>
              <a:rPr lang="en-US" sz="4800" b="1" dirty="0" smtClean="0">
                <a:solidFill>
                  <a:srgbClr val="002060"/>
                </a:solidFill>
                <a:latin typeface="Arial" pitchFamily="34" charset="0"/>
                <a:cs typeface="Arial" pitchFamily="34" charset="0"/>
              </a:rPr>
              <a:t>[Number of Citations 2 ].</a:t>
            </a:r>
          </a:p>
          <a:p>
            <a:pPr>
              <a:lnSpc>
                <a:spcPct val="170000"/>
              </a:lnSpc>
              <a:buNone/>
            </a:pPr>
            <a:r>
              <a:rPr lang="en-US" sz="5600" b="1" dirty="0" err="1" smtClean="0">
                <a:latin typeface="Arial" pitchFamily="34" charset="0"/>
                <a:cs typeface="Arial" pitchFamily="34" charset="0"/>
              </a:rPr>
              <a:t>Bhopale</a:t>
            </a:r>
            <a:r>
              <a:rPr lang="en-US" sz="5600" b="1" dirty="0" smtClean="0">
                <a:latin typeface="Arial" pitchFamily="34" charset="0"/>
                <a:cs typeface="Arial" pitchFamily="34" charset="0"/>
              </a:rPr>
              <a:t> G.M. </a:t>
            </a:r>
            <a:r>
              <a:rPr lang="en-US" sz="5600" dirty="0" smtClean="0">
                <a:latin typeface="Arial" pitchFamily="34" charset="0"/>
                <a:cs typeface="Arial" pitchFamily="34" charset="0"/>
              </a:rPr>
              <a:t>and Nanda R.K. Analysis of recombinant DNA expression products. </a:t>
            </a:r>
            <a:r>
              <a:rPr lang="en-US" sz="5600" dirty="0" err="1" smtClean="0">
                <a:latin typeface="Arial" pitchFamily="34" charset="0"/>
                <a:cs typeface="Arial" pitchFamily="34" charset="0"/>
              </a:rPr>
              <a:t>Pharma</a:t>
            </a:r>
            <a:r>
              <a:rPr lang="en-US" sz="5600" dirty="0" smtClean="0">
                <a:latin typeface="Arial" pitchFamily="34" charset="0"/>
                <a:cs typeface="Arial" pitchFamily="34" charset="0"/>
              </a:rPr>
              <a:t>  </a:t>
            </a:r>
            <a:r>
              <a:rPr lang="en-US" sz="5600" dirty="0" err="1" smtClean="0">
                <a:latin typeface="Arial" pitchFamily="34" charset="0"/>
                <a:cs typeface="Arial" pitchFamily="34" charset="0"/>
              </a:rPr>
              <a:t>Bioword</a:t>
            </a:r>
            <a:r>
              <a:rPr lang="en-US" sz="5600" dirty="0" smtClean="0">
                <a:latin typeface="Arial" pitchFamily="34" charset="0"/>
                <a:cs typeface="Arial" pitchFamily="34" charset="0"/>
              </a:rPr>
              <a:t> </a:t>
            </a:r>
          </a:p>
          <a:p>
            <a:pPr>
              <a:lnSpc>
                <a:spcPct val="170000"/>
              </a:lnSpc>
              <a:buNone/>
            </a:pPr>
            <a:r>
              <a:rPr lang="en-US" sz="5600" dirty="0" smtClean="0">
                <a:latin typeface="Arial" pitchFamily="34" charset="0"/>
                <a:cs typeface="Arial" pitchFamily="34" charset="0"/>
              </a:rPr>
              <a:t>       (2003),104-110.</a:t>
            </a:r>
          </a:p>
          <a:p>
            <a:pPr>
              <a:buNone/>
            </a:pPr>
            <a:endParaRPr lang="en-US" sz="56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228600" y="304800"/>
            <a:ext cx="8686800" cy="6248400"/>
          </a:xfrm>
        </p:spPr>
        <p:style>
          <a:lnRef idx="3">
            <a:schemeClr val="lt1"/>
          </a:lnRef>
          <a:fillRef idx="1">
            <a:schemeClr val="accent1"/>
          </a:fillRef>
          <a:effectRef idx="1">
            <a:schemeClr val="accent1"/>
          </a:effectRef>
          <a:fontRef idx="minor">
            <a:schemeClr val="lt1"/>
          </a:fontRef>
        </p:style>
        <p:txBody>
          <a:bodyPr>
            <a:normAutofit fontScale="25000" lnSpcReduction="20000"/>
          </a:bodyPr>
          <a:lstStyle/>
          <a:p>
            <a:pPr>
              <a:buNone/>
            </a:pPr>
            <a:endParaRPr lang="en-US" sz="7200" b="1" dirty="0" smtClean="0">
              <a:latin typeface="Arial" pitchFamily="34" charset="0"/>
              <a:cs typeface="Arial" pitchFamily="34" charset="0"/>
            </a:endParaRPr>
          </a:p>
          <a:p>
            <a:pPr>
              <a:buNone/>
            </a:pPr>
            <a:r>
              <a:rPr lang="en-US" sz="7200" b="1" dirty="0" smtClean="0">
                <a:solidFill>
                  <a:srgbClr val="FFFF00"/>
                </a:solidFill>
                <a:latin typeface="Arial" pitchFamily="34" charset="0"/>
                <a:cs typeface="Arial" pitchFamily="34" charset="0"/>
              </a:rPr>
              <a:t>       </a:t>
            </a:r>
            <a:r>
              <a:rPr lang="en-US" sz="7200" b="1" dirty="0" smtClean="0">
                <a:solidFill>
                  <a:schemeClr val="accent2">
                    <a:lumMod val="60000"/>
                    <a:lumOff val="40000"/>
                  </a:schemeClr>
                </a:solidFill>
                <a:latin typeface="Arial" pitchFamily="34" charset="0"/>
                <a:cs typeface="Arial" pitchFamily="34" charset="0"/>
              </a:rPr>
              <a:t>Invited speaker:</a:t>
            </a:r>
          </a:p>
          <a:p>
            <a:pPr>
              <a:buNone/>
            </a:pPr>
            <a:endParaRPr lang="en-US" sz="4900" dirty="0" smtClean="0">
              <a:solidFill>
                <a:srgbClr val="FFFF00"/>
              </a:solidFill>
              <a:latin typeface="Arial" pitchFamily="34" charset="0"/>
              <a:cs typeface="Arial" pitchFamily="34" charset="0"/>
            </a:endParaRPr>
          </a:p>
          <a:p>
            <a:pPr>
              <a:buNone/>
            </a:pPr>
            <a:r>
              <a:rPr lang="en-US" sz="4000" b="1" dirty="0" smtClean="0">
                <a:latin typeface="Arial" pitchFamily="34" charset="0"/>
                <a:cs typeface="Arial" pitchFamily="34" charset="0"/>
              </a:rPr>
              <a:t> </a:t>
            </a:r>
            <a:endParaRPr lang="en-US" sz="4000" dirty="0" smtClean="0">
              <a:latin typeface="Arial" pitchFamily="34" charset="0"/>
              <a:cs typeface="Arial" pitchFamily="34" charset="0"/>
            </a:endParaRPr>
          </a:p>
          <a:p>
            <a:pPr lvl="0">
              <a:lnSpc>
                <a:spcPct val="170000"/>
              </a:lnSpc>
            </a:pPr>
            <a:r>
              <a:rPr lang="en-US" sz="5600" dirty="0" smtClean="0">
                <a:latin typeface="Arial" pitchFamily="34" charset="0"/>
                <a:cs typeface="Arial" pitchFamily="34" charset="0"/>
              </a:rPr>
              <a:t>Delivered lecture on</a:t>
            </a:r>
            <a:r>
              <a:rPr lang="en-US" sz="5600" b="1" dirty="0" smtClean="0">
                <a:latin typeface="Arial" pitchFamily="34" charset="0"/>
                <a:cs typeface="Arial" pitchFamily="34" charset="0"/>
              </a:rPr>
              <a:t> “</a:t>
            </a:r>
            <a:r>
              <a:rPr lang="en-US" sz="5600" b="1" dirty="0" smtClean="0">
                <a:solidFill>
                  <a:schemeClr val="bg2">
                    <a:lumMod val="90000"/>
                  </a:schemeClr>
                </a:solidFill>
                <a:latin typeface="Arial" pitchFamily="34" charset="0"/>
                <a:cs typeface="Arial" pitchFamily="34" charset="0"/>
              </a:rPr>
              <a:t>Recombinant human therapeutic products - Current status “</a:t>
            </a:r>
          </a:p>
          <a:p>
            <a:pPr lvl="0">
              <a:lnSpc>
                <a:spcPct val="170000"/>
              </a:lnSpc>
              <a:buNone/>
            </a:pPr>
            <a:r>
              <a:rPr lang="en-US" sz="5600" b="1" dirty="0" smtClean="0">
                <a:solidFill>
                  <a:schemeClr val="bg2">
                    <a:lumMod val="90000"/>
                  </a:schemeClr>
                </a:solidFill>
                <a:latin typeface="Arial" pitchFamily="34" charset="0"/>
                <a:cs typeface="Arial" pitchFamily="34" charset="0"/>
              </a:rPr>
              <a:t>       </a:t>
            </a:r>
            <a:r>
              <a:rPr lang="en-US" sz="5600" dirty="0" smtClean="0">
                <a:latin typeface="Arial" pitchFamily="34" charset="0"/>
                <a:cs typeface="Arial" pitchFamily="34" charset="0"/>
              </a:rPr>
              <a:t>during International Conference “ Advances in Biotechnology and Bioinformatics “ ICABB  2013 held at </a:t>
            </a:r>
            <a:r>
              <a:rPr lang="en-US" sz="5600" dirty="0" err="1" smtClean="0">
                <a:latin typeface="Arial" pitchFamily="34" charset="0"/>
                <a:cs typeface="Arial" pitchFamily="34" charset="0"/>
              </a:rPr>
              <a:t>Pune</a:t>
            </a:r>
            <a:r>
              <a:rPr lang="en-US" sz="5600" dirty="0" smtClean="0">
                <a:latin typeface="Arial" pitchFamily="34" charset="0"/>
                <a:cs typeface="Arial" pitchFamily="34" charset="0"/>
              </a:rPr>
              <a:t>, Nov 25-27,2013.</a:t>
            </a:r>
          </a:p>
          <a:p>
            <a:pPr>
              <a:lnSpc>
                <a:spcPct val="170000"/>
              </a:lnSpc>
              <a:buNone/>
            </a:pPr>
            <a:r>
              <a:rPr lang="en-US" sz="5600" dirty="0" smtClean="0">
                <a:latin typeface="Arial" pitchFamily="34" charset="0"/>
                <a:cs typeface="Arial" pitchFamily="34" charset="0"/>
              </a:rPr>
              <a:t> </a:t>
            </a:r>
          </a:p>
          <a:p>
            <a:pPr lvl="0">
              <a:lnSpc>
                <a:spcPct val="170000"/>
              </a:lnSpc>
            </a:pPr>
            <a:r>
              <a:rPr lang="en-US" sz="5600" dirty="0" smtClean="0">
                <a:latin typeface="Arial" pitchFamily="34" charset="0"/>
                <a:cs typeface="Arial" pitchFamily="34" charset="0"/>
              </a:rPr>
              <a:t>Delivered lecture on “</a:t>
            </a:r>
            <a:r>
              <a:rPr lang="en-US" sz="5600" b="1" dirty="0" smtClean="0">
                <a:solidFill>
                  <a:schemeClr val="bg2">
                    <a:lumMod val="90000"/>
                  </a:schemeClr>
                </a:solidFill>
                <a:latin typeface="Arial" pitchFamily="34" charset="0"/>
                <a:cs typeface="Arial" pitchFamily="34" charset="0"/>
              </a:rPr>
              <a:t>Recent advances in the development of HIV drugs”</a:t>
            </a:r>
            <a:r>
              <a:rPr lang="en-US" sz="5600" dirty="0" smtClean="0">
                <a:solidFill>
                  <a:schemeClr val="bg2">
                    <a:lumMod val="90000"/>
                  </a:schemeClr>
                </a:solidFill>
                <a:latin typeface="Arial" pitchFamily="34" charset="0"/>
                <a:cs typeface="Arial" pitchFamily="34" charset="0"/>
              </a:rPr>
              <a:t> </a:t>
            </a:r>
            <a:r>
              <a:rPr lang="en-US" sz="5600" dirty="0" smtClean="0">
                <a:latin typeface="Arial" pitchFamily="34" charset="0"/>
                <a:cs typeface="Arial" pitchFamily="34" charset="0"/>
              </a:rPr>
              <a:t>during UGC sponsored one day National seminar “ Advances in Microbiology and their impact on public health” organized by the Dept. of Microbiology , J.M. Patel  College, </a:t>
            </a:r>
            <a:r>
              <a:rPr lang="en-US" sz="5600" dirty="0" err="1" smtClean="0">
                <a:latin typeface="Arial" pitchFamily="34" charset="0"/>
                <a:cs typeface="Arial" pitchFamily="34" charset="0"/>
              </a:rPr>
              <a:t>Bhandara</a:t>
            </a:r>
            <a:r>
              <a:rPr lang="en-US" sz="5600" dirty="0" smtClean="0">
                <a:latin typeface="Arial" pitchFamily="34" charset="0"/>
                <a:cs typeface="Arial" pitchFamily="34" charset="0"/>
              </a:rPr>
              <a:t>, Oct 26,2013.</a:t>
            </a:r>
          </a:p>
          <a:p>
            <a:pPr>
              <a:lnSpc>
                <a:spcPct val="170000"/>
              </a:lnSpc>
              <a:buNone/>
            </a:pPr>
            <a:r>
              <a:rPr lang="en-US" sz="5600" dirty="0" smtClean="0">
                <a:latin typeface="Arial" pitchFamily="34" charset="0"/>
                <a:cs typeface="Arial" pitchFamily="34" charset="0"/>
              </a:rPr>
              <a:t> </a:t>
            </a:r>
          </a:p>
          <a:p>
            <a:pPr lvl="0">
              <a:lnSpc>
                <a:spcPct val="170000"/>
              </a:lnSpc>
            </a:pPr>
            <a:r>
              <a:rPr lang="en-US" sz="5600" dirty="0" smtClean="0">
                <a:latin typeface="Arial" pitchFamily="34" charset="0"/>
                <a:cs typeface="Arial" pitchFamily="34" charset="0"/>
              </a:rPr>
              <a:t>Delivered guest Lecture on “</a:t>
            </a:r>
            <a:r>
              <a:rPr lang="en-US" sz="5600" b="1" dirty="0" smtClean="0">
                <a:solidFill>
                  <a:schemeClr val="bg2">
                    <a:lumMod val="90000"/>
                  </a:schemeClr>
                </a:solidFill>
                <a:latin typeface="Arial" pitchFamily="34" charset="0"/>
                <a:cs typeface="Arial" pitchFamily="34" charset="0"/>
              </a:rPr>
              <a:t>Prospects for Hepatitis C Vaccine</a:t>
            </a:r>
            <a:r>
              <a:rPr lang="en-US" sz="5600" dirty="0" smtClean="0">
                <a:solidFill>
                  <a:schemeClr val="bg2">
                    <a:lumMod val="90000"/>
                  </a:schemeClr>
                </a:solidFill>
                <a:latin typeface="Arial" pitchFamily="34" charset="0"/>
                <a:cs typeface="Arial" pitchFamily="34" charset="0"/>
              </a:rPr>
              <a:t>” </a:t>
            </a:r>
            <a:r>
              <a:rPr lang="en-US" sz="5600" dirty="0" smtClean="0">
                <a:latin typeface="Arial" pitchFamily="34" charset="0"/>
                <a:cs typeface="Arial" pitchFamily="34" charset="0"/>
              </a:rPr>
              <a:t>during the International symposium on Management of Vector born viruses and Annual conventional of Indian </a:t>
            </a:r>
            <a:r>
              <a:rPr lang="en-US" sz="5600" dirty="0" err="1" smtClean="0">
                <a:latin typeface="Arial" pitchFamily="34" charset="0"/>
                <a:cs typeface="Arial" pitchFamily="34" charset="0"/>
              </a:rPr>
              <a:t>Virological</a:t>
            </a:r>
            <a:r>
              <a:rPr lang="en-US" sz="5600" dirty="0" smtClean="0">
                <a:latin typeface="Arial" pitchFamily="34" charset="0"/>
                <a:cs typeface="Arial" pitchFamily="34" charset="0"/>
              </a:rPr>
              <a:t> Society held at International Crop Research Institute for Semi-Arid Tropics, Hyderabad, Feb.7, 2006.</a:t>
            </a:r>
          </a:p>
          <a:p>
            <a:pPr>
              <a:lnSpc>
                <a:spcPct val="170000"/>
              </a:lnSpc>
              <a:buNone/>
            </a:pPr>
            <a:r>
              <a:rPr lang="en-US" sz="5600" dirty="0" smtClean="0">
                <a:latin typeface="Arial" pitchFamily="34" charset="0"/>
                <a:cs typeface="Arial" pitchFamily="34" charset="0"/>
              </a:rPr>
              <a:t> </a:t>
            </a:r>
          </a:p>
          <a:p>
            <a:pPr lvl="0">
              <a:lnSpc>
                <a:spcPct val="170000"/>
              </a:lnSpc>
            </a:pPr>
            <a:r>
              <a:rPr lang="en-US" sz="5600" dirty="0" smtClean="0">
                <a:latin typeface="Arial" pitchFamily="34" charset="0"/>
                <a:cs typeface="Arial" pitchFamily="34" charset="0"/>
              </a:rPr>
              <a:t> Delivered guest lecture on “</a:t>
            </a:r>
            <a:r>
              <a:rPr lang="en-US" sz="5600" b="1" dirty="0" smtClean="0">
                <a:solidFill>
                  <a:schemeClr val="bg2">
                    <a:lumMod val="90000"/>
                  </a:schemeClr>
                </a:solidFill>
                <a:latin typeface="Arial" pitchFamily="34" charset="0"/>
                <a:cs typeface="Arial" pitchFamily="34" charset="0"/>
              </a:rPr>
              <a:t>Recombinant DNA expression products for human therapeutic use</a:t>
            </a:r>
            <a:r>
              <a:rPr lang="en-US" sz="5600" dirty="0" smtClean="0">
                <a:solidFill>
                  <a:schemeClr val="bg2">
                    <a:lumMod val="90000"/>
                  </a:schemeClr>
                </a:solidFill>
                <a:latin typeface="Arial" pitchFamily="34" charset="0"/>
                <a:cs typeface="Arial" pitchFamily="34" charset="0"/>
              </a:rPr>
              <a:t>” </a:t>
            </a:r>
            <a:r>
              <a:rPr lang="en-US" sz="5600" dirty="0" smtClean="0">
                <a:latin typeface="Arial" pitchFamily="34" charset="0"/>
                <a:cs typeface="Arial" pitchFamily="34" charset="0"/>
              </a:rPr>
              <a:t>during seminar “Present Advances in Industrial Pharmaceutical Biotechnology” at </a:t>
            </a:r>
            <a:r>
              <a:rPr lang="en-US" sz="5600" dirty="0" err="1" smtClean="0">
                <a:latin typeface="Arial" pitchFamily="34" charset="0"/>
                <a:cs typeface="Arial" pitchFamily="34" charset="0"/>
              </a:rPr>
              <a:t>Alard</a:t>
            </a:r>
            <a:r>
              <a:rPr lang="en-US" sz="5600" dirty="0" smtClean="0">
                <a:latin typeface="Arial" pitchFamily="34" charset="0"/>
                <a:cs typeface="Arial" pitchFamily="34" charset="0"/>
              </a:rPr>
              <a:t> College of Pharmacy, </a:t>
            </a:r>
            <a:r>
              <a:rPr lang="en-US" sz="5600" dirty="0" err="1" smtClean="0">
                <a:latin typeface="Arial" pitchFamily="34" charset="0"/>
                <a:cs typeface="Arial" pitchFamily="34" charset="0"/>
              </a:rPr>
              <a:t>Hinjewadi</a:t>
            </a:r>
            <a:r>
              <a:rPr lang="en-US" sz="5600" dirty="0" smtClean="0">
                <a:latin typeface="Arial" pitchFamily="34" charset="0"/>
                <a:cs typeface="Arial" pitchFamily="34" charset="0"/>
              </a:rPr>
              <a:t>, </a:t>
            </a:r>
            <a:r>
              <a:rPr lang="en-US" sz="5600" dirty="0" err="1" smtClean="0">
                <a:latin typeface="Arial" pitchFamily="34" charset="0"/>
                <a:cs typeface="Arial" pitchFamily="34" charset="0"/>
              </a:rPr>
              <a:t>Pune</a:t>
            </a:r>
            <a:r>
              <a:rPr lang="en-US" sz="5600" dirty="0" smtClean="0">
                <a:latin typeface="Arial" pitchFamily="34" charset="0"/>
                <a:cs typeface="Arial" pitchFamily="34" charset="0"/>
              </a:rPr>
              <a:t>, Feb.16, 2008.</a:t>
            </a:r>
          </a:p>
          <a:p>
            <a:endParaRPr lang="en-US" sz="5600" dirty="0"/>
          </a:p>
        </p:txBody>
      </p:sp>
      <p:pic>
        <p:nvPicPr>
          <p:cNvPr id="4" name="Picture 3"/>
          <p:cNvPicPr>
            <a:picLocks noGrp="1" noChangeAspect="1" noChangeArrowheads="1"/>
          </p:cNvPicPr>
          <p:nvPr/>
        </p:nvPicPr>
        <p:blipFill>
          <a:blip r:embed="rId3" cstate="print"/>
          <a:srcRect/>
          <a:stretch>
            <a:fillRect/>
          </a:stretch>
        </p:blipFill>
        <p:spPr bwMode="auto">
          <a:xfrm>
            <a:off x="7543800" y="457200"/>
            <a:ext cx="1262062"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style>
          <a:lnRef idx="3">
            <a:schemeClr val="lt1"/>
          </a:lnRef>
          <a:fillRef idx="1">
            <a:schemeClr val="accent1"/>
          </a:fillRef>
          <a:effectRef idx="1">
            <a:schemeClr val="accent1"/>
          </a:effectRef>
          <a:fontRef idx="minor">
            <a:schemeClr val="lt1"/>
          </a:fontRef>
        </p:style>
        <p:txBody>
          <a:bodyPr>
            <a:normAutofit/>
          </a:bodyPr>
          <a:lstStyle/>
          <a:p>
            <a:r>
              <a:rPr lang="en-US" sz="2400" b="1" dirty="0" smtClean="0">
                <a:solidFill>
                  <a:schemeClr val="accent2">
                    <a:lumMod val="60000"/>
                    <a:lumOff val="40000"/>
                  </a:schemeClr>
                </a:solidFill>
                <a:latin typeface="Arial" pitchFamily="34" charset="0"/>
                <a:cs typeface="Arial" pitchFamily="34" charset="0"/>
              </a:rPr>
              <a:t>Development of Narcotic drugs detection and Precursor chemical detection kits </a:t>
            </a:r>
            <a:endParaRPr lang="en-US" sz="2400" b="1" dirty="0">
              <a:solidFill>
                <a:schemeClr val="accent2">
                  <a:lumMod val="60000"/>
                  <a:lumOff val="40000"/>
                </a:schemeClr>
              </a:solidFill>
              <a:latin typeface="Arial" pitchFamily="34" charset="0"/>
              <a:cs typeface="Arial" pitchFamily="34" charset="0"/>
            </a:endParaRPr>
          </a:p>
        </p:txBody>
      </p:sp>
      <p:sp>
        <p:nvSpPr>
          <p:cNvPr id="3" name="Content Placeholder 2"/>
          <p:cNvSpPr>
            <a:spLocks noGrp="1"/>
          </p:cNvSpPr>
          <p:nvPr>
            <p:ph idx="1"/>
          </p:nvPr>
        </p:nvSpPr>
        <p:spPr>
          <a:xfrm>
            <a:off x="457200" y="1447800"/>
            <a:ext cx="8229600" cy="5029200"/>
          </a:xfrm>
        </p:spPr>
        <p:style>
          <a:lnRef idx="3">
            <a:schemeClr val="lt1"/>
          </a:lnRef>
          <a:fillRef idx="1">
            <a:schemeClr val="accent1"/>
          </a:fillRef>
          <a:effectRef idx="1">
            <a:schemeClr val="accent1"/>
          </a:effectRef>
          <a:fontRef idx="minor">
            <a:schemeClr val="lt1"/>
          </a:fontRef>
        </p:style>
        <p:txBody>
          <a:bodyPr>
            <a:normAutofit/>
          </a:bodyPr>
          <a:lstStyle/>
          <a:p>
            <a:pPr lvl="0">
              <a:buNone/>
            </a:pPr>
            <a:endParaRPr lang="en-US" b="1" dirty="0" smtClean="0"/>
          </a:p>
          <a:p>
            <a:pPr lvl="0">
              <a:lnSpc>
                <a:spcPct val="150000"/>
              </a:lnSpc>
              <a:buNone/>
            </a:pPr>
            <a:endParaRPr lang="en-US" sz="1400" b="1" dirty="0" smtClean="0">
              <a:latin typeface="Arial" pitchFamily="34" charset="0"/>
              <a:cs typeface="Arial" pitchFamily="34" charset="0"/>
            </a:endParaRPr>
          </a:p>
          <a:p>
            <a:pPr lvl="0">
              <a:lnSpc>
                <a:spcPct val="150000"/>
              </a:lnSpc>
              <a:buNone/>
            </a:pPr>
            <a:endParaRPr lang="en-US" sz="1400" b="1" dirty="0" smtClean="0">
              <a:latin typeface="Arial" pitchFamily="34" charset="0"/>
              <a:cs typeface="Arial" pitchFamily="34" charset="0"/>
            </a:endParaRPr>
          </a:p>
          <a:p>
            <a:pPr lvl="0">
              <a:lnSpc>
                <a:spcPct val="150000"/>
              </a:lnSpc>
              <a:buNone/>
            </a:pPr>
            <a:r>
              <a:rPr lang="en-US" sz="1400" b="1" dirty="0" smtClean="0">
                <a:latin typeface="Arial" pitchFamily="34" charset="0"/>
                <a:cs typeface="Arial" pitchFamily="34" charset="0"/>
              </a:rPr>
              <a:t>        “ Exemplary Performance Award”– </a:t>
            </a:r>
          </a:p>
          <a:p>
            <a:pPr lvl="0">
              <a:lnSpc>
                <a:spcPct val="150000"/>
              </a:lnSpc>
              <a:buNone/>
            </a:pPr>
            <a:r>
              <a:rPr lang="en-US" sz="1400" b="1" dirty="0" smtClean="0">
                <a:latin typeface="Arial" pitchFamily="34" charset="0"/>
                <a:cs typeface="Arial" pitchFamily="34" charset="0"/>
              </a:rPr>
              <a:t>     Hindustan Antibiotics Limited, </a:t>
            </a:r>
            <a:r>
              <a:rPr lang="en-US" sz="1400" b="1" dirty="0" err="1" smtClean="0">
                <a:latin typeface="Arial" pitchFamily="34" charset="0"/>
                <a:cs typeface="Arial" pitchFamily="34" charset="0"/>
              </a:rPr>
              <a:t>Pimpri</a:t>
            </a:r>
            <a:r>
              <a:rPr lang="en-US" sz="1400" b="1" dirty="0" smtClean="0">
                <a:latin typeface="Arial" pitchFamily="34" charset="0"/>
                <a:cs typeface="Arial" pitchFamily="34" charset="0"/>
              </a:rPr>
              <a:t>,</a:t>
            </a:r>
          </a:p>
          <a:p>
            <a:pPr lvl="0">
              <a:lnSpc>
                <a:spcPct val="150000"/>
              </a:lnSpc>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Pune</a:t>
            </a:r>
            <a:r>
              <a:rPr lang="en-US" sz="1400" b="1" dirty="0" smtClean="0">
                <a:latin typeface="Arial" pitchFamily="34" charset="0"/>
                <a:cs typeface="Arial" pitchFamily="34" charset="0"/>
              </a:rPr>
              <a:t>, (</a:t>
            </a:r>
            <a:r>
              <a:rPr lang="en-US" sz="1400" dirty="0" smtClean="0">
                <a:latin typeface="Arial" pitchFamily="34" charset="0"/>
                <a:cs typeface="Arial" pitchFamily="34" charset="0"/>
              </a:rPr>
              <a:t>Jan. 2012), for the Development </a:t>
            </a:r>
          </a:p>
          <a:p>
            <a:pPr lvl="0">
              <a:lnSpc>
                <a:spcPct val="150000"/>
              </a:lnSpc>
              <a:buNone/>
            </a:pPr>
            <a:r>
              <a:rPr lang="en-US" sz="1400" dirty="0" smtClean="0">
                <a:latin typeface="Arial" pitchFamily="34" charset="0"/>
                <a:cs typeface="Arial" pitchFamily="34" charset="0"/>
              </a:rPr>
              <a:t>      &amp; commercially manufactured of </a:t>
            </a:r>
          </a:p>
          <a:p>
            <a:pPr lvl="0">
              <a:lnSpc>
                <a:spcPct val="150000"/>
              </a:lnSpc>
              <a:buNone/>
            </a:pPr>
            <a:r>
              <a:rPr lang="en-US" sz="1400" b="1" dirty="0" smtClean="0">
                <a:latin typeface="Arial" pitchFamily="34" charset="0"/>
                <a:cs typeface="Arial" pitchFamily="34" charset="0"/>
              </a:rPr>
              <a:t>       Narcotic Drugs Detection Kits </a:t>
            </a:r>
          </a:p>
          <a:p>
            <a:pPr lvl="0">
              <a:lnSpc>
                <a:spcPct val="150000"/>
              </a:lnSpc>
              <a:buNone/>
            </a:pPr>
            <a:r>
              <a:rPr lang="en-US" sz="1400" b="1" dirty="0" smtClean="0">
                <a:latin typeface="Arial" pitchFamily="34" charset="0"/>
                <a:cs typeface="Arial" pitchFamily="34" charset="0"/>
              </a:rPr>
              <a:t>      and Precursor  Chemical Detection Kits</a:t>
            </a:r>
            <a:r>
              <a:rPr lang="en-US" sz="1400" dirty="0" smtClean="0">
                <a:latin typeface="Arial" pitchFamily="34" charset="0"/>
                <a:cs typeface="Arial" pitchFamily="34" charset="0"/>
              </a:rPr>
              <a:t> </a:t>
            </a:r>
          </a:p>
          <a:p>
            <a:pPr lvl="0">
              <a:lnSpc>
                <a:spcPct val="150000"/>
              </a:lnSpc>
              <a:buNone/>
            </a:pPr>
            <a:r>
              <a:rPr lang="en-US" sz="1400" dirty="0" smtClean="0">
                <a:latin typeface="Arial" pitchFamily="34" charset="0"/>
                <a:cs typeface="Arial" pitchFamily="34" charset="0"/>
              </a:rPr>
              <a:t>     as per the requirement of Narcotic Control</a:t>
            </a:r>
          </a:p>
          <a:p>
            <a:pPr lvl="0">
              <a:lnSpc>
                <a:spcPct val="150000"/>
              </a:lnSpc>
              <a:buNone/>
            </a:pPr>
            <a:r>
              <a:rPr lang="en-US" sz="1400" dirty="0" smtClean="0">
                <a:latin typeface="Arial" pitchFamily="34" charset="0"/>
                <a:cs typeface="Arial" pitchFamily="34" charset="0"/>
              </a:rPr>
              <a:t>     Bureau, New Delhi.</a:t>
            </a:r>
          </a:p>
          <a:p>
            <a:endParaRPr lang="en-US" dirty="0"/>
          </a:p>
        </p:txBody>
      </p:sp>
      <p:pic>
        <p:nvPicPr>
          <p:cNvPr id="4" name="Picture 3"/>
          <p:cNvPicPr>
            <a:picLocks noGrp="1" noChangeAspect="1" noChangeArrowheads="1"/>
          </p:cNvPicPr>
          <p:nvPr/>
        </p:nvPicPr>
        <p:blipFill>
          <a:blip r:embed="rId2" cstate="print"/>
          <a:srcRect/>
          <a:stretch>
            <a:fillRect/>
          </a:stretch>
        </p:blipFill>
        <p:spPr bwMode="auto">
          <a:xfrm>
            <a:off x="5334000" y="1752600"/>
            <a:ext cx="32766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7391400" cy="91440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2400" b="1" dirty="0" smtClean="0">
                <a:solidFill>
                  <a:schemeClr val="accent2">
                    <a:lumMod val="60000"/>
                    <a:lumOff val="40000"/>
                  </a:schemeClr>
                </a:solidFill>
                <a:latin typeface="Arial" pitchFamily="34" charset="0"/>
                <a:cs typeface="Arial" pitchFamily="34" charset="0"/>
              </a:rPr>
              <a:t>Other important research publications</a:t>
            </a:r>
            <a:endParaRPr lang="en-US" sz="2400" b="1" dirty="0">
              <a:solidFill>
                <a:schemeClr val="accent2">
                  <a:lumMod val="60000"/>
                  <a:lumOff val="40000"/>
                </a:schemeClr>
              </a:solidFill>
              <a:latin typeface="Arial" pitchFamily="34" charset="0"/>
              <a:cs typeface="Arial" pitchFamily="34" charset="0"/>
            </a:endParaRPr>
          </a:p>
        </p:txBody>
      </p:sp>
      <p:sp>
        <p:nvSpPr>
          <p:cNvPr id="3" name="Content Placeholder 2"/>
          <p:cNvSpPr>
            <a:spLocks noGrp="1"/>
          </p:cNvSpPr>
          <p:nvPr>
            <p:ph idx="1"/>
          </p:nvPr>
        </p:nvSpPr>
        <p:spPr>
          <a:xfrm>
            <a:off x="762000" y="1828800"/>
            <a:ext cx="7391400" cy="4343400"/>
          </a:xfrm>
        </p:spPr>
        <p:style>
          <a:lnRef idx="2">
            <a:schemeClr val="accent1">
              <a:shade val="50000"/>
            </a:schemeClr>
          </a:lnRef>
          <a:fillRef idx="1">
            <a:schemeClr val="accent1"/>
          </a:fillRef>
          <a:effectRef idx="0">
            <a:schemeClr val="accent1"/>
          </a:effectRef>
          <a:fontRef idx="minor">
            <a:schemeClr val="lt1"/>
          </a:fontRef>
        </p:style>
        <p:txBody>
          <a:bodyPr>
            <a:normAutofit fontScale="85000" lnSpcReduction="10000"/>
          </a:bodyPr>
          <a:lstStyle/>
          <a:p>
            <a:pPr>
              <a:lnSpc>
                <a:spcPct val="150000"/>
              </a:lnSpc>
              <a:buNone/>
            </a:pPr>
            <a:r>
              <a:rPr lang="en-US" dirty="0" smtClean="0"/>
              <a:t>  </a:t>
            </a:r>
            <a:r>
              <a:rPr lang="en-US" sz="1900" b="1" dirty="0" err="1" smtClean="0">
                <a:solidFill>
                  <a:srgbClr val="FFFF00"/>
                </a:solidFill>
                <a:latin typeface="Arial" pitchFamily="34" charset="0"/>
                <a:cs typeface="Arial" pitchFamily="34" charset="0"/>
              </a:rPr>
              <a:t>Bhopale</a:t>
            </a:r>
            <a:r>
              <a:rPr lang="en-US" sz="1900" b="1" dirty="0" smtClean="0">
                <a:solidFill>
                  <a:srgbClr val="FFFF00"/>
                </a:solidFill>
                <a:latin typeface="Arial" pitchFamily="34" charset="0"/>
                <a:cs typeface="Arial" pitchFamily="34" charset="0"/>
              </a:rPr>
              <a:t> G.M</a:t>
            </a:r>
            <a:r>
              <a:rPr lang="en-US" sz="1900" b="1" dirty="0" smtClean="0">
                <a:latin typeface="Arial" pitchFamily="34" charset="0"/>
                <a:cs typeface="Arial" pitchFamily="34" charset="0"/>
              </a:rPr>
              <a:t>. </a:t>
            </a:r>
            <a:r>
              <a:rPr lang="en-US" sz="1900" dirty="0" smtClean="0">
                <a:latin typeface="Arial" pitchFamily="34" charset="0"/>
                <a:cs typeface="Arial" pitchFamily="34" charset="0"/>
              </a:rPr>
              <a:t>and Nanda R.K. Blood coagulation factor VIII: An overview.  J.     </a:t>
            </a:r>
          </a:p>
          <a:p>
            <a:pPr>
              <a:lnSpc>
                <a:spcPct val="150000"/>
              </a:lnSpc>
              <a:buNone/>
            </a:pPr>
            <a:r>
              <a:rPr lang="en-US" sz="1900" dirty="0" smtClean="0">
                <a:latin typeface="Arial" pitchFamily="34" charset="0"/>
                <a:cs typeface="Arial" pitchFamily="34" charset="0"/>
              </a:rPr>
              <a:t>           Bioscience, (2003), 28,783-  789</a:t>
            </a:r>
            <a:r>
              <a:rPr lang="en-US" sz="1900" b="1" dirty="0" smtClean="0">
                <a:latin typeface="Arial" pitchFamily="34" charset="0"/>
                <a:cs typeface="Arial" pitchFamily="34" charset="0"/>
              </a:rPr>
              <a:t>. </a:t>
            </a:r>
            <a:r>
              <a:rPr lang="en-US" sz="1400" b="1" dirty="0" smtClean="0">
                <a:solidFill>
                  <a:srgbClr val="002060"/>
                </a:solidFill>
                <a:latin typeface="Arial" pitchFamily="34" charset="0"/>
                <a:cs typeface="Arial" pitchFamily="34" charset="0"/>
              </a:rPr>
              <a:t>[IF 1.648 ] [Number of Citations 27]. </a:t>
            </a:r>
          </a:p>
          <a:p>
            <a:pPr>
              <a:lnSpc>
                <a:spcPct val="150000"/>
              </a:lnSpc>
              <a:buNone/>
            </a:pPr>
            <a:endParaRPr lang="en-US" sz="1900" b="1" dirty="0" smtClean="0">
              <a:latin typeface="Arial" pitchFamily="34" charset="0"/>
              <a:cs typeface="Arial" pitchFamily="34" charset="0"/>
            </a:endParaRPr>
          </a:p>
          <a:p>
            <a:pPr>
              <a:lnSpc>
                <a:spcPct val="150000"/>
              </a:lnSpc>
              <a:buNone/>
            </a:pPr>
            <a:r>
              <a:rPr lang="en-US" sz="1900" b="1" dirty="0" smtClean="0">
                <a:latin typeface="Arial" pitchFamily="34" charset="0"/>
                <a:cs typeface="Arial" pitchFamily="34" charset="0"/>
              </a:rPr>
              <a:t>  </a:t>
            </a:r>
            <a:r>
              <a:rPr lang="en-US" sz="1900" b="1" dirty="0" err="1" smtClean="0">
                <a:solidFill>
                  <a:srgbClr val="FFFF00"/>
                </a:solidFill>
                <a:latin typeface="Arial" pitchFamily="34" charset="0"/>
                <a:cs typeface="Arial" pitchFamily="34" charset="0"/>
              </a:rPr>
              <a:t>Bhopale</a:t>
            </a:r>
            <a:r>
              <a:rPr lang="en-US" sz="1900" b="1" dirty="0" smtClean="0">
                <a:solidFill>
                  <a:srgbClr val="FFFF00"/>
                </a:solidFill>
                <a:latin typeface="Arial" pitchFamily="34" charset="0"/>
                <a:cs typeface="Arial" pitchFamily="34" charset="0"/>
              </a:rPr>
              <a:t> G.M</a:t>
            </a:r>
            <a:r>
              <a:rPr lang="en-US" sz="1900" b="1" dirty="0" smtClean="0">
                <a:latin typeface="Arial" pitchFamily="34" charset="0"/>
                <a:cs typeface="Arial" pitchFamily="34" charset="0"/>
              </a:rPr>
              <a:t>. </a:t>
            </a:r>
            <a:r>
              <a:rPr lang="en-US" sz="1900" dirty="0" smtClean="0">
                <a:latin typeface="Arial" pitchFamily="34" charset="0"/>
                <a:cs typeface="Arial" pitchFamily="34" charset="0"/>
              </a:rPr>
              <a:t>and Nanda R.K. Prospects for hepatitis C vaccine. </a:t>
            </a:r>
            <a:r>
              <a:rPr lang="en-US" sz="1900" dirty="0" err="1" smtClean="0">
                <a:latin typeface="Arial" pitchFamily="34" charset="0"/>
                <a:cs typeface="Arial" pitchFamily="34" charset="0"/>
              </a:rPr>
              <a:t>Acta</a:t>
            </a:r>
            <a:r>
              <a:rPr lang="en-US" sz="1900" dirty="0" smtClean="0">
                <a:latin typeface="Arial" pitchFamily="34" charset="0"/>
                <a:cs typeface="Arial" pitchFamily="34" charset="0"/>
              </a:rPr>
              <a:t>   </a:t>
            </a:r>
          </a:p>
          <a:p>
            <a:pPr>
              <a:lnSpc>
                <a:spcPct val="150000"/>
              </a:lnSpc>
              <a:buNone/>
            </a:pP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Virologica</a:t>
            </a:r>
            <a:r>
              <a:rPr lang="en-US" sz="1900" dirty="0" smtClean="0">
                <a:latin typeface="Arial" pitchFamily="34" charset="0"/>
                <a:cs typeface="Arial" pitchFamily="34" charset="0"/>
              </a:rPr>
              <a:t> (2004), 48, 215-221</a:t>
            </a:r>
            <a:r>
              <a:rPr lang="en-US" sz="1400" dirty="0" smtClean="0">
                <a:solidFill>
                  <a:srgbClr val="002060"/>
                </a:solidFill>
                <a:latin typeface="Arial" pitchFamily="34" charset="0"/>
                <a:cs typeface="Arial" pitchFamily="34" charset="0"/>
              </a:rPr>
              <a:t>.</a:t>
            </a:r>
            <a:r>
              <a:rPr lang="en-US" sz="1400" b="1" dirty="0" smtClean="0">
                <a:solidFill>
                  <a:srgbClr val="002060"/>
                </a:solidFill>
                <a:latin typeface="Arial" pitchFamily="34" charset="0"/>
                <a:cs typeface="Arial" pitchFamily="34" charset="0"/>
              </a:rPr>
              <a:t>[IF 0.644 ]</a:t>
            </a:r>
            <a:r>
              <a:rPr lang="en-US" sz="1400" dirty="0" smtClean="0">
                <a:solidFill>
                  <a:srgbClr val="002060"/>
                </a:solidFill>
                <a:latin typeface="Arial" pitchFamily="34" charset="0"/>
                <a:cs typeface="Arial" pitchFamily="34" charset="0"/>
              </a:rPr>
              <a:t>, </a:t>
            </a:r>
            <a:r>
              <a:rPr lang="en-US" sz="1400" b="1" dirty="0" smtClean="0">
                <a:solidFill>
                  <a:srgbClr val="002060"/>
                </a:solidFill>
                <a:latin typeface="Arial" pitchFamily="34" charset="0"/>
                <a:cs typeface="Arial" pitchFamily="34" charset="0"/>
              </a:rPr>
              <a:t>[ Number of Citation 15 ].</a:t>
            </a:r>
          </a:p>
          <a:p>
            <a:pPr>
              <a:lnSpc>
                <a:spcPct val="150000"/>
              </a:lnSpc>
              <a:buNone/>
            </a:pPr>
            <a:endParaRPr lang="en-US" sz="1900" b="1" dirty="0" smtClean="0">
              <a:latin typeface="Arial" pitchFamily="34" charset="0"/>
              <a:cs typeface="Arial" pitchFamily="34" charset="0"/>
            </a:endParaRPr>
          </a:p>
          <a:p>
            <a:pPr>
              <a:lnSpc>
                <a:spcPct val="150000"/>
              </a:lnSpc>
              <a:buNone/>
            </a:pPr>
            <a:r>
              <a:rPr lang="en-US" sz="1900" b="1" dirty="0" smtClean="0">
                <a:latin typeface="Arial" pitchFamily="34" charset="0"/>
                <a:cs typeface="Arial" pitchFamily="34" charset="0"/>
              </a:rPr>
              <a:t>  </a:t>
            </a:r>
            <a:r>
              <a:rPr lang="en-US" sz="1900" b="1" dirty="0" err="1" smtClean="0">
                <a:solidFill>
                  <a:srgbClr val="FFFF00"/>
                </a:solidFill>
                <a:latin typeface="Arial" pitchFamily="34" charset="0"/>
                <a:cs typeface="Arial" pitchFamily="34" charset="0"/>
              </a:rPr>
              <a:t>Bhopale</a:t>
            </a:r>
            <a:r>
              <a:rPr lang="en-US" sz="1900" b="1" dirty="0" smtClean="0">
                <a:solidFill>
                  <a:srgbClr val="FFFF00"/>
                </a:solidFill>
                <a:latin typeface="Arial" pitchFamily="34" charset="0"/>
                <a:cs typeface="Arial" pitchFamily="34" charset="0"/>
              </a:rPr>
              <a:t> G.M. </a:t>
            </a:r>
            <a:r>
              <a:rPr lang="en-US" sz="1900" dirty="0" smtClean="0">
                <a:latin typeface="Arial" pitchFamily="34" charset="0"/>
                <a:cs typeface="Arial" pitchFamily="34" charset="0"/>
              </a:rPr>
              <a:t>and Nanda R.K. Emerging drugs for hepatitis C. </a:t>
            </a:r>
            <a:r>
              <a:rPr lang="en-US" sz="1900" dirty="0" err="1" smtClean="0">
                <a:latin typeface="Arial" pitchFamily="34" charset="0"/>
                <a:cs typeface="Arial" pitchFamily="34" charset="0"/>
              </a:rPr>
              <a:t>Hepatology</a:t>
            </a:r>
            <a:r>
              <a:rPr lang="en-US" sz="1900" dirty="0" smtClean="0">
                <a:latin typeface="Arial" pitchFamily="34" charset="0"/>
                <a:cs typeface="Arial" pitchFamily="34" charset="0"/>
              </a:rPr>
              <a:t>    </a:t>
            </a:r>
          </a:p>
          <a:p>
            <a:pPr>
              <a:lnSpc>
                <a:spcPct val="150000"/>
              </a:lnSpc>
              <a:buNone/>
            </a:pPr>
            <a:r>
              <a:rPr lang="en-US" sz="1900" dirty="0" smtClean="0">
                <a:latin typeface="Arial" pitchFamily="34" charset="0"/>
                <a:cs typeface="Arial" pitchFamily="34" charset="0"/>
              </a:rPr>
              <a:t>            Research (2005), 32, 146-153</a:t>
            </a:r>
            <a:r>
              <a:rPr lang="en-US" sz="1400" dirty="0" smtClean="0">
                <a:solidFill>
                  <a:srgbClr val="002060"/>
                </a:solidFill>
                <a:latin typeface="Arial" pitchFamily="34" charset="0"/>
                <a:cs typeface="Arial" pitchFamily="34" charset="0"/>
              </a:rPr>
              <a:t>. </a:t>
            </a:r>
            <a:r>
              <a:rPr lang="en-US" sz="1400" b="1" dirty="0" smtClean="0">
                <a:solidFill>
                  <a:srgbClr val="002060"/>
                </a:solidFill>
                <a:latin typeface="Arial" pitchFamily="34" charset="0"/>
                <a:cs typeface="Arial" pitchFamily="34" charset="0"/>
              </a:rPr>
              <a:t>[  IF 2.199] [Number of Citations 25 ].  </a:t>
            </a:r>
          </a:p>
          <a:p>
            <a:pPr>
              <a:lnSpc>
                <a:spcPct val="150000"/>
              </a:lnSpc>
              <a:buNone/>
            </a:pPr>
            <a:r>
              <a:rPr lang="en-US" sz="1400" b="1" dirty="0" smtClean="0">
                <a:solidFill>
                  <a:srgbClr val="002060"/>
                </a:solidFill>
                <a:latin typeface="Arial" pitchFamily="34" charset="0"/>
                <a:cs typeface="Arial" pitchFamily="34" charset="0"/>
              </a:rPr>
              <a:t>                 </a:t>
            </a:r>
            <a:r>
              <a:rPr lang="en-US" sz="1400" dirty="0" smtClean="0">
                <a:solidFill>
                  <a:srgbClr val="002060"/>
                </a:solidFill>
                <a:latin typeface="Arial" pitchFamily="34" charset="0"/>
                <a:cs typeface="Arial" pitchFamily="34" charset="0"/>
              </a:rPr>
              <a:t>[</a:t>
            </a:r>
            <a:r>
              <a:rPr lang="en-US" sz="1400" b="1" dirty="0" smtClean="0">
                <a:solidFill>
                  <a:srgbClr val="002060"/>
                </a:solidFill>
                <a:latin typeface="Arial" pitchFamily="34" charset="0"/>
                <a:cs typeface="Arial" pitchFamily="34" charset="0"/>
              </a:rPr>
              <a:t>Rated in Top 25 articles by Scopus ].</a:t>
            </a:r>
            <a:endParaRPr lang="en-US" sz="1400" dirty="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0"/>
            <a:ext cx="9191625"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623888" y="225425"/>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anchor="ctr">
            <a:normAutofit fontScale="9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IN" b="1" dirty="0"/>
              <a:t>Journal of Infectious Diseases and Therapy</a:t>
            </a:r>
            <a:endParaRPr lang="en-US" b="1" dirty="0"/>
          </a:p>
        </p:txBody>
      </p:sp>
      <p:sp>
        <p:nvSpPr>
          <p:cNvPr id="7" name="Vertical Scroll 6"/>
          <p:cNvSpPr/>
          <p:nvPr/>
        </p:nvSpPr>
        <p:spPr>
          <a:xfrm>
            <a:off x="-82550" y="1471613"/>
            <a:ext cx="5864225" cy="5486400"/>
          </a:xfrm>
          <a:prstGeom prst="verticalScroll">
            <a:avLst/>
          </a:prstGeom>
        </p:spPr>
        <p:style>
          <a:lnRef idx="1">
            <a:schemeClr val="accent3"/>
          </a:lnRef>
          <a:fillRef idx="3">
            <a:schemeClr val="accent3"/>
          </a:fillRef>
          <a:effectRef idx="2">
            <a:schemeClr val="accent3"/>
          </a:effectRef>
          <a:fontRef idx="minor">
            <a:schemeClr val="lt1"/>
          </a:fontRef>
        </p:style>
        <p:txBody>
          <a:bodyPr anchor="ctr"/>
          <a:lstStyle/>
          <a:p>
            <a:pPr marL="342900" indent="-342900">
              <a:buFont typeface="Wingdings" panose="05000000000000000000" pitchFamily="2" charset="2"/>
              <a:buChar char="Ø"/>
              <a:defRPr/>
            </a:pPr>
            <a:r>
              <a:rPr lang="en-IN" sz="2000" b="1" dirty="0">
                <a:solidFill>
                  <a:schemeClr val="bg2">
                    <a:lumMod val="50000"/>
                  </a:schemeClr>
                </a:solidFill>
                <a:latin typeface="Century Gothic" panose="020B0502020202020204" pitchFamily="34" charset="0"/>
                <a:cs typeface="Estrangelo Edessa" panose="03080600000000000000" pitchFamily="66" charset="0"/>
              </a:rPr>
              <a:t>Bacteriology &amp; Parasitology </a:t>
            </a:r>
          </a:p>
          <a:p>
            <a:pPr marL="342900" indent="-342900">
              <a:buFont typeface="Wingdings" panose="05000000000000000000" pitchFamily="2" charset="2"/>
              <a:buChar char="Ø"/>
              <a:defRPr/>
            </a:pPr>
            <a:r>
              <a:rPr lang="en-IN" sz="2000" b="1" dirty="0">
                <a:solidFill>
                  <a:schemeClr val="bg2">
                    <a:lumMod val="50000"/>
                  </a:schemeClr>
                </a:solidFill>
                <a:latin typeface="Century Gothic" panose="020B0502020202020204" pitchFamily="34" charset="0"/>
                <a:cs typeface="Estrangelo Edessa" panose="03080600000000000000" pitchFamily="66" charset="0"/>
              </a:rPr>
              <a:t>Clinical Microbiology: Open Access </a:t>
            </a:r>
          </a:p>
          <a:p>
            <a:pPr marL="342900" indent="-342900">
              <a:buFont typeface="Wingdings" panose="05000000000000000000" pitchFamily="2" charset="2"/>
              <a:buChar char="Ø"/>
              <a:defRPr/>
            </a:pPr>
            <a:r>
              <a:rPr lang="en-IN" sz="2000" b="1" dirty="0">
                <a:solidFill>
                  <a:schemeClr val="bg2">
                    <a:lumMod val="50000"/>
                  </a:schemeClr>
                </a:solidFill>
                <a:latin typeface="Century Gothic" panose="020B0502020202020204" pitchFamily="34" charset="0"/>
                <a:cs typeface="Estrangelo Edessa" panose="03080600000000000000" pitchFamily="66" charset="0"/>
              </a:rPr>
              <a:t>Virology &amp; Antiviral Research </a:t>
            </a:r>
          </a:p>
          <a:p>
            <a:pPr marL="342900" indent="-342900">
              <a:buFont typeface="Wingdings" panose="05000000000000000000" pitchFamily="2" charset="2"/>
              <a:buChar char="Ø"/>
              <a:defRPr/>
            </a:pPr>
            <a:r>
              <a:rPr lang="en-IN" sz="2000" b="1" dirty="0">
                <a:solidFill>
                  <a:schemeClr val="bg2">
                    <a:lumMod val="50000"/>
                  </a:schemeClr>
                </a:solidFill>
                <a:latin typeface="Century Gothic" panose="020B0502020202020204" pitchFamily="34" charset="0"/>
                <a:cs typeface="Estrangelo Edessa" panose="03080600000000000000" pitchFamily="66" charset="0"/>
              </a:rPr>
              <a:t>Virology &amp; Mycology</a:t>
            </a:r>
            <a:endParaRPr lang="en-US" sz="2000" b="1" dirty="0">
              <a:solidFill>
                <a:schemeClr val="bg2">
                  <a:lumMod val="50000"/>
                </a:schemeClr>
              </a:solidFill>
              <a:latin typeface="Century Gothic" panose="020B0502020202020204" pitchFamily="34" charset="0"/>
              <a:cs typeface="Estrangelo Edessa" panose="03080600000000000000" pitchFamily="66" charset="0"/>
            </a:endParaRPr>
          </a:p>
        </p:txBody>
      </p:sp>
      <p:pic>
        <p:nvPicPr>
          <p:cNvPr id="10" name="Picture 2" descr="D:\Sree Lakshmi\JIDT_SREE\Journal Images\1-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3538" y="3246059"/>
            <a:ext cx="3009950" cy="3140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4171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C:\Users\rakesh-s\Desktop\sp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346075" y="914400"/>
            <a:ext cx="8229600" cy="3429000"/>
          </a:xfrm>
          <a:prstGeom prst="horizontalScroll">
            <a:avLst/>
          </a:prstGeom>
        </p:spPr>
        <p:style>
          <a:lnRef idx="3">
            <a:schemeClr val="lt1"/>
          </a:lnRef>
          <a:fillRef idx="1">
            <a:schemeClr val="accent2"/>
          </a:fillRef>
          <a:effectRef idx="1">
            <a:schemeClr val="accent2"/>
          </a:effectRef>
          <a:fontRef idx="minor">
            <a:schemeClr val="lt1"/>
          </a:fontRef>
        </p:style>
        <p:txBody>
          <a:bodyPr anchor="ctr"/>
          <a:lstStyle/>
          <a:p>
            <a:pPr marL="285750" indent="-285750">
              <a:buFont typeface="Wingdings" panose="05000000000000000000" pitchFamily="2" charset="2"/>
              <a:buChar char="Ø"/>
              <a:defRPr/>
            </a:pPr>
            <a:r>
              <a:rPr lang="en-IN" sz="3200" b="1" dirty="0">
                <a:latin typeface="Footlight MT Light" panose="0204060206030A020304" pitchFamily="18" charset="0"/>
              </a:rPr>
              <a:t>2nd International Congress on Bacteriology and Infectious Diseases </a:t>
            </a:r>
          </a:p>
          <a:p>
            <a:pPr marL="285750" indent="-285750">
              <a:buFont typeface="Wingdings" panose="05000000000000000000" pitchFamily="2" charset="2"/>
              <a:buChar char="Ø"/>
              <a:defRPr/>
            </a:pPr>
            <a:r>
              <a:rPr lang="en-IN" sz="3200" b="1" dirty="0">
                <a:latin typeface="Footlight MT Light" panose="0204060206030A020304" pitchFamily="18" charset="0"/>
              </a:rPr>
              <a:t>3rd International Conference on Clinical Microbiology &amp; Microbial Genomics </a:t>
            </a:r>
            <a:endParaRPr lang="en-US" sz="3200" b="1" dirty="0">
              <a:latin typeface="Footlight MT Light" panose="0204060206030A020304" pitchFamily="18" charset="0"/>
            </a:endParaRPr>
          </a:p>
        </p:txBody>
      </p:sp>
      <p:sp>
        <p:nvSpPr>
          <p:cNvPr id="7" name="Double Wave 6"/>
          <p:cNvSpPr/>
          <p:nvPr/>
        </p:nvSpPr>
        <p:spPr>
          <a:xfrm>
            <a:off x="187325" y="0"/>
            <a:ext cx="8777288" cy="1435100"/>
          </a:xfrm>
          <a:prstGeom prst="doubleWav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IN" sz="4000" b="1" dirty="0"/>
              <a:t>Journal of Infectious Diseases </a:t>
            </a:r>
            <a:r>
              <a:rPr lang="en-IN" sz="4000" b="1" dirty="0" smtClean="0"/>
              <a:t>and  Therapy</a:t>
            </a:r>
            <a:endParaRPr lang="en-US" sz="4000" b="1" dirty="0"/>
          </a:p>
        </p:txBody>
      </p:sp>
    </p:spTree>
    <p:extLst>
      <p:ext uri="{BB962C8B-B14F-4D97-AF65-F5344CB8AC3E}">
        <p14:creationId xmlns:p14="http://schemas.microsoft.com/office/powerpoint/2010/main" val="2977534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dirty="0"/>
          </a:p>
        </p:txBody>
      </p:sp>
      <p:pic>
        <p:nvPicPr>
          <p:cNvPr id="17412"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830262"/>
          </a:xfrm>
          <a:prstGeom prst="rect">
            <a:avLst/>
          </a:prstGeom>
        </p:spPr>
        <p:txBody>
          <a:bodyPr>
            <a:spAutoFit/>
          </a:bodyPr>
          <a:lstStyle/>
          <a:p>
            <a:pPr>
              <a:defRPr/>
            </a:pPr>
            <a:r>
              <a:rPr lang="en-US" sz="2400" dirty="0">
                <a:solidFill>
                  <a:schemeClr val="accent5">
                    <a:lumMod val="10000"/>
                  </a:schemeClr>
                </a:solidFill>
                <a:latin typeface="Andalus" panose="02020603050405020304" pitchFamily="18" charset="-78"/>
                <a:cs typeface="Andalus" panose="02020603050405020304" pitchFamily="18" charset="-78"/>
              </a:rPr>
              <a:t>OMICS Group </a:t>
            </a:r>
            <a:r>
              <a:rPr lang="en-US" sz="2400" b="1" dirty="0">
                <a:solidFill>
                  <a:schemeClr val="accent5">
                    <a:lumMod val="10000"/>
                  </a:schemeClr>
                </a:solidFill>
                <a:latin typeface="Andalus" panose="02020603050405020304" pitchFamily="18" charset="-78"/>
                <a:cs typeface="Andalus" panose="02020603050405020304" pitchFamily="18" charset="-78"/>
              </a:rPr>
              <a:t>Open Access Membership</a:t>
            </a:r>
            <a:br>
              <a:rPr lang="en-US" sz="2400" b="1"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latin typeface="Calisto MT" panose="02040603050505030304" pitchFamily="18" charset="0"/>
              </a:rPr>
              <a:t>OMICS publishing Group Open Access Membership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extLst>
      <p:ext uri="{BB962C8B-B14F-4D97-AF65-F5344CB8AC3E}">
        <p14:creationId xmlns:p14="http://schemas.microsoft.com/office/powerpoint/2010/main" val="6542876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Group welcomes 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Group 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19088" y="5910262"/>
            <a:ext cx="7010400" cy="9223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extLst>
      <p:ext uri="{BB962C8B-B14F-4D97-AF65-F5344CB8AC3E}">
        <p14:creationId xmlns:p14="http://schemas.microsoft.com/office/powerpoint/2010/main" val="2987815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819400"/>
          </a:xfrm>
        </p:spPr>
        <p:style>
          <a:lnRef idx="3">
            <a:schemeClr val="lt1"/>
          </a:lnRef>
          <a:fillRef idx="1">
            <a:schemeClr val="accent1"/>
          </a:fillRef>
          <a:effectRef idx="1">
            <a:schemeClr val="accent1"/>
          </a:effectRef>
          <a:fontRef idx="minor">
            <a:schemeClr val="lt1"/>
          </a:fontRef>
        </p:style>
        <p:txBody>
          <a:bodyPr>
            <a:normAutofit/>
          </a:bodyPr>
          <a:lstStyle/>
          <a:p>
            <a:pPr algn="l"/>
            <a:r>
              <a:rPr lang="en-US" sz="1800" dirty="0" smtClean="0">
                <a:latin typeface="Arial" pitchFamily="34" charset="0"/>
                <a:cs typeface="Arial" pitchFamily="34" charset="0"/>
              </a:rPr>
              <a:t>   </a:t>
            </a:r>
            <a:endParaRPr lang="en-US" sz="1800" dirty="0">
              <a:latin typeface="Arial" pitchFamily="34" charset="0"/>
              <a:cs typeface="Arial" pitchFamily="34" charset="0"/>
            </a:endParaRPr>
          </a:p>
        </p:txBody>
      </p:sp>
      <p:pic>
        <p:nvPicPr>
          <p:cNvPr id="4" name="Picture 3" descr="G:\2014_09_02\IMG.jpg"/>
          <p:cNvPicPr/>
          <p:nvPr/>
        </p:nvPicPr>
        <p:blipFill>
          <a:blip r:embed="rId2" cstate="print"/>
          <a:srcRect/>
          <a:stretch>
            <a:fillRect/>
          </a:stretch>
        </p:blipFill>
        <p:spPr bwMode="auto">
          <a:xfrm>
            <a:off x="228600" y="762000"/>
            <a:ext cx="3886200" cy="1828800"/>
          </a:xfrm>
          <a:prstGeom prst="rect">
            <a:avLst/>
          </a:prstGeom>
          <a:noFill/>
          <a:ln w="9525">
            <a:noFill/>
            <a:miter lim="800000"/>
            <a:headEnd/>
            <a:tailEnd/>
          </a:ln>
        </p:spPr>
      </p:pic>
      <p:sp>
        <p:nvSpPr>
          <p:cNvPr id="6" name="Content Placeholder 5"/>
          <p:cNvSpPr>
            <a:spLocks noGrp="1"/>
          </p:cNvSpPr>
          <p:nvPr>
            <p:ph idx="1"/>
          </p:nvPr>
        </p:nvSpPr>
        <p:spPr>
          <a:xfrm>
            <a:off x="0" y="3733800"/>
            <a:ext cx="9144000" cy="2743200"/>
          </a:xfrm>
        </p:spPr>
        <p:style>
          <a:lnRef idx="3">
            <a:schemeClr val="lt1"/>
          </a:lnRef>
          <a:fillRef idx="1">
            <a:schemeClr val="accent1"/>
          </a:fillRef>
          <a:effectRef idx="1">
            <a:schemeClr val="accent1"/>
          </a:effectRef>
          <a:fontRef idx="minor">
            <a:schemeClr val="lt1"/>
          </a:fontRef>
        </p:style>
        <p:txBody>
          <a:bodyPr>
            <a:normAutofit/>
          </a:bodyPr>
          <a:lstStyle/>
          <a:p>
            <a:pPr>
              <a:buNone/>
            </a:pPr>
            <a:r>
              <a:rPr lang="en-US" dirty="0" smtClean="0"/>
              <a:t> </a:t>
            </a:r>
          </a:p>
        </p:txBody>
      </p:sp>
      <p:sp>
        <p:nvSpPr>
          <p:cNvPr id="5" name="TextBox 4"/>
          <p:cNvSpPr txBox="1"/>
          <p:nvPr/>
        </p:nvSpPr>
        <p:spPr>
          <a:xfrm>
            <a:off x="4343400" y="762000"/>
            <a:ext cx="4572000" cy="193899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nSpc>
                <a:spcPct val="150000"/>
              </a:lnSpc>
            </a:pPr>
            <a:r>
              <a:rPr lang="en-US" sz="1600" dirty="0" smtClean="0">
                <a:solidFill>
                  <a:schemeClr val="accent3">
                    <a:lumMod val="60000"/>
                    <a:lumOff val="40000"/>
                  </a:schemeClr>
                </a:solidFill>
                <a:latin typeface="Arial" pitchFamily="34" charset="0"/>
                <a:cs typeface="Arial" pitchFamily="34" charset="0"/>
              </a:rPr>
              <a:t>Dr. </a:t>
            </a:r>
            <a:r>
              <a:rPr lang="en-US" sz="1600" dirty="0" err="1" smtClean="0">
                <a:solidFill>
                  <a:schemeClr val="accent3">
                    <a:lumMod val="60000"/>
                    <a:lumOff val="40000"/>
                  </a:schemeClr>
                </a:solidFill>
                <a:latin typeface="Arial" pitchFamily="34" charset="0"/>
                <a:cs typeface="Arial" pitchFamily="34" charset="0"/>
              </a:rPr>
              <a:t>Bhopale</a:t>
            </a:r>
            <a:r>
              <a:rPr lang="en-US" sz="1600" dirty="0" smtClean="0">
                <a:solidFill>
                  <a:schemeClr val="accent3">
                    <a:lumMod val="60000"/>
                    <a:lumOff val="40000"/>
                  </a:schemeClr>
                </a:solidFill>
                <a:latin typeface="Arial" pitchFamily="34" charset="0"/>
                <a:cs typeface="Arial" pitchFamily="34" charset="0"/>
              </a:rPr>
              <a:t> was recipient of junior research fellowship from Indian council of Medical Research , New Delhi, India and obtained his Ph. D degree from </a:t>
            </a:r>
            <a:r>
              <a:rPr lang="en-US" sz="1600" dirty="0" err="1" smtClean="0">
                <a:solidFill>
                  <a:schemeClr val="accent3">
                    <a:lumMod val="60000"/>
                    <a:lumOff val="40000"/>
                  </a:schemeClr>
                </a:solidFill>
                <a:latin typeface="Arial" pitchFamily="34" charset="0"/>
                <a:cs typeface="Arial" pitchFamily="34" charset="0"/>
              </a:rPr>
              <a:t>Vikram</a:t>
            </a:r>
            <a:r>
              <a:rPr lang="en-US" sz="1600" dirty="0" smtClean="0">
                <a:solidFill>
                  <a:schemeClr val="accent3">
                    <a:lumMod val="60000"/>
                    <a:lumOff val="40000"/>
                  </a:schemeClr>
                </a:solidFill>
                <a:latin typeface="Arial" pitchFamily="34" charset="0"/>
                <a:cs typeface="Arial" pitchFamily="34" charset="0"/>
              </a:rPr>
              <a:t> University,  Ujjain. MP, India  [ year 1882] </a:t>
            </a:r>
            <a:endParaRPr lang="en-US" sz="1600" dirty="0">
              <a:solidFill>
                <a:schemeClr val="accent3">
                  <a:lumMod val="60000"/>
                  <a:lumOff val="40000"/>
                </a:schemeClr>
              </a:solidFill>
            </a:endParaRPr>
          </a:p>
        </p:txBody>
      </p:sp>
      <p:sp>
        <p:nvSpPr>
          <p:cNvPr id="7" name="TextBox 6"/>
          <p:cNvSpPr txBox="1"/>
          <p:nvPr/>
        </p:nvSpPr>
        <p:spPr>
          <a:xfrm>
            <a:off x="0" y="228600"/>
            <a:ext cx="9144000" cy="400110"/>
          </a:xfrm>
          <a:prstGeom prst="rect">
            <a:avLst/>
          </a:prstGeom>
          <a:noFill/>
        </p:spPr>
        <p:txBody>
          <a:bodyPr wrap="square" rtlCol="0">
            <a:spAutoFit/>
          </a:bodyPr>
          <a:lstStyle/>
          <a:p>
            <a:pPr algn="ctr"/>
            <a:r>
              <a:rPr lang="en-US" sz="2000" b="1" dirty="0" smtClean="0">
                <a:solidFill>
                  <a:schemeClr val="accent2">
                    <a:lumMod val="60000"/>
                    <a:lumOff val="40000"/>
                  </a:schemeClr>
                </a:solidFill>
                <a:latin typeface="Arial" pitchFamily="34" charset="0"/>
                <a:cs typeface="Arial" pitchFamily="34" charset="0"/>
              </a:rPr>
              <a:t>Experimental  </a:t>
            </a:r>
            <a:r>
              <a:rPr lang="en-US" sz="2000" b="1" dirty="0" err="1" smtClean="0">
                <a:solidFill>
                  <a:schemeClr val="accent2">
                    <a:lumMod val="60000"/>
                    <a:lumOff val="40000"/>
                  </a:schemeClr>
                </a:solidFill>
                <a:latin typeface="Arial" pitchFamily="34" charset="0"/>
                <a:cs typeface="Arial" pitchFamily="34" charset="0"/>
              </a:rPr>
              <a:t>Ancylostomiasis</a:t>
            </a:r>
            <a:r>
              <a:rPr lang="en-US" sz="2000" b="1" dirty="0" smtClean="0">
                <a:solidFill>
                  <a:schemeClr val="accent2">
                    <a:lumMod val="60000"/>
                    <a:lumOff val="40000"/>
                  </a:schemeClr>
                </a:solidFill>
                <a:latin typeface="Arial" pitchFamily="34" charset="0"/>
                <a:cs typeface="Arial" pitchFamily="34" charset="0"/>
              </a:rPr>
              <a:t> – Chemotherapy – Immunology  </a:t>
            </a:r>
            <a:endParaRPr lang="en-US" sz="2000" b="1" dirty="0">
              <a:solidFill>
                <a:schemeClr val="accent2">
                  <a:lumMod val="60000"/>
                  <a:lumOff val="40000"/>
                </a:schemeClr>
              </a:solidFill>
              <a:latin typeface="Arial" pitchFamily="34" charset="0"/>
              <a:cs typeface="Arial" pitchFamily="34" charset="0"/>
            </a:endParaRPr>
          </a:p>
        </p:txBody>
      </p:sp>
      <p:sp>
        <p:nvSpPr>
          <p:cNvPr id="8" name="TextBox 7"/>
          <p:cNvSpPr txBox="1"/>
          <p:nvPr/>
        </p:nvSpPr>
        <p:spPr>
          <a:xfrm>
            <a:off x="0" y="2819400"/>
            <a:ext cx="9144000" cy="4031873"/>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600" b="1" dirty="0" smtClean="0">
                <a:solidFill>
                  <a:schemeClr val="bg1"/>
                </a:solidFill>
                <a:latin typeface="Arial" pitchFamily="34" charset="0"/>
                <a:cs typeface="Arial" pitchFamily="34" charset="0"/>
              </a:rPr>
              <a:t>* </a:t>
            </a:r>
            <a:r>
              <a:rPr lang="en-US" sz="1600" b="1" dirty="0" err="1" smtClean="0">
                <a:solidFill>
                  <a:schemeClr val="bg1"/>
                </a:solidFill>
                <a:latin typeface="Arial" pitchFamily="34" charset="0"/>
                <a:cs typeface="Arial" pitchFamily="34" charset="0"/>
              </a:rPr>
              <a:t>Ancylostomiasis</a:t>
            </a:r>
            <a:r>
              <a:rPr lang="en-US" sz="1600" b="1" dirty="0" smtClean="0">
                <a:solidFill>
                  <a:schemeClr val="bg1"/>
                </a:solidFill>
                <a:latin typeface="Arial" pitchFamily="34" charset="0"/>
                <a:cs typeface="Arial" pitchFamily="34" charset="0"/>
              </a:rPr>
              <a:t> is a disease of world-wide distribution affecting both animals and man. </a:t>
            </a:r>
          </a:p>
          <a:p>
            <a:endParaRPr lang="en-US" sz="1600" b="1" dirty="0" smtClean="0">
              <a:solidFill>
                <a:schemeClr val="bg1"/>
              </a:solidFill>
              <a:latin typeface="Arial" pitchFamily="34" charset="0"/>
              <a:cs typeface="Arial" pitchFamily="34" charset="0"/>
            </a:endParaRPr>
          </a:p>
          <a:p>
            <a:pPr>
              <a:lnSpc>
                <a:spcPct val="150000"/>
              </a:lnSpc>
              <a:buFont typeface="Arial" charset="0"/>
              <a:buChar char="•"/>
            </a:pPr>
            <a:r>
              <a:rPr lang="en-US" sz="1600" b="1" dirty="0" smtClean="0">
                <a:solidFill>
                  <a:schemeClr val="bg1"/>
                </a:solidFill>
                <a:latin typeface="Arial" pitchFamily="34" charset="0"/>
                <a:cs typeface="Arial" pitchFamily="34" charset="0"/>
              </a:rPr>
              <a:t> </a:t>
            </a:r>
            <a:r>
              <a:rPr lang="en-US" sz="1600" b="1" dirty="0" err="1" smtClean="0">
                <a:solidFill>
                  <a:schemeClr val="bg1"/>
                </a:solidFill>
                <a:latin typeface="Arial" pitchFamily="34" charset="0"/>
                <a:cs typeface="Arial" pitchFamily="34" charset="0"/>
              </a:rPr>
              <a:t>Cutaneous</a:t>
            </a:r>
            <a:r>
              <a:rPr lang="en-US" sz="1600" b="1" dirty="0" smtClean="0">
                <a:solidFill>
                  <a:schemeClr val="bg1"/>
                </a:solidFill>
                <a:latin typeface="Arial" pitchFamily="34" charset="0"/>
                <a:cs typeface="Arial" pitchFamily="34" charset="0"/>
              </a:rPr>
              <a:t> and visceral larva </a:t>
            </a:r>
            <a:r>
              <a:rPr lang="en-US" sz="1600" b="1" dirty="0" err="1" smtClean="0">
                <a:solidFill>
                  <a:schemeClr val="bg1"/>
                </a:solidFill>
                <a:latin typeface="Arial" pitchFamily="34" charset="0"/>
                <a:cs typeface="Arial" pitchFamily="34" charset="0"/>
              </a:rPr>
              <a:t>migrans</a:t>
            </a:r>
            <a:r>
              <a:rPr lang="en-US" sz="1600" b="1" dirty="0" smtClean="0">
                <a:solidFill>
                  <a:schemeClr val="bg1"/>
                </a:solidFill>
                <a:latin typeface="Arial" pitchFamily="34" charset="0"/>
                <a:cs typeface="Arial" pitchFamily="34" charset="0"/>
              </a:rPr>
              <a:t> caused by </a:t>
            </a:r>
            <a:r>
              <a:rPr lang="en-US" sz="1600" b="1" i="1" dirty="0" err="1" smtClean="0">
                <a:solidFill>
                  <a:schemeClr val="bg1"/>
                </a:solidFill>
                <a:latin typeface="Arial" pitchFamily="34" charset="0"/>
                <a:cs typeface="Arial" pitchFamily="34" charset="0"/>
              </a:rPr>
              <a:t>Ancylostoma</a:t>
            </a:r>
            <a:r>
              <a:rPr lang="en-US" sz="1600" b="1" i="1" dirty="0" smtClean="0">
                <a:solidFill>
                  <a:schemeClr val="bg1"/>
                </a:solidFill>
                <a:latin typeface="Arial" pitchFamily="34" charset="0"/>
                <a:cs typeface="Arial" pitchFamily="34" charset="0"/>
              </a:rPr>
              <a:t> </a:t>
            </a:r>
            <a:r>
              <a:rPr lang="en-US" sz="1600" b="1" i="1" dirty="0" err="1" smtClean="0">
                <a:solidFill>
                  <a:schemeClr val="bg1"/>
                </a:solidFill>
                <a:latin typeface="Arial" pitchFamily="34" charset="0"/>
                <a:cs typeface="Arial" pitchFamily="34" charset="0"/>
              </a:rPr>
              <a:t>caninum</a:t>
            </a:r>
            <a:r>
              <a:rPr lang="en-US" sz="1600" b="1" i="1" dirty="0" smtClean="0">
                <a:solidFill>
                  <a:schemeClr val="bg1"/>
                </a:solidFill>
                <a:latin typeface="Arial" pitchFamily="34" charset="0"/>
                <a:cs typeface="Arial" pitchFamily="34" charset="0"/>
              </a:rPr>
              <a:t> are </a:t>
            </a:r>
            <a:r>
              <a:rPr lang="en-US" sz="1600" b="1" dirty="0" smtClean="0">
                <a:solidFill>
                  <a:schemeClr val="bg1"/>
                </a:solidFill>
                <a:latin typeface="Arial" pitchFamily="34" charset="0"/>
                <a:cs typeface="Arial" pitchFamily="34" charset="0"/>
              </a:rPr>
              <a:t> </a:t>
            </a:r>
            <a:r>
              <a:rPr lang="en-US" sz="1600" b="1" dirty="0" err="1" smtClean="0">
                <a:solidFill>
                  <a:schemeClr val="bg1"/>
                </a:solidFill>
                <a:latin typeface="Arial" pitchFamily="34" charset="0"/>
                <a:cs typeface="Arial" pitchFamily="34" charset="0"/>
              </a:rPr>
              <a:t>zoonotically</a:t>
            </a:r>
            <a:r>
              <a:rPr lang="en-US" sz="1600" b="1" dirty="0" smtClean="0">
                <a:solidFill>
                  <a:schemeClr val="bg1"/>
                </a:solidFill>
                <a:latin typeface="Arial" pitchFamily="34" charset="0"/>
                <a:cs typeface="Arial" pitchFamily="34" charset="0"/>
              </a:rPr>
              <a:t> </a:t>
            </a:r>
          </a:p>
          <a:p>
            <a:pPr>
              <a:lnSpc>
                <a:spcPct val="150000"/>
              </a:lnSpc>
            </a:pPr>
            <a:r>
              <a:rPr lang="en-US" sz="1600" b="1" dirty="0" smtClean="0">
                <a:solidFill>
                  <a:schemeClr val="bg1"/>
                </a:solidFill>
                <a:latin typeface="Arial" pitchFamily="34" charset="0"/>
                <a:cs typeface="Arial" pitchFamily="34" charset="0"/>
              </a:rPr>
              <a:t>       important .  </a:t>
            </a:r>
          </a:p>
          <a:p>
            <a:pPr>
              <a:buFont typeface="Arial" charset="0"/>
              <a:buChar char="•"/>
            </a:pPr>
            <a:endParaRPr lang="en-US" sz="1600" b="1" dirty="0" smtClean="0">
              <a:solidFill>
                <a:schemeClr val="bg1"/>
              </a:solidFill>
              <a:latin typeface="Arial" pitchFamily="34" charset="0"/>
              <a:cs typeface="Arial" pitchFamily="34" charset="0"/>
            </a:endParaRPr>
          </a:p>
          <a:p>
            <a:pPr>
              <a:lnSpc>
                <a:spcPct val="150000"/>
              </a:lnSpc>
              <a:buFont typeface="Arial" charset="0"/>
              <a:buChar char="•"/>
            </a:pPr>
            <a:r>
              <a:rPr lang="en-US" sz="1600" b="1" dirty="0" smtClean="0">
                <a:solidFill>
                  <a:schemeClr val="bg1"/>
                </a:solidFill>
                <a:latin typeface="Arial" pitchFamily="34" charset="0"/>
                <a:cs typeface="Arial" pitchFamily="34" charset="0"/>
              </a:rPr>
              <a:t>Several broad spectrum </a:t>
            </a:r>
            <a:r>
              <a:rPr lang="en-US" sz="1600" b="1" dirty="0" err="1" smtClean="0">
                <a:solidFill>
                  <a:schemeClr val="bg1"/>
                </a:solidFill>
                <a:latin typeface="Arial" pitchFamily="34" charset="0"/>
                <a:cs typeface="Arial" pitchFamily="34" charset="0"/>
              </a:rPr>
              <a:t>anthelmintics</a:t>
            </a:r>
            <a:r>
              <a:rPr lang="en-US" sz="1600" b="1" dirty="0" smtClean="0">
                <a:solidFill>
                  <a:schemeClr val="bg1"/>
                </a:solidFill>
                <a:latin typeface="Arial" pitchFamily="34" charset="0"/>
                <a:cs typeface="Arial" pitchFamily="34" charset="0"/>
              </a:rPr>
              <a:t> are available for the treatment of adult intestinal    </a:t>
            </a:r>
          </a:p>
          <a:p>
            <a:pPr>
              <a:lnSpc>
                <a:spcPct val="150000"/>
              </a:lnSpc>
            </a:pPr>
            <a:r>
              <a:rPr lang="en-US" sz="1600" b="1" dirty="0" smtClean="0">
                <a:solidFill>
                  <a:schemeClr val="bg1"/>
                </a:solidFill>
                <a:latin typeface="Arial" pitchFamily="34" charset="0"/>
                <a:cs typeface="Arial" pitchFamily="34" charset="0"/>
              </a:rPr>
              <a:t>       nematodes but  very few are effective against migrating larvae.</a:t>
            </a:r>
          </a:p>
          <a:p>
            <a:pPr>
              <a:buFont typeface="Arial" charset="0"/>
              <a:buChar char="•"/>
            </a:pPr>
            <a:endParaRPr lang="en-US" sz="1600" b="1" dirty="0" smtClean="0">
              <a:solidFill>
                <a:schemeClr val="bg1"/>
              </a:solidFill>
              <a:latin typeface="Arial" pitchFamily="34" charset="0"/>
              <a:cs typeface="Arial" pitchFamily="34" charset="0"/>
            </a:endParaRPr>
          </a:p>
          <a:p>
            <a:pPr>
              <a:lnSpc>
                <a:spcPct val="150000"/>
              </a:lnSpc>
              <a:buFont typeface="Arial" charset="0"/>
              <a:buChar char="•"/>
            </a:pPr>
            <a:r>
              <a:rPr lang="en-US" sz="1600" b="1" dirty="0" smtClean="0">
                <a:solidFill>
                  <a:schemeClr val="bg1"/>
                </a:solidFill>
                <a:latin typeface="Arial" pitchFamily="34" charset="0"/>
                <a:cs typeface="Arial" pitchFamily="34" charset="0"/>
              </a:rPr>
              <a:t>  We evaluated various </a:t>
            </a:r>
            <a:r>
              <a:rPr lang="en-US" sz="1600" b="1" dirty="0" err="1" smtClean="0">
                <a:solidFill>
                  <a:schemeClr val="bg1"/>
                </a:solidFill>
                <a:latin typeface="Arial" pitchFamily="34" charset="0"/>
                <a:cs typeface="Arial" pitchFamily="34" charset="0"/>
              </a:rPr>
              <a:t>anthelmintics</a:t>
            </a:r>
            <a:r>
              <a:rPr lang="en-US" sz="1600" b="1" dirty="0" smtClean="0">
                <a:solidFill>
                  <a:schemeClr val="bg1"/>
                </a:solidFill>
                <a:latin typeface="Arial" pitchFamily="34" charset="0"/>
                <a:cs typeface="Arial" pitchFamily="34" charset="0"/>
              </a:rPr>
              <a:t> against the experimental larval infection of      </a:t>
            </a:r>
          </a:p>
          <a:p>
            <a:pPr>
              <a:lnSpc>
                <a:spcPct val="150000"/>
              </a:lnSpc>
            </a:pPr>
            <a:r>
              <a:rPr lang="en-US" sz="1600" b="1" i="1" dirty="0" smtClean="0">
                <a:solidFill>
                  <a:schemeClr val="bg1"/>
                </a:solidFill>
                <a:latin typeface="Arial" pitchFamily="34" charset="0"/>
                <a:cs typeface="Arial" pitchFamily="34" charset="0"/>
              </a:rPr>
              <a:t>      </a:t>
            </a:r>
            <a:r>
              <a:rPr lang="en-US" sz="1600" b="1" i="1" dirty="0" err="1" smtClean="0">
                <a:solidFill>
                  <a:schemeClr val="bg1"/>
                </a:solidFill>
                <a:latin typeface="Arial" pitchFamily="34" charset="0"/>
                <a:cs typeface="Arial" pitchFamily="34" charset="0"/>
              </a:rPr>
              <a:t>Ancylostoma</a:t>
            </a:r>
            <a:r>
              <a:rPr lang="en-US" sz="1600" b="1" i="1" dirty="0" smtClean="0">
                <a:solidFill>
                  <a:schemeClr val="bg1"/>
                </a:solidFill>
                <a:latin typeface="Arial" pitchFamily="34" charset="0"/>
                <a:cs typeface="Arial" pitchFamily="34" charset="0"/>
              </a:rPr>
              <a:t> </a:t>
            </a:r>
            <a:r>
              <a:rPr lang="en-US" sz="1600" b="1" i="1" dirty="0" err="1" smtClean="0">
                <a:solidFill>
                  <a:schemeClr val="bg1"/>
                </a:solidFill>
                <a:latin typeface="Arial" pitchFamily="34" charset="0"/>
                <a:cs typeface="Arial" pitchFamily="34" charset="0"/>
              </a:rPr>
              <a:t>caninum</a:t>
            </a:r>
            <a:r>
              <a:rPr lang="en-US" sz="1600" b="1" dirty="0" smtClean="0">
                <a:solidFill>
                  <a:schemeClr val="bg1"/>
                </a:solidFill>
                <a:latin typeface="Arial" pitchFamily="34" charset="0"/>
                <a:cs typeface="Arial" pitchFamily="34" charset="0"/>
              </a:rPr>
              <a:t> in  mice. In addition, we also studied the serum protein changes </a:t>
            </a:r>
          </a:p>
          <a:p>
            <a:pPr>
              <a:lnSpc>
                <a:spcPct val="150000"/>
              </a:lnSpc>
            </a:pPr>
            <a:r>
              <a:rPr lang="en-US" sz="1600" b="1" dirty="0" smtClean="0">
                <a:solidFill>
                  <a:schemeClr val="bg1"/>
                </a:solidFill>
                <a:latin typeface="Arial" pitchFamily="34" charset="0"/>
                <a:cs typeface="Arial" pitchFamily="34" charset="0"/>
              </a:rPr>
              <a:t>      after administration of effective </a:t>
            </a:r>
            <a:r>
              <a:rPr lang="en-US" sz="1600" b="1" dirty="0" err="1" smtClean="0">
                <a:solidFill>
                  <a:schemeClr val="bg1"/>
                </a:solidFill>
                <a:latin typeface="Arial" pitchFamily="34" charset="0"/>
                <a:cs typeface="Arial" pitchFamily="34" charset="0"/>
              </a:rPr>
              <a:t>anthelmintics</a:t>
            </a:r>
            <a:r>
              <a:rPr lang="en-US" sz="1600" b="1" dirty="0" smtClean="0">
                <a:solidFill>
                  <a:schemeClr val="bg1"/>
                </a:solidFill>
                <a:latin typeface="Arial" pitchFamily="34" charset="0"/>
                <a:cs typeface="Arial" pitchFamily="34" charset="0"/>
              </a:rPr>
              <a:t> and host immune response against    </a:t>
            </a:r>
          </a:p>
          <a:p>
            <a:pPr>
              <a:lnSpc>
                <a:spcPct val="150000"/>
              </a:lnSpc>
            </a:pPr>
            <a:r>
              <a:rPr lang="en-US" sz="1600" b="1" dirty="0" smtClean="0">
                <a:solidFill>
                  <a:schemeClr val="bg1"/>
                </a:solidFill>
                <a:latin typeface="Arial" pitchFamily="34" charset="0"/>
                <a:cs typeface="Arial" pitchFamily="34" charset="0"/>
              </a:rPr>
              <a:t>      homologous challenge infection after application of effective </a:t>
            </a:r>
            <a:r>
              <a:rPr lang="en-US" sz="1600" b="1" dirty="0" err="1" smtClean="0">
                <a:solidFill>
                  <a:schemeClr val="bg1"/>
                </a:solidFill>
                <a:latin typeface="Arial" pitchFamily="34" charset="0"/>
                <a:cs typeface="Arial" pitchFamily="34" charset="0"/>
              </a:rPr>
              <a:t>anthelmintics</a:t>
            </a:r>
            <a:r>
              <a:rPr lang="en-US" sz="1600" b="1" dirty="0" smtClean="0">
                <a:solidFill>
                  <a:schemeClr val="bg1"/>
                </a:solidFill>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style>
          <a:lnRef idx="3">
            <a:schemeClr val="lt1"/>
          </a:lnRef>
          <a:fillRef idx="1">
            <a:schemeClr val="accent1"/>
          </a:fillRef>
          <a:effectRef idx="1">
            <a:schemeClr val="accent1"/>
          </a:effectRef>
          <a:fontRef idx="minor">
            <a:schemeClr val="lt1"/>
          </a:fontRef>
        </p:style>
        <p:txBody>
          <a:bodyPr>
            <a:normAutofit/>
          </a:bodyPr>
          <a:lstStyle/>
          <a:p>
            <a:pPr>
              <a:lnSpc>
                <a:spcPct val="170000"/>
              </a:lnSpc>
            </a:pPr>
            <a:r>
              <a:rPr lang="en-US" sz="2400" b="1" dirty="0" smtClean="0">
                <a:solidFill>
                  <a:srgbClr val="FFFF00"/>
                </a:solidFill>
                <a:latin typeface="Arial" pitchFamily="34" charset="0"/>
                <a:cs typeface="Arial" pitchFamily="34" charset="0"/>
              </a:rPr>
              <a:t>The research result outcomes has published </a:t>
            </a:r>
          </a:p>
        </p:txBody>
      </p:sp>
      <p:sp>
        <p:nvSpPr>
          <p:cNvPr id="3" name="Content Placeholder 2"/>
          <p:cNvSpPr>
            <a:spLocks noGrp="1"/>
          </p:cNvSpPr>
          <p:nvPr>
            <p:ph idx="1"/>
          </p:nvPr>
        </p:nvSpPr>
        <p:spPr>
          <a:xfrm>
            <a:off x="0" y="1295400"/>
            <a:ext cx="9144000" cy="5334000"/>
          </a:xfrm>
        </p:spPr>
        <p:style>
          <a:lnRef idx="3">
            <a:schemeClr val="lt1"/>
          </a:lnRef>
          <a:fillRef idx="1">
            <a:schemeClr val="accent1"/>
          </a:fillRef>
          <a:effectRef idx="1">
            <a:schemeClr val="accent1"/>
          </a:effectRef>
          <a:fontRef idx="minor">
            <a:schemeClr val="lt1"/>
          </a:fontRef>
        </p:style>
        <p:txBody>
          <a:bodyPr>
            <a:normAutofit fontScale="25000" lnSpcReduction="20000"/>
          </a:bodyPr>
          <a:lstStyle/>
          <a:p>
            <a:pPr lvl="0">
              <a:lnSpc>
                <a:spcPct val="170000"/>
              </a:lnSpc>
              <a:buNone/>
            </a:pPr>
            <a:endParaRPr lang="en-US" sz="4900" b="1" dirty="0" smtClean="0">
              <a:solidFill>
                <a:srgbClr val="FFFF00"/>
              </a:solidFill>
              <a:latin typeface="Arial" pitchFamily="34" charset="0"/>
              <a:cs typeface="Arial" pitchFamily="34" charset="0"/>
            </a:endParaRPr>
          </a:p>
          <a:p>
            <a:pPr lvl="0">
              <a:lnSpc>
                <a:spcPct val="170000"/>
              </a:lnSpc>
              <a:buNone/>
            </a:pPr>
            <a:r>
              <a:rPr lang="en-US" sz="6400" b="1" dirty="0" smtClean="0">
                <a:solidFill>
                  <a:srgbClr val="FFFF00"/>
                </a:solidFill>
                <a:latin typeface="Arial" pitchFamily="34" charset="0"/>
                <a:cs typeface="Arial" pitchFamily="34" charset="0"/>
              </a:rPr>
              <a:t>Selected research publications:                                                                      </a:t>
            </a:r>
            <a:r>
              <a:rPr lang="en-US" sz="4800" b="1" dirty="0" smtClean="0">
                <a:solidFill>
                  <a:srgbClr val="002060"/>
                </a:solidFill>
                <a:latin typeface="Arial" pitchFamily="34" charset="0"/>
                <a:cs typeface="Arial" pitchFamily="34" charset="0"/>
              </a:rPr>
              <a:t>[Google Scholar]</a:t>
            </a:r>
          </a:p>
          <a:p>
            <a:pPr lvl="0">
              <a:lnSpc>
                <a:spcPct val="170000"/>
              </a:lnSpc>
              <a:buNone/>
            </a:pPr>
            <a:r>
              <a:rPr lang="en-US" sz="6400" b="1" dirty="0" smtClean="0">
                <a:solidFill>
                  <a:srgbClr val="FFFF00"/>
                </a:solidFill>
                <a:latin typeface="Arial" pitchFamily="34" charset="0"/>
                <a:cs typeface="Arial" pitchFamily="34" charset="0"/>
              </a:rPr>
              <a:t> </a:t>
            </a:r>
          </a:p>
          <a:p>
            <a:pPr lvl="0">
              <a:lnSpc>
                <a:spcPct val="170000"/>
              </a:lnSpc>
              <a:buFont typeface="Arial" charset="0"/>
              <a:buChar char="•"/>
            </a:pPr>
            <a:r>
              <a:rPr lang="en-US" sz="5600" b="1" dirty="0" err="1" smtClean="0">
                <a:solidFill>
                  <a:srgbClr val="FFFF00"/>
                </a:solidFill>
                <a:latin typeface="Arial" pitchFamily="34" charset="0"/>
                <a:cs typeface="Arial" pitchFamily="34" charset="0"/>
              </a:rPr>
              <a:t>Bhopale</a:t>
            </a:r>
            <a:r>
              <a:rPr lang="en-US" sz="5600" b="1" dirty="0" smtClean="0">
                <a:solidFill>
                  <a:srgbClr val="FFFF00"/>
                </a:solidFill>
                <a:latin typeface="Arial" pitchFamily="34" charset="0"/>
                <a:cs typeface="Arial" pitchFamily="34" charset="0"/>
              </a:rPr>
              <a:t> G.M. </a:t>
            </a:r>
            <a:r>
              <a:rPr lang="en-US" sz="5600" b="1" dirty="0" smtClean="0">
                <a:latin typeface="Arial" pitchFamily="34" charset="0"/>
                <a:cs typeface="Arial" pitchFamily="34" charset="0"/>
              </a:rPr>
              <a:t>and </a:t>
            </a:r>
            <a:r>
              <a:rPr lang="en-US" sz="5600" b="1" dirty="0" err="1" smtClean="0">
                <a:latin typeface="Arial" pitchFamily="34" charset="0"/>
                <a:cs typeface="Arial" pitchFamily="34" charset="0"/>
              </a:rPr>
              <a:t>Bhatnager</a:t>
            </a:r>
            <a:r>
              <a:rPr lang="en-US" sz="5600" b="1" dirty="0" smtClean="0">
                <a:latin typeface="Arial" pitchFamily="34" charset="0"/>
                <a:cs typeface="Arial" pitchFamily="34" charset="0"/>
              </a:rPr>
              <a:t> B.S. Evaluation of the efficacy of </a:t>
            </a:r>
            <a:r>
              <a:rPr lang="en-US" sz="5600" b="1" dirty="0" err="1" smtClean="0">
                <a:latin typeface="Arial" pitchFamily="34" charset="0"/>
                <a:cs typeface="Arial" pitchFamily="34" charset="0"/>
              </a:rPr>
              <a:t>anthelmintics</a:t>
            </a:r>
            <a:r>
              <a:rPr lang="en-US" sz="5600" b="1" dirty="0" smtClean="0">
                <a:latin typeface="Arial" pitchFamily="34" charset="0"/>
                <a:cs typeface="Arial" pitchFamily="34" charset="0"/>
              </a:rPr>
              <a:t> against </a:t>
            </a:r>
            <a:r>
              <a:rPr lang="en-US" sz="5600" b="1" i="1" dirty="0" err="1" smtClean="0">
                <a:latin typeface="Arial" pitchFamily="34" charset="0"/>
                <a:cs typeface="Arial" pitchFamily="34" charset="0"/>
              </a:rPr>
              <a:t>Ancylostoma</a:t>
            </a:r>
            <a:r>
              <a:rPr lang="en-US" sz="5600" b="1" i="1" dirty="0" smtClean="0">
                <a:latin typeface="Arial" pitchFamily="34" charset="0"/>
                <a:cs typeface="Arial" pitchFamily="34" charset="0"/>
              </a:rPr>
              <a:t>    </a:t>
            </a:r>
            <a:r>
              <a:rPr lang="en-US" sz="5600" b="1" i="1" dirty="0" err="1" smtClean="0">
                <a:latin typeface="Arial" pitchFamily="34" charset="0"/>
                <a:cs typeface="Arial" pitchFamily="34" charset="0"/>
              </a:rPr>
              <a:t>caninum</a:t>
            </a:r>
            <a:r>
              <a:rPr lang="en-US" sz="5600" b="1" i="1" dirty="0" smtClean="0">
                <a:latin typeface="Arial" pitchFamily="34" charset="0"/>
                <a:cs typeface="Arial" pitchFamily="34" charset="0"/>
              </a:rPr>
              <a:t>   in  vitro</a:t>
            </a:r>
            <a:r>
              <a:rPr lang="en-US" sz="5600" b="1" dirty="0" smtClean="0">
                <a:latin typeface="Arial" pitchFamily="34" charset="0"/>
                <a:cs typeface="Arial" pitchFamily="34" charset="0"/>
              </a:rPr>
              <a:t>.  Indian Veterinary Journal, (1984),  61,103-106</a:t>
            </a:r>
            <a:r>
              <a:rPr lang="en-US" sz="5600" b="1" dirty="0" smtClean="0">
                <a:solidFill>
                  <a:srgbClr val="002060"/>
                </a:solidFill>
                <a:latin typeface="Arial" pitchFamily="34" charset="0"/>
                <a:cs typeface="Arial" pitchFamily="34" charset="0"/>
              </a:rPr>
              <a:t>.  </a:t>
            </a:r>
            <a:r>
              <a:rPr lang="en-US" sz="4800" b="1" dirty="0" smtClean="0">
                <a:solidFill>
                  <a:srgbClr val="002060"/>
                </a:solidFill>
                <a:latin typeface="Arial" pitchFamily="34" charset="0"/>
                <a:cs typeface="Arial" pitchFamily="34" charset="0"/>
              </a:rPr>
              <a:t>[IF 0.05] [Number of Citations 1 ].</a:t>
            </a:r>
          </a:p>
          <a:p>
            <a:pPr lvl="0">
              <a:lnSpc>
                <a:spcPct val="170000"/>
              </a:lnSpc>
              <a:buFont typeface="Arial" charset="0"/>
              <a:buChar char="•"/>
            </a:pPr>
            <a:endParaRPr lang="en-US" sz="5600" b="1" dirty="0" smtClean="0">
              <a:solidFill>
                <a:srgbClr val="002060"/>
              </a:solidFill>
              <a:latin typeface="Arial" pitchFamily="34" charset="0"/>
              <a:cs typeface="Arial" pitchFamily="34" charset="0"/>
            </a:endParaRPr>
          </a:p>
          <a:p>
            <a:pPr>
              <a:lnSpc>
                <a:spcPct val="170000"/>
              </a:lnSpc>
              <a:buNone/>
            </a:pPr>
            <a:r>
              <a:rPr lang="en-US" sz="5600" b="1" dirty="0" smtClean="0">
                <a:solidFill>
                  <a:srgbClr val="FFFF00"/>
                </a:solidFill>
                <a:latin typeface="Arial" pitchFamily="34" charset="0"/>
                <a:cs typeface="Arial" pitchFamily="34" charset="0"/>
              </a:rPr>
              <a:t>* </a:t>
            </a:r>
            <a:r>
              <a:rPr lang="en-US" sz="5600" b="1" dirty="0" err="1" smtClean="0">
                <a:solidFill>
                  <a:srgbClr val="FFFF00"/>
                </a:solidFill>
                <a:latin typeface="Arial" pitchFamily="34" charset="0"/>
                <a:cs typeface="Arial" pitchFamily="34" charset="0"/>
              </a:rPr>
              <a:t>Bhopale</a:t>
            </a:r>
            <a:r>
              <a:rPr lang="en-US" sz="5600" b="1" dirty="0" smtClean="0">
                <a:solidFill>
                  <a:srgbClr val="FFFF00"/>
                </a:solidFill>
                <a:latin typeface="Arial" pitchFamily="34" charset="0"/>
                <a:cs typeface="Arial" pitchFamily="34" charset="0"/>
              </a:rPr>
              <a:t> G. M.</a:t>
            </a:r>
            <a:r>
              <a:rPr lang="en-US" sz="5600" b="1" dirty="0" smtClean="0">
                <a:latin typeface="Arial" pitchFamily="34" charset="0"/>
                <a:cs typeface="Arial" pitchFamily="34" charset="0"/>
              </a:rPr>
              <a:t> and </a:t>
            </a:r>
            <a:r>
              <a:rPr lang="en-US" sz="5600" b="1" dirty="0" err="1" smtClean="0">
                <a:latin typeface="Arial" pitchFamily="34" charset="0"/>
                <a:cs typeface="Arial" pitchFamily="34" charset="0"/>
              </a:rPr>
              <a:t>Bhatnagar</a:t>
            </a:r>
            <a:r>
              <a:rPr lang="en-US" sz="5600" b="1" dirty="0" smtClean="0">
                <a:latin typeface="Arial" pitchFamily="34" charset="0"/>
                <a:cs typeface="Arial" pitchFamily="34" charset="0"/>
              </a:rPr>
              <a:t> B.S. The </a:t>
            </a:r>
            <a:r>
              <a:rPr lang="en-US" sz="5600" b="1" dirty="0" err="1" smtClean="0">
                <a:latin typeface="Arial" pitchFamily="34" charset="0"/>
                <a:cs typeface="Arial" pitchFamily="34" charset="0"/>
              </a:rPr>
              <a:t>efficacv</a:t>
            </a:r>
            <a:r>
              <a:rPr lang="en-US" sz="5600" b="1" dirty="0" smtClean="0">
                <a:latin typeface="Arial" pitchFamily="34" charset="0"/>
                <a:cs typeface="Arial" pitchFamily="34" charset="0"/>
              </a:rPr>
              <a:t> of some newer broad spectrum </a:t>
            </a:r>
            <a:r>
              <a:rPr lang="en-US" sz="5600" b="1" dirty="0" err="1" smtClean="0">
                <a:latin typeface="Arial" pitchFamily="34" charset="0"/>
                <a:cs typeface="Arial" pitchFamily="34" charset="0"/>
              </a:rPr>
              <a:t>anthelmintics</a:t>
            </a:r>
            <a:r>
              <a:rPr lang="en-US" sz="5600" b="1" dirty="0" smtClean="0">
                <a:latin typeface="Arial" pitchFamily="34" charset="0"/>
                <a:cs typeface="Arial" pitchFamily="34" charset="0"/>
              </a:rPr>
              <a:t> against third stage larvae  of </a:t>
            </a:r>
            <a:r>
              <a:rPr lang="en-US" sz="5600" b="1" i="1" dirty="0" err="1" smtClean="0">
                <a:latin typeface="Arial" pitchFamily="34" charset="0"/>
                <a:cs typeface="Arial" pitchFamily="34" charset="0"/>
              </a:rPr>
              <a:t>Ancylostoma</a:t>
            </a:r>
            <a:r>
              <a:rPr lang="en-US" sz="5600" b="1" i="1" dirty="0" smtClean="0">
                <a:latin typeface="Arial" pitchFamily="34" charset="0"/>
                <a:cs typeface="Arial" pitchFamily="34" charset="0"/>
              </a:rPr>
              <a:t> </a:t>
            </a:r>
            <a:r>
              <a:rPr lang="en-US" sz="5600" b="1" i="1" dirty="0" err="1" smtClean="0">
                <a:latin typeface="Arial" pitchFamily="34" charset="0"/>
                <a:cs typeface="Arial" pitchFamily="34" charset="0"/>
              </a:rPr>
              <a:t>caninum</a:t>
            </a:r>
            <a:r>
              <a:rPr lang="en-US" sz="5600" b="1" i="1" dirty="0" smtClean="0">
                <a:latin typeface="Arial" pitchFamily="34" charset="0"/>
                <a:cs typeface="Arial" pitchFamily="34" charset="0"/>
              </a:rPr>
              <a:t> </a:t>
            </a:r>
            <a:r>
              <a:rPr lang="en-US" sz="5600" b="1" dirty="0" smtClean="0">
                <a:latin typeface="Arial" pitchFamily="34" charset="0"/>
                <a:cs typeface="Arial" pitchFamily="34" charset="0"/>
              </a:rPr>
              <a:t>in the mice. Journal of </a:t>
            </a:r>
            <a:r>
              <a:rPr lang="en-US" sz="5600" b="1" dirty="0" err="1" smtClean="0">
                <a:latin typeface="Arial" pitchFamily="34" charset="0"/>
                <a:cs typeface="Arial" pitchFamily="34" charset="0"/>
              </a:rPr>
              <a:t>Helminthology</a:t>
            </a:r>
            <a:r>
              <a:rPr lang="en-US" sz="5600" b="1" dirty="0" smtClean="0">
                <a:latin typeface="Arial" pitchFamily="34" charset="0"/>
                <a:cs typeface="Arial" pitchFamily="34" charset="0"/>
              </a:rPr>
              <a:t> (1985), 59, 307-311. </a:t>
            </a:r>
            <a:r>
              <a:rPr lang="en-US" sz="4800" b="1" dirty="0" smtClean="0">
                <a:solidFill>
                  <a:srgbClr val="002060"/>
                </a:solidFill>
                <a:latin typeface="Arial" pitchFamily="34" charset="0"/>
                <a:cs typeface="Arial" pitchFamily="34" charset="0"/>
              </a:rPr>
              <a:t>[ IF 1.38 ]  [ Number of Citations 5 ].</a:t>
            </a:r>
          </a:p>
          <a:p>
            <a:pPr lvl="0">
              <a:lnSpc>
                <a:spcPct val="170000"/>
              </a:lnSpc>
              <a:buFont typeface="Arial" charset="0"/>
              <a:buChar char="•"/>
            </a:pPr>
            <a:endParaRPr lang="en-US" sz="5600" b="1" dirty="0" smtClean="0">
              <a:solidFill>
                <a:srgbClr val="002060"/>
              </a:solidFill>
              <a:latin typeface="Arial" pitchFamily="34" charset="0"/>
              <a:cs typeface="Arial" pitchFamily="34" charset="0"/>
            </a:endParaRPr>
          </a:p>
          <a:p>
            <a:pPr lvl="0">
              <a:lnSpc>
                <a:spcPct val="170000"/>
              </a:lnSpc>
              <a:buNone/>
            </a:pPr>
            <a:r>
              <a:rPr lang="en-US" sz="5600" b="1" dirty="0" smtClean="0">
                <a:solidFill>
                  <a:srgbClr val="FFFF00"/>
                </a:solidFill>
                <a:latin typeface="Arial" pitchFamily="34" charset="0"/>
                <a:cs typeface="Arial" pitchFamily="34" charset="0"/>
              </a:rPr>
              <a:t>* </a:t>
            </a:r>
            <a:r>
              <a:rPr lang="en-US" sz="5600" b="1" dirty="0" err="1" smtClean="0">
                <a:solidFill>
                  <a:srgbClr val="FFFF00"/>
                </a:solidFill>
                <a:latin typeface="Arial" pitchFamily="34" charset="0"/>
                <a:cs typeface="Arial" pitchFamily="34" charset="0"/>
              </a:rPr>
              <a:t>Bhopale</a:t>
            </a:r>
            <a:r>
              <a:rPr lang="en-US" sz="5600" b="1" dirty="0" smtClean="0">
                <a:solidFill>
                  <a:srgbClr val="FFFF00"/>
                </a:solidFill>
                <a:latin typeface="Arial" pitchFamily="34" charset="0"/>
                <a:cs typeface="Arial" pitchFamily="34" charset="0"/>
              </a:rPr>
              <a:t> G.M. </a:t>
            </a:r>
            <a:r>
              <a:rPr lang="en-US" sz="5600" b="1" dirty="0" smtClean="0">
                <a:latin typeface="Arial" pitchFamily="34" charset="0"/>
                <a:cs typeface="Arial" pitchFamily="34" charset="0"/>
              </a:rPr>
              <a:t>and </a:t>
            </a:r>
            <a:r>
              <a:rPr lang="en-US" sz="5600" b="1" dirty="0" err="1" smtClean="0">
                <a:latin typeface="Arial" pitchFamily="34" charset="0"/>
                <a:cs typeface="Arial" pitchFamily="34" charset="0"/>
              </a:rPr>
              <a:t>Bhatnagar</a:t>
            </a:r>
            <a:r>
              <a:rPr lang="en-US" sz="5600" b="1" dirty="0" smtClean="0">
                <a:latin typeface="Arial" pitchFamily="34" charset="0"/>
                <a:cs typeface="Arial" pitchFamily="34" charset="0"/>
              </a:rPr>
              <a:t> B.S. Serum protein profile of mice during infection with larvae of </a:t>
            </a:r>
            <a:r>
              <a:rPr lang="en-US" sz="5600" b="1" i="1" dirty="0" smtClean="0">
                <a:latin typeface="Arial" pitchFamily="34" charset="0"/>
                <a:cs typeface="Arial" pitchFamily="34" charset="0"/>
              </a:rPr>
              <a:t> </a:t>
            </a:r>
            <a:r>
              <a:rPr lang="en-US" sz="5600" b="1" i="1" dirty="0" err="1" smtClean="0">
                <a:latin typeface="Arial" pitchFamily="34" charset="0"/>
                <a:cs typeface="Arial" pitchFamily="34" charset="0"/>
              </a:rPr>
              <a:t>Ancylostoma</a:t>
            </a:r>
            <a:r>
              <a:rPr lang="en-US" sz="5600" b="1" i="1" dirty="0" smtClean="0">
                <a:latin typeface="Arial" pitchFamily="34" charset="0"/>
                <a:cs typeface="Arial" pitchFamily="34" charset="0"/>
              </a:rPr>
              <a:t>  </a:t>
            </a:r>
            <a:r>
              <a:rPr lang="en-US" sz="5600" b="1" i="1" dirty="0" err="1" smtClean="0">
                <a:latin typeface="Arial" pitchFamily="34" charset="0"/>
                <a:cs typeface="Arial" pitchFamily="34" charset="0"/>
              </a:rPr>
              <a:t>caninum</a:t>
            </a:r>
            <a:r>
              <a:rPr lang="en-US" sz="5600" b="1" i="1" dirty="0" smtClean="0">
                <a:latin typeface="Arial" pitchFamily="34" charset="0"/>
                <a:cs typeface="Arial" pitchFamily="34" charset="0"/>
              </a:rPr>
              <a:t> </a:t>
            </a:r>
            <a:r>
              <a:rPr lang="en-US" sz="5600" b="1" dirty="0" smtClean="0">
                <a:latin typeface="Arial" pitchFamily="34" charset="0"/>
                <a:cs typeface="Arial" pitchFamily="34" charset="0"/>
              </a:rPr>
              <a:t>and after the administration of  </a:t>
            </a:r>
            <a:r>
              <a:rPr lang="en-US" sz="5600" b="1" dirty="0" err="1" smtClean="0">
                <a:latin typeface="Arial" pitchFamily="34" charset="0"/>
                <a:cs typeface="Arial" pitchFamily="34" charset="0"/>
              </a:rPr>
              <a:t>tetramisole</a:t>
            </a:r>
            <a:r>
              <a:rPr lang="en-US" sz="5600" b="1" dirty="0" smtClean="0">
                <a:latin typeface="Arial" pitchFamily="34" charset="0"/>
                <a:cs typeface="Arial" pitchFamily="34" charset="0"/>
              </a:rPr>
              <a:t> and </a:t>
            </a:r>
            <a:r>
              <a:rPr lang="en-US" sz="5600" b="1" dirty="0" err="1" smtClean="0">
                <a:latin typeface="Arial" pitchFamily="34" charset="0"/>
                <a:cs typeface="Arial" pitchFamily="34" charset="0"/>
              </a:rPr>
              <a:t>levamisole</a:t>
            </a:r>
            <a:r>
              <a:rPr lang="en-US" sz="5600" b="1" dirty="0" smtClean="0">
                <a:latin typeface="Arial" pitchFamily="34" charset="0"/>
                <a:cs typeface="Arial" pitchFamily="34" charset="0"/>
              </a:rPr>
              <a:t>. Journal of  Hygiene Epidemiology Microbiology and Immunology ( 1984), 4, 455-459</a:t>
            </a:r>
            <a:r>
              <a:rPr lang="en-US" sz="5600" b="1" dirty="0" smtClean="0">
                <a:solidFill>
                  <a:srgbClr val="002060"/>
                </a:solidFill>
                <a:latin typeface="Arial" pitchFamily="34" charset="0"/>
                <a:cs typeface="Arial" pitchFamily="34" charset="0"/>
              </a:rPr>
              <a:t>. [</a:t>
            </a:r>
            <a:r>
              <a:rPr lang="en-US" sz="4800" b="1" dirty="0" smtClean="0">
                <a:solidFill>
                  <a:srgbClr val="002060"/>
                </a:solidFill>
                <a:latin typeface="Arial" pitchFamily="34" charset="0"/>
                <a:cs typeface="Arial" pitchFamily="34" charset="0"/>
              </a:rPr>
              <a:t>Number of Citations  4].</a:t>
            </a:r>
          </a:p>
          <a:p>
            <a:pPr lvl="0">
              <a:lnSpc>
                <a:spcPct val="170000"/>
              </a:lnSpc>
              <a:buNone/>
            </a:pPr>
            <a:endParaRPr lang="en-US" sz="4800" b="1" dirty="0" smtClean="0">
              <a:latin typeface="Arial" pitchFamily="34" charset="0"/>
              <a:cs typeface="Arial" pitchFamily="34" charset="0"/>
            </a:endParaRPr>
          </a:p>
          <a:p>
            <a:pPr>
              <a:lnSpc>
                <a:spcPct val="170000"/>
              </a:lnSpc>
              <a:buNone/>
            </a:pPr>
            <a:r>
              <a:rPr lang="en-US" sz="5600" b="1" dirty="0" smtClean="0">
                <a:latin typeface="Arial" pitchFamily="34" charset="0"/>
                <a:cs typeface="Arial" pitchFamily="34" charset="0"/>
              </a:rPr>
              <a:t>                                                                                                                                                  &gt;&gt;&gt;&gt;&gt;&gt;&gt;&gt;&gt;&gt;&gt;</a:t>
            </a:r>
          </a:p>
          <a:p>
            <a:pPr>
              <a:lnSpc>
                <a:spcPct val="170000"/>
              </a:lnSpc>
              <a:buNone/>
            </a:pPr>
            <a:r>
              <a:rPr lang="en-US" sz="5600" b="1" dirty="0" smtClean="0">
                <a:latin typeface="Arial" pitchFamily="34" charset="0"/>
                <a:cs typeface="Arial" pitchFamily="34" charset="0"/>
              </a:rPr>
              <a:t>                                                                                                                                                                                                                                                                                                                </a:t>
            </a:r>
            <a:endParaRPr lang="en-US" sz="6400" b="1" dirty="0" smtClean="0">
              <a:latin typeface="Arial" pitchFamily="34" charset="0"/>
              <a:cs typeface="Arial" pitchFamily="34" charset="0"/>
            </a:endParaRPr>
          </a:p>
          <a:p>
            <a:pPr lvl="0">
              <a:lnSpc>
                <a:spcPct val="170000"/>
              </a:lnSpc>
            </a:pPr>
            <a:endParaRPr lang="en-US" sz="7200" b="1" dirty="0" smtClean="0">
              <a:latin typeface="Arial" pitchFamily="34" charset="0"/>
              <a:cs typeface="Arial" pitchFamily="34" charset="0"/>
            </a:endParaRPr>
          </a:p>
          <a:p>
            <a:endParaRPr lang="en-US" sz="7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304800" y="228600"/>
            <a:ext cx="8610600" cy="6400800"/>
          </a:xfrm>
        </p:spPr>
        <p:style>
          <a:lnRef idx="3">
            <a:schemeClr val="lt1"/>
          </a:lnRef>
          <a:fillRef idx="1">
            <a:schemeClr val="accent1"/>
          </a:fillRef>
          <a:effectRef idx="1">
            <a:schemeClr val="accent1"/>
          </a:effectRef>
          <a:fontRef idx="minor">
            <a:schemeClr val="lt1"/>
          </a:fontRef>
        </p:style>
        <p:txBody>
          <a:bodyPr>
            <a:noAutofit/>
          </a:bodyPr>
          <a:lstStyle/>
          <a:p>
            <a:pPr lvl="0">
              <a:lnSpc>
                <a:spcPct val="170000"/>
              </a:lnSpc>
              <a:buNone/>
            </a:pPr>
            <a:r>
              <a:rPr lang="en-US" sz="1600" b="1" dirty="0" smtClean="0">
                <a:latin typeface="Arial" pitchFamily="34" charset="0"/>
                <a:cs typeface="Arial" pitchFamily="34" charset="0"/>
              </a:rPr>
              <a:t>&gt;&gt;&gt;&gt;&gt;                                                                                                         </a:t>
            </a:r>
            <a:r>
              <a:rPr lang="en-US" sz="1400" b="1" dirty="0" smtClean="0">
                <a:latin typeface="Arial" pitchFamily="34" charset="0"/>
                <a:cs typeface="Arial" pitchFamily="34" charset="0"/>
              </a:rPr>
              <a:t>[</a:t>
            </a:r>
            <a:r>
              <a:rPr lang="en-US" sz="1400" b="1" dirty="0" smtClean="0">
                <a:solidFill>
                  <a:srgbClr val="002060"/>
                </a:solidFill>
                <a:latin typeface="Arial" pitchFamily="34" charset="0"/>
                <a:cs typeface="Arial" pitchFamily="34" charset="0"/>
              </a:rPr>
              <a:t> Google Scholar</a:t>
            </a:r>
            <a:r>
              <a:rPr lang="en-US" sz="1400" b="1" dirty="0" smtClean="0">
                <a:solidFill>
                  <a:schemeClr val="bg1"/>
                </a:solidFill>
                <a:latin typeface="Arial" pitchFamily="34" charset="0"/>
                <a:cs typeface="Arial" pitchFamily="34" charset="0"/>
              </a:rPr>
              <a:t>]</a:t>
            </a:r>
          </a:p>
          <a:p>
            <a:pPr lvl="0">
              <a:lnSpc>
                <a:spcPct val="170000"/>
              </a:lnSpc>
              <a:buNone/>
            </a:pPr>
            <a:endParaRPr lang="en-US" sz="1600" b="1" dirty="0" smtClean="0">
              <a:latin typeface="Arial" pitchFamily="34" charset="0"/>
              <a:cs typeface="Arial" pitchFamily="34" charset="0"/>
            </a:endParaRPr>
          </a:p>
          <a:p>
            <a:pPr>
              <a:lnSpc>
                <a:spcPct val="170000"/>
              </a:lnSpc>
              <a:buNone/>
            </a:pPr>
            <a:r>
              <a:rPr lang="en-US" sz="1400" b="1" dirty="0" smtClean="0">
                <a:solidFill>
                  <a:srgbClr val="FFFF00"/>
                </a:solidFill>
                <a:latin typeface="Arial" pitchFamily="34" charset="0"/>
                <a:cs typeface="Arial" pitchFamily="34" charset="0"/>
              </a:rPr>
              <a:t>*  </a:t>
            </a:r>
            <a:r>
              <a:rPr lang="en-US" sz="1400" b="1" dirty="0" err="1" smtClean="0">
                <a:solidFill>
                  <a:srgbClr val="FFFF00"/>
                </a:solidFill>
                <a:latin typeface="Arial" pitchFamily="34" charset="0"/>
                <a:cs typeface="Arial" pitchFamily="34" charset="0"/>
              </a:rPr>
              <a:t>Bhopale</a:t>
            </a:r>
            <a:r>
              <a:rPr lang="en-US" sz="1400" b="1" dirty="0" smtClean="0">
                <a:solidFill>
                  <a:srgbClr val="FFFF00"/>
                </a:solidFill>
                <a:latin typeface="Arial" pitchFamily="34" charset="0"/>
                <a:cs typeface="Arial" pitchFamily="34" charset="0"/>
              </a:rPr>
              <a:t> G. M. </a:t>
            </a:r>
            <a:r>
              <a:rPr lang="en-US" sz="1400" b="1" dirty="0" smtClean="0">
                <a:latin typeface="Arial" pitchFamily="34" charset="0"/>
                <a:cs typeface="Arial" pitchFamily="34" charset="0"/>
              </a:rPr>
              <a:t>and </a:t>
            </a:r>
            <a:r>
              <a:rPr lang="en-US" sz="1400" b="1" dirty="0" err="1" smtClean="0">
                <a:latin typeface="Arial" pitchFamily="34" charset="0"/>
                <a:cs typeface="Arial" pitchFamily="34" charset="0"/>
              </a:rPr>
              <a:t>Bhatnagar</a:t>
            </a:r>
            <a:r>
              <a:rPr lang="en-US" sz="1400" b="1" dirty="0" smtClean="0">
                <a:latin typeface="Arial" pitchFamily="34" charset="0"/>
                <a:cs typeface="Arial" pitchFamily="34" charset="0"/>
              </a:rPr>
              <a:t> B.S. Host immune response against homologous challenge infection of</a:t>
            </a:r>
            <a:r>
              <a:rPr lang="en-US" sz="1400" b="1" i="1" dirty="0" smtClean="0">
                <a:latin typeface="Arial" pitchFamily="34" charset="0"/>
                <a:cs typeface="Arial" pitchFamily="34" charset="0"/>
              </a:rPr>
              <a:t>   </a:t>
            </a:r>
            <a:r>
              <a:rPr lang="en-US" sz="1400" b="1" i="1" dirty="0" err="1" smtClean="0">
                <a:latin typeface="Arial" pitchFamily="34" charset="0"/>
                <a:cs typeface="Arial" pitchFamily="34" charset="0"/>
              </a:rPr>
              <a:t>Ancylostoma</a:t>
            </a:r>
            <a:r>
              <a:rPr lang="en-US" sz="1400" b="1" i="1" dirty="0" smtClean="0">
                <a:latin typeface="Arial" pitchFamily="34" charset="0"/>
                <a:cs typeface="Arial" pitchFamily="34" charset="0"/>
              </a:rPr>
              <a:t> </a:t>
            </a:r>
            <a:r>
              <a:rPr lang="en-US" sz="1400" b="1" i="1" dirty="0" err="1" smtClean="0">
                <a:latin typeface="Arial" pitchFamily="34" charset="0"/>
                <a:cs typeface="Arial" pitchFamily="34" charset="0"/>
              </a:rPr>
              <a:t>caninum</a:t>
            </a:r>
            <a:r>
              <a:rPr lang="en-US" sz="1400" b="1" i="1" dirty="0" smtClean="0">
                <a:latin typeface="Arial" pitchFamily="34" charset="0"/>
                <a:cs typeface="Arial" pitchFamily="34" charset="0"/>
              </a:rPr>
              <a:t> </a:t>
            </a:r>
            <a:r>
              <a:rPr lang="en-US" sz="1400" b="1" dirty="0" smtClean="0">
                <a:latin typeface="Arial" pitchFamily="34" charset="0"/>
                <a:cs typeface="Arial" pitchFamily="34" charset="0"/>
              </a:rPr>
              <a:t>after application of effective </a:t>
            </a:r>
            <a:r>
              <a:rPr lang="en-US" sz="1400" b="1" dirty="0" err="1" smtClean="0">
                <a:latin typeface="Arial" pitchFamily="34" charset="0"/>
                <a:cs typeface="Arial" pitchFamily="34" charset="0"/>
              </a:rPr>
              <a:t>anthelmintics</a:t>
            </a:r>
            <a:r>
              <a:rPr lang="en-US" sz="1400" b="1" dirty="0" smtClean="0">
                <a:latin typeface="Arial" pitchFamily="34" charset="0"/>
                <a:cs typeface="Arial" pitchFamily="34" charset="0"/>
              </a:rPr>
              <a:t>. Journal of Hygiene,  Epidemiology, Microbiology and Immunology (1984), 28, 399-343.</a:t>
            </a:r>
          </a:p>
          <a:p>
            <a:pPr lvl="0">
              <a:lnSpc>
                <a:spcPct val="170000"/>
              </a:lnSpc>
              <a:buNone/>
            </a:pPr>
            <a:endParaRPr lang="en-US" sz="1400" b="1" dirty="0" smtClean="0">
              <a:latin typeface="Arial" pitchFamily="34" charset="0"/>
              <a:cs typeface="Arial" pitchFamily="34" charset="0"/>
            </a:endParaRPr>
          </a:p>
          <a:p>
            <a:pPr lvl="0">
              <a:lnSpc>
                <a:spcPct val="170000"/>
              </a:lnSpc>
              <a:buNone/>
            </a:pPr>
            <a:r>
              <a:rPr lang="en-US" sz="1400" b="1" dirty="0" smtClean="0">
                <a:solidFill>
                  <a:srgbClr val="FFFF00"/>
                </a:solidFill>
                <a:latin typeface="Arial" pitchFamily="34" charset="0"/>
                <a:cs typeface="Arial" pitchFamily="34" charset="0"/>
              </a:rPr>
              <a:t> * </a:t>
            </a:r>
            <a:r>
              <a:rPr lang="en-US" sz="1400" b="1" dirty="0" err="1" smtClean="0">
                <a:solidFill>
                  <a:srgbClr val="FFFF00"/>
                </a:solidFill>
                <a:latin typeface="Arial" pitchFamily="34" charset="0"/>
                <a:cs typeface="Arial" pitchFamily="34" charset="0"/>
              </a:rPr>
              <a:t>Bhopale</a:t>
            </a:r>
            <a:r>
              <a:rPr lang="en-US" sz="1400" b="1" dirty="0" smtClean="0">
                <a:solidFill>
                  <a:srgbClr val="FFFF00"/>
                </a:solidFill>
                <a:latin typeface="Arial" pitchFamily="34" charset="0"/>
                <a:cs typeface="Arial" pitchFamily="34" charset="0"/>
              </a:rPr>
              <a:t> G.M. </a:t>
            </a:r>
            <a:r>
              <a:rPr lang="en-US" sz="1400" b="1" dirty="0" smtClean="0">
                <a:latin typeface="Arial" pitchFamily="34" charset="0"/>
                <a:cs typeface="Arial" pitchFamily="34" charset="0"/>
              </a:rPr>
              <a:t>and </a:t>
            </a:r>
            <a:r>
              <a:rPr lang="en-US" sz="1400" b="1" dirty="0" err="1" smtClean="0">
                <a:latin typeface="Arial" pitchFamily="34" charset="0"/>
                <a:cs typeface="Arial" pitchFamily="34" charset="0"/>
              </a:rPr>
              <a:t>Bhatnagar</a:t>
            </a:r>
            <a:r>
              <a:rPr lang="en-US" sz="1400" b="1" dirty="0" smtClean="0">
                <a:latin typeface="Arial" pitchFamily="34" charset="0"/>
                <a:cs typeface="Arial" pitchFamily="34" charset="0"/>
              </a:rPr>
              <a:t> B.S. Efficacy of </a:t>
            </a:r>
            <a:r>
              <a:rPr lang="en-US" sz="1400" b="1" dirty="0" err="1" smtClean="0">
                <a:latin typeface="Arial" pitchFamily="34" charset="0"/>
                <a:cs typeface="Arial" pitchFamily="34" charset="0"/>
              </a:rPr>
              <a:t>benzimidazoles</a:t>
            </a:r>
            <a:r>
              <a:rPr lang="en-US" sz="1400" b="1" dirty="0" smtClean="0">
                <a:latin typeface="Arial" pitchFamily="34" charset="0"/>
                <a:cs typeface="Arial" pitchFamily="34" charset="0"/>
              </a:rPr>
              <a:t> against larval </a:t>
            </a:r>
            <a:r>
              <a:rPr lang="en-US" sz="1400" b="1" i="1" dirty="0" err="1" smtClean="0">
                <a:latin typeface="Arial" pitchFamily="34" charset="0"/>
                <a:cs typeface="Arial" pitchFamily="34" charset="0"/>
              </a:rPr>
              <a:t>Ancylostoma</a:t>
            </a:r>
            <a:r>
              <a:rPr lang="en-US" sz="1400" b="1" i="1" dirty="0" smtClean="0">
                <a:latin typeface="Arial" pitchFamily="34" charset="0"/>
                <a:cs typeface="Arial" pitchFamily="34" charset="0"/>
              </a:rPr>
              <a:t> </a:t>
            </a:r>
            <a:r>
              <a:rPr lang="en-US" sz="1400" b="1" i="1" dirty="0" err="1" smtClean="0">
                <a:latin typeface="Arial" pitchFamily="34" charset="0"/>
                <a:cs typeface="Arial" pitchFamily="34" charset="0"/>
              </a:rPr>
              <a:t>caninum</a:t>
            </a:r>
            <a:r>
              <a:rPr lang="en-US" sz="1400" b="1" i="1" dirty="0" smtClean="0">
                <a:latin typeface="Arial" pitchFamily="34" charset="0"/>
                <a:cs typeface="Arial" pitchFamily="34" charset="0"/>
              </a:rPr>
              <a:t> </a:t>
            </a:r>
            <a:r>
              <a:rPr lang="en-US" sz="1400" b="1" dirty="0" smtClean="0">
                <a:latin typeface="Arial" pitchFamily="34" charset="0"/>
                <a:cs typeface="Arial" pitchFamily="34" charset="0"/>
              </a:rPr>
              <a:t>infection  in mice. Folia </a:t>
            </a:r>
            <a:r>
              <a:rPr lang="en-US" sz="1400" b="1" dirty="0" err="1" smtClean="0">
                <a:latin typeface="Arial" pitchFamily="34" charset="0"/>
                <a:cs typeface="Arial" pitchFamily="34" charset="0"/>
              </a:rPr>
              <a:t>Parasitologica</a:t>
            </a:r>
            <a:r>
              <a:rPr lang="en-US" sz="1400" b="1" dirty="0" smtClean="0">
                <a:latin typeface="Arial" pitchFamily="34" charset="0"/>
                <a:cs typeface="Arial" pitchFamily="34" charset="0"/>
              </a:rPr>
              <a:t> (1986), 33, 148-150</a:t>
            </a:r>
            <a:r>
              <a:rPr lang="en-US" sz="1200" b="1" dirty="0" smtClean="0">
                <a:solidFill>
                  <a:srgbClr val="002060"/>
                </a:solidFill>
                <a:latin typeface="Arial" pitchFamily="34" charset="0"/>
                <a:cs typeface="Arial" pitchFamily="34" charset="0"/>
              </a:rPr>
              <a:t>. [ IF 1.812 ]. </a:t>
            </a:r>
          </a:p>
          <a:p>
            <a:pPr lvl="0">
              <a:lnSpc>
                <a:spcPct val="170000"/>
              </a:lnSpc>
              <a:buNone/>
            </a:pPr>
            <a:endParaRPr lang="en-US" sz="1400" b="1" dirty="0" smtClean="0">
              <a:latin typeface="Arial" pitchFamily="34" charset="0"/>
              <a:cs typeface="Arial" pitchFamily="34" charset="0"/>
            </a:endParaRPr>
          </a:p>
          <a:p>
            <a:pPr lvl="0">
              <a:lnSpc>
                <a:spcPct val="170000"/>
              </a:lnSpc>
              <a:buNone/>
            </a:pPr>
            <a:r>
              <a:rPr lang="en-US" sz="1400" b="1" dirty="0" smtClean="0">
                <a:solidFill>
                  <a:srgbClr val="FFFF00"/>
                </a:solidFill>
                <a:latin typeface="Arial" pitchFamily="34" charset="0"/>
                <a:cs typeface="Arial" pitchFamily="34" charset="0"/>
              </a:rPr>
              <a:t>* </a:t>
            </a:r>
            <a:r>
              <a:rPr lang="en-US" sz="1400" b="1" dirty="0" err="1" smtClean="0">
                <a:solidFill>
                  <a:srgbClr val="FFFF00"/>
                </a:solidFill>
                <a:latin typeface="Arial" pitchFamily="34" charset="0"/>
                <a:cs typeface="Arial" pitchFamily="34" charset="0"/>
              </a:rPr>
              <a:t>Bhopale</a:t>
            </a:r>
            <a:r>
              <a:rPr lang="en-US" sz="1400" b="1" dirty="0" smtClean="0">
                <a:solidFill>
                  <a:srgbClr val="FFFF00"/>
                </a:solidFill>
                <a:latin typeface="Arial" pitchFamily="34" charset="0"/>
                <a:cs typeface="Arial" pitchFamily="34" charset="0"/>
              </a:rPr>
              <a:t> G. M.</a:t>
            </a:r>
            <a:r>
              <a:rPr lang="en-US" sz="1400" b="1" dirty="0" smtClean="0">
                <a:latin typeface="Arial" pitchFamily="34" charset="0"/>
                <a:cs typeface="Arial" pitchFamily="34" charset="0"/>
              </a:rPr>
              <a:t> and </a:t>
            </a:r>
            <a:r>
              <a:rPr lang="en-US" sz="1400" b="1" dirty="0" err="1" smtClean="0">
                <a:latin typeface="Arial" pitchFamily="34" charset="0"/>
                <a:cs typeface="Arial" pitchFamily="34" charset="0"/>
              </a:rPr>
              <a:t>Bhatnagar</a:t>
            </a:r>
            <a:r>
              <a:rPr lang="en-US" sz="1400" b="1" dirty="0" smtClean="0">
                <a:latin typeface="Arial" pitchFamily="34" charset="0"/>
                <a:cs typeface="Arial" pitchFamily="34" charset="0"/>
              </a:rPr>
              <a:t> B. S. Efficacy of various </a:t>
            </a:r>
            <a:r>
              <a:rPr lang="en-US" sz="1400" b="1" dirty="0" err="1" smtClean="0">
                <a:latin typeface="Arial" pitchFamily="34" charset="0"/>
                <a:cs typeface="Arial" pitchFamily="34" charset="0"/>
              </a:rPr>
              <a:t>anthelmintics</a:t>
            </a:r>
            <a:r>
              <a:rPr lang="en-US" sz="1400" b="1" dirty="0" smtClean="0">
                <a:latin typeface="Arial" pitchFamily="34" charset="0"/>
                <a:cs typeface="Arial" pitchFamily="34" charset="0"/>
              </a:rPr>
              <a:t> against third stage larvae of </a:t>
            </a:r>
            <a:r>
              <a:rPr lang="en-US" sz="1400" b="1" i="1" dirty="0" err="1" smtClean="0">
                <a:latin typeface="Arial" pitchFamily="34" charset="0"/>
                <a:cs typeface="Arial" pitchFamily="34" charset="0"/>
              </a:rPr>
              <a:t>Ancylostoma</a:t>
            </a:r>
            <a:r>
              <a:rPr lang="en-US" sz="1400" b="1" i="1" dirty="0" smtClean="0">
                <a:latin typeface="Arial" pitchFamily="34" charset="0"/>
                <a:cs typeface="Arial" pitchFamily="34" charset="0"/>
              </a:rPr>
              <a:t> </a:t>
            </a:r>
            <a:r>
              <a:rPr lang="en-US" sz="1400" b="1" i="1" dirty="0" err="1" smtClean="0">
                <a:latin typeface="Arial" pitchFamily="34" charset="0"/>
                <a:cs typeface="Arial" pitchFamily="34" charset="0"/>
              </a:rPr>
              <a:t>caninum</a:t>
            </a:r>
            <a:r>
              <a:rPr lang="en-US" sz="1400" b="1" i="1" dirty="0" smtClean="0">
                <a:latin typeface="Arial" pitchFamily="34" charset="0"/>
                <a:cs typeface="Arial" pitchFamily="34" charset="0"/>
              </a:rPr>
              <a:t> </a:t>
            </a:r>
            <a:r>
              <a:rPr lang="en-US" sz="1400" b="1" dirty="0" smtClean="0">
                <a:latin typeface="Arial" pitchFamily="34" charset="0"/>
                <a:cs typeface="Arial" pitchFamily="34" charset="0"/>
              </a:rPr>
              <a:t>in the brain of mice. Journal of </a:t>
            </a:r>
            <a:r>
              <a:rPr lang="en-US" sz="1400" b="1" dirty="0" err="1" smtClean="0">
                <a:latin typeface="Arial" pitchFamily="34" charset="0"/>
                <a:cs typeface="Arial" pitchFamily="34" charset="0"/>
              </a:rPr>
              <a:t>Helminthology</a:t>
            </a:r>
            <a:r>
              <a:rPr lang="en-US" sz="1400" b="1" dirty="0" smtClean="0">
                <a:latin typeface="Arial" pitchFamily="34" charset="0"/>
                <a:cs typeface="Arial" pitchFamily="34" charset="0"/>
              </a:rPr>
              <a:t> (1988), 62, 42-44. </a:t>
            </a:r>
            <a:r>
              <a:rPr lang="en-US" sz="1200" b="1" dirty="0" smtClean="0">
                <a:solidFill>
                  <a:srgbClr val="002060"/>
                </a:solidFill>
                <a:latin typeface="Arial" pitchFamily="34" charset="0"/>
                <a:cs typeface="Arial" pitchFamily="34" charset="0"/>
              </a:rPr>
              <a:t>[ IF 1.38 ] [Number of Citations 3].</a:t>
            </a:r>
          </a:p>
          <a:p>
            <a:pPr lvl="0">
              <a:lnSpc>
                <a:spcPct val="170000"/>
              </a:lnSpc>
              <a:buNone/>
            </a:pPr>
            <a:endParaRPr lang="en-US" sz="1400" b="1" dirty="0" smtClean="0">
              <a:latin typeface="Arial" pitchFamily="34" charset="0"/>
              <a:cs typeface="Arial" pitchFamily="34" charset="0"/>
            </a:endParaRPr>
          </a:p>
          <a:p>
            <a:pPr>
              <a:lnSpc>
                <a:spcPct val="170000"/>
              </a:lnSpc>
              <a:buNone/>
            </a:pPr>
            <a:r>
              <a:rPr lang="en-US" sz="1400" b="1" dirty="0" smtClean="0">
                <a:solidFill>
                  <a:srgbClr val="FFFF00"/>
                </a:solidFill>
                <a:latin typeface="Arial" pitchFamily="34" charset="0"/>
                <a:cs typeface="Arial" pitchFamily="34" charset="0"/>
              </a:rPr>
              <a:t>* </a:t>
            </a:r>
            <a:r>
              <a:rPr lang="en-US" sz="1400" b="1" dirty="0" err="1" smtClean="0">
                <a:solidFill>
                  <a:srgbClr val="FFFF00"/>
                </a:solidFill>
                <a:latin typeface="Arial" pitchFamily="34" charset="0"/>
                <a:cs typeface="Arial" pitchFamily="34" charset="0"/>
              </a:rPr>
              <a:t>Bhopale</a:t>
            </a:r>
            <a:r>
              <a:rPr lang="en-US" sz="1400" b="1" dirty="0" smtClean="0">
                <a:solidFill>
                  <a:srgbClr val="FFFF00"/>
                </a:solidFill>
                <a:latin typeface="Arial" pitchFamily="34" charset="0"/>
                <a:cs typeface="Arial" pitchFamily="34" charset="0"/>
              </a:rPr>
              <a:t> G. M. , </a:t>
            </a:r>
            <a:r>
              <a:rPr lang="en-US" sz="1400" b="1" dirty="0" err="1" smtClean="0">
                <a:latin typeface="Arial" pitchFamily="34" charset="0"/>
                <a:cs typeface="Arial" pitchFamily="34" charset="0"/>
              </a:rPr>
              <a:t>Arun</a:t>
            </a:r>
            <a:r>
              <a:rPr lang="en-US" sz="1400" b="1" dirty="0" smtClean="0">
                <a:latin typeface="Arial" pitchFamily="34" charset="0"/>
                <a:cs typeface="Arial" pitchFamily="34" charset="0"/>
              </a:rPr>
              <a:t> Kumar and </a:t>
            </a:r>
            <a:r>
              <a:rPr lang="en-US" sz="1400" b="1" dirty="0" err="1" smtClean="0">
                <a:latin typeface="Arial" pitchFamily="34" charset="0"/>
                <a:cs typeface="Arial" pitchFamily="34" charset="0"/>
              </a:rPr>
              <a:t>Nayar</a:t>
            </a:r>
            <a:r>
              <a:rPr lang="en-US" sz="1400" b="1" dirty="0" smtClean="0">
                <a:latin typeface="Arial" pitchFamily="34" charset="0"/>
                <a:cs typeface="Arial" pitchFamily="34" charset="0"/>
              </a:rPr>
              <a:t> P. R. G. Development of host resistance  to </a:t>
            </a:r>
            <a:r>
              <a:rPr lang="en-US" sz="1400" b="1" i="1" dirty="0" err="1" smtClean="0">
                <a:latin typeface="Arial" pitchFamily="34" charset="0"/>
                <a:cs typeface="Arial" pitchFamily="34" charset="0"/>
              </a:rPr>
              <a:t>Ancylostoma</a:t>
            </a:r>
            <a:r>
              <a:rPr lang="en-US" sz="1400" b="1" dirty="0" smtClean="0">
                <a:latin typeface="Arial" pitchFamily="34" charset="0"/>
                <a:cs typeface="Arial" pitchFamily="34" charset="0"/>
              </a:rPr>
              <a:t>  </a:t>
            </a:r>
            <a:r>
              <a:rPr lang="en-US" sz="1400" b="1" i="1" dirty="0" err="1" smtClean="0">
                <a:latin typeface="Arial" pitchFamily="34" charset="0"/>
                <a:cs typeface="Arial" pitchFamily="34" charset="0"/>
              </a:rPr>
              <a:t>ceylanicum</a:t>
            </a:r>
            <a:r>
              <a:rPr lang="en-US" sz="1400" b="1" i="1" dirty="0" smtClean="0">
                <a:latin typeface="Arial" pitchFamily="34" charset="0"/>
                <a:cs typeface="Arial" pitchFamily="34" charset="0"/>
              </a:rPr>
              <a:t>   </a:t>
            </a:r>
            <a:r>
              <a:rPr lang="en-US" sz="1400" b="1" dirty="0" smtClean="0">
                <a:latin typeface="Arial" pitchFamily="34" charset="0"/>
                <a:cs typeface="Arial" pitchFamily="34" charset="0"/>
              </a:rPr>
              <a:t>after the elimination of primary infection with </a:t>
            </a:r>
            <a:r>
              <a:rPr lang="en-US" sz="1400" b="1" dirty="0" err="1" smtClean="0">
                <a:latin typeface="Arial" pitchFamily="34" charset="0"/>
                <a:cs typeface="Arial" pitchFamily="34" charset="0"/>
              </a:rPr>
              <a:t>oxfendezole</a:t>
            </a:r>
            <a:r>
              <a:rPr lang="en-US" sz="1400" b="1" dirty="0" smtClean="0">
                <a:latin typeface="Arial" pitchFamily="34" charset="0"/>
                <a:cs typeface="Arial" pitchFamily="34" charset="0"/>
              </a:rPr>
              <a:t>. Hindustan Antibiotics Bulletin (1984),  26,140-141. </a:t>
            </a:r>
            <a:r>
              <a:rPr lang="en-US" sz="1200" b="1" dirty="0" smtClean="0">
                <a:solidFill>
                  <a:srgbClr val="002060"/>
                </a:solidFill>
                <a:latin typeface="Arial" pitchFamily="34" charset="0"/>
                <a:cs typeface="Arial" pitchFamily="34" charset="0"/>
              </a:rPr>
              <a:t>[ Number of  Citations 1 ].</a:t>
            </a:r>
          </a:p>
          <a:p>
            <a:pPr lvl="0">
              <a:lnSpc>
                <a:spcPct val="170000"/>
              </a:lnSpc>
              <a:buNone/>
            </a:pPr>
            <a:endParaRPr lang="en-US" sz="1400" b="1" dirty="0" smtClean="0">
              <a:latin typeface="Arial" pitchFamily="34" charset="0"/>
              <a:cs typeface="Arial" pitchFamily="34" charset="0"/>
            </a:endParaRPr>
          </a:p>
          <a:p>
            <a:endParaRPr lang="en-US"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752600"/>
          </a:xfrm>
        </p:spPr>
        <p:style>
          <a:lnRef idx="3">
            <a:schemeClr val="lt1"/>
          </a:lnRef>
          <a:fillRef idx="1">
            <a:schemeClr val="accent1"/>
          </a:fillRef>
          <a:effectRef idx="1">
            <a:schemeClr val="accent1"/>
          </a:effectRef>
          <a:fontRef idx="minor">
            <a:schemeClr val="lt1"/>
          </a:fontRef>
        </p:style>
        <p:txBody>
          <a:bodyPr/>
          <a:lstStyle/>
          <a:p>
            <a:r>
              <a:rPr lang="en-US" dirty="0" smtClean="0"/>
              <a:t> </a:t>
            </a:r>
            <a:endParaRPr lang="en-US" dirty="0"/>
          </a:p>
        </p:txBody>
      </p:sp>
      <p:sp>
        <p:nvSpPr>
          <p:cNvPr id="5" name="TextBox 4"/>
          <p:cNvSpPr txBox="1"/>
          <p:nvPr/>
        </p:nvSpPr>
        <p:spPr>
          <a:xfrm>
            <a:off x="228600" y="3505200"/>
            <a:ext cx="8686800" cy="295465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endParaRPr lang="en-US" dirty="0" smtClean="0"/>
          </a:p>
          <a:p>
            <a:pPr>
              <a:lnSpc>
                <a:spcPct val="150000"/>
              </a:lnSpc>
            </a:pPr>
            <a:r>
              <a:rPr lang="en-US" sz="1600" b="1" dirty="0" smtClean="0">
                <a:latin typeface="Arial" pitchFamily="34" charset="0"/>
                <a:cs typeface="Arial" pitchFamily="34" charset="0"/>
              </a:rPr>
              <a:t>     Toxoplasmosis, caused by intracellular protozoan parasite, </a:t>
            </a:r>
            <a:r>
              <a:rPr lang="en-US" sz="1600" b="1" i="1" dirty="0" err="1" smtClean="0">
                <a:latin typeface="Arial" pitchFamily="34" charset="0"/>
                <a:cs typeface="Arial" pitchFamily="34" charset="0"/>
              </a:rPr>
              <a:t>Toxoplasma</a:t>
            </a:r>
            <a:r>
              <a:rPr lang="en-US" sz="1600" b="1" i="1" dirty="0" smtClean="0">
                <a:latin typeface="Arial" pitchFamily="34" charset="0"/>
                <a:cs typeface="Arial" pitchFamily="34" charset="0"/>
              </a:rPr>
              <a:t> </a:t>
            </a:r>
            <a:r>
              <a:rPr lang="en-US" sz="1600" b="1" i="1" dirty="0" err="1" smtClean="0">
                <a:latin typeface="Arial" pitchFamily="34" charset="0"/>
                <a:cs typeface="Arial" pitchFamily="34" charset="0"/>
              </a:rPr>
              <a:t>gondii</a:t>
            </a:r>
            <a:r>
              <a:rPr lang="en-US" sz="1600" b="1" i="1" dirty="0" smtClean="0">
                <a:latin typeface="Arial" pitchFamily="34" charset="0"/>
                <a:cs typeface="Arial" pitchFamily="34" charset="0"/>
              </a:rPr>
              <a:t> </a:t>
            </a:r>
            <a:r>
              <a:rPr lang="en-US" sz="1600" b="1" dirty="0" smtClean="0">
                <a:latin typeface="Arial" pitchFamily="34" charset="0"/>
                <a:cs typeface="Arial" pitchFamily="34" charset="0"/>
              </a:rPr>
              <a:t>, is  </a:t>
            </a:r>
          </a:p>
          <a:p>
            <a:pPr>
              <a:lnSpc>
                <a:spcPct val="150000"/>
              </a:lnSpc>
            </a:pPr>
            <a:r>
              <a:rPr lang="en-US" sz="1600" b="1" dirty="0" smtClean="0">
                <a:latin typeface="Arial" pitchFamily="34" charset="0"/>
                <a:cs typeface="Arial" pitchFamily="34" charset="0"/>
              </a:rPr>
              <a:t>           widely distributed throughout the world. The disease exhibited various clinical  </a:t>
            </a:r>
          </a:p>
          <a:p>
            <a:pPr>
              <a:lnSpc>
                <a:spcPct val="150000"/>
              </a:lnSpc>
            </a:pPr>
            <a:r>
              <a:rPr lang="en-US" sz="1600" b="1" dirty="0" smtClean="0">
                <a:latin typeface="Arial" pitchFamily="34" charset="0"/>
                <a:cs typeface="Arial" pitchFamily="34" charset="0"/>
              </a:rPr>
              <a:t>           manifestation  and therefore  pose difficulty in diagnosis.</a:t>
            </a:r>
          </a:p>
          <a:p>
            <a:pPr>
              <a:lnSpc>
                <a:spcPct val="150000"/>
              </a:lnSpc>
            </a:pPr>
            <a:endParaRPr lang="en-US" sz="1600" b="1" dirty="0" smtClean="0">
              <a:latin typeface="Arial" pitchFamily="34" charset="0"/>
              <a:cs typeface="Arial" pitchFamily="34" charset="0"/>
            </a:endParaRPr>
          </a:p>
          <a:p>
            <a:pPr>
              <a:lnSpc>
                <a:spcPct val="150000"/>
              </a:lnSpc>
            </a:pPr>
            <a:r>
              <a:rPr lang="en-US" sz="1600" b="1" dirty="0" smtClean="0">
                <a:latin typeface="Arial" pitchFamily="34" charset="0"/>
                <a:cs typeface="Arial" pitchFamily="34" charset="0"/>
              </a:rPr>
              <a:t>     We have developed ELISA based diagnostic kits </a:t>
            </a:r>
            <a:r>
              <a:rPr lang="en-US" sz="1600" b="1" dirty="0" err="1" smtClean="0">
                <a:latin typeface="Arial" pitchFamily="34" charset="0"/>
                <a:cs typeface="Arial" pitchFamily="34" charset="0"/>
              </a:rPr>
              <a:t>Toxokit</a:t>
            </a:r>
            <a:r>
              <a:rPr lang="en-US" sz="1600" b="1" dirty="0" smtClean="0">
                <a:latin typeface="Arial" pitchFamily="34" charset="0"/>
                <a:cs typeface="Arial" pitchFamily="34" charset="0"/>
              </a:rPr>
              <a:t>-G and </a:t>
            </a:r>
            <a:r>
              <a:rPr lang="en-US" sz="1600" b="1" dirty="0" err="1" smtClean="0">
                <a:latin typeface="Arial" pitchFamily="34" charset="0"/>
                <a:cs typeface="Arial" pitchFamily="34" charset="0"/>
              </a:rPr>
              <a:t>Toxokit</a:t>
            </a:r>
            <a:r>
              <a:rPr lang="en-US" sz="1600" b="1" dirty="0" smtClean="0">
                <a:latin typeface="Arial" pitchFamily="34" charset="0"/>
                <a:cs typeface="Arial" pitchFamily="34" charset="0"/>
              </a:rPr>
              <a:t>-M using   </a:t>
            </a:r>
          </a:p>
          <a:p>
            <a:pPr>
              <a:lnSpc>
                <a:spcPct val="150000"/>
              </a:lnSpc>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penicillilase</a:t>
            </a:r>
            <a:r>
              <a:rPr lang="en-US" sz="1600" b="1" dirty="0" smtClean="0">
                <a:latin typeface="Arial" pitchFamily="34" charset="0"/>
                <a:cs typeface="Arial" pitchFamily="34" charset="0"/>
              </a:rPr>
              <a:t> as an enzyme marker for the diagnosis of toxoplasmosis. </a:t>
            </a:r>
          </a:p>
          <a:p>
            <a:pPr>
              <a:lnSpc>
                <a:spcPct val="150000"/>
              </a:lnSpc>
            </a:pPr>
            <a:endParaRPr lang="en-US" sz="1600" b="1" dirty="0" smtClean="0">
              <a:latin typeface="Arial" pitchFamily="34" charset="0"/>
              <a:cs typeface="Arial" pitchFamily="34" charset="0"/>
            </a:endParaRPr>
          </a:p>
        </p:txBody>
      </p:sp>
      <p:pic>
        <p:nvPicPr>
          <p:cNvPr id="6" name="Picture 5" descr="C:\Users\user\Desktop\images.jpg"/>
          <p:cNvPicPr/>
          <p:nvPr/>
        </p:nvPicPr>
        <p:blipFill>
          <a:blip r:embed="rId2" cstate="print"/>
          <a:srcRect/>
          <a:stretch>
            <a:fillRect/>
          </a:stretch>
        </p:blipFill>
        <p:spPr bwMode="auto">
          <a:xfrm>
            <a:off x="914400" y="762000"/>
            <a:ext cx="1600200" cy="990600"/>
          </a:xfrm>
          <a:prstGeom prst="rect">
            <a:avLst/>
          </a:prstGeom>
          <a:noFill/>
          <a:ln w="9525">
            <a:noFill/>
            <a:miter lim="800000"/>
            <a:headEnd/>
            <a:tailEnd/>
          </a:ln>
        </p:spPr>
      </p:pic>
      <p:sp>
        <p:nvSpPr>
          <p:cNvPr id="7" name="TextBox 6"/>
          <p:cNvSpPr txBox="1"/>
          <p:nvPr/>
        </p:nvSpPr>
        <p:spPr>
          <a:xfrm>
            <a:off x="838200" y="228600"/>
            <a:ext cx="7620000" cy="461665"/>
          </a:xfrm>
          <a:prstGeom prst="rect">
            <a:avLst/>
          </a:prstGeom>
          <a:noFill/>
        </p:spPr>
        <p:txBody>
          <a:bodyPr wrap="square" rtlCol="0">
            <a:spAutoFit/>
          </a:bodyPr>
          <a:lstStyle/>
          <a:p>
            <a:r>
              <a:rPr lang="en-US" sz="2400" b="1" dirty="0" smtClean="0">
                <a:solidFill>
                  <a:schemeClr val="accent6">
                    <a:lumMod val="60000"/>
                    <a:lumOff val="40000"/>
                  </a:schemeClr>
                </a:solidFill>
                <a:latin typeface="Arial" pitchFamily="34" charset="0"/>
                <a:cs typeface="Arial" pitchFamily="34" charset="0"/>
              </a:rPr>
              <a:t>Toxoplasmosis- </a:t>
            </a:r>
            <a:r>
              <a:rPr lang="en-US" sz="2400" b="1" dirty="0" err="1" smtClean="0">
                <a:solidFill>
                  <a:schemeClr val="accent6">
                    <a:lumMod val="60000"/>
                    <a:lumOff val="40000"/>
                  </a:schemeClr>
                </a:solidFill>
                <a:latin typeface="Arial" pitchFamily="34" charset="0"/>
                <a:cs typeface="Arial" pitchFamily="34" charset="0"/>
              </a:rPr>
              <a:t>Immunodiagnosis</a:t>
            </a:r>
            <a:r>
              <a:rPr lang="en-US" sz="2400" b="1" dirty="0" smtClean="0">
                <a:solidFill>
                  <a:schemeClr val="accent6">
                    <a:lumMod val="60000"/>
                    <a:lumOff val="40000"/>
                  </a:schemeClr>
                </a:solidFill>
                <a:latin typeface="Arial" pitchFamily="34" charset="0"/>
                <a:cs typeface="Arial" pitchFamily="34" charset="0"/>
              </a:rPr>
              <a:t>- Chemotherapy </a:t>
            </a:r>
            <a:endParaRPr lang="en-US" sz="2400" b="1" dirty="0">
              <a:solidFill>
                <a:schemeClr val="accent6">
                  <a:lumMod val="60000"/>
                  <a:lumOff val="40000"/>
                </a:schemeClr>
              </a:solidFill>
              <a:latin typeface="Arial" pitchFamily="34" charset="0"/>
              <a:cs typeface="Arial" pitchFamily="34" charset="0"/>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3962400" y="762000"/>
            <a:ext cx="1600199" cy="990600"/>
          </a:xfrm>
          <a:prstGeom prst="rect">
            <a:avLst/>
          </a:prstGeom>
          <a:noFill/>
          <a:ln w="9525">
            <a:noFill/>
            <a:miter lim="800000"/>
            <a:headEnd/>
            <a:tailEnd/>
          </a:ln>
        </p:spPr>
      </p:pic>
      <p:sp>
        <p:nvSpPr>
          <p:cNvPr id="8" name="TextBox 7"/>
          <p:cNvSpPr txBox="1"/>
          <p:nvPr/>
        </p:nvSpPr>
        <p:spPr>
          <a:xfrm>
            <a:off x="609600" y="2133600"/>
            <a:ext cx="7772400" cy="369332"/>
          </a:xfrm>
          <a:prstGeom prst="rect">
            <a:avLst/>
          </a:prstGeom>
          <a:noFill/>
        </p:spPr>
        <p:txBody>
          <a:bodyPr wrap="square" rtlCol="0">
            <a:spAutoFit/>
          </a:bodyPr>
          <a:lstStyle/>
          <a:p>
            <a:endParaRPr lang="en-US" dirty="0"/>
          </a:p>
        </p:txBody>
      </p:sp>
      <p:pic>
        <p:nvPicPr>
          <p:cNvPr id="3" name="Picture 2"/>
          <p:cNvPicPr>
            <a:picLocks noChangeAspect="1" noChangeArrowheads="1"/>
          </p:cNvPicPr>
          <p:nvPr/>
        </p:nvPicPr>
        <p:blipFill>
          <a:blip r:embed="rId4" cstate="print"/>
          <a:srcRect/>
          <a:stretch>
            <a:fillRect/>
          </a:stretch>
        </p:blipFill>
        <p:spPr bwMode="auto">
          <a:xfrm>
            <a:off x="1752600" y="1981200"/>
            <a:ext cx="5562600" cy="1524000"/>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9" name="TextBox 8"/>
          <p:cNvSpPr txBox="1"/>
          <p:nvPr/>
        </p:nvSpPr>
        <p:spPr>
          <a:xfrm>
            <a:off x="6400800" y="1066800"/>
            <a:ext cx="1447800" cy="369332"/>
          </a:xfrm>
          <a:prstGeom prst="rect">
            <a:avLst/>
          </a:prstGeom>
          <a:noFill/>
        </p:spPr>
        <p:txBody>
          <a:bodyPr wrap="square" rtlCol="0">
            <a:spAutoFit/>
          </a:bodyPr>
          <a:lstStyle/>
          <a:p>
            <a:endParaRPr lang="en-US" dirty="0"/>
          </a:p>
        </p:txBody>
      </p:sp>
      <p:pic>
        <p:nvPicPr>
          <p:cNvPr id="4" name="Picture 2"/>
          <p:cNvPicPr>
            <a:picLocks noChangeAspect="1" noChangeArrowheads="1"/>
          </p:cNvPicPr>
          <p:nvPr/>
        </p:nvPicPr>
        <p:blipFill>
          <a:blip r:embed="rId5" cstate="print"/>
          <a:srcRect/>
          <a:stretch>
            <a:fillRect/>
          </a:stretch>
        </p:blipFill>
        <p:spPr bwMode="auto">
          <a:xfrm>
            <a:off x="6858000" y="762000"/>
            <a:ext cx="1600200" cy="9906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458200" cy="685800"/>
          </a:xfrm>
        </p:spPr>
        <p:style>
          <a:lnRef idx="3">
            <a:schemeClr val="lt1"/>
          </a:lnRef>
          <a:fillRef idx="1">
            <a:schemeClr val="accent1"/>
          </a:fillRef>
          <a:effectRef idx="1">
            <a:schemeClr val="accent1"/>
          </a:effectRef>
          <a:fontRef idx="minor">
            <a:schemeClr val="lt1"/>
          </a:fontRef>
        </p:style>
        <p:txBody>
          <a:bodyPr>
            <a:normAutofit/>
          </a:bodyPr>
          <a:lstStyle/>
          <a:p>
            <a:r>
              <a:rPr lang="en-US" sz="2000" b="1" dirty="0" smtClean="0">
                <a:solidFill>
                  <a:srgbClr val="FFFF00"/>
                </a:solidFill>
                <a:latin typeface="Arial" pitchFamily="34" charset="0"/>
                <a:cs typeface="Arial" pitchFamily="34" charset="0"/>
              </a:rPr>
              <a:t>The research result outcomes has publish</a:t>
            </a:r>
            <a:r>
              <a:rPr lang="en-US" sz="2400" b="1" dirty="0" smtClean="0">
                <a:solidFill>
                  <a:srgbClr val="FFFF00"/>
                </a:solidFill>
                <a:latin typeface="Arial" pitchFamily="34" charset="0"/>
                <a:cs typeface="Arial" pitchFamily="34" charset="0"/>
              </a:rPr>
              <a:t>ed </a:t>
            </a:r>
            <a:endParaRPr lang="en-US" sz="2400" dirty="0">
              <a:solidFill>
                <a:srgbClr val="FFFF00"/>
              </a:solidFill>
            </a:endParaRPr>
          </a:p>
        </p:txBody>
      </p:sp>
      <p:sp>
        <p:nvSpPr>
          <p:cNvPr id="3" name="Content Placeholder 2"/>
          <p:cNvSpPr>
            <a:spLocks noGrp="1"/>
          </p:cNvSpPr>
          <p:nvPr>
            <p:ph idx="1"/>
          </p:nvPr>
        </p:nvSpPr>
        <p:spPr>
          <a:xfrm>
            <a:off x="304800" y="685800"/>
            <a:ext cx="8458200" cy="5867400"/>
          </a:xfrm>
        </p:spPr>
        <p:style>
          <a:lnRef idx="3">
            <a:schemeClr val="lt1"/>
          </a:lnRef>
          <a:fillRef idx="1">
            <a:schemeClr val="accent1"/>
          </a:fillRef>
          <a:effectRef idx="1">
            <a:schemeClr val="accent1"/>
          </a:effectRef>
          <a:fontRef idx="minor">
            <a:schemeClr val="lt1"/>
          </a:fontRef>
        </p:style>
        <p:txBody>
          <a:bodyPr>
            <a:normAutofit fontScale="25000" lnSpcReduction="20000"/>
          </a:bodyPr>
          <a:lstStyle/>
          <a:p>
            <a:pPr lvl="0"/>
            <a:endParaRPr lang="en-US" dirty="0" smtClean="0"/>
          </a:p>
          <a:p>
            <a:pPr>
              <a:lnSpc>
                <a:spcPct val="170000"/>
              </a:lnSpc>
              <a:buNone/>
            </a:pPr>
            <a:r>
              <a:rPr lang="en-US" sz="6400" b="1" dirty="0" smtClean="0">
                <a:solidFill>
                  <a:srgbClr val="FFFF00"/>
                </a:solidFill>
                <a:latin typeface="Arial" pitchFamily="34" charset="0"/>
                <a:cs typeface="Arial" pitchFamily="34" charset="0"/>
              </a:rPr>
              <a:t>Selected research publications</a:t>
            </a:r>
            <a:r>
              <a:rPr lang="en-US" sz="4800" b="1" dirty="0" smtClean="0">
                <a:solidFill>
                  <a:srgbClr val="FFFF00"/>
                </a:solidFill>
                <a:latin typeface="Arial" pitchFamily="34" charset="0"/>
                <a:cs typeface="Arial" pitchFamily="34" charset="0"/>
              </a:rPr>
              <a:t>:                                                           </a:t>
            </a:r>
            <a:r>
              <a:rPr lang="en-US" sz="4800" b="1" dirty="0" smtClean="0">
                <a:latin typeface="Arial" pitchFamily="34" charset="0"/>
                <a:cs typeface="Arial" pitchFamily="34" charset="0"/>
              </a:rPr>
              <a:t>[</a:t>
            </a:r>
            <a:r>
              <a:rPr lang="en-US" sz="4800" b="1" dirty="0" smtClean="0">
                <a:solidFill>
                  <a:srgbClr val="002060"/>
                </a:solidFill>
                <a:latin typeface="Arial" pitchFamily="34" charset="0"/>
                <a:cs typeface="Arial" pitchFamily="34" charset="0"/>
              </a:rPr>
              <a:t> Google Scholar</a:t>
            </a:r>
            <a:r>
              <a:rPr lang="en-US" sz="4800" b="1" dirty="0" smtClean="0">
                <a:solidFill>
                  <a:schemeClr val="bg1"/>
                </a:solidFill>
                <a:latin typeface="Arial" pitchFamily="34" charset="0"/>
                <a:cs typeface="Arial" pitchFamily="34" charset="0"/>
              </a:rPr>
              <a:t>]</a:t>
            </a:r>
          </a:p>
          <a:p>
            <a:pPr lvl="0">
              <a:lnSpc>
                <a:spcPct val="170000"/>
              </a:lnSpc>
              <a:buNone/>
            </a:pPr>
            <a:r>
              <a:rPr lang="en-US" sz="4800" b="1" dirty="0" smtClean="0">
                <a:solidFill>
                  <a:srgbClr val="FFFF00"/>
                </a:solidFill>
                <a:latin typeface="Arial" pitchFamily="34" charset="0"/>
                <a:cs typeface="Arial" pitchFamily="34" charset="0"/>
              </a:rPr>
              <a:t>  * </a:t>
            </a:r>
            <a:r>
              <a:rPr lang="en-US" sz="5600" b="1" dirty="0" err="1" smtClean="0">
                <a:solidFill>
                  <a:srgbClr val="FFFF00"/>
                </a:solidFill>
                <a:latin typeface="Arial" pitchFamily="34" charset="0"/>
                <a:cs typeface="Arial" pitchFamily="34" charset="0"/>
              </a:rPr>
              <a:t>Bhopale</a:t>
            </a:r>
            <a:r>
              <a:rPr lang="en-US" sz="5600" b="1" dirty="0" smtClean="0">
                <a:solidFill>
                  <a:srgbClr val="FFFF00"/>
                </a:solidFill>
                <a:latin typeface="Arial" pitchFamily="34" charset="0"/>
                <a:cs typeface="Arial" pitchFamily="34" charset="0"/>
              </a:rPr>
              <a:t> G. M. </a:t>
            </a:r>
            <a:r>
              <a:rPr lang="en-US" sz="5600" b="1" dirty="0" smtClean="0">
                <a:latin typeface="Arial" pitchFamily="34" charset="0"/>
                <a:cs typeface="Arial" pitchFamily="34" charset="0"/>
              </a:rPr>
              <a:t>and </a:t>
            </a:r>
            <a:r>
              <a:rPr lang="en-US" sz="5600" b="1" dirty="0" err="1" smtClean="0">
                <a:latin typeface="Arial" pitchFamily="34" charset="0"/>
                <a:cs typeface="Arial" pitchFamily="34" charset="0"/>
              </a:rPr>
              <a:t>Naik</a:t>
            </a:r>
            <a:r>
              <a:rPr lang="en-US" sz="5600" b="1" dirty="0" smtClean="0">
                <a:latin typeface="Arial" pitchFamily="34" charset="0"/>
                <a:cs typeface="Arial" pitchFamily="34" charset="0"/>
              </a:rPr>
              <a:t> S. R. Toxoplasmosis in India. Indian Practitioner (1992), 45,237-245. </a:t>
            </a:r>
            <a:r>
              <a:rPr lang="en-US" sz="4800" b="1" dirty="0" smtClean="0">
                <a:solidFill>
                  <a:srgbClr val="002060"/>
                </a:solidFill>
                <a:latin typeface="Arial" pitchFamily="34" charset="0"/>
                <a:cs typeface="Arial" pitchFamily="34" charset="0"/>
              </a:rPr>
              <a:t>[Number of   Citations 3].</a:t>
            </a:r>
          </a:p>
          <a:p>
            <a:pPr lvl="0">
              <a:lnSpc>
                <a:spcPct val="170000"/>
              </a:lnSpc>
              <a:buFont typeface="Arial" charset="0"/>
              <a:buChar char="•"/>
            </a:pPr>
            <a:r>
              <a:rPr lang="en-US" sz="5600" b="1" dirty="0" err="1" smtClean="0">
                <a:solidFill>
                  <a:srgbClr val="FFFF00"/>
                </a:solidFill>
                <a:latin typeface="Arial" pitchFamily="34" charset="0"/>
                <a:cs typeface="Arial" pitchFamily="34" charset="0"/>
              </a:rPr>
              <a:t>Bhopale</a:t>
            </a:r>
            <a:r>
              <a:rPr lang="en-US" sz="5600" b="1" dirty="0" smtClean="0">
                <a:solidFill>
                  <a:srgbClr val="FFFF00"/>
                </a:solidFill>
                <a:latin typeface="Arial" pitchFamily="34" charset="0"/>
                <a:cs typeface="Arial" pitchFamily="34" charset="0"/>
              </a:rPr>
              <a:t> G.M.</a:t>
            </a:r>
            <a:r>
              <a:rPr lang="en-US" sz="5600" b="1" dirty="0" smtClean="0">
                <a:latin typeface="Arial" pitchFamily="34" charset="0"/>
                <a:cs typeface="Arial" pitchFamily="34" charset="0"/>
              </a:rPr>
              <a:t> and </a:t>
            </a:r>
            <a:r>
              <a:rPr lang="en-US" sz="5600" b="1" dirty="0" err="1" smtClean="0">
                <a:latin typeface="Arial" pitchFamily="34" charset="0"/>
                <a:cs typeface="Arial" pitchFamily="34" charset="0"/>
              </a:rPr>
              <a:t>Naik</a:t>
            </a:r>
            <a:r>
              <a:rPr lang="en-US" sz="5600" b="1" dirty="0" smtClean="0">
                <a:latin typeface="Arial" pitchFamily="34" charset="0"/>
                <a:cs typeface="Arial" pitchFamily="34" charset="0"/>
              </a:rPr>
              <a:t> S.R. </a:t>
            </a:r>
            <a:r>
              <a:rPr lang="en-US" sz="5600" b="1" dirty="0" err="1" smtClean="0">
                <a:latin typeface="Arial" pitchFamily="34" charset="0"/>
                <a:cs typeface="Arial" pitchFamily="34" charset="0"/>
              </a:rPr>
              <a:t>Penicillinase</a:t>
            </a:r>
            <a:r>
              <a:rPr lang="en-US" sz="5600" b="1" dirty="0" smtClean="0">
                <a:latin typeface="Arial" pitchFamily="34" charset="0"/>
                <a:cs typeface="Arial" pitchFamily="34" charset="0"/>
              </a:rPr>
              <a:t> as a potent enzyme marker for Enzyme link </a:t>
            </a:r>
            <a:r>
              <a:rPr lang="en-US" sz="5600" b="1" dirty="0" err="1" smtClean="0">
                <a:latin typeface="Arial" pitchFamily="34" charset="0"/>
                <a:cs typeface="Arial" pitchFamily="34" charset="0"/>
              </a:rPr>
              <a:t>Immunosorbent</a:t>
            </a:r>
            <a:r>
              <a:rPr lang="en-US" sz="5600" b="1" dirty="0" smtClean="0">
                <a:latin typeface="Arial" pitchFamily="34" charset="0"/>
                <a:cs typeface="Arial" pitchFamily="34" charset="0"/>
              </a:rPr>
              <a:t>  Assay and its application in immunodiagnostic. Hindustan Antibiotics Bulletin (1993), 35, 257-17 </a:t>
            </a:r>
            <a:r>
              <a:rPr lang="en-US" sz="4800" b="1" dirty="0" smtClean="0">
                <a:solidFill>
                  <a:srgbClr val="002060"/>
                </a:solidFill>
                <a:latin typeface="Arial" pitchFamily="34" charset="0"/>
                <a:cs typeface="Arial" pitchFamily="34" charset="0"/>
              </a:rPr>
              <a:t>[Number of Citations 2].</a:t>
            </a:r>
          </a:p>
          <a:p>
            <a:pPr lvl="0">
              <a:lnSpc>
                <a:spcPct val="170000"/>
              </a:lnSpc>
              <a:buFont typeface="Arial" charset="0"/>
              <a:buChar char="•"/>
            </a:pPr>
            <a:endParaRPr lang="en-US" sz="4800" b="1" dirty="0" smtClean="0">
              <a:solidFill>
                <a:srgbClr val="002060"/>
              </a:solidFill>
              <a:latin typeface="Arial" pitchFamily="34" charset="0"/>
              <a:cs typeface="Arial" pitchFamily="34" charset="0"/>
            </a:endParaRPr>
          </a:p>
          <a:p>
            <a:pPr lvl="0">
              <a:lnSpc>
                <a:spcPct val="170000"/>
              </a:lnSpc>
              <a:buNone/>
            </a:pPr>
            <a:r>
              <a:rPr lang="en-US" sz="5600" b="1" dirty="0" smtClean="0">
                <a:solidFill>
                  <a:srgbClr val="FFFF00"/>
                </a:solidFill>
                <a:latin typeface="Arial" pitchFamily="34" charset="0"/>
                <a:cs typeface="Arial" pitchFamily="34" charset="0"/>
              </a:rPr>
              <a:t>* </a:t>
            </a:r>
            <a:r>
              <a:rPr lang="en-US" sz="5600" b="1" dirty="0" err="1" smtClean="0">
                <a:solidFill>
                  <a:srgbClr val="FFFF00"/>
                </a:solidFill>
                <a:latin typeface="Arial" pitchFamily="34" charset="0"/>
                <a:cs typeface="Arial" pitchFamily="34" charset="0"/>
              </a:rPr>
              <a:t>Bhopale</a:t>
            </a:r>
            <a:r>
              <a:rPr lang="en-US" sz="5600" b="1" dirty="0" smtClean="0">
                <a:solidFill>
                  <a:srgbClr val="FFFF00"/>
                </a:solidFill>
                <a:latin typeface="Arial" pitchFamily="34" charset="0"/>
                <a:cs typeface="Arial" pitchFamily="34" charset="0"/>
              </a:rPr>
              <a:t> G. M</a:t>
            </a:r>
            <a:r>
              <a:rPr lang="en-US" sz="5600" b="1" dirty="0" smtClean="0">
                <a:latin typeface="Arial" pitchFamily="34" charset="0"/>
                <a:cs typeface="Arial" pitchFamily="34" charset="0"/>
              </a:rPr>
              <a:t>. and </a:t>
            </a:r>
            <a:r>
              <a:rPr lang="en-US" sz="5600" b="1" dirty="0" err="1" smtClean="0">
                <a:latin typeface="Arial" pitchFamily="34" charset="0"/>
                <a:cs typeface="Arial" pitchFamily="34" charset="0"/>
              </a:rPr>
              <a:t>Naik</a:t>
            </a:r>
            <a:r>
              <a:rPr lang="en-US" sz="5600" b="1" dirty="0" smtClean="0">
                <a:latin typeface="Arial" pitchFamily="34" charset="0"/>
                <a:cs typeface="Arial" pitchFamily="34" charset="0"/>
              </a:rPr>
              <a:t> S. R. Strip ELISA for the detection of </a:t>
            </a:r>
            <a:r>
              <a:rPr lang="en-US" sz="5600" b="1" dirty="0" err="1" smtClean="0">
                <a:latin typeface="Arial" pitchFamily="34" charset="0"/>
                <a:cs typeface="Arial" pitchFamily="34" charset="0"/>
              </a:rPr>
              <a:t>IgG</a:t>
            </a:r>
            <a:r>
              <a:rPr lang="en-US" sz="5600" b="1" dirty="0" smtClean="0">
                <a:latin typeface="Arial" pitchFamily="34" charset="0"/>
                <a:cs typeface="Arial" pitchFamily="34" charset="0"/>
              </a:rPr>
              <a:t> antibodies to </a:t>
            </a:r>
            <a:r>
              <a:rPr lang="en-US" sz="5600" b="1" i="1" dirty="0" err="1" smtClean="0">
                <a:latin typeface="Arial" pitchFamily="34" charset="0"/>
                <a:cs typeface="Arial" pitchFamily="34" charset="0"/>
              </a:rPr>
              <a:t>Toxoplasma</a:t>
            </a:r>
            <a:r>
              <a:rPr lang="en-US" sz="5600" b="1" i="1" dirty="0" smtClean="0">
                <a:latin typeface="Arial" pitchFamily="34" charset="0"/>
                <a:cs typeface="Arial" pitchFamily="34" charset="0"/>
              </a:rPr>
              <a:t> </a:t>
            </a:r>
            <a:r>
              <a:rPr lang="en-US" sz="5600" b="1" i="1" dirty="0" err="1" smtClean="0">
                <a:latin typeface="Arial" pitchFamily="34" charset="0"/>
                <a:cs typeface="Arial" pitchFamily="34" charset="0"/>
              </a:rPr>
              <a:t>gondii</a:t>
            </a:r>
            <a:r>
              <a:rPr lang="en-US" sz="5600" b="1" i="1" dirty="0" smtClean="0">
                <a:latin typeface="Arial" pitchFamily="34" charset="0"/>
                <a:cs typeface="Arial" pitchFamily="34" charset="0"/>
              </a:rPr>
              <a:t>. </a:t>
            </a:r>
            <a:r>
              <a:rPr lang="en-US" sz="5600" b="1" dirty="0" smtClean="0">
                <a:latin typeface="Arial" pitchFamily="34" charset="0"/>
                <a:cs typeface="Arial" pitchFamily="34" charset="0"/>
              </a:rPr>
              <a:t>Indian Journal of Medical Research (1994), 99, 68-70. </a:t>
            </a:r>
            <a:r>
              <a:rPr lang="en-US" sz="4800" b="1" dirty="0" smtClean="0">
                <a:solidFill>
                  <a:srgbClr val="002060"/>
                </a:solidFill>
                <a:latin typeface="Arial" pitchFamily="34" charset="0"/>
                <a:cs typeface="Arial" pitchFamily="34" charset="0"/>
              </a:rPr>
              <a:t>[IF 1.83 ] [Number of Citations 1 ].</a:t>
            </a:r>
          </a:p>
          <a:p>
            <a:pPr lvl="0">
              <a:lnSpc>
                <a:spcPct val="170000"/>
              </a:lnSpc>
            </a:pPr>
            <a:endParaRPr lang="en-US" b="1" dirty="0" smtClean="0">
              <a:latin typeface="Arial" pitchFamily="34" charset="0"/>
              <a:cs typeface="Arial" pitchFamily="34" charset="0"/>
            </a:endParaRPr>
          </a:p>
          <a:p>
            <a:pPr lvl="0">
              <a:lnSpc>
                <a:spcPct val="170000"/>
              </a:lnSpc>
              <a:buNone/>
            </a:pPr>
            <a:r>
              <a:rPr lang="en-US" sz="5600" b="1" dirty="0" err="1" smtClean="0">
                <a:solidFill>
                  <a:srgbClr val="FFFF00"/>
                </a:solidFill>
                <a:latin typeface="Arial" pitchFamily="34" charset="0"/>
                <a:cs typeface="Arial" pitchFamily="34" charset="0"/>
              </a:rPr>
              <a:t>Bhopale</a:t>
            </a:r>
            <a:r>
              <a:rPr lang="en-US" sz="5600" b="1" dirty="0" smtClean="0">
                <a:solidFill>
                  <a:srgbClr val="FFFF00"/>
                </a:solidFill>
                <a:latin typeface="Arial" pitchFamily="34" charset="0"/>
                <a:cs typeface="Arial" pitchFamily="34" charset="0"/>
              </a:rPr>
              <a:t> G. M.</a:t>
            </a:r>
            <a:r>
              <a:rPr lang="en-US" sz="5600" b="1" dirty="0" smtClean="0">
                <a:latin typeface="Arial" pitchFamily="34" charset="0"/>
                <a:cs typeface="Arial" pitchFamily="34" charset="0"/>
              </a:rPr>
              <a:t> </a:t>
            </a:r>
            <a:r>
              <a:rPr lang="en-US" sz="5600" b="1" dirty="0" err="1" smtClean="0">
                <a:latin typeface="Arial" pitchFamily="34" charset="0"/>
                <a:cs typeface="Arial" pitchFamily="34" charset="0"/>
              </a:rPr>
              <a:t>Naik</a:t>
            </a:r>
            <a:r>
              <a:rPr lang="en-US" sz="5600" b="1" dirty="0" smtClean="0">
                <a:latin typeface="Arial" pitchFamily="34" charset="0"/>
                <a:cs typeface="Arial" pitchFamily="34" charset="0"/>
              </a:rPr>
              <a:t> S. R. </a:t>
            </a:r>
            <a:r>
              <a:rPr lang="en-US" sz="5600" b="1" dirty="0" err="1" smtClean="0">
                <a:latin typeface="Arial" pitchFamily="34" charset="0"/>
                <a:cs typeface="Arial" pitchFamily="34" charset="0"/>
              </a:rPr>
              <a:t>Bhave</a:t>
            </a:r>
            <a:r>
              <a:rPr lang="en-US" sz="5600" b="1" dirty="0" smtClean="0">
                <a:latin typeface="Arial" pitchFamily="34" charset="0"/>
                <a:cs typeface="Arial" pitchFamily="34" charset="0"/>
              </a:rPr>
              <a:t> G. G. </a:t>
            </a:r>
            <a:r>
              <a:rPr lang="en-US" sz="5600" b="1" dirty="0" err="1" smtClean="0">
                <a:latin typeface="Arial" pitchFamily="34" charset="0"/>
                <a:cs typeface="Arial" pitchFamily="34" charset="0"/>
              </a:rPr>
              <a:t>Naik</a:t>
            </a:r>
            <a:r>
              <a:rPr lang="en-US" sz="5600" b="1" dirty="0" smtClean="0">
                <a:latin typeface="Arial" pitchFamily="34" charset="0"/>
                <a:cs typeface="Arial" pitchFamily="34" charset="0"/>
              </a:rPr>
              <a:t> S. S. and </a:t>
            </a:r>
            <a:r>
              <a:rPr lang="en-US" sz="5600" b="1" dirty="0" err="1" smtClean="0">
                <a:latin typeface="Arial" pitchFamily="34" charset="0"/>
                <a:cs typeface="Arial" pitchFamily="34" charset="0"/>
              </a:rPr>
              <a:t>Gogate</a:t>
            </a:r>
            <a:r>
              <a:rPr lang="en-US" sz="5600" b="1" dirty="0" smtClean="0">
                <a:latin typeface="Arial" pitchFamily="34" charset="0"/>
                <a:cs typeface="Arial" pitchFamily="34" charset="0"/>
              </a:rPr>
              <a:t> A. Assessment of Enzyme Linked  </a:t>
            </a:r>
            <a:r>
              <a:rPr lang="en-US" sz="5600" b="1" dirty="0" err="1" smtClean="0">
                <a:latin typeface="Arial" pitchFamily="34" charset="0"/>
                <a:cs typeface="Arial" pitchFamily="34" charset="0"/>
              </a:rPr>
              <a:t>Immunosorbent</a:t>
            </a:r>
            <a:r>
              <a:rPr lang="en-US" sz="5600" b="1" dirty="0" smtClean="0">
                <a:latin typeface="Arial" pitchFamily="34" charset="0"/>
                <a:cs typeface="Arial" pitchFamily="34" charset="0"/>
              </a:rPr>
              <a:t> Assay based diagnostic kits (</a:t>
            </a:r>
            <a:r>
              <a:rPr lang="en-US" sz="5600" b="1" dirty="0" err="1" smtClean="0">
                <a:latin typeface="Arial" pitchFamily="34" charset="0"/>
                <a:cs typeface="Arial" pitchFamily="34" charset="0"/>
              </a:rPr>
              <a:t>Toxokit</a:t>
            </a:r>
            <a:r>
              <a:rPr lang="en-US" sz="5600" b="1" dirty="0" smtClean="0">
                <a:latin typeface="Arial" pitchFamily="34" charset="0"/>
                <a:cs typeface="Arial" pitchFamily="34" charset="0"/>
              </a:rPr>
              <a:t>-G and </a:t>
            </a:r>
            <a:r>
              <a:rPr lang="en-US" sz="5600" b="1" dirty="0" err="1" smtClean="0">
                <a:latin typeface="Arial" pitchFamily="34" charset="0"/>
                <a:cs typeface="Arial" pitchFamily="34" charset="0"/>
              </a:rPr>
              <a:t>ToxoKit</a:t>
            </a:r>
            <a:r>
              <a:rPr lang="en-US" sz="5600" b="1" dirty="0" smtClean="0">
                <a:latin typeface="Arial" pitchFamily="34" charset="0"/>
                <a:cs typeface="Arial" pitchFamily="34" charset="0"/>
              </a:rPr>
              <a:t>-M) for the detection of </a:t>
            </a:r>
            <a:r>
              <a:rPr lang="en-US" sz="5600" b="1" dirty="0" err="1" smtClean="0">
                <a:latin typeface="Arial" pitchFamily="34" charset="0"/>
                <a:cs typeface="Arial" pitchFamily="34" charset="0"/>
              </a:rPr>
              <a:t>IgG</a:t>
            </a:r>
            <a:r>
              <a:rPr lang="en-US" sz="5600" b="1" dirty="0" smtClean="0">
                <a:latin typeface="Arial" pitchFamily="34" charset="0"/>
                <a:cs typeface="Arial" pitchFamily="34" charset="0"/>
              </a:rPr>
              <a:t> and </a:t>
            </a:r>
            <a:r>
              <a:rPr lang="en-US" sz="5600" b="1" dirty="0" err="1" smtClean="0">
                <a:latin typeface="Arial" pitchFamily="34" charset="0"/>
                <a:cs typeface="Arial" pitchFamily="34" charset="0"/>
              </a:rPr>
              <a:t>IgM</a:t>
            </a:r>
            <a:r>
              <a:rPr lang="en-US" sz="5600" b="1" dirty="0" smtClean="0">
                <a:latin typeface="Arial" pitchFamily="34" charset="0"/>
                <a:cs typeface="Arial" pitchFamily="34" charset="0"/>
              </a:rPr>
              <a:t>    antibodies to </a:t>
            </a:r>
            <a:r>
              <a:rPr lang="en-US" sz="5600" b="1" i="1" dirty="0" err="1" smtClean="0">
                <a:latin typeface="Arial" pitchFamily="34" charset="0"/>
                <a:cs typeface="Arial" pitchFamily="34" charset="0"/>
              </a:rPr>
              <a:t>Toxoplasma</a:t>
            </a:r>
            <a:r>
              <a:rPr lang="en-US" sz="5600" b="1" i="1" dirty="0" smtClean="0">
                <a:latin typeface="Arial" pitchFamily="34" charset="0"/>
                <a:cs typeface="Arial" pitchFamily="34" charset="0"/>
              </a:rPr>
              <a:t> </a:t>
            </a:r>
            <a:r>
              <a:rPr lang="en-US" sz="5600" b="1" i="1" dirty="0" err="1" smtClean="0">
                <a:latin typeface="Arial" pitchFamily="34" charset="0"/>
                <a:cs typeface="Arial" pitchFamily="34" charset="0"/>
              </a:rPr>
              <a:t>gondii</a:t>
            </a:r>
            <a:r>
              <a:rPr lang="en-US" sz="5600" b="1" i="1" dirty="0" smtClean="0">
                <a:latin typeface="Arial" pitchFamily="34" charset="0"/>
                <a:cs typeface="Arial" pitchFamily="34" charset="0"/>
              </a:rPr>
              <a:t> </a:t>
            </a:r>
            <a:r>
              <a:rPr lang="en-US" sz="5600" b="1" dirty="0" smtClean="0">
                <a:latin typeface="Arial" pitchFamily="34" charset="0"/>
                <a:cs typeface="Arial" pitchFamily="34" charset="0"/>
              </a:rPr>
              <a:t>in human serum. Comparative Immunology Microbiology and Infectious Diseases (1997), 20, 309-314. </a:t>
            </a:r>
            <a:r>
              <a:rPr lang="en-US" sz="4800" b="1" dirty="0" smtClean="0">
                <a:solidFill>
                  <a:srgbClr val="002060"/>
                </a:solidFill>
                <a:latin typeface="Arial" pitchFamily="34" charset="0"/>
                <a:cs typeface="Arial" pitchFamily="34" charset="0"/>
              </a:rPr>
              <a:t>[IF 2.337] [Number of Citations 5].	</a:t>
            </a:r>
          </a:p>
          <a:p>
            <a:pPr>
              <a:lnSpc>
                <a:spcPct val="170000"/>
              </a:lnSpc>
              <a:buNone/>
            </a:pPr>
            <a:endParaRPr lang="en-US" b="1" dirty="0" smtClean="0">
              <a:latin typeface="Arial" pitchFamily="34" charset="0"/>
              <a:cs typeface="Arial" pitchFamily="34" charset="0"/>
            </a:endParaRPr>
          </a:p>
          <a:p>
            <a:pPr>
              <a:lnSpc>
                <a:spcPct val="170000"/>
              </a:lnSpc>
              <a:buNone/>
            </a:pPr>
            <a:r>
              <a:rPr lang="en-US" sz="5600" b="1" dirty="0" smtClean="0">
                <a:solidFill>
                  <a:srgbClr val="FFFF00"/>
                </a:solidFill>
                <a:latin typeface="Arial" pitchFamily="34" charset="0"/>
                <a:cs typeface="Arial" pitchFamily="34" charset="0"/>
              </a:rPr>
              <a:t> * </a:t>
            </a:r>
            <a:r>
              <a:rPr lang="en-US" sz="5600" b="1" dirty="0" err="1" smtClean="0">
                <a:solidFill>
                  <a:srgbClr val="FFFF00"/>
                </a:solidFill>
                <a:latin typeface="Arial" pitchFamily="34" charset="0"/>
                <a:cs typeface="Arial" pitchFamily="34" charset="0"/>
              </a:rPr>
              <a:t>Bhopale</a:t>
            </a:r>
            <a:r>
              <a:rPr lang="en-US" sz="5600" b="1" dirty="0" smtClean="0">
                <a:solidFill>
                  <a:srgbClr val="FFFF00"/>
                </a:solidFill>
                <a:latin typeface="Arial" pitchFamily="34" charset="0"/>
                <a:cs typeface="Arial" pitchFamily="34" charset="0"/>
              </a:rPr>
              <a:t> G. M</a:t>
            </a:r>
            <a:r>
              <a:rPr lang="en-US" sz="5600" b="1" dirty="0" smtClean="0">
                <a:latin typeface="Arial" pitchFamily="34" charset="0"/>
                <a:cs typeface="Arial" pitchFamily="34" charset="0"/>
              </a:rPr>
              <a:t>. and </a:t>
            </a:r>
            <a:r>
              <a:rPr lang="en-US" sz="5600" b="1" dirty="0" err="1" smtClean="0">
                <a:latin typeface="Arial" pitchFamily="34" charset="0"/>
                <a:cs typeface="Arial" pitchFamily="34" charset="0"/>
              </a:rPr>
              <a:t>Naik</a:t>
            </a:r>
            <a:r>
              <a:rPr lang="en-US" sz="5600" b="1" dirty="0" smtClean="0">
                <a:latin typeface="Arial" pitchFamily="34" charset="0"/>
                <a:cs typeface="Arial" pitchFamily="34" charset="0"/>
              </a:rPr>
              <a:t> S. R. Detection of circulating antigens by ELISA using </a:t>
            </a:r>
            <a:r>
              <a:rPr lang="en-US" sz="5600" b="1" dirty="0" err="1" smtClean="0">
                <a:latin typeface="Arial" pitchFamily="34" charset="0"/>
                <a:cs typeface="Arial" pitchFamily="34" charset="0"/>
              </a:rPr>
              <a:t>penicillinase</a:t>
            </a:r>
            <a:r>
              <a:rPr lang="en-US" sz="5600" b="1" dirty="0" smtClean="0">
                <a:latin typeface="Arial" pitchFamily="34" charset="0"/>
                <a:cs typeface="Arial" pitchFamily="34" charset="0"/>
              </a:rPr>
              <a:t> in mice infected   with </a:t>
            </a:r>
            <a:r>
              <a:rPr lang="en-US" sz="5600" b="1" i="1" dirty="0" err="1" smtClean="0">
                <a:latin typeface="Arial" pitchFamily="34" charset="0"/>
                <a:cs typeface="Arial" pitchFamily="34" charset="0"/>
              </a:rPr>
              <a:t>Toxoplasma</a:t>
            </a:r>
            <a:r>
              <a:rPr lang="en-US" sz="5600" b="1" i="1" dirty="0" smtClean="0">
                <a:latin typeface="Arial" pitchFamily="34" charset="0"/>
                <a:cs typeface="Arial" pitchFamily="34" charset="0"/>
              </a:rPr>
              <a:t> </a:t>
            </a:r>
            <a:r>
              <a:rPr lang="en-US" sz="5600" b="1" i="1" dirty="0" err="1" smtClean="0">
                <a:latin typeface="Arial" pitchFamily="34" charset="0"/>
                <a:cs typeface="Arial" pitchFamily="34" charset="0"/>
              </a:rPr>
              <a:t>gondii</a:t>
            </a:r>
            <a:r>
              <a:rPr lang="en-US" sz="5600" b="1" i="1" dirty="0" smtClean="0">
                <a:latin typeface="Arial" pitchFamily="34" charset="0"/>
                <a:cs typeface="Arial" pitchFamily="34" charset="0"/>
              </a:rPr>
              <a:t>. </a:t>
            </a:r>
            <a:r>
              <a:rPr lang="en-US" sz="5600" b="1" dirty="0" err="1" smtClean="0">
                <a:latin typeface="Arial" pitchFamily="34" charset="0"/>
                <a:cs typeface="Arial" pitchFamily="34" charset="0"/>
              </a:rPr>
              <a:t>Rocz</a:t>
            </a:r>
            <a:r>
              <a:rPr lang="en-US" sz="5600" b="1" dirty="0" smtClean="0">
                <a:latin typeface="Arial" pitchFamily="34" charset="0"/>
                <a:cs typeface="Arial" pitchFamily="34" charset="0"/>
              </a:rPr>
              <a:t> </a:t>
            </a:r>
            <a:r>
              <a:rPr lang="en-US" sz="5600" b="1" dirty="0" err="1" smtClean="0">
                <a:latin typeface="Arial" pitchFamily="34" charset="0"/>
                <a:cs typeface="Arial" pitchFamily="34" charset="0"/>
              </a:rPr>
              <a:t>Akad</a:t>
            </a:r>
            <a:r>
              <a:rPr lang="en-US" sz="5600" b="1" dirty="0" smtClean="0">
                <a:latin typeface="Arial" pitchFamily="34" charset="0"/>
                <a:cs typeface="Arial" pitchFamily="34" charset="0"/>
              </a:rPr>
              <a:t> Med </a:t>
            </a:r>
            <a:r>
              <a:rPr lang="en-US" sz="5600" b="1" dirty="0" err="1" smtClean="0">
                <a:latin typeface="Arial" pitchFamily="34" charset="0"/>
                <a:cs typeface="Arial" pitchFamily="34" charset="0"/>
              </a:rPr>
              <a:t>Bialymst</a:t>
            </a:r>
            <a:r>
              <a:rPr lang="en-US" sz="5600" b="1" dirty="0" smtClean="0">
                <a:latin typeface="Arial" pitchFamily="34" charset="0"/>
                <a:cs typeface="Arial" pitchFamily="34" charset="0"/>
              </a:rPr>
              <a:t> (2000), 45, 14-18</a:t>
            </a:r>
            <a:r>
              <a:rPr lang="en-US" sz="4800" b="1" dirty="0" smtClean="0">
                <a:solidFill>
                  <a:srgbClr val="002060"/>
                </a:solidFill>
                <a:latin typeface="Arial" pitchFamily="34" charset="0"/>
                <a:cs typeface="Arial" pitchFamily="34" charset="0"/>
              </a:rPr>
              <a:t>. [Number of Citations 4].</a:t>
            </a:r>
          </a:p>
          <a:p>
            <a:pPr>
              <a:lnSpc>
                <a:spcPct val="170000"/>
              </a:lnSpc>
            </a:pPr>
            <a:endParaRPr lang="en-US" sz="5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82962"/>
          </a:xfrm>
        </p:spPr>
        <p:txBody>
          <a:bodyPr/>
          <a:lstStyle/>
          <a:p>
            <a:endParaRPr lang="en-US" dirty="0"/>
          </a:p>
        </p:txBody>
      </p:sp>
      <p:pic>
        <p:nvPicPr>
          <p:cNvPr id="4" name="Picture 3" descr="C:\Users\NAGESH\Desktop\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612" y="304800"/>
            <a:ext cx="8363188" cy="3733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p:cNvPicPr>
            <a:picLocks noGrp="1" noChangeAspect="1" noChangeArrowheads="1"/>
          </p:cNvPicPr>
          <p:nvPr>
            <p:ph idx="1"/>
          </p:nvPr>
        </p:nvPicPr>
        <p:blipFill>
          <a:blip r:embed="rId3" cstate="print"/>
          <a:srcRect/>
          <a:stretch>
            <a:fillRect/>
          </a:stretch>
        </p:blipFill>
        <p:spPr bwMode="auto">
          <a:xfrm>
            <a:off x="2514600" y="3962400"/>
            <a:ext cx="3614882"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10600" cy="2819400"/>
          </a:xfrm>
        </p:spPr>
        <p:style>
          <a:lnRef idx="3">
            <a:schemeClr val="lt1"/>
          </a:lnRef>
          <a:fillRef idx="1">
            <a:schemeClr val="accent1"/>
          </a:fillRef>
          <a:effectRef idx="1">
            <a:schemeClr val="accent1"/>
          </a:effectRef>
          <a:fontRef idx="minor">
            <a:schemeClr val="lt1"/>
          </a:fontRef>
        </p:style>
        <p:txBody>
          <a:bodyPr>
            <a:normAutofit fontScale="90000"/>
          </a:bodyPr>
          <a:lstStyle/>
          <a:p>
            <a:pPr algn="l">
              <a:lnSpc>
                <a:spcPct val="150000"/>
              </a:lnSpc>
            </a:pPr>
            <a:r>
              <a:rPr lang="en-US" sz="2400" dirty="0" smtClean="0">
                <a:solidFill>
                  <a:srgbClr val="FFFF00"/>
                </a:solidFill>
                <a:latin typeface="Arial" pitchFamily="34" charset="0"/>
                <a:cs typeface="Arial" pitchFamily="34" charset="0"/>
              </a:rPr>
              <a:t/>
            </a:r>
            <a:br>
              <a:rPr lang="en-US" sz="2400" dirty="0" smtClean="0">
                <a:solidFill>
                  <a:srgbClr val="FFFF00"/>
                </a:solidFill>
                <a:latin typeface="Arial" pitchFamily="34" charset="0"/>
                <a:cs typeface="Arial" pitchFamily="34" charset="0"/>
              </a:rPr>
            </a:br>
            <a:r>
              <a:rPr lang="en-US" sz="2400" dirty="0" smtClean="0">
                <a:solidFill>
                  <a:srgbClr val="FFFF00"/>
                </a:solidFill>
                <a:latin typeface="Arial" pitchFamily="34" charset="0"/>
                <a:cs typeface="Arial" pitchFamily="34" charset="0"/>
              </a:rPr>
              <a:t/>
            </a:r>
            <a:br>
              <a:rPr lang="en-US" sz="2400" dirty="0" smtClean="0">
                <a:solidFill>
                  <a:srgbClr val="FFFF00"/>
                </a:solidFill>
                <a:latin typeface="Arial" pitchFamily="34" charset="0"/>
                <a:cs typeface="Arial" pitchFamily="34" charset="0"/>
              </a:rPr>
            </a:br>
            <a:r>
              <a:rPr lang="en-US" sz="2400" dirty="0" smtClean="0">
                <a:solidFill>
                  <a:srgbClr val="FFFF00"/>
                </a:solidFill>
                <a:latin typeface="Arial" pitchFamily="34" charset="0"/>
                <a:cs typeface="Arial" pitchFamily="34" charset="0"/>
              </a:rPr>
              <a:t/>
            </a:r>
            <a:br>
              <a:rPr lang="en-US" sz="2400" dirty="0" smtClean="0">
                <a:solidFill>
                  <a:srgbClr val="FFFF00"/>
                </a:solidFill>
                <a:latin typeface="Arial" pitchFamily="34" charset="0"/>
                <a:cs typeface="Arial" pitchFamily="34" charset="0"/>
              </a:rPr>
            </a:br>
            <a:r>
              <a:rPr lang="en-US" sz="2200" dirty="0" smtClean="0">
                <a:solidFill>
                  <a:srgbClr val="FFFF00"/>
                </a:solidFill>
                <a:latin typeface="Arial" pitchFamily="34" charset="0"/>
                <a:cs typeface="Arial" pitchFamily="34" charset="0"/>
              </a:rPr>
              <a:t>The most cited articles: </a:t>
            </a:r>
            <a:r>
              <a:rPr lang="en-US" sz="1300" b="1" dirty="0" smtClean="0">
                <a:solidFill>
                  <a:srgbClr val="002060"/>
                </a:solidFill>
                <a:latin typeface="Arial" pitchFamily="34" charset="0"/>
                <a:cs typeface="Arial" pitchFamily="34" charset="0"/>
              </a:rPr>
              <a:t>                                                                      [Google Scholar]</a:t>
            </a:r>
            <a:r>
              <a:rPr lang="en-US" sz="1300" dirty="0" smtClean="0">
                <a:solidFill>
                  <a:srgbClr val="002060"/>
                </a:solidFill>
                <a:latin typeface="Arial" pitchFamily="34" charset="0"/>
                <a:cs typeface="Arial" pitchFamily="34" charset="0"/>
              </a:rPr>
              <a:t/>
            </a:r>
            <a:br>
              <a:rPr lang="en-US" sz="1300" dirty="0" smtClean="0">
                <a:solidFill>
                  <a:srgbClr val="002060"/>
                </a:solidFill>
                <a:latin typeface="Arial" pitchFamily="34" charset="0"/>
                <a:cs typeface="Arial" pitchFamily="34" charset="0"/>
              </a:rPr>
            </a:br>
            <a:r>
              <a:rPr lang="en-US" sz="2400" dirty="0" smtClean="0">
                <a:solidFill>
                  <a:srgbClr val="FFFF00"/>
                </a:solidFill>
                <a:latin typeface="Arial" pitchFamily="34" charset="0"/>
                <a:cs typeface="Arial" pitchFamily="34" charset="0"/>
              </a:rPr>
              <a:t>* </a:t>
            </a:r>
            <a:r>
              <a:rPr lang="en-US" sz="1800" b="1" dirty="0" err="1" smtClean="0">
                <a:solidFill>
                  <a:srgbClr val="FFFF00"/>
                </a:solidFill>
                <a:latin typeface="Arial" pitchFamily="34" charset="0"/>
                <a:cs typeface="Arial" pitchFamily="34" charset="0"/>
              </a:rPr>
              <a:t>Bhopale</a:t>
            </a:r>
            <a:r>
              <a:rPr lang="en-US" sz="1800" b="1" dirty="0" smtClean="0">
                <a:solidFill>
                  <a:srgbClr val="FFFF00"/>
                </a:solidFill>
                <a:latin typeface="Arial" pitchFamily="34" charset="0"/>
                <a:cs typeface="Arial" pitchFamily="34" charset="0"/>
              </a:rPr>
              <a:t> G.M</a:t>
            </a:r>
            <a:r>
              <a:rPr lang="en-US" sz="1800" b="1" dirty="0" smtClean="0">
                <a:latin typeface="Arial" pitchFamily="34" charset="0"/>
                <a:cs typeface="Arial" pitchFamily="34" charset="0"/>
              </a:rPr>
              <a:t>. </a:t>
            </a:r>
            <a:r>
              <a:rPr lang="en-US" sz="1800" dirty="0" smtClean="0">
                <a:latin typeface="Arial" pitchFamily="34" charset="0"/>
                <a:cs typeface="Arial" pitchFamily="34" charset="0"/>
              </a:rPr>
              <a:t>Pathogenesis of toxoplasmosis. Comparative Immunology  Microbiology and   </a:t>
            </a:r>
            <a:br>
              <a:rPr lang="en-US" sz="1800" dirty="0" smtClean="0">
                <a:latin typeface="Arial" pitchFamily="34" charset="0"/>
                <a:cs typeface="Arial" pitchFamily="34" charset="0"/>
              </a:rPr>
            </a:br>
            <a:r>
              <a:rPr lang="en-US" sz="1800" dirty="0" smtClean="0">
                <a:latin typeface="Arial" pitchFamily="34" charset="0"/>
                <a:cs typeface="Arial" pitchFamily="34" charset="0"/>
              </a:rPr>
              <a:t>                Infectious</a:t>
            </a:r>
            <a:r>
              <a:rPr lang="en-US" sz="1800" b="1" dirty="0" smtClean="0">
                <a:latin typeface="Arial" pitchFamily="34" charset="0"/>
                <a:cs typeface="Arial" pitchFamily="34" charset="0"/>
              </a:rPr>
              <a:t> </a:t>
            </a:r>
            <a:r>
              <a:rPr lang="en-US" sz="1800" dirty="0" smtClean="0">
                <a:latin typeface="Arial" pitchFamily="34" charset="0"/>
                <a:cs typeface="Arial" pitchFamily="34" charset="0"/>
              </a:rPr>
              <a:t>Diseases. (2003), 26, 213-222 </a:t>
            </a:r>
            <a:r>
              <a:rPr lang="en-US" sz="1300" b="1" dirty="0" smtClean="0">
                <a:solidFill>
                  <a:srgbClr val="002060"/>
                </a:solidFill>
                <a:latin typeface="Arial" pitchFamily="34" charset="0"/>
                <a:cs typeface="Arial" pitchFamily="34" charset="0"/>
              </a:rPr>
              <a:t>[IF 2.337] [Number  of Citations 63]. </a:t>
            </a:r>
            <a:r>
              <a:rPr lang="en-US" sz="1300" dirty="0" smtClean="0">
                <a:solidFill>
                  <a:srgbClr val="002060"/>
                </a:solidFill>
                <a:latin typeface="Arial" pitchFamily="34" charset="0"/>
                <a:cs typeface="Arial" pitchFamily="34" charset="0"/>
              </a:rPr>
              <a:t>[</a:t>
            </a:r>
            <a:r>
              <a:rPr lang="en-US" sz="1300" b="1" dirty="0" smtClean="0">
                <a:solidFill>
                  <a:srgbClr val="002060"/>
                </a:solidFill>
                <a:latin typeface="Arial" pitchFamily="34" charset="0"/>
                <a:cs typeface="Arial" pitchFamily="34" charset="0"/>
              </a:rPr>
              <a:t>Rated in Top </a:t>
            </a:r>
            <a:br>
              <a:rPr lang="en-US" sz="1300" b="1" dirty="0" smtClean="0">
                <a:solidFill>
                  <a:srgbClr val="002060"/>
                </a:solidFill>
                <a:latin typeface="Arial" pitchFamily="34" charset="0"/>
                <a:cs typeface="Arial" pitchFamily="34" charset="0"/>
              </a:rPr>
            </a:br>
            <a:r>
              <a:rPr lang="en-US" sz="1300" b="1" dirty="0" smtClean="0">
                <a:solidFill>
                  <a:srgbClr val="002060"/>
                </a:solidFill>
                <a:latin typeface="Arial" pitchFamily="34" charset="0"/>
                <a:cs typeface="Arial" pitchFamily="34" charset="0"/>
              </a:rPr>
              <a:t>                     25 articles by Scopus]</a:t>
            </a: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 </a:t>
            </a:r>
            <a:r>
              <a:rPr lang="en-US" sz="1800" b="1" dirty="0" err="1" smtClean="0">
                <a:solidFill>
                  <a:srgbClr val="FFFF00"/>
                </a:solidFill>
                <a:latin typeface="Arial" pitchFamily="34" charset="0"/>
                <a:cs typeface="Arial" pitchFamily="34" charset="0"/>
              </a:rPr>
              <a:t>Bhopale</a:t>
            </a:r>
            <a:r>
              <a:rPr lang="en-US" sz="1800" b="1" dirty="0" smtClean="0">
                <a:solidFill>
                  <a:srgbClr val="FFFF00"/>
                </a:solidFill>
                <a:latin typeface="Arial" pitchFamily="34" charset="0"/>
                <a:cs typeface="Arial" pitchFamily="34" charset="0"/>
              </a:rPr>
              <a:t> G.M.</a:t>
            </a:r>
            <a:r>
              <a:rPr lang="en-US" sz="1800" b="1" dirty="0" smtClean="0">
                <a:latin typeface="Arial" pitchFamily="34" charset="0"/>
                <a:cs typeface="Arial" pitchFamily="34" charset="0"/>
              </a:rPr>
              <a:t> </a:t>
            </a:r>
            <a:r>
              <a:rPr lang="en-US" sz="1800" dirty="0" smtClean="0">
                <a:latin typeface="Arial" pitchFamily="34" charset="0"/>
                <a:cs typeface="Arial" pitchFamily="34" charset="0"/>
              </a:rPr>
              <a:t>Development of vaccine for toxoplasmosis: Current status. Microbes and     </a:t>
            </a:r>
            <a:br>
              <a:rPr lang="en-US" sz="1800" dirty="0" smtClean="0">
                <a:latin typeface="Arial" pitchFamily="34" charset="0"/>
                <a:cs typeface="Arial" pitchFamily="34" charset="0"/>
              </a:rPr>
            </a:br>
            <a:r>
              <a:rPr lang="en-US" sz="1800" dirty="0" smtClean="0">
                <a:latin typeface="Arial" pitchFamily="34" charset="0"/>
                <a:cs typeface="Arial" pitchFamily="34" charset="0"/>
              </a:rPr>
              <a:t>                 Infection (2003), 5,457-462</a:t>
            </a:r>
            <a:r>
              <a:rPr lang="en-US" sz="1800" b="1" dirty="0" smtClean="0">
                <a:latin typeface="Arial" pitchFamily="34" charset="0"/>
                <a:cs typeface="Arial" pitchFamily="34" charset="0"/>
              </a:rPr>
              <a:t>. </a:t>
            </a:r>
            <a:r>
              <a:rPr lang="en-US" sz="1300" b="1" dirty="0" smtClean="0">
                <a:solidFill>
                  <a:srgbClr val="002060"/>
                </a:solidFill>
                <a:latin typeface="Arial" pitchFamily="34" charset="0"/>
                <a:cs typeface="Arial" pitchFamily="34" charset="0"/>
              </a:rPr>
              <a:t>[IF 3.101] [Number of Citations 118].</a:t>
            </a: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400" dirty="0" smtClean="0">
                <a:solidFill>
                  <a:srgbClr val="FFFF00"/>
                </a:solidFill>
                <a:latin typeface="Arial" pitchFamily="34" charset="0"/>
                <a:cs typeface="Arial" pitchFamily="34" charset="0"/>
              </a:rPr>
              <a:t/>
            </a:r>
            <a:br>
              <a:rPr lang="en-US" sz="2400" dirty="0" smtClean="0">
                <a:solidFill>
                  <a:srgbClr val="FFFF00"/>
                </a:solidFill>
                <a:latin typeface="Arial" pitchFamily="34" charset="0"/>
                <a:cs typeface="Arial" pitchFamily="34" charset="0"/>
              </a:rPr>
            </a:br>
            <a:r>
              <a:rPr lang="en-US" sz="2400" dirty="0" smtClean="0">
                <a:solidFill>
                  <a:srgbClr val="FFFF00"/>
                </a:solidFill>
                <a:latin typeface="Arial" pitchFamily="34" charset="0"/>
                <a:cs typeface="Arial" pitchFamily="34" charset="0"/>
              </a:rPr>
              <a:t/>
            </a:r>
            <a:br>
              <a:rPr lang="en-US" sz="2400" dirty="0" smtClean="0">
                <a:solidFill>
                  <a:srgbClr val="FFFF00"/>
                </a:solidFill>
                <a:latin typeface="Arial" pitchFamily="34" charset="0"/>
                <a:cs typeface="Arial" pitchFamily="34" charset="0"/>
              </a:rPr>
            </a:br>
            <a:endParaRPr lang="en-US" sz="2400" dirty="0" smtClean="0">
              <a:solidFill>
                <a:srgbClr val="FFFF00"/>
              </a:solidFill>
              <a:latin typeface="Arial" pitchFamily="34" charset="0"/>
              <a:cs typeface="Arial" pitchFamily="34"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228600" y="2895600"/>
            <a:ext cx="8610600" cy="3657600"/>
          </a:xfrm>
          <a:prstGeom prst="rect">
            <a:avLst/>
          </a:prstGeom>
          <a:ln>
            <a:headEnd/>
            <a:tailEnd/>
          </a:ln>
        </p:spPr>
        <p:style>
          <a:lnRef idx="3">
            <a:schemeClr val="lt1"/>
          </a:lnRef>
          <a:fillRef idx="1">
            <a:schemeClr val="accent1"/>
          </a:fillRef>
          <a:effectRef idx="1">
            <a:schemeClr val="accent1"/>
          </a:effectRef>
          <a:fontRef idx="minor">
            <a:schemeClr val="lt1"/>
          </a:fontRef>
        </p:style>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style>
          <a:lnRef idx="3">
            <a:schemeClr val="lt1"/>
          </a:lnRef>
          <a:fillRef idx="1">
            <a:schemeClr val="accent1"/>
          </a:fillRef>
          <a:effectRef idx="1">
            <a:schemeClr val="accent1"/>
          </a:effectRef>
          <a:fontRef idx="minor">
            <a:schemeClr val="lt1"/>
          </a:fontRef>
        </p:style>
        <p:txBody>
          <a:bodyPr>
            <a:normAutofit/>
          </a:bodyPr>
          <a:lstStyle/>
          <a:p>
            <a:r>
              <a:rPr lang="en-US" sz="2400" b="1" dirty="0" smtClean="0">
                <a:solidFill>
                  <a:schemeClr val="accent2">
                    <a:lumMod val="60000"/>
                    <a:lumOff val="40000"/>
                  </a:schemeClr>
                </a:solidFill>
                <a:latin typeface="Arial" pitchFamily="34" charset="0"/>
                <a:cs typeface="Arial" pitchFamily="34" charset="0"/>
              </a:rPr>
              <a:t>Protein A  production  </a:t>
            </a:r>
            <a:endParaRPr lang="en-US" sz="2400" b="1" dirty="0">
              <a:solidFill>
                <a:schemeClr val="accent2">
                  <a:lumMod val="60000"/>
                  <a:lumOff val="40000"/>
                </a:schemeClr>
              </a:solidFill>
              <a:latin typeface="Arial" pitchFamily="34" charset="0"/>
              <a:cs typeface="Arial" pitchFamily="34" charset="0"/>
            </a:endParaRPr>
          </a:p>
        </p:txBody>
      </p:sp>
      <p:sp>
        <p:nvSpPr>
          <p:cNvPr id="3" name="Content Placeholder 2"/>
          <p:cNvSpPr>
            <a:spLocks noGrp="1"/>
          </p:cNvSpPr>
          <p:nvPr>
            <p:ph idx="1"/>
          </p:nvPr>
        </p:nvSpPr>
        <p:spPr>
          <a:xfrm>
            <a:off x="457200" y="990600"/>
            <a:ext cx="8229600" cy="5334000"/>
          </a:xfrm>
        </p:spPr>
        <p:style>
          <a:lnRef idx="3">
            <a:schemeClr val="lt1"/>
          </a:lnRef>
          <a:fillRef idx="1">
            <a:schemeClr val="accent1"/>
          </a:fillRef>
          <a:effectRef idx="1">
            <a:schemeClr val="accent1"/>
          </a:effectRef>
          <a:fontRef idx="minor">
            <a:schemeClr val="lt1"/>
          </a:fontRef>
        </p:style>
        <p:txBody>
          <a:bodyPr>
            <a:normAutofit fontScale="25000" lnSpcReduction="20000"/>
          </a:bodyPr>
          <a:lstStyle/>
          <a:p>
            <a:pPr>
              <a:lnSpc>
                <a:spcPct val="150000"/>
              </a:lnSpc>
              <a:buNone/>
            </a:pPr>
            <a:endParaRPr lang="en-US" sz="3600" dirty="0" smtClean="0">
              <a:latin typeface="Arial" pitchFamily="34" charset="0"/>
              <a:cs typeface="Arial" pitchFamily="34" charset="0"/>
            </a:endParaRPr>
          </a:p>
          <a:p>
            <a:pPr>
              <a:lnSpc>
                <a:spcPct val="150000"/>
              </a:lnSpc>
              <a:buNone/>
            </a:pPr>
            <a:r>
              <a:rPr lang="en-US" sz="6400" dirty="0" smtClean="0">
                <a:latin typeface="Arial" pitchFamily="34" charset="0"/>
                <a:cs typeface="Arial" pitchFamily="34" charset="0"/>
              </a:rPr>
              <a:t>*Protein A has potential applications in </a:t>
            </a:r>
            <a:r>
              <a:rPr lang="en-US" sz="6400" dirty="0" err="1" smtClean="0">
                <a:latin typeface="Arial" pitchFamily="34" charset="0"/>
                <a:cs typeface="Arial" pitchFamily="34" charset="0"/>
              </a:rPr>
              <a:t>immunodiagnosis</a:t>
            </a:r>
            <a:r>
              <a:rPr lang="en-US" sz="6400" dirty="0" smtClean="0">
                <a:latin typeface="Arial" pitchFamily="34" charset="0"/>
                <a:cs typeface="Arial" pitchFamily="34" charset="0"/>
              </a:rPr>
              <a:t>, affinity purification of monoclonal antibodies and in the extracorporeal removal of </a:t>
            </a:r>
            <a:r>
              <a:rPr lang="en-US" sz="6400" dirty="0" err="1" smtClean="0">
                <a:latin typeface="Arial" pitchFamily="34" charset="0"/>
                <a:cs typeface="Arial" pitchFamily="34" charset="0"/>
              </a:rPr>
              <a:t>IgG</a:t>
            </a:r>
            <a:r>
              <a:rPr lang="en-US" sz="6400" dirty="0" smtClean="0">
                <a:latin typeface="Arial" pitchFamily="34" charset="0"/>
                <a:cs typeface="Arial" pitchFamily="34" charset="0"/>
              </a:rPr>
              <a:t> from plasma. </a:t>
            </a:r>
          </a:p>
          <a:p>
            <a:pPr>
              <a:lnSpc>
                <a:spcPct val="150000"/>
              </a:lnSpc>
              <a:buNone/>
            </a:pPr>
            <a:endParaRPr lang="en-US" sz="6400" dirty="0" smtClean="0">
              <a:latin typeface="Arial" pitchFamily="34" charset="0"/>
              <a:cs typeface="Arial" pitchFamily="34" charset="0"/>
            </a:endParaRPr>
          </a:p>
          <a:p>
            <a:pPr>
              <a:lnSpc>
                <a:spcPct val="150000"/>
              </a:lnSpc>
              <a:buNone/>
            </a:pPr>
            <a:r>
              <a:rPr lang="en-US" sz="6400" dirty="0" smtClean="0">
                <a:latin typeface="Arial" pitchFamily="34" charset="0"/>
                <a:cs typeface="Arial" pitchFamily="34" charset="0"/>
              </a:rPr>
              <a:t>Protein A is </a:t>
            </a:r>
            <a:r>
              <a:rPr lang="en-US" sz="6400" dirty="0" err="1" smtClean="0">
                <a:latin typeface="Arial" pitchFamily="34" charset="0"/>
                <a:cs typeface="Arial" pitchFamily="34" charset="0"/>
              </a:rPr>
              <a:t>quantitified</a:t>
            </a:r>
            <a:r>
              <a:rPr lang="en-US" sz="6400" dirty="0" smtClean="0">
                <a:latin typeface="Arial" pitchFamily="34" charset="0"/>
                <a:cs typeface="Arial" pitchFamily="34" charset="0"/>
              </a:rPr>
              <a:t> according to its ability  to interact</a:t>
            </a:r>
          </a:p>
          <a:p>
            <a:pPr>
              <a:lnSpc>
                <a:spcPct val="150000"/>
              </a:lnSpc>
              <a:buNone/>
            </a:pPr>
            <a:r>
              <a:rPr lang="en-US" sz="6400" dirty="0" smtClean="0">
                <a:latin typeface="Arial" pitchFamily="34" charset="0"/>
                <a:cs typeface="Arial" pitchFamily="34" charset="0"/>
              </a:rPr>
              <a:t>    with the FC protein of </a:t>
            </a:r>
            <a:r>
              <a:rPr lang="en-US" sz="6400" dirty="0" err="1" smtClean="0">
                <a:latin typeface="Arial" pitchFamily="34" charset="0"/>
                <a:cs typeface="Arial" pitchFamily="34" charset="0"/>
              </a:rPr>
              <a:t>IgG</a:t>
            </a:r>
            <a:r>
              <a:rPr lang="en-US" sz="6400" dirty="0" smtClean="0">
                <a:latin typeface="Arial" pitchFamily="34" charset="0"/>
                <a:cs typeface="Arial" pitchFamily="34" charset="0"/>
              </a:rPr>
              <a:t> employing different immunological</a:t>
            </a:r>
          </a:p>
          <a:p>
            <a:pPr>
              <a:lnSpc>
                <a:spcPct val="150000"/>
              </a:lnSpc>
              <a:buNone/>
            </a:pPr>
            <a:r>
              <a:rPr lang="en-US" sz="6400" dirty="0" smtClean="0">
                <a:latin typeface="Arial" pitchFamily="34" charset="0"/>
                <a:cs typeface="Arial" pitchFamily="34" charset="0"/>
              </a:rPr>
              <a:t>    method. </a:t>
            </a:r>
          </a:p>
          <a:p>
            <a:pPr>
              <a:lnSpc>
                <a:spcPct val="150000"/>
              </a:lnSpc>
              <a:buNone/>
            </a:pPr>
            <a:endParaRPr lang="en-US" sz="6400" dirty="0" smtClean="0">
              <a:latin typeface="Arial" pitchFamily="34" charset="0"/>
              <a:cs typeface="Arial" pitchFamily="34" charset="0"/>
            </a:endParaRPr>
          </a:p>
          <a:p>
            <a:pPr>
              <a:lnSpc>
                <a:spcPct val="150000"/>
              </a:lnSpc>
              <a:buNone/>
            </a:pPr>
            <a:r>
              <a:rPr lang="en-US" sz="5500" b="1" dirty="0" smtClean="0">
                <a:solidFill>
                  <a:srgbClr val="FFFF00"/>
                </a:solidFill>
                <a:latin typeface="Arial" pitchFamily="34" charset="0"/>
                <a:cs typeface="Arial" pitchFamily="34" charset="0"/>
              </a:rPr>
              <a:t>* </a:t>
            </a:r>
            <a:r>
              <a:rPr lang="en-US" sz="6000" dirty="0" smtClean="0">
                <a:latin typeface="Arial" pitchFamily="34" charset="0"/>
                <a:cs typeface="Arial" pitchFamily="34" charset="0"/>
              </a:rPr>
              <a:t>We developed ELISA method for  estimating  the protein A concentration in fermented and </a:t>
            </a:r>
          </a:p>
          <a:p>
            <a:pPr>
              <a:lnSpc>
                <a:spcPct val="150000"/>
              </a:lnSpc>
              <a:buNone/>
            </a:pPr>
            <a:r>
              <a:rPr lang="en-US" sz="6000" dirty="0" smtClean="0">
                <a:latin typeface="Arial" pitchFamily="34" charset="0"/>
                <a:cs typeface="Arial" pitchFamily="34" charset="0"/>
              </a:rPr>
              <a:t>       extracted samples.</a:t>
            </a:r>
            <a:r>
              <a:rPr lang="en-US" sz="6000" b="1" dirty="0" smtClean="0">
                <a:solidFill>
                  <a:srgbClr val="FFFF00"/>
                </a:solidFill>
                <a:latin typeface="Arial" pitchFamily="34" charset="0"/>
                <a:cs typeface="Arial" pitchFamily="34" charset="0"/>
              </a:rPr>
              <a:t> </a:t>
            </a:r>
          </a:p>
          <a:p>
            <a:pPr>
              <a:lnSpc>
                <a:spcPct val="150000"/>
              </a:lnSpc>
              <a:buNone/>
            </a:pPr>
            <a:endParaRPr lang="en-US" sz="5600" b="1" dirty="0" smtClean="0">
              <a:solidFill>
                <a:srgbClr val="FFFF00"/>
              </a:solidFill>
              <a:latin typeface="Arial" pitchFamily="34" charset="0"/>
              <a:cs typeface="Arial" pitchFamily="34" charset="0"/>
            </a:endParaRPr>
          </a:p>
          <a:p>
            <a:pPr>
              <a:lnSpc>
                <a:spcPct val="150000"/>
              </a:lnSpc>
              <a:buNone/>
            </a:pPr>
            <a:r>
              <a:rPr lang="en-US" sz="5600" b="1" dirty="0" smtClean="0">
                <a:solidFill>
                  <a:srgbClr val="FFFF00"/>
                </a:solidFill>
                <a:latin typeface="Arial" pitchFamily="34" charset="0"/>
                <a:cs typeface="Arial" pitchFamily="34" charset="0"/>
              </a:rPr>
              <a:t>Selected research publications:</a:t>
            </a:r>
            <a:r>
              <a:rPr lang="en-US" sz="2400" b="1" dirty="0" smtClean="0">
                <a:solidFill>
                  <a:srgbClr val="FFFF00"/>
                </a:solidFill>
                <a:latin typeface="Arial" pitchFamily="34" charset="0"/>
                <a:cs typeface="Arial" pitchFamily="34" charset="0"/>
              </a:rPr>
              <a:t/>
            </a:r>
            <a:br>
              <a:rPr lang="en-US" sz="2400" b="1" dirty="0" smtClean="0">
                <a:solidFill>
                  <a:srgbClr val="FFFF00"/>
                </a:solidFill>
                <a:latin typeface="Arial" pitchFamily="34" charset="0"/>
                <a:cs typeface="Arial" pitchFamily="34" charset="0"/>
              </a:rPr>
            </a:br>
            <a:endParaRPr lang="en-US" sz="2400" b="1" dirty="0" smtClean="0">
              <a:solidFill>
                <a:srgbClr val="FFFF00"/>
              </a:solidFill>
              <a:latin typeface="Arial" pitchFamily="34" charset="0"/>
              <a:cs typeface="Arial" pitchFamily="34" charset="0"/>
            </a:endParaRPr>
          </a:p>
          <a:p>
            <a:pPr>
              <a:lnSpc>
                <a:spcPct val="150000"/>
              </a:lnSpc>
              <a:buNone/>
            </a:pPr>
            <a:r>
              <a:rPr lang="en-US" sz="6400" dirty="0" err="1" smtClean="0">
                <a:latin typeface="Arial" pitchFamily="34" charset="0"/>
                <a:cs typeface="Arial" pitchFamily="34" charset="0"/>
              </a:rPr>
              <a:t>Muniaswamy</a:t>
            </a:r>
            <a:r>
              <a:rPr lang="en-US" sz="6400" dirty="0" smtClean="0">
                <a:latin typeface="Arial" pitchFamily="34" charset="0"/>
                <a:cs typeface="Arial" pitchFamily="34" charset="0"/>
              </a:rPr>
              <a:t> N, </a:t>
            </a:r>
            <a:r>
              <a:rPr lang="en-US" sz="6400" b="1" dirty="0" err="1" smtClean="0">
                <a:latin typeface="Arial" pitchFamily="34" charset="0"/>
                <a:cs typeface="Arial" pitchFamily="34" charset="0"/>
              </a:rPr>
              <a:t>Bhopale</a:t>
            </a:r>
            <a:r>
              <a:rPr lang="en-US" sz="6400" b="1" dirty="0" smtClean="0">
                <a:latin typeface="Arial" pitchFamily="34" charset="0"/>
                <a:cs typeface="Arial" pitchFamily="34" charset="0"/>
              </a:rPr>
              <a:t> G.M</a:t>
            </a:r>
            <a:r>
              <a:rPr lang="en-US" sz="6400" dirty="0" smtClean="0">
                <a:latin typeface="Arial" pitchFamily="34" charset="0"/>
                <a:cs typeface="Arial" pitchFamily="34" charset="0"/>
              </a:rPr>
              <a:t>. </a:t>
            </a:r>
            <a:r>
              <a:rPr lang="en-US" sz="6400" dirty="0" err="1" smtClean="0">
                <a:latin typeface="Arial" pitchFamily="34" charset="0"/>
                <a:cs typeface="Arial" pitchFamily="34" charset="0"/>
              </a:rPr>
              <a:t>Ambedkar</a:t>
            </a:r>
            <a:r>
              <a:rPr lang="en-US" sz="6400" dirty="0" smtClean="0">
                <a:latin typeface="Arial" pitchFamily="34" charset="0"/>
                <a:cs typeface="Arial" pitchFamily="34" charset="0"/>
              </a:rPr>
              <a:t> S.S. and </a:t>
            </a:r>
            <a:r>
              <a:rPr lang="en-US" sz="6400" dirty="0" err="1" smtClean="0">
                <a:latin typeface="Arial" pitchFamily="34" charset="0"/>
                <a:cs typeface="Arial" pitchFamily="34" charset="0"/>
              </a:rPr>
              <a:t>Naik</a:t>
            </a:r>
            <a:r>
              <a:rPr lang="en-US" sz="6400" dirty="0" smtClean="0">
                <a:latin typeface="Arial" pitchFamily="34" charset="0"/>
                <a:cs typeface="Arial" pitchFamily="34" charset="0"/>
              </a:rPr>
              <a:t>. S.R. Protein A </a:t>
            </a:r>
            <a:r>
              <a:rPr lang="en-US" sz="6400" dirty="0" err="1" smtClean="0">
                <a:latin typeface="Arial" pitchFamily="34" charset="0"/>
                <a:cs typeface="Arial" pitchFamily="34" charset="0"/>
              </a:rPr>
              <a:t>quantitation</a:t>
            </a:r>
            <a:r>
              <a:rPr lang="en-US" sz="6400" dirty="0" smtClean="0">
                <a:latin typeface="Arial" pitchFamily="34" charset="0"/>
                <a:cs typeface="Arial" pitchFamily="34" charset="0"/>
              </a:rPr>
              <a:t> by competitive ELISA using </a:t>
            </a:r>
            <a:r>
              <a:rPr lang="en-US" sz="6400" dirty="0" err="1" smtClean="0">
                <a:latin typeface="Arial" pitchFamily="34" charset="0"/>
                <a:cs typeface="Arial" pitchFamily="34" charset="0"/>
              </a:rPr>
              <a:t>peniciollinase</a:t>
            </a:r>
            <a:r>
              <a:rPr lang="en-US" sz="6400" dirty="0" smtClean="0">
                <a:latin typeface="Arial" pitchFamily="34" charset="0"/>
                <a:cs typeface="Arial" pitchFamily="34" charset="0"/>
              </a:rPr>
              <a:t>. Biotechnology Techniques (1996), 10, 779-782</a:t>
            </a:r>
            <a:r>
              <a:rPr lang="en-US" sz="6400" b="1" dirty="0" smtClean="0">
                <a:latin typeface="Arial" pitchFamily="34" charset="0"/>
                <a:cs typeface="Arial" pitchFamily="34" charset="0"/>
              </a:rPr>
              <a:t>. </a:t>
            </a:r>
            <a:r>
              <a:rPr lang="en-US" sz="4800" b="1" dirty="0" smtClean="0">
                <a:solidFill>
                  <a:srgbClr val="002060"/>
                </a:solidFill>
                <a:latin typeface="Arial" pitchFamily="34" charset="0"/>
                <a:cs typeface="Arial" pitchFamily="34" charset="0"/>
              </a:rPr>
              <a:t>[Number of Citations 2 ].</a:t>
            </a:r>
            <a:r>
              <a:rPr lang="en-US" sz="4800" dirty="0" smtClean="0">
                <a:solidFill>
                  <a:srgbClr val="002060"/>
                </a:solidFill>
                <a:latin typeface="Arial" pitchFamily="34" charset="0"/>
                <a:cs typeface="Arial" pitchFamily="34" charset="0"/>
              </a:rPr>
              <a:t/>
            </a:r>
            <a:br>
              <a:rPr lang="en-US" sz="4800" dirty="0" smtClean="0">
                <a:solidFill>
                  <a:srgbClr val="002060"/>
                </a:solidFill>
                <a:latin typeface="Arial" pitchFamily="34" charset="0"/>
                <a:cs typeface="Arial" pitchFamily="34" charset="0"/>
              </a:rPr>
            </a:br>
            <a:r>
              <a:rPr lang="en-US" sz="4800" b="1" dirty="0" smtClean="0">
                <a:solidFill>
                  <a:srgbClr val="002060"/>
                </a:solidFill>
                <a:latin typeface="Arial" pitchFamily="34" charset="0"/>
                <a:cs typeface="Arial" pitchFamily="34" charset="0"/>
              </a:rPr>
              <a:t/>
            </a:r>
            <a:br>
              <a:rPr lang="en-US" sz="4800" b="1" dirty="0" smtClean="0">
                <a:solidFill>
                  <a:srgbClr val="002060"/>
                </a:solidFill>
                <a:latin typeface="Arial" pitchFamily="34" charset="0"/>
                <a:cs typeface="Arial" pitchFamily="34" charset="0"/>
              </a:rPr>
            </a:br>
            <a:r>
              <a:rPr lang="en-US" sz="6400" dirty="0" smtClean="0">
                <a:latin typeface="Arial" pitchFamily="34" charset="0"/>
                <a:cs typeface="Arial" pitchFamily="34" charset="0"/>
              </a:rPr>
              <a:t/>
            </a:r>
            <a:br>
              <a:rPr lang="en-US" sz="6400" dirty="0" smtClean="0">
                <a:latin typeface="Arial" pitchFamily="34" charset="0"/>
                <a:cs typeface="Arial" pitchFamily="34" charset="0"/>
              </a:rPr>
            </a:br>
            <a:endParaRPr lang="en-US" sz="6400" dirty="0" smtClean="0">
              <a:latin typeface="Arial" pitchFamily="34" charset="0"/>
              <a:cs typeface="Arial" pitchFamily="34" charset="0"/>
            </a:endParaRPr>
          </a:p>
          <a:p>
            <a:pPr>
              <a:lnSpc>
                <a:spcPct val="150000"/>
              </a:lnSpc>
              <a:buNone/>
            </a:pPr>
            <a:endParaRPr lang="en-US" sz="6400" dirty="0" smtClean="0">
              <a:latin typeface="Arial" pitchFamily="34" charset="0"/>
              <a:cs typeface="Arial" pitchFamily="34" charset="0"/>
            </a:endParaRPr>
          </a:p>
          <a:p>
            <a:pPr>
              <a:lnSpc>
                <a:spcPct val="150000"/>
              </a:lnSpc>
              <a:buNone/>
            </a:pPr>
            <a:endParaRPr lang="en-US" sz="6400" dirty="0" smtClean="0">
              <a:latin typeface="Arial" pitchFamily="34" charset="0"/>
              <a:cs typeface="Arial" pitchFamily="34" charset="0"/>
            </a:endParaRPr>
          </a:p>
          <a:p>
            <a:pPr>
              <a:lnSpc>
                <a:spcPct val="150000"/>
              </a:lnSpc>
              <a:buNone/>
            </a:pPr>
            <a:endParaRPr lang="en-US" sz="6400" dirty="0" smtClean="0">
              <a:latin typeface="Arial" pitchFamily="34" charset="0"/>
              <a:cs typeface="Arial" pitchFamily="34" charset="0"/>
            </a:endParaRPr>
          </a:p>
          <a:p>
            <a:pPr>
              <a:lnSpc>
                <a:spcPct val="150000"/>
              </a:lnSpc>
              <a:buNone/>
            </a:pPr>
            <a:endParaRPr lang="en-US" sz="6400" dirty="0" smtClean="0">
              <a:latin typeface="Arial" pitchFamily="34" charset="0"/>
              <a:cs typeface="Arial" pitchFamily="34" charset="0"/>
            </a:endParaRPr>
          </a:p>
          <a:p>
            <a:pPr>
              <a:lnSpc>
                <a:spcPct val="150000"/>
              </a:lnSpc>
              <a:buNone/>
            </a:pPr>
            <a:endParaRPr lang="en-US" sz="2100" dirty="0" smtClean="0">
              <a:latin typeface="Arial" pitchFamily="34" charset="0"/>
              <a:cs typeface="Arial" pitchFamily="34" charset="0"/>
            </a:endParaRPr>
          </a:p>
          <a:p>
            <a:pPr>
              <a:lnSpc>
                <a:spcPct val="150000"/>
              </a:lnSpc>
              <a:buNone/>
            </a:pPr>
            <a:endParaRPr lang="en-US" sz="1600" dirty="0" smtClean="0">
              <a:latin typeface="Arial" pitchFamily="34" charset="0"/>
              <a:cs typeface="Arial" pitchFamily="34" charset="0"/>
            </a:endParaRPr>
          </a:p>
          <a:p>
            <a:pPr>
              <a:lnSpc>
                <a:spcPct val="150000"/>
              </a:lnSpc>
              <a:buNone/>
            </a:pPr>
            <a:endParaRPr lang="en-US" sz="1600" b="1" dirty="0" smtClean="0">
              <a:solidFill>
                <a:srgbClr val="FFFF00"/>
              </a:solidFill>
              <a:latin typeface="Arial" pitchFamily="34" charset="0"/>
              <a:cs typeface="Arial" pitchFamily="34" charset="0"/>
            </a:endParaRPr>
          </a:p>
          <a:p>
            <a:pPr>
              <a:lnSpc>
                <a:spcPct val="150000"/>
              </a:lnSpc>
              <a:buNone/>
            </a:pPr>
            <a:endParaRPr lang="en-US" sz="1600" b="1" dirty="0" smtClean="0">
              <a:solidFill>
                <a:srgbClr val="FFFF00"/>
              </a:solidFill>
              <a:latin typeface="Arial" pitchFamily="34" charset="0"/>
              <a:cs typeface="Arial" pitchFamily="34" charset="0"/>
            </a:endParaRPr>
          </a:p>
          <a:p>
            <a:pPr>
              <a:lnSpc>
                <a:spcPct val="150000"/>
              </a:lnSpc>
              <a:buNone/>
            </a:pPr>
            <a:endParaRPr lang="en-US" sz="1600" b="1" dirty="0" smtClean="0">
              <a:solidFill>
                <a:srgbClr val="FFFF00"/>
              </a:solidFill>
              <a:latin typeface="Arial" pitchFamily="34" charset="0"/>
              <a:cs typeface="Arial" pitchFamily="34" charset="0"/>
            </a:endParaRPr>
          </a:p>
          <a:p>
            <a:pPr lvl="0">
              <a:lnSpc>
                <a:spcPct val="150000"/>
              </a:lnSpc>
              <a:buNone/>
            </a:pPr>
            <a:endParaRPr lang="en-US" sz="2600" b="1" dirty="0" smtClean="0">
              <a:solidFill>
                <a:srgbClr val="FFFF00"/>
              </a:solidFill>
              <a:latin typeface="Arial" pitchFamily="34" charset="0"/>
              <a:cs typeface="Arial" pitchFamily="34" charset="0"/>
            </a:endParaRPr>
          </a:p>
          <a:p>
            <a:pPr lvl="0">
              <a:lnSpc>
                <a:spcPct val="150000"/>
              </a:lnSpc>
              <a:buNone/>
            </a:pPr>
            <a:endParaRPr lang="en-US" sz="2600" b="1" dirty="0" smtClean="0">
              <a:solidFill>
                <a:srgbClr val="FFFF00"/>
              </a:solidFill>
              <a:latin typeface="Arial" pitchFamily="34" charset="0"/>
              <a:cs typeface="Arial" pitchFamily="34" charset="0"/>
            </a:endParaRPr>
          </a:p>
          <a:p>
            <a:pPr lvl="0">
              <a:lnSpc>
                <a:spcPct val="150000"/>
              </a:lnSpc>
              <a:buNone/>
            </a:pPr>
            <a:endParaRPr lang="en-US" sz="2600" b="1" dirty="0" smtClean="0">
              <a:solidFill>
                <a:srgbClr val="FFFF00"/>
              </a:solidFill>
              <a:latin typeface="Arial" pitchFamily="34" charset="0"/>
              <a:cs typeface="Arial" pitchFamily="34" charset="0"/>
            </a:endParaRPr>
          </a:p>
        </p:txBody>
      </p:sp>
      <p:pic>
        <p:nvPicPr>
          <p:cNvPr id="4" name="Picture 3"/>
          <p:cNvPicPr>
            <a:picLocks noGrp="1" noChangeAspect="1" noChangeArrowheads="1"/>
          </p:cNvPicPr>
          <p:nvPr/>
        </p:nvPicPr>
        <p:blipFill>
          <a:blip r:embed="rId2" cstate="print"/>
          <a:srcRect/>
          <a:stretch>
            <a:fillRect/>
          </a:stretch>
        </p:blipFill>
        <p:spPr bwMode="auto">
          <a:xfrm>
            <a:off x="6477000" y="1981200"/>
            <a:ext cx="16764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928</TotalTime>
  <Words>1637</Words>
  <Application>Microsoft Office PowerPoint</Application>
  <PresentationFormat>On-screen Show (4:3)</PresentationFormat>
  <Paragraphs>191</Paragraphs>
  <Slides>19</Slides>
  <Notes>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  Dr. Girish M. Bhopale</vt:lpstr>
      <vt:lpstr>   </vt:lpstr>
      <vt:lpstr>The research result outcomes has published </vt:lpstr>
      <vt:lpstr>PowerPoint Presentation</vt:lpstr>
      <vt:lpstr> </vt:lpstr>
      <vt:lpstr>The research result outcomes has published </vt:lpstr>
      <vt:lpstr>PowerPoint Presentation</vt:lpstr>
      <vt:lpstr>   The most cited articles:                                                                       [Google Scholar] * Bhopale G.M. Pathogenesis of toxoplasmosis. Comparative Immunology  Microbiology and                    Infectious Diseases. (2003), 26, 213-222 [IF 2.337] [Number  of Citations 63]. [Rated in Top                       25 articles by Scopus] * Bhopale G.M. Development of vaccine for toxoplasmosis: Current status. Microbes and                       Infection (2003), 5,457-462. [IF 3.101] [Number of Citations 118].   </vt:lpstr>
      <vt:lpstr>Protein A  production  </vt:lpstr>
      <vt:lpstr>Immunodiagnosis of Trypanosoma evansi</vt:lpstr>
      <vt:lpstr>Antidiabetic drugs screening </vt:lpstr>
      <vt:lpstr>Analysis of recombinant DNA  products </vt:lpstr>
      <vt:lpstr>PowerPoint Presentation</vt:lpstr>
      <vt:lpstr>Development of Narcotic drugs detection and Precursor chemical detection kits </vt:lpstr>
      <vt:lpstr>Other important research publications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Sravan kumar Valluru</cp:lastModifiedBy>
  <cp:revision>102</cp:revision>
  <dcterms:created xsi:type="dcterms:W3CDTF">2006-08-16T00:00:00Z</dcterms:created>
  <dcterms:modified xsi:type="dcterms:W3CDTF">2015-10-13T10:11:15Z</dcterms:modified>
</cp:coreProperties>
</file>