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4" r:id="rId8"/>
    <p:sldId id="265" r:id="rId9"/>
    <p:sldId id="266" r:id="rId10"/>
    <p:sldId id="267" r:id="rId11"/>
    <p:sldId id="268" r:id="rId12"/>
    <p:sldId id="269" r:id="rId13"/>
    <p:sldId id="270" r:id="rId14"/>
    <p:sldId id="271" r:id="rId15"/>
    <p:sldId id="280" r:id="rId16"/>
    <p:sldId id="279" r:id="rId17"/>
    <p:sldId id="272" r:id="rId18"/>
    <p:sldId id="274" r:id="rId19"/>
    <p:sldId id="276" r:id="rId20"/>
    <p:sldId id="277" r:id="rId21"/>
    <p:sldId id="278" r:id="rId22"/>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520015A-337D-4A42-BC9A-448FB063733D}" type="datetimeFigureOut">
              <a:rPr lang="sr-Latn-CS" smtClean="0"/>
              <a:t>9.10.2014</a:t>
            </a:fld>
            <a:endParaRPr lang="hr-HR"/>
          </a:p>
        </p:txBody>
      </p:sp>
      <p:sp>
        <p:nvSpPr>
          <p:cNvPr id="8" name="Slide Number Placeholder 7"/>
          <p:cNvSpPr>
            <a:spLocks noGrp="1"/>
          </p:cNvSpPr>
          <p:nvPr>
            <p:ph type="sldNum" sz="quarter" idx="11"/>
          </p:nvPr>
        </p:nvSpPr>
        <p:spPr/>
        <p:txBody>
          <a:bodyPr/>
          <a:lstStyle/>
          <a:p>
            <a:fld id="{559F4387-CB23-4F62-91A9-D4D76D61E09D}" type="slidenum">
              <a:rPr lang="hr-HR" smtClean="0"/>
              <a:t>‹#›</a:t>
            </a:fld>
            <a:endParaRPr lang="hr-HR"/>
          </a:p>
        </p:txBody>
      </p:sp>
      <p:sp>
        <p:nvSpPr>
          <p:cNvPr id="9" name="Footer Placeholder 8"/>
          <p:cNvSpPr>
            <a:spLocks noGrp="1"/>
          </p:cNvSpPr>
          <p:nvPr>
            <p:ph type="ftr" sz="quarter" idx="12"/>
          </p:nvPr>
        </p:nvSpPr>
        <p:spPr/>
        <p:txBody>
          <a:bodyPr/>
          <a:lstStyle/>
          <a:p>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20015A-337D-4A42-BC9A-448FB063733D}" type="datetimeFigureOut">
              <a:rPr lang="sr-Latn-CS" smtClean="0"/>
              <a:t>9.10.2014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9F4387-CB23-4F62-91A9-D4D76D61E09D}"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20015A-337D-4A42-BC9A-448FB063733D}" type="datetimeFigureOut">
              <a:rPr lang="sr-Latn-CS" smtClean="0"/>
              <a:t>9.10.2014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9F4387-CB23-4F62-91A9-D4D76D61E09D}"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9520015A-337D-4A42-BC9A-448FB063733D}" type="datetimeFigureOut">
              <a:rPr lang="sr-Latn-CS" smtClean="0"/>
              <a:t>9.10.2014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9F4387-CB23-4F62-91A9-D4D76D61E09D}" type="slidenum">
              <a:rPr lang="hr-HR" smtClean="0"/>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20015A-337D-4A42-BC9A-448FB063733D}" type="datetimeFigureOut">
              <a:rPr lang="sr-Latn-CS" smtClean="0"/>
              <a:t>9.10.2014</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59F4387-CB23-4F62-91A9-D4D76D61E09D}" type="slidenum">
              <a:rPr lang="hr-HR" smtClean="0"/>
              <a:t>‹#›</a:t>
            </a:fld>
            <a:endParaRPr lang="hr-H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9520015A-337D-4A42-BC9A-448FB063733D}" type="datetimeFigureOut">
              <a:rPr lang="sr-Latn-CS" smtClean="0"/>
              <a:t>9.10.2014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59F4387-CB23-4F62-91A9-D4D76D61E09D}" type="slidenum">
              <a:rPr lang="hr-HR" smtClean="0"/>
              <a:t>‹#›</a:t>
            </a:fld>
            <a:endParaRPr lang="hr-HR"/>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9520015A-337D-4A42-BC9A-448FB063733D}" type="datetimeFigureOut">
              <a:rPr lang="sr-Latn-CS" smtClean="0"/>
              <a:t>9.10.2014</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59F4387-CB23-4F62-91A9-D4D76D61E09D}" type="slidenum">
              <a:rPr lang="hr-HR" smtClean="0"/>
              <a:t>‹#›</a:t>
            </a:fld>
            <a:endParaRPr lang="hr-HR"/>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20015A-337D-4A42-BC9A-448FB063733D}" type="datetimeFigureOut">
              <a:rPr lang="sr-Latn-CS" smtClean="0"/>
              <a:t>9.10.2014</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59F4387-CB23-4F62-91A9-D4D76D61E09D}" type="slidenum">
              <a:rPr lang="hr-HR" smtClean="0"/>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20015A-337D-4A42-BC9A-448FB063733D}" type="datetimeFigureOut">
              <a:rPr lang="sr-Latn-CS" smtClean="0"/>
              <a:t>9.10.2014</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559F4387-CB23-4F62-91A9-D4D76D61E09D}"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0015A-337D-4A42-BC9A-448FB063733D}" type="datetimeFigureOut">
              <a:rPr lang="sr-Latn-CS" smtClean="0"/>
              <a:t>9.10.2014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59F4387-CB23-4F62-91A9-D4D76D61E09D}" type="slidenum">
              <a:rPr lang="hr-HR" smtClean="0"/>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20015A-337D-4A42-BC9A-448FB063733D}" type="datetimeFigureOut">
              <a:rPr lang="sr-Latn-CS" smtClean="0"/>
              <a:t>9.10.2014</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59F4387-CB23-4F62-91A9-D4D76D61E09D}" type="slidenum">
              <a:rPr lang="hr-HR" smtClean="0"/>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9520015A-337D-4A42-BC9A-448FB063733D}" type="datetimeFigureOut">
              <a:rPr lang="sr-Latn-CS" smtClean="0"/>
              <a:t>9.10.2014</a:t>
            </a:fld>
            <a:endParaRPr lang="hr-HR"/>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hr-HR"/>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59F4387-CB23-4F62-91A9-D4D76D61E09D}" type="slidenum">
              <a:rPr lang="hr-HR" smtClean="0"/>
              <a:t>‹#›</a:t>
            </a:fld>
            <a:endParaRPr lang="hr-HR"/>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ranklepac.com/"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zprojekti.mzos.hr/public/c-prikaz_det.asp?psid=5-02&amp;ID=2268" TargetMode="External"/><Relationship Id="rId3" Type="http://schemas.openxmlformats.org/officeDocument/2006/relationships/hyperlink" Target="http://www.ijf.hr/FTP/2008/4/klepac.pdf" TargetMode="External"/><Relationship Id="rId7" Type="http://schemas.openxmlformats.org/officeDocument/2006/relationships/hyperlink" Target="http://bib.irb.hr/" TargetMode="External"/><Relationship Id="rId2" Type="http://schemas.openxmlformats.org/officeDocument/2006/relationships/hyperlink" Target="https://www.facebook.com/ceciis.foi" TargetMode="External"/><Relationship Id="rId1" Type="http://schemas.openxmlformats.org/officeDocument/2006/relationships/slideLayout" Target="../slideLayouts/slideLayout2.xml"/><Relationship Id="rId6" Type="http://schemas.openxmlformats.org/officeDocument/2006/relationships/hyperlink" Target="http://abstracts.cpr2005.info/" TargetMode="External"/><Relationship Id="rId5" Type="http://schemas.openxmlformats.org/officeDocument/2006/relationships/hyperlink" Target="http://www.ijf.hr/FTP/2007/3/klepac.pdf" TargetMode="External"/><Relationship Id="rId4" Type="http://schemas.openxmlformats.org/officeDocument/2006/relationships/hyperlink" Target="http://hrcak.srce.hr/index.php?show=clanak&amp;id_clanak_jezik=3370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hroug.hr/" TargetMode="External"/><Relationship Id="rId2" Type="http://schemas.openxmlformats.org/officeDocument/2006/relationships/hyperlink" Target="http://www.goranklepac.com/pdf/HROUG2007Rizik.pdf" TargetMode="External"/><Relationship Id="rId1" Type="http://schemas.openxmlformats.org/officeDocument/2006/relationships/slideLayout" Target="../slideLayouts/slideLayout2.xml"/><Relationship Id="rId4" Type="http://schemas.openxmlformats.org/officeDocument/2006/relationships/hyperlink" Target="http://www.goranklepac.com/pdf/FuzzyScoring.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gi-global.com/journal/international-journal-ambient-computing-intelligence/1110" TargetMode="External"/><Relationship Id="rId2" Type="http://schemas.openxmlformats.org/officeDocument/2006/relationships/hyperlink" Target="http://www.m-hikari.com/ijco/edit.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gi-global.com/book/developing-churn-models-using-data/104619#table-of-contents"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igi-global.com/book/soft-computing-intelligent-algorithms-engineering/7583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igi-global.com/chapter/risk-evaluation-insurance-company-using/71907"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igi-global.com/chapter/preparing-new-competition-retail-industry/4429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goranklepac.com/slike/goran-klepac.jpg"/>
          <p:cNvPicPr>
            <a:picLocks noChangeAspect="1" noChangeArrowheads="1"/>
          </p:cNvPicPr>
          <p:nvPr/>
        </p:nvPicPr>
        <p:blipFill>
          <a:blip r:embed="rId2"/>
          <a:srcRect/>
          <a:stretch>
            <a:fillRect/>
          </a:stretch>
        </p:blipFill>
        <p:spPr bwMode="auto">
          <a:xfrm>
            <a:off x="857224" y="428604"/>
            <a:ext cx="3191547" cy="5000660"/>
          </a:xfrm>
          <a:prstGeom prst="rect">
            <a:avLst/>
          </a:prstGeom>
          <a:noFill/>
        </p:spPr>
      </p:pic>
      <p:sp>
        <p:nvSpPr>
          <p:cNvPr id="5" name="TextBox 4"/>
          <p:cNvSpPr txBox="1"/>
          <p:nvPr/>
        </p:nvSpPr>
        <p:spPr>
          <a:xfrm>
            <a:off x="5143504" y="642918"/>
            <a:ext cx="2786082" cy="1200329"/>
          </a:xfrm>
          <a:prstGeom prst="rect">
            <a:avLst/>
          </a:prstGeom>
          <a:noFill/>
        </p:spPr>
        <p:txBody>
          <a:bodyPr wrap="square" rtlCol="0">
            <a:spAutoFit/>
          </a:bodyPr>
          <a:lstStyle/>
          <a:p>
            <a:pPr algn="ctr"/>
            <a:r>
              <a:rPr lang="hr-HR" b="1" dirty="0" smtClean="0"/>
              <a:t>Goran Klepac, Ph.D.</a:t>
            </a:r>
          </a:p>
          <a:p>
            <a:pPr algn="ctr"/>
            <a:endParaRPr lang="hr-HR" b="1" dirty="0" smtClean="0">
              <a:solidFill>
                <a:schemeClr val="tx2">
                  <a:lumMod val="60000"/>
                  <a:lumOff val="40000"/>
                </a:schemeClr>
              </a:solidFill>
            </a:endParaRPr>
          </a:p>
          <a:p>
            <a:pPr algn="ctr"/>
            <a:r>
              <a:rPr lang="hr-HR" b="1" dirty="0" smtClean="0">
                <a:solidFill>
                  <a:schemeClr val="tx2">
                    <a:lumMod val="60000"/>
                    <a:lumOff val="40000"/>
                  </a:schemeClr>
                </a:solidFill>
              </a:rPr>
              <a:t>www.goranklepac.com</a:t>
            </a:r>
            <a:endParaRPr lang="hr-HR" dirty="0" smtClean="0">
              <a:solidFill>
                <a:schemeClr val="tx2">
                  <a:lumMod val="60000"/>
                  <a:lumOff val="40000"/>
                </a:schemeClr>
              </a:solidFill>
            </a:endParaRPr>
          </a:p>
          <a:p>
            <a:r>
              <a:rPr lang="hr-HR" b="1" dirty="0" smtClean="0"/>
              <a:t> </a:t>
            </a:r>
            <a:endParaRPr lang="hr-HR" dirty="0"/>
          </a:p>
        </p:txBody>
      </p:sp>
      <p:sp>
        <p:nvSpPr>
          <p:cNvPr id="8" name="TextBox 7"/>
          <p:cNvSpPr txBox="1"/>
          <p:nvPr/>
        </p:nvSpPr>
        <p:spPr>
          <a:xfrm>
            <a:off x="4357686" y="2143116"/>
            <a:ext cx="4286280" cy="2123658"/>
          </a:xfrm>
          <a:prstGeom prst="rect">
            <a:avLst/>
          </a:prstGeom>
          <a:noFill/>
        </p:spPr>
        <p:txBody>
          <a:bodyPr wrap="square" rtlCol="0">
            <a:spAutoFit/>
          </a:bodyPr>
          <a:lstStyle/>
          <a:p>
            <a:r>
              <a:rPr lang="en-US" sz="1200" b="1" dirty="0" err="1"/>
              <a:t>Goran</a:t>
            </a:r>
            <a:r>
              <a:rPr lang="en-US" sz="1200" b="1" dirty="0"/>
              <a:t> </a:t>
            </a:r>
            <a:r>
              <a:rPr lang="en-US" sz="1200" b="1" dirty="0" err="1"/>
              <a:t>Klepac</a:t>
            </a:r>
            <a:r>
              <a:rPr lang="en-US" sz="1200" dirty="0"/>
              <a:t>, PhD, University College Professor works as a head of Strategic unit in Sector of credit risk in </a:t>
            </a:r>
            <a:r>
              <a:rPr lang="en-US" sz="1200" dirty="0" err="1"/>
              <a:t>Raiffeisenbank</a:t>
            </a:r>
            <a:r>
              <a:rPr lang="en-US" sz="1200" dirty="0"/>
              <a:t> Austria Inc, Croatia, Europe. In several universities in Croatia, he lectures subjects in domain of data mining, predictive analytics, decision support system, banking risk, risk evaluation models, expert system, database marketing and business intelligence. As a team leader, he successfully finished many data mining projects in different domains like retail, finance, insurance, hospitality, telecommunications, and productions. He is an author/coauthor of several books published in Croatian and English in domain of data mining. </a:t>
            </a:r>
            <a:r>
              <a:rPr lang="en-US" sz="1200" dirty="0">
                <a:hlinkClick r:id="rId3"/>
              </a:rPr>
              <a:t>www.goranklepac.com</a:t>
            </a:r>
            <a:endParaRPr lang="hr-HR" sz="12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14414" y="3429000"/>
            <a:ext cx="6858048" cy="646331"/>
          </a:xfrm>
          <a:prstGeom prst="rect">
            <a:avLst/>
          </a:prstGeom>
          <a:noFill/>
        </p:spPr>
        <p:txBody>
          <a:bodyPr wrap="square" rtlCol="0">
            <a:spAutoFit/>
          </a:bodyPr>
          <a:lstStyle/>
          <a:p>
            <a:r>
              <a:rPr lang="hr-HR" sz="1200" dirty="0"/>
              <a:t>Klepac G. (2008). </a:t>
            </a:r>
            <a:r>
              <a:rPr lang="hr-HR" sz="1200" b="1" dirty="0"/>
              <a:t>Integrating Seasonal Oscillations into Basel II Behavioural Scoring Models. </a:t>
            </a:r>
            <a:r>
              <a:rPr lang="hr-HR" sz="1200" dirty="0"/>
              <a:t>In Ravi Kumar, Jain B (Eds.) CREDIT SCORING - CONCEPTS, PERSPECTIVES AND MODELS, The Icfai University Press, India, ISBN: 978-81-314-1577-1 </a:t>
            </a:r>
          </a:p>
        </p:txBody>
      </p:sp>
      <p:pic>
        <p:nvPicPr>
          <p:cNvPr id="24578" name="Picture 2" descr="http://www.goranklepac.com/Slike%20(1)/Credit_scoring.jpg"/>
          <p:cNvPicPr>
            <a:picLocks noChangeAspect="1" noChangeArrowheads="1"/>
          </p:cNvPicPr>
          <p:nvPr/>
        </p:nvPicPr>
        <p:blipFill>
          <a:blip r:embed="rId2"/>
          <a:srcRect/>
          <a:stretch>
            <a:fillRect/>
          </a:stretch>
        </p:blipFill>
        <p:spPr bwMode="auto">
          <a:xfrm>
            <a:off x="3929058" y="857231"/>
            <a:ext cx="1285884" cy="187264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57224" y="3929066"/>
            <a:ext cx="7358114" cy="461665"/>
          </a:xfrm>
          <a:prstGeom prst="rect">
            <a:avLst/>
          </a:prstGeom>
          <a:noFill/>
        </p:spPr>
        <p:txBody>
          <a:bodyPr wrap="square" rtlCol="0">
            <a:spAutoFit/>
          </a:bodyPr>
          <a:lstStyle/>
          <a:p>
            <a:r>
              <a:rPr lang="hr-HR" sz="1200" dirty="0"/>
              <a:t>Klepac, Goran ; Mršić, Leo: Poslovna inteligencija kroz poslovne slučajeve, Liderpress/TimPress, Zagreb, 2006, ISBN: 953-95472-1-0 (Book title translation :  </a:t>
            </a:r>
            <a:r>
              <a:rPr lang="hr-HR" sz="1200" b="1" dirty="0" smtClean="0"/>
              <a:t>Business intelligence through business cases</a:t>
            </a:r>
            <a:r>
              <a:rPr lang="hr-HR" sz="1200" dirty="0" smtClean="0"/>
              <a:t>)</a:t>
            </a:r>
            <a:endParaRPr lang="hr-HR" sz="1200" dirty="0"/>
          </a:p>
        </p:txBody>
      </p:sp>
      <p:pic>
        <p:nvPicPr>
          <p:cNvPr id="25602" name="Picture 2" descr="http://www.goranklepac.com/slike/pikps-small.jpg"/>
          <p:cNvPicPr>
            <a:picLocks noChangeAspect="1" noChangeArrowheads="1"/>
          </p:cNvPicPr>
          <p:nvPr/>
        </p:nvPicPr>
        <p:blipFill>
          <a:blip r:embed="rId2"/>
          <a:srcRect/>
          <a:stretch>
            <a:fillRect/>
          </a:stretch>
        </p:blipFill>
        <p:spPr bwMode="auto">
          <a:xfrm>
            <a:off x="3786182" y="857232"/>
            <a:ext cx="1769101" cy="250033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728" y="3929066"/>
            <a:ext cx="6858048" cy="461665"/>
          </a:xfrm>
          <a:prstGeom prst="rect">
            <a:avLst/>
          </a:prstGeom>
          <a:noFill/>
        </p:spPr>
        <p:txBody>
          <a:bodyPr wrap="square" rtlCol="0">
            <a:spAutoFit/>
          </a:bodyPr>
          <a:lstStyle/>
          <a:p>
            <a:r>
              <a:rPr lang="hr-HR" sz="1200" dirty="0"/>
              <a:t>Klepac, Goran ; Panian, Željko: Poslovna inteligencija, Masmedia, Zagreb, 2003, ISBN: 953-157-447-2 (Book title translation : </a:t>
            </a:r>
            <a:r>
              <a:rPr lang="hr-HR" sz="1200" b="1" dirty="0"/>
              <a:t>Business intelligence</a:t>
            </a:r>
            <a:r>
              <a:rPr lang="hr-HR" sz="1200" dirty="0"/>
              <a:t>) </a:t>
            </a:r>
          </a:p>
        </p:txBody>
      </p:sp>
      <p:pic>
        <p:nvPicPr>
          <p:cNvPr id="26626" name="Picture 2" descr="http://www.goranklepac.com/slike/PI.jpg"/>
          <p:cNvPicPr>
            <a:picLocks noChangeAspect="1" noChangeArrowheads="1"/>
          </p:cNvPicPr>
          <p:nvPr/>
        </p:nvPicPr>
        <p:blipFill>
          <a:blip r:embed="rId2"/>
          <a:srcRect/>
          <a:stretch>
            <a:fillRect/>
          </a:stretch>
        </p:blipFill>
        <p:spPr bwMode="auto">
          <a:xfrm>
            <a:off x="3428992" y="571480"/>
            <a:ext cx="2000264" cy="284037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728" y="3929066"/>
            <a:ext cx="6858048" cy="461665"/>
          </a:xfrm>
          <a:prstGeom prst="rect">
            <a:avLst/>
          </a:prstGeom>
          <a:noFill/>
        </p:spPr>
        <p:txBody>
          <a:bodyPr wrap="square" rtlCol="0">
            <a:spAutoFit/>
          </a:bodyPr>
          <a:lstStyle/>
          <a:p>
            <a:r>
              <a:rPr lang="hr-HR" sz="1200" dirty="0"/>
              <a:t>Klepac, Goran: Primjena inteligentnih računalnih metoda u menadžmentu, Sinergija, Zagreb, 2001, ISBN: 953-6895-01-3 (Book title translation : </a:t>
            </a:r>
            <a:r>
              <a:rPr lang="hr-HR" sz="1200" b="1" dirty="0"/>
              <a:t>Using intelligent computational methods in management</a:t>
            </a:r>
            <a:r>
              <a:rPr lang="hr-HR" sz="1200" dirty="0"/>
              <a:t>) </a:t>
            </a:r>
          </a:p>
        </p:txBody>
      </p:sp>
      <p:pic>
        <p:nvPicPr>
          <p:cNvPr id="27650" name="Picture 2" descr="http://www.goranklepac.com/slike/Primjena.jpg"/>
          <p:cNvPicPr>
            <a:picLocks noChangeAspect="1" noChangeArrowheads="1"/>
          </p:cNvPicPr>
          <p:nvPr/>
        </p:nvPicPr>
        <p:blipFill>
          <a:blip r:embed="rId2"/>
          <a:srcRect/>
          <a:stretch>
            <a:fillRect/>
          </a:stretch>
        </p:blipFill>
        <p:spPr bwMode="auto">
          <a:xfrm>
            <a:off x="3500430" y="928670"/>
            <a:ext cx="1647825" cy="239077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728" y="3929066"/>
            <a:ext cx="6858048" cy="1569660"/>
          </a:xfrm>
          <a:prstGeom prst="rect">
            <a:avLst/>
          </a:prstGeom>
          <a:noFill/>
        </p:spPr>
        <p:txBody>
          <a:bodyPr wrap="square" rtlCol="0">
            <a:spAutoFit/>
          </a:bodyPr>
          <a:lstStyle/>
          <a:p>
            <a:r>
              <a:rPr lang="hr-HR" sz="1200" dirty="0"/>
              <a:t>Klepac Goran - associate ; Panian Željko - Ed. . : Englesko-hrvatski Informatički enciklopedijski rječnik (A-L), Europapressholding, Zagreb, 2005, izdanje uz Jutarnji list (Book title translation : </a:t>
            </a:r>
            <a:r>
              <a:rPr lang="hr-HR" sz="1200" b="1" dirty="0"/>
              <a:t>English - Croatian informatics encyclopaedic dictionary A-L</a:t>
            </a:r>
            <a:r>
              <a:rPr lang="hr-HR" sz="1200" dirty="0"/>
              <a:t>) </a:t>
            </a:r>
            <a:endParaRPr lang="hr-HR" sz="1200" dirty="0" smtClean="0"/>
          </a:p>
          <a:p>
            <a:endParaRPr lang="hr-HR" sz="1200" dirty="0"/>
          </a:p>
          <a:p>
            <a:r>
              <a:rPr lang="hr-HR" sz="1200" dirty="0"/>
              <a:t>Klepac Goran - associate ; Panian Željko - Ed.. : Englesko-hrvatski Informatički enciklopedijski rječnik (M-Z), Europapressholding, Zagreb, 2005, izdanje uz Jutarnji list (Book title translation : </a:t>
            </a:r>
            <a:r>
              <a:rPr lang="hr-HR" sz="1200" b="1" dirty="0"/>
              <a:t>English - Croatian informatics encyclopaedic dictionary M-Z</a:t>
            </a:r>
            <a:r>
              <a:rPr lang="hr-HR" sz="1200" dirty="0"/>
              <a:t>) </a:t>
            </a:r>
            <a:r>
              <a:rPr lang="hr-HR" sz="1200" dirty="0" smtClean="0"/>
              <a:t/>
            </a:r>
            <a:br>
              <a:rPr lang="hr-HR" sz="1200" dirty="0" smtClean="0"/>
            </a:br>
            <a:endParaRPr lang="hr-HR" sz="1200" dirty="0"/>
          </a:p>
        </p:txBody>
      </p:sp>
      <p:pic>
        <p:nvPicPr>
          <p:cNvPr id="28674" name="Picture 2" descr="http://www.goranklepac.com/slike/r1.jpg"/>
          <p:cNvPicPr>
            <a:picLocks noChangeAspect="1" noChangeArrowheads="1"/>
          </p:cNvPicPr>
          <p:nvPr/>
        </p:nvPicPr>
        <p:blipFill>
          <a:blip r:embed="rId2"/>
          <a:srcRect/>
          <a:stretch>
            <a:fillRect/>
          </a:stretch>
        </p:blipFill>
        <p:spPr bwMode="auto">
          <a:xfrm>
            <a:off x="3071802" y="1000108"/>
            <a:ext cx="1114425" cy="1676400"/>
          </a:xfrm>
          <a:prstGeom prst="rect">
            <a:avLst/>
          </a:prstGeom>
          <a:noFill/>
        </p:spPr>
      </p:pic>
      <p:pic>
        <p:nvPicPr>
          <p:cNvPr id="28676" name="Picture 4" descr="http://www.goranklepac.com/slike/r2.jpg"/>
          <p:cNvPicPr>
            <a:picLocks noChangeAspect="1" noChangeArrowheads="1"/>
          </p:cNvPicPr>
          <p:nvPr/>
        </p:nvPicPr>
        <p:blipFill>
          <a:blip r:embed="rId3"/>
          <a:srcRect/>
          <a:stretch>
            <a:fillRect/>
          </a:stretch>
        </p:blipFill>
        <p:spPr bwMode="auto">
          <a:xfrm>
            <a:off x="4500562" y="1000108"/>
            <a:ext cx="1114425" cy="16764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42976" y="3857628"/>
            <a:ext cx="6858048" cy="646331"/>
          </a:xfrm>
          <a:prstGeom prst="rect">
            <a:avLst/>
          </a:prstGeom>
          <a:noFill/>
        </p:spPr>
        <p:txBody>
          <a:bodyPr wrap="square" rtlCol="0">
            <a:spAutoFit/>
          </a:bodyPr>
          <a:lstStyle/>
          <a:p>
            <a:r>
              <a:rPr lang="hr-HR" sz="1200" dirty="0"/>
              <a:t>Goran Klepac, Ph.D., Robert Kopal, Ph.D Leo Mršić, Ph.D. Chapter: "E</a:t>
            </a:r>
            <a:r>
              <a:rPr lang="hr-HR" sz="1200" b="1" dirty="0"/>
              <a:t>arly warning system framework proposal, based on structured analytical techniques</a:t>
            </a:r>
            <a:r>
              <a:rPr lang="hr-HR" sz="1200" dirty="0"/>
              <a:t>, SNA and fuzzy expert system for different industries" : "Artificial Intelligence Techniques and </a:t>
            </a:r>
            <a:r>
              <a:rPr lang="hr-HR" sz="1200" dirty="0" smtClean="0"/>
              <a:t>Algorithms”, IGI global, 2015. </a:t>
            </a:r>
            <a:endParaRPr lang="hr-HR" sz="1200" dirty="0"/>
          </a:p>
        </p:txBody>
      </p:sp>
      <p:pic>
        <p:nvPicPr>
          <p:cNvPr id="17410" name="Picture 2" descr="http://www.goranklepac.com/slike/AI_IGI.png"/>
          <p:cNvPicPr>
            <a:picLocks noChangeAspect="1" noChangeArrowheads="1"/>
          </p:cNvPicPr>
          <p:nvPr/>
        </p:nvPicPr>
        <p:blipFill>
          <a:blip r:embed="rId2"/>
          <a:srcRect/>
          <a:stretch>
            <a:fillRect/>
          </a:stretch>
        </p:blipFill>
        <p:spPr bwMode="auto">
          <a:xfrm>
            <a:off x="3643306" y="1357298"/>
            <a:ext cx="1428750" cy="193357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mn-lt"/>
                <a:ea typeface="+mn-ea"/>
                <a:cs typeface="+mn-cs"/>
              </a:rPr>
              <a:t>Forthcoming chapters  in publishing process</a:t>
            </a:r>
            <a:endParaRPr lang="en-US" sz="3200" dirty="0">
              <a:latin typeface="+mn-lt"/>
              <a:ea typeface="+mn-ea"/>
              <a:cs typeface="+mn-cs"/>
            </a:endParaRPr>
          </a:p>
        </p:txBody>
      </p:sp>
      <p:sp>
        <p:nvSpPr>
          <p:cNvPr id="3" name="Content Placeholder 2"/>
          <p:cNvSpPr>
            <a:spLocks noGrp="1"/>
          </p:cNvSpPr>
          <p:nvPr>
            <p:ph idx="1"/>
          </p:nvPr>
        </p:nvSpPr>
        <p:spPr>
          <a:xfrm>
            <a:off x="142844" y="1600201"/>
            <a:ext cx="9001156" cy="2614618"/>
          </a:xfrm>
        </p:spPr>
        <p:txBody>
          <a:bodyPr>
            <a:normAutofit/>
          </a:bodyPr>
          <a:lstStyle/>
          <a:p>
            <a:r>
              <a:rPr lang="hr-HR" sz="1600" dirty="0"/>
              <a:t>"</a:t>
            </a:r>
            <a:r>
              <a:rPr lang="hr-HR" sz="1600" b="1" dirty="0"/>
              <a:t>Particle swarm optimization algorithm as a tool for profiling from predictive data mining models</a:t>
            </a:r>
            <a:r>
              <a:rPr lang="hr-HR" sz="1600" dirty="0"/>
              <a:t>", </a:t>
            </a:r>
            <a:r>
              <a:rPr lang="hr-HR" sz="1600" dirty="0" smtClean="0"/>
              <a:t>              in book :</a:t>
            </a:r>
            <a:r>
              <a:rPr lang="hr-HR" sz="1600" dirty="0"/>
              <a:t> "Handbook of Research on Swarm Intelligence in </a:t>
            </a:r>
            <a:r>
              <a:rPr lang="hr-HR" sz="1600" dirty="0" smtClean="0"/>
              <a:t>Engineering“, IGI- Global</a:t>
            </a:r>
          </a:p>
          <a:p>
            <a:pPr>
              <a:buNone/>
            </a:pPr>
            <a:endParaRPr lang="hr-HR" sz="1600" dirty="0" smtClean="0"/>
          </a:p>
          <a:p>
            <a:r>
              <a:rPr lang="hr-HR" sz="1600" dirty="0" smtClean="0"/>
              <a:t>"</a:t>
            </a:r>
            <a:r>
              <a:rPr lang="hr-HR" sz="1600" b="1" dirty="0"/>
              <a:t>Proposal of analytical model for business problems solving in big data environment</a:t>
            </a:r>
            <a:r>
              <a:rPr lang="hr-HR" sz="1600" dirty="0"/>
              <a:t>", </a:t>
            </a:r>
            <a:r>
              <a:rPr lang="hr-HR" sz="1600" dirty="0" smtClean="0"/>
              <a:t>                                      in book :</a:t>
            </a:r>
            <a:r>
              <a:rPr lang="hr-HR" sz="1600" dirty="0"/>
              <a:t> "Strategic Data-Based Wisdom in the Big Data </a:t>
            </a:r>
            <a:r>
              <a:rPr lang="hr-HR" sz="1600" dirty="0" smtClean="0"/>
              <a:t>Era“, IGI- Global</a:t>
            </a:r>
            <a:endParaRPr lang="hr-HR"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44" y="428604"/>
            <a:ext cx="9001156" cy="6186309"/>
          </a:xfrm>
          <a:prstGeom prst="rect">
            <a:avLst/>
          </a:prstGeom>
          <a:noFill/>
        </p:spPr>
        <p:txBody>
          <a:bodyPr wrap="square" rtlCol="0">
            <a:spAutoFit/>
          </a:bodyPr>
          <a:lstStyle/>
          <a:p>
            <a:r>
              <a:rPr lang="hr-HR" sz="1200" b="1" dirty="0"/>
              <a:t>Other </a:t>
            </a:r>
            <a:r>
              <a:rPr lang="hr-HR" sz="1200" b="1" dirty="0" smtClean="0"/>
              <a:t> selected  works</a:t>
            </a:r>
            <a:r>
              <a:rPr lang="hr-HR" sz="1200" b="1" dirty="0"/>
              <a:t> </a:t>
            </a:r>
            <a:r>
              <a:rPr lang="hr-HR" sz="1200" b="1" dirty="0" smtClean="0"/>
              <a:t>: </a:t>
            </a:r>
          </a:p>
          <a:p>
            <a:endParaRPr lang="hr-HR" sz="1200" dirty="0"/>
          </a:p>
          <a:p>
            <a:r>
              <a:rPr lang="vi-VN" sz="1200" dirty="0" smtClean="0"/>
              <a:t>Igor Kaluđer, Goran Klepac</a:t>
            </a:r>
            <a:r>
              <a:rPr lang="hr-HR" sz="1200" dirty="0" smtClean="0"/>
              <a:t>, </a:t>
            </a:r>
            <a:r>
              <a:rPr lang="vi-VN" sz="1200" i="1" dirty="0" smtClean="0"/>
              <a:t>Credit Risk Early Warning System using Fuzzy Expert Systems</a:t>
            </a:r>
            <a:r>
              <a:rPr lang="hr-HR" sz="1200" dirty="0" smtClean="0"/>
              <a:t>,</a:t>
            </a:r>
            <a:r>
              <a:rPr lang="vi-VN" sz="1200" dirty="0" smtClean="0"/>
              <a:t> </a:t>
            </a:r>
            <a:r>
              <a:rPr lang="hr-HR" sz="1200" dirty="0" smtClean="0">
                <a:hlinkClick r:id="rId2"/>
              </a:rPr>
              <a:t>CECiiS</a:t>
            </a:r>
            <a:r>
              <a:rPr lang="hr-HR" sz="1200" dirty="0">
                <a:hlinkClick r:id="rId2"/>
              </a:rPr>
              <a:t>: Central European Conference on Information and Intelligent Systems</a:t>
            </a:r>
            <a:r>
              <a:rPr lang="hr-HR" sz="1200" dirty="0"/>
              <a:t>, 2014, </a:t>
            </a:r>
            <a:br>
              <a:rPr lang="hr-HR" sz="1200" dirty="0"/>
            </a:br>
            <a:r>
              <a:rPr lang="hr-HR" sz="1200" dirty="0" smtClean="0"/>
              <a:t/>
            </a:r>
            <a:br>
              <a:rPr lang="hr-HR" sz="1200" dirty="0" smtClean="0"/>
            </a:br>
            <a:r>
              <a:rPr lang="hr-HR" sz="1200" dirty="0"/>
              <a:t>Goran Klepac, Robert Kopal, Darija Korkut, Early warning systems based on business intelligence methods, Crisis Management, 4th International Scientific Symposium 25 and 26 May 2011, Velika Gorica, Croatia </a:t>
            </a:r>
            <a:br>
              <a:rPr lang="hr-HR" sz="1200" dirty="0"/>
            </a:br>
            <a:r>
              <a:rPr lang="hr-HR" sz="1200" dirty="0"/>
              <a:t/>
            </a:r>
            <a:br>
              <a:rPr lang="hr-HR" sz="1200" dirty="0"/>
            </a:br>
            <a:r>
              <a:rPr lang="hr-HR" sz="1200" dirty="0">
                <a:hlinkClick r:id="rId3"/>
              </a:rPr>
              <a:t>Klepac, G. (2008.)„Portfolio Sensitivity Model for Analyzing Credit Risk Caused by Structural and Macroeconomic Changes“. Financial Theory and Practice, 32 (4), 463-479.</a:t>
            </a:r>
            <a:r>
              <a:rPr lang="hr-HR" sz="1200" dirty="0"/>
              <a:t>. </a:t>
            </a:r>
            <a:br>
              <a:rPr lang="hr-HR" sz="1200" dirty="0"/>
            </a:br>
            <a:r>
              <a:rPr lang="hr-HR" sz="1200" dirty="0"/>
              <a:t/>
            </a:r>
            <a:br>
              <a:rPr lang="hr-HR" sz="1200" dirty="0"/>
            </a:br>
            <a:r>
              <a:rPr lang="hr-HR" sz="1200" dirty="0">
                <a:hlinkClick r:id="rId4"/>
              </a:rPr>
              <a:t>Klepac Goran: "Time series analysis using a unique model of transformation", Journal of Information and Organizational Sciences, Vol. 31., No. 2, 2007.</a:t>
            </a:r>
            <a:r>
              <a:rPr lang="hr-HR" sz="1200" dirty="0"/>
              <a:t> </a:t>
            </a:r>
            <a:br>
              <a:rPr lang="hr-HR" sz="1200" dirty="0"/>
            </a:br>
            <a:r>
              <a:rPr lang="hr-HR" sz="1200" dirty="0"/>
              <a:t/>
            </a:r>
            <a:br>
              <a:rPr lang="hr-HR" sz="1200" dirty="0"/>
            </a:br>
            <a:r>
              <a:rPr lang="hr-HR" sz="1200" dirty="0">
                <a:hlinkClick r:id="rId5"/>
              </a:rPr>
              <a:t>Klepac, G. (2007) “Integrating Seasonal Oscillations into Basel II Behavioral Scoring Models”.Financial Theory and Practice, 31 (3), 277-288. </a:t>
            </a:r>
            <a:r>
              <a:rPr lang="hr-HR" sz="1200" dirty="0"/>
              <a:t>. </a:t>
            </a:r>
            <a:br>
              <a:rPr lang="hr-HR" sz="1200" dirty="0"/>
            </a:br>
            <a:r>
              <a:rPr lang="hr-HR" sz="1200" dirty="0"/>
              <a:t/>
            </a:r>
            <a:br>
              <a:rPr lang="hr-HR" sz="1200" dirty="0"/>
            </a:br>
            <a:r>
              <a:rPr lang="hr-HR" sz="1200" dirty="0"/>
              <a:t>Klepac G., Kliček B., Mršić L. (2005, September): Temporal pattern discovery in consumer behavior with REFII model. Paper presented at the Consumer Personality and Research 2005 Conference, Dubrovnik, Croatia (Abstract available online:</a:t>
            </a:r>
            <a:r>
              <a:rPr lang="hr-HR" sz="1200" dirty="0">
                <a:hlinkClick r:id="rId6"/>
              </a:rPr>
              <a:t>http://abstracts.cpr2005.info</a:t>
            </a:r>
            <a:r>
              <a:rPr lang="hr-HR" sz="1200" dirty="0"/>
              <a:t> </a:t>
            </a:r>
            <a:br>
              <a:rPr lang="hr-HR" sz="1200" dirty="0"/>
            </a:br>
            <a:r>
              <a:rPr lang="hr-HR" sz="1200" dirty="0"/>
              <a:t/>
            </a:r>
            <a:br>
              <a:rPr lang="hr-HR" sz="1200" dirty="0"/>
            </a:br>
            <a:r>
              <a:rPr lang="hr-HR" sz="1200" dirty="0"/>
              <a:t>Goran Klepac (2002.): REFII model-Model for recognition patterns in time series, 20th International conference METHODOLOGY AND STATISTIC, University of Ljubljana, Faculty of social sciences, centre of methodology and informatics, Ljubljana, September 15.-18., 2002; Program and astracts, str 53.-55. </a:t>
            </a:r>
            <a:br>
              <a:rPr lang="hr-HR" sz="1200" dirty="0"/>
            </a:br>
            <a:r>
              <a:rPr lang="hr-HR" sz="1200" dirty="0"/>
              <a:t/>
            </a:r>
            <a:br>
              <a:rPr lang="hr-HR" sz="1200" dirty="0"/>
            </a:br>
            <a:r>
              <a:rPr lang="hr-HR" sz="1200" dirty="0"/>
              <a:t/>
            </a:r>
            <a:br>
              <a:rPr lang="hr-HR" sz="1200" dirty="0"/>
            </a:br>
            <a:r>
              <a:rPr lang="hr-HR" sz="1200" dirty="0"/>
              <a:t>Member of team in scientific project financed by ministry of science. Projekt no. 067003, "Modeliranje i simulacija u poslovnoj ekonomiji" - Main researcher Vlatko Čerić (1996.-2000.) (</a:t>
            </a:r>
            <a:r>
              <a:rPr lang="hr-HR" sz="1200" dirty="0">
                <a:hlinkClick r:id="rId7"/>
              </a:rPr>
              <a:t>http://bib.irb.hr/</a:t>
            </a:r>
            <a:r>
              <a:rPr lang="hr-HR" sz="1200" dirty="0"/>
              <a:t>) </a:t>
            </a:r>
            <a:br>
              <a:rPr lang="hr-HR" sz="1200" dirty="0"/>
            </a:br>
            <a:r>
              <a:rPr lang="hr-HR" sz="1200" dirty="0"/>
              <a:t/>
            </a:r>
            <a:br>
              <a:rPr lang="hr-HR" sz="1200" dirty="0"/>
            </a:br>
            <a:r>
              <a:rPr lang="hr-HR" sz="1200" dirty="0"/>
              <a:t>Member of team in scientific project financed by ministry of science . Projekt no. 0067016, "Metode i modeli potpore odlučivanju“ (2002.- 2006.) (</a:t>
            </a:r>
            <a:r>
              <a:rPr lang="hr-HR" sz="1200" dirty="0">
                <a:hlinkClick r:id="rId7"/>
              </a:rPr>
              <a:t>http://bib.irb.hr/</a:t>
            </a:r>
            <a:r>
              <a:rPr lang="hr-HR" sz="1200" dirty="0"/>
              <a:t>) </a:t>
            </a:r>
            <a:br>
              <a:rPr lang="hr-HR" sz="1200" dirty="0"/>
            </a:br>
            <a:r>
              <a:rPr lang="hr-HR" sz="1200" dirty="0"/>
              <a:t/>
            </a:r>
            <a:br>
              <a:rPr lang="hr-HR" sz="1200" dirty="0"/>
            </a:br>
            <a:r>
              <a:rPr lang="hr-HR" sz="1200" dirty="0"/>
              <a:t>Member of team in scientific project financed by ministry of science . </a:t>
            </a:r>
            <a:r>
              <a:rPr lang="hr-HR" sz="1200" dirty="0">
                <a:hlinkClick r:id="rId8"/>
              </a:rPr>
              <a:t>Adaptibilnost visokotehnoloških organizacija </a:t>
            </a:r>
            <a:r>
              <a:rPr lang="hr-HR" sz="1200" dirty="0"/>
              <a:t>.  (2007.- 2011 </a:t>
            </a:r>
            <a:r>
              <a:rPr lang="hr-HR" sz="1200" dirty="0" smtClean="0"/>
              <a:t>)</a:t>
            </a:r>
          </a:p>
          <a:p>
            <a:endParaRPr lang="hr-HR"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44" y="285728"/>
            <a:ext cx="9001156" cy="6047809"/>
          </a:xfrm>
          <a:prstGeom prst="rect">
            <a:avLst/>
          </a:prstGeom>
          <a:noFill/>
        </p:spPr>
        <p:txBody>
          <a:bodyPr wrap="square" rtlCol="0">
            <a:spAutoFit/>
          </a:bodyPr>
          <a:lstStyle/>
          <a:p>
            <a:r>
              <a:rPr lang="hr-HR" sz="1200" b="1" dirty="0"/>
              <a:t>Public speaking and workshops </a:t>
            </a:r>
            <a:r>
              <a:rPr lang="hr-HR" sz="1200" dirty="0" smtClean="0"/>
              <a:t/>
            </a:r>
            <a:br>
              <a:rPr lang="hr-HR" sz="1200" dirty="0" smtClean="0"/>
            </a:br>
            <a:r>
              <a:rPr lang="hr-HR" sz="1200" dirty="0" smtClean="0"/>
              <a:t/>
            </a:r>
            <a:br>
              <a:rPr lang="hr-HR" sz="1200" dirty="0" smtClean="0"/>
            </a:br>
            <a:r>
              <a:rPr lang="hr-HR" sz="1100" dirty="0"/>
              <a:t>Goran Klepac "Tehnike pripreme podataka za napredne analize"- peta hrvatska konferencijia o kontrolingu, 2013, Sheraton Zagreb. </a:t>
            </a:r>
            <a:br>
              <a:rPr lang="hr-HR" sz="1100" dirty="0"/>
            </a:br>
            <a:r>
              <a:rPr lang="hr-HR" sz="1100" dirty="0"/>
              <a:t/>
            </a:r>
            <a:br>
              <a:rPr lang="hr-HR" sz="1100" dirty="0"/>
            </a:br>
            <a:r>
              <a:rPr lang="hr-HR" sz="1100" dirty="0"/>
              <a:t>Robert Kopal, Goran Klepac : seminar "Upravljanje profitabilnošću portfelja primjenom naprednih analitičkih metoda - primjer profitabilnosti retaila -", u organizaciji Hrvatskog instituta za bankarstvo i osiguranje. 2012. </a:t>
            </a:r>
            <a:br>
              <a:rPr lang="hr-HR" sz="1100" dirty="0"/>
            </a:br>
            <a:r>
              <a:rPr lang="hr-HR" sz="1100" dirty="0"/>
              <a:t/>
            </a:r>
            <a:br>
              <a:rPr lang="hr-HR" sz="1100" dirty="0"/>
            </a:br>
            <a:r>
              <a:rPr lang="hr-HR" sz="1100" dirty="0"/>
              <a:t>Goran Klepac, Robert Kopal : "Primjena napredne analitike u osiguranju", Hrvatski ured za osiguranje (HUO), jednodnevna radionica, Zagreb, 2012. </a:t>
            </a:r>
            <a:br>
              <a:rPr lang="hr-HR" sz="1100" dirty="0"/>
            </a:br>
            <a:r>
              <a:rPr lang="hr-HR" sz="1100" dirty="0"/>
              <a:t/>
            </a:r>
            <a:br>
              <a:rPr lang="hr-HR" sz="1100" dirty="0"/>
            </a:br>
            <a:r>
              <a:rPr lang="hr-HR" sz="1100" dirty="0"/>
              <a:t>Goran Klepac, "Primjena sustava ranog upozorenja u kontrolingu", 4. konfrencija o kontrolingu, hotel Antunović, Zagreb, 2012. </a:t>
            </a:r>
            <a:br>
              <a:rPr lang="hr-HR" sz="1100" dirty="0"/>
            </a:br>
            <a:r>
              <a:rPr lang="hr-HR" sz="1100" dirty="0"/>
              <a:t/>
            </a:r>
            <a:br>
              <a:rPr lang="hr-HR" sz="1100" dirty="0"/>
            </a:br>
            <a:r>
              <a:rPr lang="hr-HR" sz="1100" dirty="0"/>
              <a:t>Goran Klepac, " Sustav ranog upozoravanja i ekspertne kvantitativne analitičke tehnike", 5. Konferencija o korporativnoj sigurnosti, Westin, Zagreb, 2012. </a:t>
            </a:r>
            <a:br>
              <a:rPr lang="hr-HR" sz="1100" dirty="0"/>
            </a:br>
            <a:r>
              <a:rPr lang="hr-HR" sz="1100" dirty="0"/>
              <a:t/>
            </a:r>
            <a:br>
              <a:rPr lang="hr-HR" sz="1100" dirty="0"/>
            </a:br>
            <a:r>
              <a:rPr lang="hr-HR" sz="1100" dirty="0"/>
              <a:t>Goran Klepac, "Upravljanje profitabilnošću u retailu", Konferencija: "Primjena Business intelligence procesa" u organizaciji Liderpressa i Comminusa, Westin, Zagreb, 2011. </a:t>
            </a:r>
            <a:br>
              <a:rPr lang="hr-HR" sz="1100" dirty="0"/>
            </a:br>
            <a:r>
              <a:rPr lang="hr-HR" sz="1100" dirty="0"/>
              <a:t/>
            </a:r>
            <a:br>
              <a:rPr lang="hr-HR" sz="1100" dirty="0"/>
            </a:br>
            <a:r>
              <a:rPr lang="hr-HR" sz="1100" dirty="0"/>
              <a:t>Goran Klepac: "Primjena data mining metoda u bankarstvu" , 2011, Sarajevo. </a:t>
            </a:r>
            <a:br>
              <a:rPr lang="hr-HR" sz="1100" dirty="0"/>
            </a:br>
            <a:r>
              <a:rPr lang="hr-HR" sz="1100" dirty="0"/>
              <a:t/>
            </a:r>
            <a:br>
              <a:rPr lang="hr-HR" sz="1100" dirty="0"/>
            </a:br>
            <a:r>
              <a:rPr lang="hr-HR" sz="1100" dirty="0"/>
              <a:t>Goran Klepac: "Primjena data mining metoda u bankarstvu " ,2011., Zagreb </a:t>
            </a:r>
            <a:br>
              <a:rPr lang="hr-HR" sz="1100" dirty="0"/>
            </a:br>
            <a:r>
              <a:rPr lang="hr-HR" sz="1100" dirty="0"/>
              <a:t/>
            </a:r>
            <a:br>
              <a:rPr lang="hr-HR" sz="1100" dirty="0"/>
            </a:br>
            <a:r>
              <a:rPr lang="hr-HR" sz="1100" dirty="0"/>
              <a:t>Goran Klepac, Early warning systems based on business intelligence methods, Crisis Management, 4th International Scientific Symposium 25 and 26 May 2011, Velika Gorica, Croatia </a:t>
            </a:r>
            <a:br>
              <a:rPr lang="hr-HR" sz="1100" dirty="0"/>
            </a:br>
            <a:r>
              <a:rPr lang="hr-HR" sz="1100" dirty="0"/>
              <a:t/>
            </a:r>
            <a:br>
              <a:rPr lang="hr-HR" sz="1100" dirty="0"/>
            </a:br>
            <a:r>
              <a:rPr lang="hr-HR" sz="1100" dirty="0"/>
              <a:t>Goran Klepac, "Utjecaj kvalitete podataka na realizaciju Business intelligence projekata", Konferencija: "Primjena Business intelligence procesa" u organizaciji Liderpressa i Comminusa, Westin, Zagreb, 2010. </a:t>
            </a:r>
            <a:br>
              <a:rPr lang="hr-HR" sz="1100" dirty="0"/>
            </a:br>
            <a:r>
              <a:rPr lang="hr-HR" sz="1100" dirty="0"/>
              <a:t/>
            </a:r>
            <a:br>
              <a:rPr lang="hr-HR" sz="1100" dirty="0"/>
            </a:br>
            <a:r>
              <a:rPr lang="hr-HR" sz="1100" dirty="0"/>
              <a:t>Goran Klepac, "Developing Early Warning Models using Fuzzy expert systems", Wien, Retail Risk conference, Raiffeisen international, 2010. </a:t>
            </a:r>
            <a:br>
              <a:rPr lang="hr-HR" sz="1100" dirty="0"/>
            </a:br>
            <a:r>
              <a:rPr lang="hr-HR" sz="1100" dirty="0"/>
              <a:t/>
            </a:r>
            <a:br>
              <a:rPr lang="hr-HR" sz="1100" dirty="0"/>
            </a:br>
            <a:r>
              <a:rPr lang="hr-HR" sz="1100" dirty="0"/>
              <a:t>Goran Klepac: "Inteligentno upravljanje portfeljem korisnika", Comminus i VPŠ Libertas, Zagreb, 03.09.2010. </a:t>
            </a:r>
            <a:br>
              <a:rPr lang="hr-HR" sz="1100" dirty="0"/>
            </a:br>
            <a:r>
              <a:rPr lang="hr-HR" sz="1100" dirty="0"/>
              <a:t/>
            </a:r>
            <a:br>
              <a:rPr lang="hr-HR" sz="1100" dirty="0"/>
            </a:br>
            <a:r>
              <a:rPr lang="hr-HR" sz="1100" dirty="0"/>
              <a:t>Goran Klepac: " Inteligentno upravljanje portfeljem pomoću metoda data mininga", BI or not BI: Business survival kit seminar (Zagreb, 2009.), CRMT. </a:t>
            </a:r>
            <a:br>
              <a:rPr lang="hr-HR" sz="1100" dirty="0"/>
            </a:br>
            <a:r>
              <a:rPr lang="hr-HR" sz="1100" dirty="0"/>
              <a:t/>
            </a:r>
            <a:br>
              <a:rPr lang="hr-HR" sz="1100" dirty="0"/>
            </a:br>
            <a:r>
              <a:rPr lang="hr-HR" sz="1100" dirty="0"/>
              <a:t>Goran Klepac: "Primjena data mining metoda u bankarstvu za analitičare" u organizaciji RBA, 2008. </a:t>
            </a:r>
            <a:br>
              <a:rPr lang="hr-HR" sz="1100" dirty="0"/>
            </a:br>
            <a:r>
              <a:rPr lang="hr-HR" sz="1100" dirty="0"/>
              <a:t/>
            </a:r>
            <a:br>
              <a:rPr lang="hr-HR" sz="1100" dirty="0"/>
            </a:br>
            <a:endParaRPr lang="hr-HR" sz="1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44" y="214290"/>
            <a:ext cx="9001156" cy="6186309"/>
          </a:xfrm>
          <a:prstGeom prst="rect">
            <a:avLst/>
          </a:prstGeom>
          <a:noFill/>
        </p:spPr>
        <p:txBody>
          <a:bodyPr wrap="square" rtlCol="0">
            <a:spAutoFit/>
          </a:bodyPr>
          <a:lstStyle/>
          <a:p>
            <a:r>
              <a:rPr lang="vi-VN" sz="1100" dirty="0"/>
              <a:t>Goran Klepac: "Primjena data mining metoda u bankarstvu za analitičare" u organizaciji RBA, 2008. </a:t>
            </a:r>
            <a:br>
              <a:rPr lang="vi-VN" sz="1100" dirty="0"/>
            </a:br>
            <a:r>
              <a:rPr lang="vi-VN" sz="1100" dirty="0"/>
              <a:t/>
            </a:r>
            <a:br>
              <a:rPr lang="vi-VN" sz="1100" dirty="0"/>
            </a:br>
            <a:r>
              <a:rPr lang="vi-VN" sz="1100" dirty="0"/>
              <a:t>Goran Klepac: "Data mining u bankarstvu" - managerski pristup, Seminar u organizaciji RBA, 2008. </a:t>
            </a:r>
            <a:br>
              <a:rPr lang="vi-VN" sz="1100" dirty="0"/>
            </a:br>
            <a:r>
              <a:rPr lang="vi-VN" sz="1100" dirty="0"/>
              <a:t/>
            </a:r>
            <a:br>
              <a:rPr lang="vi-VN" sz="1100" dirty="0"/>
            </a:br>
            <a:r>
              <a:rPr lang="vi-VN" sz="1100" dirty="0"/>
              <a:t>Goran Klepac: "Poslovna inteligencija u primjeni", ORACLE BIH, Oracle Technology Day, Sarajevo, lipanj 2008. </a:t>
            </a:r>
            <a:br>
              <a:rPr lang="vi-VN" sz="1100" dirty="0"/>
            </a:br>
            <a:r>
              <a:rPr lang="vi-VN" sz="1100" dirty="0"/>
              <a:t/>
            </a:r>
            <a:br>
              <a:rPr lang="vi-VN" sz="1100" dirty="0"/>
            </a:br>
            <a:r>
              <a:rPr lang="vi-VN" sz="1100" dirty="0"/>
              <a:t>Goran Klepac: "Primjena data mining metoda u elektroničkom poslovanju", Tehničko veleučilište u Zagrebu-stručni studij informatike, studeni 2007. </a:t>
            </a:r>
            <a:br>
              <a:rPr lang="vi-VN" sz="1100" dirty="0"/>
            </a:br>
            <a:r>
              <a:rPr lang="vi-VN" sz="1100" dirty="0"/>
              <a:t/>
            </a:r>
            <a:br>
              <a:rPr lang="vi-VN" sz="1100" dirty="0"/>
            </a:br>
            <a:r>
              <a:rPr lang="vi-VN" sz="1100" dirty="0"/>
              <a:t>Goran Klepac, Leo Mršić : </a:t>
            </a:r>
            <a:r>
              <a:rPr lang="vi-VN" sz="1100" dirty="0">
                <a:hlinkClick r:id="rId2"/>
              </a:rPr>
              <a:t>"Upravljanje rizičnošću portfelja primjenom metoda poslovne inteligencije"</a:t>
            </a:r>
            <a:r>
              <a:rPr lang="vi-VN" sz="1100" dirty="0"/>
              <a:t>, HrOUG, Rovinj, 2007. </a:t>
            </a:r>
            <a:br>
              <a:rPr lang="vi-VN" sz="1100" dirty="0"/>
            </a:br>
            <a:r>
              <a:rPr lang="vi-VN" sz="1100" dirty="0"/>
              <a:t/>
            </a:r>
            <a:br>
              <a:rPr lang="vi-VN" sz="1100" dirty="0"/>
            </a:br>
            <a:r>
              <a:rPr lang="vi-VN" sz="1100" dirty="0"/>
              <a:t>Leo Mršić, Goran Klepac : "Upravljanje prekidom ugovornih odnosa/kupnje u trgovini", HrOUG, Rovinj, 2007. </a:t>
            </a:r>
            <a:br>
              <a:rPr lang="vi-VN" sz="1100" dirty="0"/>
            </a:br>
            <a:r>
              <a:rPr lang="vi-VN" sz="1100" dirty="0"/>
              <a:t>Goran Klepac: "Data mining u bankarstvu", Seminar u organizaciji RBA , 2007.</a:t>
            </a:r>
            <a:br>
              <a:rPr lang="vi-VN" sz="1100" dirty="0"/>
            </a:br>
            <a:endParaRPr lang="hr-HR" sz="1100" dirty="0"/>
          </a:p>
          <a:p>
            <a:r>
              <a:rPr lang="vi-VN" sz="1100" dirty="0"/>
              <a:t>Goran Klepac: "Data mining u bankarstvu", Seminar u organizaciji RBA , 2007. </a:t>
            </a:r>
            <a:br>
              <a:rPr lang="vi-VN" sz="1100" dirty="0"/>
            </a:br>
            <a:r>
              <a:rPr lang="vi-VN" sz="1100" dirty="0"/>
              <a:t>Goran Klepac, Leo Mršić : "Prevencija i sprečavanje prekida ugovornih odnosa/kupovine primjenom analitičkih CRM metoda" , </a:t>
            </a:r>
            <a:endParaRPr lang="hr-HR" sz="1100" dirty="0"/>
          </a:p>
          <a:p>
            <a:r>
              <a:rPr lang="vi-VN" sz="1100" dirty="0"/>
              <a:t>CRM konferencija, Infoarena, Zagreb, j 2007. </a:t>
            </a:r>
            <a:br>
              <a:rPr lang="vi-VN" sz="1100" dirty="0"/>
            </a:br>
            <a:r>
              <a:rPr lang="vi-VN" sz="1100" dirty="0"/>
              <a:t>Goran Klepac: "Otkrivanje znanja iz poslovnih podataka u bankarstvu", RBA ,2006. </a:t>
            </a:r>
            <a:br>
              <a:rPr lang="vi-VN" sz="1100" dirty="0"/>
            </a:br>
            <a:r>
              <a:rPr lang="vi-VN" sz="1100" dirty="0"/>
              <a:t/>
            </a:r>
            <a:br>
              <a:rPr lang="vi-VN" sz="1100" dirty="0"/>
            </a:br>
            <a:r>
              <a:rPr lang="vi-VN" sz="1100" dirty="0"/>
              <a:t>10.HrOUG konferencija (</a:t>
            </a:r>
            <a:r>
              <a:rPr lang="vi-VN" sz="1100" dirty="0">
                <a:hlinkClick r:id="rId3"/>
              </a:rPr>
              <a:t>www.hroug.hr</a:t>
            </a:r>
            <a:r>
              <a:rPr lang="vi-VN" sz="1100" dirty="0"/>
              <a:t>), Umag 2005. </a:t>
            </a:r>
            <a:r>
              <a:rPr lang="vi-VN" sz="1100" dirty="0">
                <a:hlinkClick r:id="rId4"/>
              </a:rPr>
              <a:t>"Provođenje scoringa pomoću fuzzy ekspertnih sustava"</a:t>
            </a:r>
            <a:r>
              <a:rPr lang="vi-VN" sz="1100" dirty="0"/>
              <a:t>. </a:t>
            </a:r>
            <a:br>
              <a:rPr lang="vi-VN" sz="1100" dirty="0"/>
            </a:br>
            <a:r>
              <a:rPr lang="vi-VN" sz="1100" dirty="0"/>
              <a:t/>
            </a:r>
            <a:br>
              <a:rPr lang="vi-VN" sz="1100" dirty="0"/>
            </a:br>
            <a:r>
              <a:rPr lang="vi-VN" sz="1100" dirty="0"/>
              <a:t>"Od kvantitativne analize tržišta/ klijenata do kvalitativnog pristupa odnosima s klijentima", CRM konferencija, Infoarena, Zagreb,2005. </a:t>
            </a:r>
            <a:br>
              <a:rPr lang="vi-VN" sz="1100" dirty="0"/>
            </a:br>
            <a:r>
              <a:rPr lang="vi-VN" sz="1100" dirty="0"/>
              <a:t/>
            </a:r>
            <a:br>
              <a:rPr lang="vi-VN" sz="1100" dirty="0"/>
            </a:br>
            <a:r>
              <a:rPr lang="vi-VN" sz="1100" dirty="0"/>
              <a:t>"Otkrivanje znanja iz poslovnih podataka", Seminar u organizaciji Raiffeisen consultinga , 2005. </a:t>
            </a:r>
            <a:br>
              <a:rPr lang="vi-VN" sz="1100" dirty="0"/>
            </a:br>
            <a:r>
              <a:rPr lang="vi-VN" sz="1100" dirty="0"/>
              <a:t/>
            </a:r>
            <a:br>
              <a:rPr lang="vi-VN" sz="1100" dirty="0"/>
            </a:br>
            <a:r>
              <a:rPr lang="vi-VN" sz="1100" dirty="0"/>
              <a:t>"Otkrivanje znanja iz poslovnih podataka i competitive intelligence", Competitive intelligence konferencija, Infoarena , 2005. </a:t>
            </a:r>
            <a:br>
              <a:rPr lang="vi-VN" sz="1100" dirty="0"/>
            </a:br>
            <a:r>
              <a:rPr lang="vi-VN" sz="1100" dirty="0"/>
              <a:t/>
            </a:r>
            <a:br>
              <a:rPr lang="vi-VN" sz="1100" dirty="0"/>
            </a:br>
            <a:r>
              <a:rPr lang="vi-VN" sz="1100" dirty="0"/>
              <a:t>"Otkrivanje znanja iz vremenskih serija", HrOUG - 9. konferencija, Umag , 2004. </a:t>
            </a:r>
            <a:br>
              <a:rPr lang="vi-VN" sz="1100" dirty="0"/>
            </a:br>
            <a:r>
              <a:rPr lang="vi-VN" sz="1100" dirty="0"/>
              <a:t/>
            </a:r>
            <a:br>
              <a:rPr lang="vi-VN" sz="1100" dirty="0"/>
            </a:br>
            <a:r>
              <a:rPr lang="vi-VN" sz="1100" dirty="0"/>
              <a:t>"Data mining i tržišne analize ", Prime, Zagrebački velesajam 2004. </a:t>
            </a:r>
            <a:br>
              <a:rPr lang="vi-VN" sz="1100" dirty="0"/>
            </a:br>
            <a:r>
              <a:rPr lang="vi-VN" sz="1100" dirty="0"/>
              <a:t/>
            </a:r>
            <a:br>
              <a:rPr lang="vi-VN" sz="1100" dirty="0"/>
            </a:br>
            <a:r>
              <a:rPr lang="vi-VN" sz="1100" dirty="0"/>
              <a:t>"Poslovna inteligencija", IDC BI Roadshow, Zagreb, 2004. </a:t>
            </a:r>
            <a:br>
              <a:rPr lang="vi-VN" sz="1100" dirty="0"/>
            </a:br>
            <a:r>
              <a:rPr lang="vi-VN" sz="1100" dirty="0"/>
              <a:t/>
            </a:r>
            <a:br>
              <a:rPr lang="vi-VN" sz="1100" dirty="0"/>
            </a:br>
            <a:r>
              <a:rPr lang="vi-VN" sz="1100" dirty="0"/>
              <a:t>"Business intelligence- perspectives ", SAS forum Adriatic region ,Opatija,2004. </a:t>
            </a:r>
            <a:br>
              <a:rPr lang="vi-VN" sz="1100" dirty="0"/>
            </a:br>
            <a:r>
              <a:rPr lang="vi-VN" sz="1100" dirty="0"/>
              <a:t/>
            </a:r>
            <a:br>
              <a:rPr lang="vi-VN" sz="1100" dirty="0"/>
            </a:br>
            <a:r>
              <a:rPr lang="vi-VN" sz="1100" dirty="0"/>
              <a:t>"Segmentacija tržišta na temelju analiza vremenskih serija", Business intelligence konferencija, 10-11 veljače 2003, HLD </a:t>
            </a:r>
            <a:endParaRPr lang="hr-HR" sz="11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4348" y="285728"/>
            <a:ext cx="7500990" cy="5816977"/>
          </a:xfrm>
          <a:prstGeom prst="rect">
            <a:avLst/>
          </a:prstGeom>
          <a:noFill/>
        </p:spPr>
        <p:txBody>
          <a:bodyPr wrap="square" rtlCol="0">
            <a:spAutoFit/>
          </a:bodyPr>
          <a:lstStyle/>
          <a:p>
            <a:r>
              <a:rPr lang="hr-HR" b="1" dirty="0"/>
              <a:t>Goran Klepac, Ph.D. </a:t>
            </a:r>
            <a:r>
              <a:rPr lang="hr-HR" b="1" dirty="0" smtClean="0"/>
              <a:t>, College </a:t>
            </a:r>
            <a:r>
              <a:rPr lang="hr-HR" b="1" dirty="0"/>
              <a:t>professor </a:t>
            </a:r>
            <a:r>
              <a:rPr lang="hr-HR" sz="1200" dirty="0" smtClean="0"/>
              <a:t/>
            </a:r>
            <a:br>
              <a:rPr lang="hr-HR" sz="1200" dirty="0" smtClean="0"/>
            </a:br>
            <a:r>
              <a:rPr lang="hr-HR" sz="1200" dirty="0" smtClean="0"/>
              <a:t/>
            </a:r>
            <a:br>
              <a:rPr lang="hr-HR" sz="1200" dirty="0" smtClean="0"/>
            </a:br>
            <a:r>
              <a:rPr lang="hr-HR" sz="1200" b="1" dirty="0"/>
              <a:t>Education </a:t>
            </a:r>
            <a:r>
              <a:rPr lang="hr-HR" sz="1200" dirty="0" smtClean="0"/>
              <a:t/>
            </a:r>
            <a:br>
              <a:rPr lang="hr-HR" sz="1200" dirty="0" smtClean="0"/>
            </a:br>
            <a:r>
              <a:rPr lang="hr-HR" sz="1200" dirty="0" smtClean="0"/>
              <a:t/>
            </a:r>
            <a:br>
              <a:rPr lang="hr-HR" sz="1200" dirty="0" smtClean="0"/>
            </a:br>
            <a:r>
              <a:rPr lang="hr-HR" sz="1200" dirty="0"/>
              <a:t>2005. University of Zagreb, </a:t>
            </a:r>
            <a:r>
              <a:rPr lang="hr-HR" sz="1200" b="1" dirty="0"/>
              <a:t>Ph.D. in information science (Temporal data mining)</a:t>
            </a:r>
            <a:r>
              <a:rPr lang="hr-HR" sz="1200" dirty="0"/>
              <a:t>, Faculty of organization and informatics, Varaždin. Ph.D. these : "Rule recognition by using unique model of time series transformation" </a:t>
            </a:r>
            <a:r>
              <a:rPr lang="hr-HR" sz="1200" dirty="0" smtClean="0"/>
              <a:t/>
            </a:r>
            <a:br>
              <a:rPr lang="hr-HR" sz="1200" dirty="0" smtClean="0"/>
            </a:br>
            <a:r>
              <a:rPr lang="hr-HR" sz="1200" dirty="0" smtClean="0"/>
              <a:t/>
            </a:r>
            <a:br>
              <a:rPr lang="hr-HR" sz="1200" dirty="0" smtClean="0"/>
            </a:br>
            <a:r>
              <a:rPr lang="hr-HR" sz="1200" dirty="0"/>
              <a:t>2000. University of Zagreb, Faculty of Economics &amp; Business Zagreb, M.Sc. in Business (IT Management). M.Sc. these : "Recognition of market rules from company perspective using artificial intelligence methods" </a:t>
            </a:r>
            <a:r>
              <a:rPr lang="hr-HR" sz="1200" dirty="0" smtClean="0"/>
              <a:t/>
            </a:r>
            <a:br>
              <a:rPr lang="hr-HR" sz="1200" dirty="0" smtClean="0"/>
            </a:br>
            <a:r>
              <a:rPr lang="hr-HR" sz="1200" dirty="0" smtClean="0"/>
              <a:t/>
            </a:r>
            <a:br>
              <a:rPr lang="hr-HR" sz="1200" dirty="0" smtClean="0"/>
            </a:br>
            <a:r>
              <a:rPr lang="hr-HR" sz="1200" dirty="0"/>
              <a:t>1997. University of Zagreb, Faculty of Economics &amp; Business Zagreb, B.Sc. in Economics &amp; computer science. </a:t>
            </a:r>
            <a:r>
              <a:rPr lang="hr-HR" sz="1200" dirty="0" smtClean="0"/>
              <a:t/>
            </a:r>
            <a:br>
              <a:rPr lang="hr-HR" sz="1200" dirty="0" smtClean="0"/>
            </a:br>
            <a:r>
              <a:rPr lang="hr-HR" sz="1200" dirty="0" smtClean="0"/>
              <a:t/>
            </a:r>
            <a:br>
              <a:rPr lang="hr-HR" sz="1200" dirty="0" smtClean="0"/>
            </a:br>
            <a:r>
              <a:rPr lang="hr-HR" sz="1200" dirty="0"/>
              <a:t>1991. High School “Nikola Tesla”, Zagreb, majoring in mathematics and informatics </a:t>
            </a:r>
            <a:r>
              <a:rPr lang="hr-HR" sz="1200" dirty="0" smtClean="0"/>
              <a:t/>
            </a:r>
            <a:br>
              <a:rPr lang="hr-HR" sz="1200" dirty="0" smtClean="0"/>
            </a:br>
            <a:r>
              <a:rPr lang="hr-HR" sz="1200" dirty="0" smtClean="0"/>
              <a:t/>
            </a:r>
            <a:br>
              <a:rPr lang="hr-HR" sz="1200" dirty="0" smtClean="0"/>
            </a:br>
            <a:r>
              <a:rPr lang="hr-HR" sz="1200" dirty="0" smtClean="0"/>
              <a:t/>
            </a:r>
            <a:br>
              <a:rPr lang="hr-HR" sz="1200" dirty="0" smtClean="0"/>
            </a:br>
            <a:r>
              <a:rPr lang="hr-HR" sz="1200" b="1" dirty="0"/>
              <a:t>Working experience</a:t>
            </a:r>
            <a:r>
              <a:rPr lang="hr-HR" sz="1200" dirty="0"/>
              <a:t> </a:t>
            </a:r>
            <a:r>
              <a:rPr lang="hr-HR" sz="1200" dirty="0" smtClean="0"/>
              <a:t/>
            </a:r>
            <a:br>
              <a:rPr lang="hr-HR" sz="1200" dirty="0" smtClean="0"/>
            </a:br>
            <a:r>
              <a:rPr lang="hr-HR" sz="1200" dirty="0" smtClean="0"/>
              <a:t/>
            </a:r>
            <a:br>
              <a:rPr lang="hr-HR" sz="1200" dirty="0" smtClean="0"/>
            </a:br>
            <a:r>
              <a:rPr lang="hr-HR" sz="1200" dirty="0"/>
              <a:t>2008 - Raiffeisen Bank, Head of strategic development department, Credit Risk Management Division </a:t>
            </a:r>
            <a:r>
              <a:rPr lang="hr-HR" sz="1200" dirty="0" smtClean="0"/>
              <a:t/>
            </a:r>
            <a:br>
              <a:rPr lang="hr-HR" sz="1200" dirty="0" smtClean="0"/>
            </a:br>
            <a:r>
              <a:rPr lang="hr-HR" sz="1200" dirty="0" smtClean="0"/>
              <a:t/>
            </a:r>
            <a:br>
              <a:rPr lang="hr-HR" sz="1200" dirty="0" smtClean="0"/>
            </a:br>
            <a:r>
              <a:rPr lang="hr-HR" sz="1200" dirty="0"/>
              <a:t>2004 - 2008 Raiffeisen Consulting, Head of Business intelligence department . From 2005. member of RBA Basel II team, in charge for quantitative modelling. </a:t>
            </a:r>
            <a:r>
              <a:rPr lang="hr-HR" sz="1200" dirty="0" smtClean="0"/>
              <a:t/>
            </a:r>
            <a:br>
              <a:rPr lang="hr-HR" sz="1200" dirty="0" smtClean="0"/>
            </a:br>
            <a:r>
              <a:rPr lang="hr-HR" sz="1200" dirty="0" smtClean="0"/>
              <a:t/>
            </a:r>
            <a:br>
              <a:rPr lang="hr-HR" sz="1200" dirty="0" smtClean="0"/>
            </a:br>
            <a:r>
              <a:rPr lang="hr-HR" sz="1200" dirty="0"/>
              <a:t>2001-2004 Raiffeisen Bank- Head of market analysis , Marketing department. </a:t>
            </a:r>
            <a:r>
              <a:rPr lang="hr-HR" sz="1200" dirty="0" smtClean="0"/>
              <a:t/>
            </a:r>
            <a:br>
              <a:rPr lang="hr-HR" sz="1200" dirty="0" smtClean="0"/>
            </a:br>
            <a:r>
              <a:rPr lang="hr-HR" sz="1200" dirty="0" smtClean="0"/>
              <a:t/>
            </a:r>
            <a:br>
              <a:rPr lang="hr-HR" sz="1200" dirty="0" smtClean="0"/>
            </a:br>
            <a:r>
              <a:rPr lang="hr-HR" sz="1200" dirty="0"/>
              <a:t>1998-2001 PROFIT-PP, Data mining analyst , Project leader for data mining projects. </a:t>
            </a:r>
            <a:r>
              <a:rPr lang="hr-HR" sz="1200" dirty="0" smtClean="0"/>
              <a:t/>
            </a:r>
            <a:br>
              <a:rPr lang="hr-HR" sz="1200" dirty="0" smtClean="0"/>
            </a:br>
            <a:r>
              <a:rPr lang="hr-HR" sz="1200" dirty="0" smtClean="0"/>
              <a:t/>
            </a:r>
            <a:br>
              <a:rPr lang="hr-HR" sz="1200" dirty="0" smtClean="0"/>
            </a:br>
            <a:r>
              <a:rPr lang="hr-HR" sz="1200" dirty="0"/>
              <a:t>1996-1998 PROFIT-PP, Information system designer, programmer, data mining analyst. </a:t>
            </a:r>
            <a:r>
              <a:rPr lang="hr-HR" sz="1200" dirty="0" smtClean="0"/>
              <a:t/>
            </a:r>
            <a:br>
              <a:rPr lang="hr-HR" sz="1200" dirty="0" smtClean="0"/>
            </a:br>
            <a:r>
              <a:rPr lang="hr-HR" sz="1200" dirty="0" smtClean="0"/>
              <a:t/>
            </a:r>
            <a:br>
              <a:rPr lang="hr-HR" sz="1200" dirty="0" smtClean="0"/>
            </a:br>
            <a:r>
              <a:rPr lang="hr-HR" sz="1200" dirty="0"/>
              <a:t>1993-1996 Part-time work for different IT companies Information system designer, programmer, analyst. </a:t>
            </a:r>
            <a:r>
              <a:rPr lang="hr-HR" sz="1200" dirty="0" smtClean="0"/>
              <a:t/>
            </a:r>
            <a:br>
              <a:rPr lang="hr-HR" sz="1200" dirty="0" smtClean="0"/>
            </a:br>
            <a:endParaRPr lang="hr-HR" sz="1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44" y="714356"/>
            <a:ext cx="9001156" cy="3785652"/>
          </a:xfrm>
          <a:prstGeom prst="rect">
            <a:avLst/>
          </a:prstGeom>
          <a:noFill/>
        </p:spPr>
        <p:txBody>
          <a:bodyPr wrap="square" rtlCol="0">
            <a:spAutoFit/>
          </a:bodyPr>
          <a:lstStyle/>
          <a:p>
            <a:r>
              <a:rPr lang="en-US" sz="1200" b="1" dirty="0"/>
              <a:t>Lecturing activities </a:t>
            </a:r>
            <a:r>
              <a:rPr lang="en-US" sz="1200" dirty="0" smtClean="0"/>
              <a:t/>
            </a:r>
            <a:br>
              <a:rPr lang="en-US" sz="1200" dirty="0" smtClean="0"/>
            </a:br>
            <a:r>
              <a:rPr lang="en-US" sz="1200" dirty="0" smtClean="0"/>
              <a:t/>
            </a:r>
            <a:br>
              <a:rPr lang="en-US" sz="1200" dirty="0" smtClean="0"/>
            </a:br>
            <a:r>
              <a:rPr lang="en-US" sz="1200" dirty="0"/>
              <a:t>Lecturer: </a:t>
            </a:r>
            <a:r>
              <a:rPr lang="en-US" sz="1200" dirty="0" smtClean="0"/>
              <a:t/>
            </a:r>
            <a:br>
              <a:rPr lang="en-US" sz="1200" dirty="0" smtClean="0"/>
            </a:br>
            <a:r>
              <a:rPr lang="en-US" sz="1200" dirty="0" smtClean="0"/>
              <a:t/>
            </a:r>
            <a:br>
              <a:rPr lang="en-US" sz="1200" dirty="0" smtClean="0"/>
            </a:br>
            <a:r>
              <a:rPr lang="en-US" sz="1200" dirty="0"/>
              <a:t>Faculty of organization and informatics, </a:t>
            </a:r>
            <a:r>
              <a:rPr lang="en-US" sz="1200" dirty="0" err="1"/>
              <a:t>Varaždin</a:t>
            </a:r>
            <a:r>
              <a:rPr lang="en-US" sz="1200" dirty="0"/>
              <a:t>, Ph.D. study "Methods of developing and research of business intelligence systems". (2009- ) </a:t>
            </a:r>
            <a:r>
              <a:rPr lang="en-US" sz="1200" dirty="0" smtClean="0"/>
              <a:t/>
            </a:r>
            <a:br>
              <a:rPr lang="en-US" sz="1200" dirty="0" smtClean="0"/>
            </a:br>
            <a:r>
              <a:rPr lang="en-US" sz="1200" dirty="0" smtClean="0"/>
              <a:t/>
            </a:r>
            <a:br>
              <a:rPr lang="en-US" sz="1200" dirty="0" smtClean="0"/>
            </a:br>
            <a:r>
              <a:rPr lang="en-US" sz="1200" dirty="0"/>
              <a:t>University of Zagreb, Faculty of Economics &amp; Business Zagreb, Master science degree study "Business intelligence" (2004 - 2009) </a:t>
            </a:r>
            <a:r>
              <a:rPr lang="en-US" sz="1200" dirty="0" smtClean="0"/>
              <a:t/>
            </a:r>
            <a:br>
              <a:rPr lang="en-US" sz="1200" dirty="0" smtClean="0"/>
            </a:br>
            <a:r>
              <a:rPr lang="en-US" sz="1200" dirty="0" smtClean="0"/>
              <a:t/>
            </a:r>
            <a:br>
              <a:rPr lang="en-US" sz="1200" dirty="0" smtClean="0"/>
            </a:br>
            <a:r>
              <a:rPr lang="en-US" sz="1200" dirty="0"/>
              <a:t>University College for Applied Computer Engineering, "Data mining" (2012 -) </a:t>
            </a:r>
            <a:r>
              <a:rPr lang="en-US" sz="1200" dirty="0" smtClean="0"/>
              <a:t/>
            </a:r>
            <a:br>
              <a:rPr lang="en-US" sz="1200" dirty="0" smtClean="0"/>
            </a:br>
            <a:r>
              <a:rPr lang="en-US" sz="1200" dirty="0" smtClean="0"/>
              <a:t/>
            </a:r>
            <a:br>
              <a:rPr lang="en-US" sz="1200" dirty="0" smtClean="0"/>
            </a:br>
            <a:r>
              <a:rPr lang="en-US" sz="1200" dirty="0"/>
              <a:t>University College for Applied Computer Engineering, "Decision support systems" (2009 -) </a:t>
            </a:r>
            <a:r>
              <a:rPr lang="en-US" sz="1200" dirty="0" smtClean="0"/>
              <a:t/>
            </a:r>
            <a:br>
              <a:rPr lang="en-US" sz="1200" dirty="0" smtClean="0"/>
            </a:br>
            <a:r>
              <a:rPr lang="en-US" sz="1200" dirty="0" smtClean="0"/>
              <a:t/>
            </a:r>
            <a:br>
              <a:rPr lang="en-US" sz="1200" dirty="0" smtClean="0"/>
            </a:br>
            <a:r>
              <a:rPr lang="en-US" sz="1200" dirty="0"/>
              <a:t>Polytechnic of Zagreb, "Business </a:t>
            </a:r>
            <a:r>
              <a:rPr lang="en-US" sz="1200" dirty="0" smtClean="0"/>
              <a:t>intelligence</a:t>
            </a:r>
            <a:r>
              <a:rPr lang="hr-HR" sz="1200" dirty="0" smtClean="0"/>
              <a:t> </a:t>
            </a:r>
            <a:r>
              <a:rPr lang="en-US" sz="1200" dirty="0" smtClean="0"/>
              <a:t>" </a:t>
            </a:r>
            <a:r>
              <a:rPr lang="en-US" sz="1200" dirty="0"/>
              <a:t>(2010- ) </a:t>
            </a:r>
            <a:endParaRPr lang="hr-HR" sz="1200" dirty="0" smtClean="0"/>
          </a:p>
          <a:p>
            <a:endParaRPr lang="hr-HR" sz="1200" dirty="0" smtClean="0"/>
          </a:p>
          <a:p>
            <a:r>
              <a:rPr lang="en-US" sz="1200" dirty="0" smtClean="0"/>
              <a:t>Polytechnic of Zagreb, “</a:t>
            </a:r>
            <a:r>
              <a:rPr lang="hr-HR" sz="1200" dirty="0" smtClean="0"/>
              <a:t>Big data analytics</a:t>
            </a:r>
            <a:r>
              <a:rPr lang="en-US" sz="1200" dirty="0" smtClean="0"/>
              <a:t>" (201</a:t>
            </a:r>
            <a:r>
              <a:rPr lang="hr-HR" sz="1200" dirty="0" smtClean="0"/>
              <a:t>4</a:t>
            </a:r>
            <a:r>
              <a:rPr lang="en-US" sz="1200" dirty="0" smtClean="0"/>
              <a:t>- ) </a:t>
            </a:r>
            <a:br>
              <a:rPr lang="en-US" sz="1200" dirty="0" smtClean="0"/>
            </a:br>
            <a:r>
              <a:rPr lang="en-US" sz="1200" dirty="0" smtClean="0"/>
              <a:t/>
            </a:r>
            <a:br>
              <a:rPr lang="en-US" sz="1200" dirty="0" smtClean="0"/>
            </a:br>
            <a:r>
              <a:rPr lang="en-US" sz="1200" dirty="0" err="1"/>
              <a:t>Libertas</a:t>
            </a:r>
            <a:r>
              <a:rPr lang="en-US" sz="1200" dirty="0"/>
              <a:t> Business school, "Business informatics" (2011-2012) </a:t>
            </a:r>
            <a:r>
              <a:rPr lang="en-US" sz="1200" dirty="0" smtClean="0"/>
              <a:t/>
            </a:r>
            <a:br>
              <a:rPr lang="en-US" sz="1200" dirty="0" smtClean="0"/>
            </a:br>
            <a:r>
              <a:rPr lang="en-US" sz="1200" dirty="0" smtClean="0"/>
              <a:t/>
            </a:r>
            <a:br>
              <a:rPr lang="en-US" sz="1200" dirty="0" smtClean="0"/>
            </a:br>
            <a:r>
              <a:rPr lang="en-US" sz="1200" dirty="0"/>
              <a:t>Visiting professor, The University College </a:t>
            </a:r>
            <a:r>
              <a:rPr lang="en-US" sz="1200" dirty="0" err="1"/>
              <a:t>Effectus</a:t>
            </a:r>
            <a:r>
              <a:rPr lang="en-US" sz="1200" dirty="0"/>
              <a:t> – College for Law and Finance </a:t>
            </a:r>
            <a:r>
              <a:rPr lang="en-US" sz="1200" dirty="0" smtClean="0"/>
              <a:t/>
            </a:r>
            <a:br>
              <a:rPr lang="en-US" sz="1200" dirty="0" smtClean="0"/>
            </a:br>
            <a:endParaRPr lang="hr-HR" sz="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2844" y="428604"/>
            <a:ext cx="9001156" cy="4893647"/>
          </a:xfrm>
          <a:prstGeom prst="rect">
            <a:avLst/>
          </a:prstGeom>
          <a:noFill/>
        </p:spPr>
        <p:txBody>
          <a:bodyPr wrap="square" rtlCol="0">
            <a:spAutoFit/>
          </a:bodyPr>
          <a:lstStyle/>
          <a:p>
            <a:r>
              <a:rPr lang="en-US" sz="1200" b="1" dirty="0"/>
              <a:t>Other activities </a:t>
            </a:r>
            <a:r>
              <a:rPr lang="en-US" sz="1200" dirty="0" smtClean="0"/>
              <a:t/>
            </a:r>
            <a:br>
              <a:rPr lang="en-US" sz="1200" dirty="0" smtClean="0"/>
            </a:br>
            <a:r>
              <a:rPr lang="en-US" sz="1200" dirty="0" smtClean="0"/>
              <a:t/>
            </a:r>
            <a:br>
              <a:rPr lang="en-US" sz="1200" dirty="0" smtClean="0"/>
            </a:br>
            <a:r>
              <a:rPr lang="en-US" sz="1200" dirty="0">
                <a:hlinkClick r:id="rId2"/>
              </a:rPr>
              <a:t>Member of editorial board </a:t>
            </a:r>
            <a:r>
              <a:rPr lang="en-US" sz="1200" dirty="0" smtClean="0">
                <a:hlinkClick r:id="rId2"/>
              </a:rPr>
              <a:t> </a:t>
            </a:r>
            <a:r>
              <a:rPr lang="en-US" sz="1200" dirty="0">
                <a:hlinkClick r:id="rId2"/>
              </a:rPr>
              <a:t>:INTERNATIONAL JOURNAL OF COMPUTING AND OPTIMIZATION </a:t>
            </a:r>
            <a:endParaRPr lang="hr-HR" sz="1200" dirty="0" smtClean="0"/>
          </a:p>
          <a:p>
            <a:r>
              <a:rPr lang="hr-HR" sz="1200" dirty="0"/>
              <a:t>Member of International Editorial Review Board </a:t>
            </a:r>
            <a:r>
              <a:rPr lang="en-US" sz="1200" dirty="0" smtClean="0">
                <a:hlinkClick r:id="rId3"/>
              </a:rPr>
              <a:t>International </a:t>
            </a:r>
            <a:r>
              <a:rPr lang="en-US" sz="1200" dirty="0">
                <a:hlinkClick r:id="rId3"/>
              </a:rPr>
              <a:t>Journal of Ambient Computing and Intelligence (IJACI)</a:t>
            </a:r>
            <a:r>
              <a:rPr lang="en-US" sz="1200" dirty="0"/>
              <a:t> </a:t>
            </a:r>
          </a:p>
          <a:p>
            <a:r>
              <a:rPr lang="hr-HR" sz="1200" dirty="0" smtClean="0"/>
              <a:t>Section editor : </a:t>
            </a:r>
            <a:r>
              <a:rPr lang="en-US" sz="1200" dirty="0" smtClean="0"/>
              <a:t>CIT</a:t>
            </a:r>
            <a:r>
              <a:rPr lang="en-US" sz="1200" dirty="0"/>
              <a:t>. Journal of Computing and Information Technology, University of Zagreb University Computing Centre - SRCE </a:t>
            </a:r>
            <a:r>
              <a:rPr lang="en-US" sz="1200" dirty="0" smtClean="0"/>
              <a:t/>
            </a:r>
            <a:br>
              <a:rPr lang="en-US" sz="1200" dirty="0" smtClean="0"/>
            </a:br>
            <a:r>
              <a:rPr lang="hr-HR" sz="1200" dirty="0" smtClean="0"/>
              <a:t>Reviewer-  I</a:t>
            </a:r>
            <a:r>
              <a:rPr lang="en-US" sz="1200" dirty="0" err="1" smtClean="0"/>
              <a:t>nstitute</a:t>
            </a:r>
            <a:r>
              <a:rPr lang="en-US" sz="1200" dirty="0" smtClean="0"/>
              <a:t> </a:t>
            </a:r>
            <a:r>
              <a:rPr lang="en-US" sz="1200" dirty="0"/>
              <a:t>of Public Finance – </a:t>
            </a:r>
            <a:r>
              <a:rPr lang="hr-HR" sz="1200" dirty="0" smtClean="0"/>
              <a:t>Journal : </a:t>
            </a:r>
            <a:r>
              <a:rPr lang="en-US" sz="1200" dirty="0" smtClean="0"/>
              <a:t>Financial </a:t>
            </a:r>
            <a:r>
              <a:rPr lang="en-US" sz="1200" dirty="0"/>
              <a:t>Theory and Practice</a:t>
            </a:r>
            <a:endParaRPr lang="hr-HR" sz="1200" dirty="0" smtClean="0"/>
          </a:p>
          <a:p>
            <a:endParaRPr lang="hr-HR" sz="1200" dirty="0"/>
          </a:p>
          <a:p>
            <a:r>
              <a:rPr lang="hr-HR" sz="1200" b="1" dirty="0"/>
              <a:t>Area of scientific interest </a:t>
            </a:r>
            <a:r>
              <a:rPr lang="hr-HR" sz="1200" dirty="0" smtClean="0"/>
              <a:t/>
            </a:r>
            <a:br>
              <a:rPr lang="hr-HR" sz="1200" dirty="0" smtClean="0"/>
            </a:br>
            <a:r>
              <a:rPr lang="hr-HR" sz="1200" dirty="0" smtClean="0"/>
              <a:t/>
            </a:r>
            <a:br>
              <a:rPr lang="hr-HR" sz="1200" dirty="0" smtClean="0"/>
            </a:br>
            <a:r>
              <a:rPr lang="hr-HR" sz="1200" dirty="0"/>
              <a:t>Developing new data mining methods in area of market research and risk assessment </a:t>
            </a:r>
            <a:r>
              <a:rPr lang="hr-HR" sz="1200" dirty="0" smtClean="0"/>
              <a:t/>
            </a:r>
            <a:br>
              <a:rPr lang="hr-HR" sz="1200" dirty="0" smtClean="0"/>
            </a:br>
            <a:r>
              <a:rPr lang="hr-HR" sz="1200" dirty="0"/>
              <a:t>Using methods from chaos theory in data mining </a:t>
            </a:r>
            <a:r>
              <a:rPr lang="hr-HR" sz="1200" dirty="0" smtClean="0"/>
              <a:t/>
            </a:r>
            <a:br>
              <a:rPr lang="hr-HR" sz="1200" dirty="0" smtClean="0"/>
            </a:br>
            <a:r>
              <a:rPr lang="hr-HR" sz="1200" dirty="0"/>
              <a:t>Machine learning algorithms </a:t>
            </a:r>
            <a:r>
              <a:rPr lang="hr-HR" sz="1200" dirty="0" smtClean="0"/>
              <a:t/>
            </a:r>
            <a:br>
              <a:rPr lang="hr-HR" sz="1200" dirty="0" smtClean="0"/>
            </a:br>
            <a:r>
              <a:rPr lang="hr-HR" sz="1200" dirty="0"/>
              <a:t>Artificial intelligence </a:t>
            </a:r>
            <a:r>
              <a:rPr lang="hr-HR" sz="1200" dirty="0" smtClean="0"/>
              <a:t/>
            </a:r>
            <a:br>
              <a:rPr lang="hr-HR" sz="1200" dirty="0" smtClean="0"/>
            </a:br>
            <a:r>
              <a:rPr lang="hr-HR" sz="1200" dirty="0"/>
              <a:t>Big data analytical models </a:t>
            </a:r>
            <a:r>
              <a:rPr lang="hr-HR" sz="1200" dirty="0" smtClean="0"/>
              <a:t/>
            </a:r>
            <a:br>
              <a:rPr lang="hr-HR" sz="1200" dirty="0" smtClean="0"/>
            </a:br>
            <a:r>
              <a:rPr lang="hr-HR" sz="1200" dirty="0"/>
              <a:t>Text mining for developing predictive data mining models in business </a:t>
            </a:r>
            <a:r>
              <a:rPr lang="hr-HR" sz="1200" dirty="0" smtClean="0"/>
              <a:t/>
            </a:r>
            <a:br>
              <a:rPr lang="hr-HR" sz="1200" dirty="0" smtClean="0"/>
            </a:br>
            <a:r>
              <a:rPr lang="hr-HR" sz="1200" dirty="0"/>
              <a:t>Temporal data mining </a:t>
            </a:r>
            <a:r>
              <a:rPr lang="hr-HR" sz="1200" dirty="0" smtClean="0"/>
              <a:t/>
            </a:r>
            <a:br>
              <a:rPr lang="hr-HR" sz="1200" dirty="0" smtClean="0"/>
            </a:br>
            <a:r>
              <a:rPr lang="hr-HR" sz="1200" dirty="0"/>
              <a:t>Social network analysis </a:t>
            </a:r>
            <a:r>
              <a:rPr lang="hr-HR" sz="1200" dirty="0" smtClean="0"/>
              <a:t/>
            </a:r>
            <a:br>
              <a:rPr lang="hr-HR" sz="1200" dirty="0" smtClean="0"/>
            </a:br>
            <a:r>
              <a:rPr lang="hr-HR" sz="1200" dirty="0"/>
              <a:t>Swarm intelligence </a:t>
            </a:r>
            <a:r>
              <a:rPr lang="hr-HR" sz="1200" dirty="0" smtClean="0"/>
              <a:t/>
            </a:r>
            <a:br>
              <a:rPr lang="hr-HR" sz="1200" dirty="0" smtClean="0"/>
            </a:br>
            <a:r>
              <a:rPr lang="hr-HR" sz="1200" dirty="0"/>
              <a:t>Text mining </a:t>
            </a:r>
            <a:r>
              <a:rPr lang="hr-HR" sz="1200" dirty="0" smtClean="0"/>
              <a:t/>
            </a:r>
            <a:br>
              <a:rPr lang="hr-HR" sz="1200" dirty="0" smtClean="0"/>
            </a:br>
            <a:r>
              <a:rPr lang="hr-HR" sz="1200" dirty="0"/>
              <a:t>New solutions based on data mining techniques in area of fraud detection, churn detection, segmentation </a:t>
            </a:r>
            <a:r>
              <a:rPr lang="hr-HR" sz="1200" dirty="0" smtClean="0"/>
              <a:t/>
            </a:r>
            <a:br>
              <a:rPr lang="hr-HR" sz="1200" dirty="0" smtClean="0"/>
            </a:br>
            <a:r>
              <a:rPr lang="hr-HR" sz="1200" dirty="0" smtClean="0"/>
              <a:t/>
            </a:r>
            <a:br>
              <a:rPr lang="hr-HR" sz="1200" dirty="0" smtClean="0"/>
            </a:br>
            <a:r>
              <a:rPr lang="hr-HR" sz="1200" dirty="0" smtClean="0"/>
              <a:t/>
            </a:r>
            <a:br>
              <a:rPr lang="hr-HR" sz="1200" dirty="0" smtClean="0"/>
            </a:br>
            <a:r>
              <a:rPr lang="hr-HR" sz="1200" b="1" dirty="0"/>
              <a:t>e-mail: </a:t>
            </a:r>
            <a:r>
              <a:rPr lang="hr-HR" sz="1200" dirty="0"/>
              <a:t>goran(</a:t>
            </a:r>
            <a:r>
              <a:rPr lang="hr-HR" sz="1200" b="1" dirty="0"/>
              <a:t>({AT})</a:t>
            </a:r>
            <a:r>
              <a:rPr lang="hr-HR" sz="1200" dirty="0"/>
              <a:t>)goranklepac.com</a:t>
            </a:r>
            <a:endParaRPr lang="hr-HR" sz="1200" dirty="0" smtClean="0"/>
          </a:p>
          <a:p>
            <a:endParaRPr lang="hr-HR" sz="1200" dirty="0"/>
          </a:p>
          <a:p>
            <a:endParaRPr lang="hr-HR"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42984"/>
            <a:ext cx="8229600" cy="4525963"/>
          </a:xfrm>
        </p:spPr>
        <p:txBody>
          <a:bodyPr>
            <a:noAutofit/>
          </a:bodyPr>
          <a:lstStyle/>
          <a:p>
            <a:pPr>
              <a:buNone/>
            </a:pPr>
            <a:r>
              <a:rPr lang="hr-HR" sz="1200" dirty="0" smtClean="0"/>
              <a:t>          </a:t>
            </a:r>
            <a:r>
              <a:rPr lang="en-US" sz="1200" dirty="0" smtClean="0"/>
              <a:t>Segmentation </a:t>
            </a:r>
            <a:r>
              <a:rPr lang="en-US" sz="1200" dirty="0"/>
              <a:t>models development </a:t>
            </a:r>
            <a:br>
              <a:rPr lang="en-US" sz="1200" dirty="0"/>
            </a:br>
            <a:r>
              <a:rPr lang="en-US" sz="1200" dirty="0"/>
              <a:t>Credit scoring model development (generic, statistical) </a:t>
            </a:r>
            <a:br>
              <a:rPr lang="en-US" sz="1200" dirty="0"/>
            </a:br>
            <a:r>
              <a:rPr lang="en-US" sz="1200" dirty="0"/>
              <a:t>Collections scoring models development (generic, statistical) </a:t>
            </a:r>
            <a:br>
              <a:rPr lang="en-US" sz="1200" dirty="0"/>
            </a:br>
            <a:r>
              <a:rPr lang="en-US" sz="1200" dirty="0"/>
              <a:t>Scoring models development (</a:t>
            </a:r>
            <a:r>
              <a:rPr lang="en-US" sz="1200" dirty="0" smtClean="0"/>
              <a:t>BASEL </a:t>
            </a:r>
            <a:r>
              <a:rPr lang="en-US" sz="1200" dirty="0"/>
              <a:t>II) </a:t>
            </a:r>
            <a:br>
              <a:rPr lang="en-US" sz="1200" dirty="0"/>
            </a:br>
            <a:r>
              <a:rPr lang="en-US" sz="1200" dirty="0"/>
              <a:t>Risk assessment models </a:t>
            </a:r>
            <a:br>
              <a:rPr lang="en-US" sz="1200" dirty="0"/>
            </a:br>
            <a:r>
              <a:rPr lang="en-US" sz="1200" dirty="0"/>
              <a:t>Respond rate models development (direct marketing) </a:t>
            </a:r>
            <a:br>
              <a:rPr lang="en-US" sz="1200" dirty="0"/>
            </a:br>
            <a:r>
              <a:rPr lang="en-US" sz="1200" dirty="0"/>
              <a:t>Fuzzy expert systems for scoring purposes </a:t>
            </a:r>
            <a:br>
              <a:rPr lang="en-US" sz="1200" dirty="0"/>
            </a:br>
            <a:r>
              <a:rPr lang="en-US" sz="1200" dirty="0"/>
              <a:t>Fuzzy expert systems for segmentation purposes </a:t>
            </a:r>
            <a:br>
              <a:rPr lang="en-US" sz="1200" dirty="0"/>
            </a:br>
            <a:r>
              <a:rPr lang="en-US" sz="1200" dirty="0"/>
              <a:t>Early warning system development in retail, insurance, finance, telecommunication </a:t>
            </a:r>
            <a:br>
              <a:rPr lang="en-US" sz="1200" dirty="0"/>
            </a:br>
            <a:r>
              <a:rPr lang="en-US" sz="1200" dirty="0"/>
              <a:t>Fuzzy expert system models for decision support in retail, insurance, finance, telecommunication </a:t>
            </a:r>
            <a:br>
              <a:rPr lang="en-US" sz="1200" dirty="0"/>
            </a:br>
            <a:r>
              <a:rPr lang="en-US" sz="1200" dirty="0"/>
              <a:t>Prospective customer calculation models </a:t>
            </a:r>
            <a:br>
              <a:rPr lang="en-US" sz="1200" dirty="0"/>
            </a:br>
            <a:r>
              <a:rPr lang="en-US" sz="1200" dirty="0"/>
              <a:t>Retrospective customer calculation models </a:t>
            </a:r>
            <a:br>
              <a:rPr lang="en-US" sz="1200" dirty="0"/>
            </a:br>
            <a:r>
              <a:rPr lang="en-US" sz="1200" dirty="0"/>
              <a:t>Loyalty evaluation of the customers models </a:t>
            </a:r>
            <a:br>
              <a:rPr lang="en-US" sz="1200" dirty="0"/>
            </a:br>
            <a:r>
              <a:rPr lang="en-US" sz="1200" dirty="0"/>
              <a:t>Churn detection models in retail, insurance, finance, </a:t>
            </a:r>
            <a:r>
              <a:rPr lang="en-US" sz="1200" dirty="0" smtClean="0"/>
              <a:t>telecommunication</a:t>
            </a:r>
            <a:r>
              <a:rPr lang="hr-HR" sz="1200" dirty="0" smtClean="0"/>
              <a:t>, finance</a:t>
            </a:r>
            <a:r>
              <a:rPr lang="en-US" sz="1200" dirty="0"/>
              <a:t/>
            </a:r>
            <a:br>
              <a:rPr lang="en-US" sz="1200" dirty="0"/>
            </a:br>
            <a:r>
              <a:rPr lang="en-US" sz="1200" dirty="0"/>
              <a:t>Fraud detection models in insurance, finance, telecommunication </a:t>
            </a:r>
            <a:br>
              <a:rPr lang="en-US" sz="1200" dirty="0"/>
            </a:br>
            <a:r>
              <a:rPr lang="en-US" sz="1200" dirty="0"/>
              <a:t>Market simulation models </a:t>
            </a:r>
            <a:br>
              <a:rPr lang="en-US" sz="1200" dirty="0"/>
            </a:br>
            <a:r>
              <a:rPr lang="en-US" sz="1200" dirty="0"/>
              <a:t>Cross selling models </a:t>
            </a:r>
            <a:br>
              <a:rPr lang="en-US" sz="1200" dirty="0"/>
            </a:br>
            <a:r>
              <a:rPr lang="en-US" sz="1200" dirty="0"/>
              <a:t>Time series predictive models </a:t>
            </a:r>
            <a:br>
              <a:rPr lang="en-US" sz="1200" dirty="0"/>
            </a:br>
            <a:r>
              <a:rPr lang="en-US" sz="1200" dirty="0"/>
              <a:t>Classification data mining models for segmentation purposes in retail, insurance, finance, telecommunication </a:t>
            </a:r>
            <a:br>
              <a:rPr lang="en-US" sz="1200" dirty="0"/>
            </a:br>
            <a:r>
              <a:rPr lang="en-US" sz="1200" dirty="0"/>
              <a:t>Leading Customer Relationship Management projects and model design for analytical CRM </a:t>
            </a:r>
            <a:br>
              <a:rPr lang="en-US" sz="1200" dirty="0"/>
            </a:br>
            <a:r>
              <a:rPr lang="en-US" sz="1200" dirty="0"/>
              <a:t>Designing and development data mining models for decision support for marketing campaigns in retail, insurance, finance, telecommunication </a:t>
            </a:r>
            <a:br>
              <a:rPr lang="en-US" sz="1200" dirty="0"/>
            </a:br>
            <a:r>
              <a:rPr lang="en-US" sz="1200" dirty="0"/>
              <a:t>Designing and development data mining models for decreasing costs in retail warehouses </a:t>
            </a:r>
            <a:br>
              <a:rPr lang="en-US" sz="1200" dirty="0"/>
            </a:br>
            <a:r>
              <a:rPr lang="en-US" sz="1200" dirty="0"/>
              <a:t>Designing and development data mining solutions and algorithms for specific problem types</a:t>
            </a:r>
            <a:br>
              <a:rPr lang="en-US" sz="1200" dirty="0"/>
            </a:br>
            <a:r>
              <a:rPr lang="en-US" sz="1200" dirty="0"/>
              <a:t>Knowledge elicitation for expert system design purposes in insurance, finance, telecommunication, retail </a:t>
            </a:r>
            <a:br>
              <a:rPr lang="en-US" sz="1200" dirty="0"/>
            </a:br>
            <a:endParaRPr lang="hr-HR" sz="1200" dirty="0"/>
          </a:p>
        </p:txBody>
      </p:sp>
      <p:sp>
        <p:nvSpPr>
          <p:cNvPr id="4" name="TextBox 3"/>
          <p:cNvSpPr txBox="1"/>
          <p:nvPr/>
        </p:nvSpPr>
        <p:spPr>
          <a:xfrm>
            <a:off x="785786" y="357166"/>
            <a:ext cx="8215370" cy="1200329"/>
          </a:xfrm>
          <a:prstGeom prst="rect">
            <a:avLst/>
          </a:prstGeom>
          <a:noFill/>
        </p:spPr>
        <p:txBody>
          <a:bodyPr wrap="square" rtlCol="0">
            <a:spAutoFit/>
          </a:bodyPr>
          <a:lstStyle/>
          <a:p>
            <a:r>
              <a:rPr lang="en-US" sz="1200" b="1" dirty="0" smtClean="0"/>
              <a:t>Realized </a:t>
            </a:r>
            <a:r>
              <a:rPr lang="en-US" sz="1200" b="1" dirty="0"/>
              <a:t>projects in area of data mining </a:t>
            </a:r>
            <a:r>
              <a:rPr lang="hr-HR" sz="1200" b="1" dirty="0" smtClean="0"/>
              <a:t>in Croatia and South-Eastern Europe</a:t>
            </a:r>
            <a:r>
              <a:rPr lang="en-US" sz="1200" b="1" dirty="0"/>
              <a:t/>
            </a:r>
            <a:br>
              <a:rPr lang="en-US" sz="1200" b="1" dirty="0"/>
            </a:br>
            <a:r>
              <a:rPr lang="en-US" sz="1200" b="1" dirty="0"/>
              <a:t/>
            </a:r>
            <a:br>
              <a:rPr lang="en-US" sz="1200" b="1" dirty="0"/>
            </a:br>
            <a:r>
              <a:rPr lang="en-US" sz="1200" b="1" dirty="0"/>
              <a:t>Projects in domain of retail business, insurance, hostility, finance, car industry, telecommunication and was related to : </a:t>
            </a:r>
            <a:br>
              <a:rPr lang="en-US" sz="1200" b="1" dirty="0"/>
            </a:br>
            <a:r>
              <a:rPr lang="en-US" dirty="0" smtClean="0"/>
              <a:t/>
            </a:r>
            <a:br>
              <a:rPr lang="en-US" dirty="0" smtClean="0"/>
            </a:br>
            <a:endParaRPr lang="hr-H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5984" y="142852"/>
            <a:ext cx="5572164" cy="369332"/>
          </a:xfrm>
          <a:prstGeom prst="rect">
            <a:avLst/>
          </a:prstGeom>
          <a:noFill/>
        </p:spPr>
        <p:txBody>
          <a:bodyPr wrap="square" rtlCol="0">
            <a:spAutoFit/>
          </a:bodyPr>
          <a:lstStyle/>
          <a:p>
            <a:r>
              <a:rPr lang="en-US" b="1" dirty="0"/>
              <a:t>Published books / chapters in books : </a:t>
            </a:r>
            <a:endParaRPr lang="hr-HR" dirty="0"/>
          </a:p>
        </p:txBody>
      </p:sp>
      <p:pic>
        <p:nvPicPr>
          <p:cNvPr id="14338" name="Picture 2" descr="http://www.goranklepac.com/Slike/Churn_knjiga_IGI.png"/>
          <p:cNvPicPr>
            <a:picLocks noChangeAspect="1" noChangeArrowheads="1"/>
          </p:cNvPicPr>
          <p:nvPr/>
        </p:nvPicPr>
        <p:blipFill>
          <a:blip r:embed="rId2"/>
          <a:srcRect/>
          <a:stretch>
            <a:fillRect/>
          </a:stretch>
        </p:blipFill>
        <p:spPr bwMode="auto">
          <a:xfrm>
            <a:off x="3500430" y="785794"/>
            <a:ext cx="1428750" cy="2000251"/>
          </a:xfrm>
          <a:prstGeom prst="rect">
            <a:avLst/>
          </a:prstGeom>
          <a:noFill/>
        </p:spPr>
      </p:pic>
      <p:sp>
        <p:nvSpPr>
          <p:cNvPr id="7" name="TextBox 6"/>
          <p:cNvSpPr txBox="1"/>
          <p:nvPr/>
        </p:nvSpPr>
        <p:spPr>
          <a:xfrm>
            <a:off x="500034" y="3000372"/>
            <a:ext cx="8286808" cy="2308324"/>
          </a:xfrm>
          <a:prstGeom prst="rect">
            <a:avLst/>
          </a:prstGeom>
          <a:noFill/>
        </p:spPr>
        <p:txBody>
          <a:bodyPr wrap="square" rtlCol="0">
            <a:spAutoFit/>
          </a:bodyPr>
          <a:lstStyle/>
          <a:p>
            <a:r>
              <a:rPr lang="hr-HR" sz="1200" dirty="0"/>
              <a:t>Klepac, G., Kopal, R., &amp; Mršić, L. (2015). </a:t>
            </a:r>
            <a:r>
              <a:rPr lang="hr-HR" sz="1200" b="1" dirty="0"/>
              <a:t>Developing Churn Models Using Data Mining Techniques and Social Network Analysis </a:t>
            </a:r>
            <a:r>
              <a:rPr lang="hr-HR" sz="1200" dirty="0"/>
              <a:t>(pp. 1-361). Hershey, PA: IGI Global. doi:10.4018/978-1-4666-6288-9 </a:t>
            </a:r>
            <a:endParaRPr lang="hr-HR" sz="1200" dirty="0" smtClean="0"/>
          </a:p>
          <a:p>
            <a:endParaRPr lang="hr-HR" sz="1200" dirty="0"/>
          </a:p>
          <a:p>
            <a:r>
              <a:rPr lang="en-US" sz="1200" dirty="0"/>
              <a:t>Churn prediction, recognition, and mitigation have become essential topics in various industries. As a means for forecasting and managing risk, further research in this field can greatly assist companies in making informed decisions based on future possible scenarios.</a:t>
            </a:r>
          </a:p>
          <a:p>
            <a:r>
              <a:rPr lang="en-US" sz="1200" dirty="0"/>
              <a:t>Developing Churn Models Using Data Mining Techniques and Social Network Analysis provides an in-depth analysis of attrition modeling relevant to business planning and management. Through its insightful and detailed explanation of best practices, tools, and theory surrounding churn prediction and the integration of analytics tools, this publication is especially relevant to managers, data specialists, business analysts, academicians, and upper-level students.</a:t>
            </a:r>
          </a:p>
          <a:p>
            <a:r>
              <a:rPr lang="hr-HR" sz="1200" dirty="0" smtClean="0">
                <a:hlinkClick r:id="rId3"/>
              </a:rPr>
              <a:t>more...</a:t>
            </a:r>
            <a:r>
              <a:rPr lang="hr-HR" sz="1200" dirty="0"/>
              <a:t> </a:t>
            </a:r>
          </a:p>
          <a:p>
            <a:endParaRPr lang="hr-HR" sz="12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2214554"/>
            <a:ext cx="8715436" cy="3970318"/>
          </a:xfrm>
          <a:prstGeom prst="rect">
            <a:avLst/>
          </a:prstGeom>
          <a:noFill/>
        </p:spPr>
        <p:txBody>
          <a:bodyPr wrap="square" rtlCol="0">
            <a:spAutoFit/>
          </a:bodyPr>
          <a:lstStyle/>
          <a:p>
            <a:r>
              <a:rPr lang="hr-HR" sz="1200" dirty="0"/>
              <a:t>Klepac, G. (2014). </a:t>
            </a:r>
            <a:r>
              <a:rPr lang="hr-HR" sz="1200" b="1" dirty="0"/>
              <a:t>Data Mining Models as a Tool for Churn Reduction and Custom Product Development in Telecommunication Industries. </a:t>
            </a:r>
            <a:r>
              <a:rPr lang="hr-HR" sz="1200" dirty="0"/>
              <a:t>In P. Vasant (Ed.), Handbook of Research on Novel Soft Computing Intelligent Algorithms: Theory and Practical Applications (pp. 511-537). Hershey, PA: Information Science Reference. doi:10.4018/978-1-4666-4450-2.ch017 </a:t>
            </a:r>
            <a:endParaRPr lang="hr-HR" sz="1200" dirty="0" smtClean="0"/>
          </a:p>
          <a:p>
            <a:endParaRPr lang="hr-HR" sz="1200" dirty="0"/>
          </a:p>
          <a:p>
            <a:r>
              <a:rPr lang="hr-HR" sz="1200" dirty="0" smtClean="0"/>
              <a:t>C</a:t>
            </a:r>
            <a:r>
              <a:rPr lang="en-US" sz="1200" dirty="0" err="1" smtClean="0"/>
              <a:t>hapter</a:t>
            </a:r>
            <a:r>
              <a:rPr lang="en-US" sz="1200" dirty="0" smtClean="0"/>
              <a:t> </a:t>
            </a:r>
            <a:r>
              <a:rPr lang="en-US" sz="1200" dirty="0"/>
              <a:t>represents the business case in the telecommunication company called </a:t>
            </a:r>
            <a:r>
              <a:rPr lang="en-US" sz="1200" dirty="0" err="1"/>
              <a:t>Veza</a:t>
            </a:r>
            <a:r>
              <a:rPr lang="en-US" sz="1200" dirty="0"/>
              <a:t>, in domain of churn prediction and churn mitigation. The churn project was divided into few stages. Due to limited budget and cost optimization, stage one was concentrated on prospective customer value calculation model based on fuzzy expert system. This helps </a:t>
            </a:r>
            <a:r>
              <a:rPr lang="en-US" sz="1200" dirty="0" err="1"/>
              <a:t>Veza</a:t>
            </a:r>
            <a:r>
              <a:rPr lang="en-US" sz="1200" dirty="0"/>
              <a:t> company to find most valuable telecom subscribers. It also helped company to better understand subscriber portfolio structure. Developed fuzzy expert system also helped </a:t>
            </a:r>
            <a:r>
              <a:rPr lang="en-US" sz="1200" dirty="0" err="1"/>
              <a:t>Veza</a:t>
            </a:r>
            <a:r>
              <a:rPr lang="en-US" sz="1200" dirty="0"/>
              <a:t> company in detection of soft churn. Stage two is profiling and customer segmentation based on time series analysis which provided potential predictors for predictive churn model. The central stage was concentrated on developing traditional predictive churn model based on logistic regression. This calculated probability that subscribers will make churn in next few months. The final stage was dedicated to SNA (Social Network Analysis) model development which found out the most valuable customers from the perspective of existing subscriber network. This model gave the answer that subscribers have the greatest influence on other subscribers in a way what is dangerous if they leave </a:t>
            </a:r>
            <a:r>
              <a:rPr lang="en-US" sz="1200" dirty="0" err="1"/>
              <a:t>Veza</a:t>
            </a:r>
            <a:r>
              <a:rPr lang="en-US" sz="1200" dirty="0"/>
              <a:t> company because they will motivate other subscribers to do the same thing. All three stages made complete churn detection/mitigation solution which take into consideration past </a:t>
            </a:r>
            <a:r>
              <a:rPr lang="en-US" sz="1200" dirty="0" err="1"/>
              <a:t>behaviour</a:t>
            </a:r>
            <a:r>
              <a:rPr lang="en-US" sz="1200" dirty="0"/>
              <a:t> of subscribers, their prospective value, and their strength of influence on other subscribers. This project helped </a:t>
            </a:r>
            <a:r>
              <a:rPr lang="en-US" sz="1200" dirty="0" err="1"/>
              <a:t>Veza</a:t>
            </a:r>
            <a:r>
              <a:rPr lang="en-US" sz="1200" dirty="0"/>
              <a:t> company to decrease churn rate and it gave directions for better understanding customer needs and </a:t>
            </a:r>
            <a:r>
              <a:rPr lang="en-US" sz="1200" dirty="0" err="1"/>
              <a:t>behaviour</a:t>
            </a:r>
            <a:r>
              <a:rPr lang="en-US" sz="1200" dirty="0"/>
              <a:t> which were the base for new product development</a:t>
            </a:r>
            <a:r>
              <a:rPr lang="en-US" sz="1200" dirty="0" smtClean="0"/>
              <a:t>.</a:t>
            </a:r>
            <a:endParaRPr lang="hr-HR" sz="1200" dirty="0" smtClean="0"/>
          </a:p>
          <a:p>
            <a:endParaRPr lang="hr-HR" sz="1200" dirty="0" smtClean="0"/>
          </a:p>
          <a:p>
            <a:r>
              <a:rPr lang="hr-HR" sz="1200" dirty="0">
                <a:hlinkClick r:id="rId2"/>
              </a:rPr>
              <a:t>more ...</a:t>
            </a:r>
            <a:r>
              <a:rPr lang="hr-HR" sz="1200" dirty="0"/>
              <a:t> </a:t>
            </a:r>
            <a:endParaRPr lang="hr-HR" sz="1200" dirty="0" smtClean="0"/>
          </a:p>
          <a:p>
            <a:endParaRPr lang="hr-HR" sz="1200" dirty="0" smtClean="0"/>
          </a:p>
          <a:p>
            <a:endParaRPr lang="hr-HR" sz="1200" dirty="0" smtClean="0"/>
          </a:p>
        </p:txBody>
      </p:sp>
      <p:pic>
        <p:nvPicPr>
          <p:cNvPr id="19458" name="Picture 2" descr="http://www.goranklepac.com/slike/novel_soft.png"/>
          <p:cNvPicPr>
            <a:picLocks noChangeAspect="1" noChangeArrowheads="1"/>
          </p:cNvPicPr>
          <p:nvPr/>
        </p:nvPicPr>
        <p:blipFill>
          <a:blip r:embed="rId3"/>
          <a:srcRect/>
          <a:stretch>
            <a:fillRect/>
          </a:stretch>
        </p:blipFill>
        <p:spPr bwMode="auto">
          <a:xfrm>
            <a:off x="3786182" y="0"/>
            <a:ext cx="1428750" cy="20955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2857496"/>
            <a:ext cx="8715436" cy="2492990"/>
          </a:xfrm>
          <a:prstGeom prst="rect">
            <a:avLst/>
          </a:prstGeom>
          <a:noFill/>
        </p:spPr>
        <p:txBody>
          <a:bodyPr wrap="square" rtlCol="0">
            <a:spAutoFit/>
          </a:bodyPr>
          <a:lstStyle/>
          <a:p>
            <a:r>
              <a:rPr lang="hr-HR" sz="1200" dirty="0"/>
              <a:t>Klepac, G. (2013). </a:t>
            </a:r>
            <a:r>
              <a:rPr lang="hr-HR" sz="1200" b="1" dirty="0"/>
              <a:t>Risk Evaluation in the Insurance Company Using REFII Model. </a:t>
            </a:r>
            <a:r>
              <a:rPr lang="hr-HR" sz="1200" dirty="0"/>
              <a:t>In S. Dehuri, M. Patra, B. Misra, &amp; A. Jagadev (Eds.) </a:t>
            </a:r>
            <a:r>
              <a:rPr lang="hr-HR" sz="1200" i="1" dirty="0"/>
              <a:t>Intelligent Techniques in Recommendation Systems: Contextual Advancements and New Methods</a:t>
            </a:r>
            <a:r>
              <a:rPr lang="hr-HR" sz="1200" dirty="0"/>
              <a:t> (pp. 84-104). Hershey, PA: Information Science Reference. </a:t>
            </a:r>
            <a:r>
              <a:rPr lang="hr-HR" sz="1200" dirty="0" smtClean="0"/>
              <a:t>doi:10.4018/978-1-4666-2542-6.ch005</a:t>
            </a:r>
          </a:p>
          <a:p>
            <a:endParaRPr lang="hr-HR" sz="1200" dirty="0"/>
          </a:p>
          <a:p>
            <a:r>
              <a:rPr lang="en-US" sz="1200" dirty="0"/>
              <a:t>A business case describes a problem present in all insurance companies: portfolio risk evaluation. Such analysis deals with determining the risk level as well as main risk factors. In the specific case, an insurance company is faced with market share growth and profit decline. Discovered knowledge about the level of risk and main risk factors was not used to increase premium for the riskiest portfolio segments due to a specific market situation, which could lead to loss of clients in the long run. Instead, additional analysis was conducted using data mining methods resulting in a solution, which stopped further profit decline and lowered the risk level for the riskiest portfolio segments. The central role for the unexpected revealed knowledge in the chapter acts as the REFII model. The REFII model is an authorial mathematical model for time series data mining. The main purpose of that model is to automate time series analysis, through a unique transformation model of time series</a:t>
            </a:r>
            <a:r>
              <a:rPr lang="en-US" sz="1200" dirty="0" smtClean="0"/>
              <a:t>.</a:t>
            </a:r>
            <a:endParaRPr lang="hr-HR" sz="1200" dirty="0" smtClean="0"/>
          </a:p>
          <a:p>
            <a:r>
              <a:rPr lang="hr-HR" sz="1200" dirty="0">
                <a:hlinkClick r:id="rId2"/>
              </a:rPr>
              <a:t>more ...</a:t>
            </a:r>
            <a:r>
              <a:rPr lang="hr-HR" sz="1200" dirty="0"/>
              <a:t> </a:t>
            </a:r>
          </a:p>
        </p:txBody>
      </p:sp>
      <p:pic>
        <p:nvPicPr>
          <p:cNvPr id="20482" name="Picture 2" descr="http://www.goranklepac.com/slike/IGI_recommend.png"/>
          <p:cNvPicPr>
            <a:picLocks noChangeAspect="1" noChangeArrowheads="1"/>
          </p:cNvPicPr>
          <p:nvPr/>
        </p:nvPicPr>
        <p:blipFill>
          <a:blip r:embed="rId3"/>
          <a:srcRect/>
          <a:stretch>
            <a:fillRect/>
          </a:stretch>
        </p:blipFill>
        <p:spPr bwMode="auto">
          <a:xfrm>
            <a:off x="3714744" y="428604"/>
            <a:ext cx="1428750" cy="193357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42976" y="4143380"/>
            <a:ext cx="6858048" cy="461665"/>
          </a:xfrm>
          <a:prstGeom prst="rect">
            <a:avLst/>
          </a:prstGeom>
          <a:noFill/>
        </p:spPr>
        <p:txBody>
          <a:bodyPr wrap="square" rtlCol="0">
            <a:spAutoFit/>
          </a:bodyPr>
          <a:lstStyle/>
          <a:p>
            <a:r>
              <a:rPr lang="hr-HR" sz="1200" dirty="0"/>
              <a:t>Goran Klepac : "SUSTAVI POTPORE ODLUČIVANJU", priručnik. Izdavač: Algebra d.o.o., 2011. ISBN 978-953-322-093-2 (Book title translation : </a:t>
            </a:r>
            <a:r>
              <a:rPr lang="hr-HR" sz="1200" b="1" dirty="0"/>
              <a:t>Decision support systems </a:t>
            </a:r>
            <a:r>
              <a:rPr lang="hr-HR" sz="1200" dirty="0"/>
              <a:t>) </a:t>
            </a:r>
          </a:p>
        </p:txBody>
      </p:sp>
      <p:pic>
        <p:nvPicPr>
          <p:cNvPr id="21506" name="Picture 2" descr="http://www.goranklepac.com/slike/spo_knjiga2.JPG"/>
          <p:cNvPicPr>
            <a:picLocks noChangeAspect="1" noChangeArrowheads="1"/>
          </p:cNvPicPr>
          <p:nvPr/>
        </p:nvPicPr>
        <p:blipFill>
          <a:blip r:embed="rId2"/>
          <a:srcRect/>
          <a:stretch>
            <a:fillRect/>
          </a:stretch>
        </p:blipFill>
        <p:spPr bwMode="auto">
          <a:xfrm>
            <a:off x="3500430" y="785794"/>
            <a:ext cx="1981200" cy="271462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142976" y="4143380"/>
            <a:ext cx="6858048" cy="646331"/>
          </a:xfrm>
          <a:prstGeom prst="rect">
            <a:avLst/>
          </a:prstGeom>
          <a:noFill/>
        </p:spPr>
        <p:txBody>
          <a:bodyPr wrap="square" rtlCol="0">
            <a:spAutoFit/>
          </a:bodyPr>
          <a:lstStyle/>
          <a:p>
            <a:r>
              <a:rPr lang="hr-HR" sz="1200" dirty="0"/>
              <a:t>Goran Klepac coautor : KOMPETITIVNA ANALIZA – poslovne i ekspertne kvantitativne analitičke tehnike (2011), Robert Kopal, Darija Korkut, </a:t>
            </a:r>
            <a:r>
              <a:rPr lang="hr-HR" sz="1200" dirty="0" smtClean="0"/>
              <a:t>Publisher: </a:t>
            </a:r>
            <a:r>
              <a:rPr lang="hr-HR" sz="1200" dirty="0"/>
              <a:t>Comminus, Effectus učilište. (Book title translation : </a:t>
            </a:r>
            <a:r>
              <a:rPr lang="hr-HR" sz="1200" b="1" dirty="0"/>
              <a:t>Competitive analyse </a:t>
            </a:r>
            <a:r>
              <a:rPr lang="hr-HR" sz="1200" dirty="0"/>
              <a:t>) </a:t>
            </a:r>
          </a:p>
        </p:txBody>
      </p:sp>
      <p:pic>
        <p:nvPicPr>
          <p:cNvPr id="22530" name="Picture 2" descr="http://www.goranklepac.com/slike/ObjeKnjige2.JPG"/>
          <p:cNvPicPr>
            <a:picLocks noChangeAspect="1" noChangeArrowheads="1"/>
          </p:cNvPicPr>
          <p:nvPr/>
        </p:nvPicPr>
        <p:blipFill>
          <a:blip r:embed="rId2"/>
          <a:srcRect/>
          <a:stretch>
            <a:fillRect/>
          </a:stretch>
        </p:blipFill>
        <p:spPr bwMode="auto">
          <a:xfrm>
            <a:off x="3571868" y="928670"/>
            <a:ext cx="1952625" cy="23812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14282" y="3143248"/>
            <a:ext cx="8715436" cy="2862322"/>
          </a:xfrm>
          <a:prstGeom prst="rect">
            <a:avLst/>
          </a:prstGeom>
          <a:noFill/>
        </p:spPr>
        <p:txBody>
          <a:bodyPr wrap="square" rtlCol="0">
            <a:spAutoFit/>
          </a:bodyPr>
          <a:lstStyle/>
          <a:p>
            <a:r>
              <a:rPr lang="en-US" sz="1200" dirty="0" err="1"/>
              <a:t>Klepac</a:t>
            </a:r>
            <a:r>
              <a:rPr lang="en-US" sz="1200" dirty="0"/>
              <a:t>, G. (2010). </a:t>
            </a:r>
            <a:r>
              <a:rPr lang="en-US" sz="1200" b="1" dirty="0"/>
              <a:t>Preparing for New Competition in the Retail Industry</a:t>
            </a:r>
            <a:r>
              <a:rPr lang="en-US" sz="1200" dirty="0"/>
              <a:t>. In A. </a:t>
            </a:r>
            <a:r>
              <a:rPr lang="en-US" sz="1200" dirty="0" err="1"/>
              <a:t>Syvajarvi</a:t>
            </a:r>
            <a:r>
              <a:rPr lang="en-US" sz="1200" dirty="0"/>
              <a:t>, &amp; J. </a:t>
            </a:r>
            <a:r>
              <a:rPr lang="en-US" sz="1200" dirty="0" err="1"/>
              <a:t>Stenvall</a:t>
            </a:r>
            <a:r>
              <a:rPr lang="en-US" sz="1200" dirty="0"/>
              <a:t> (Eds.) Data Mining in Public and Private Sectors: Organizational and Government Applications (pp. 245-266). Hershey, PA: Information Science Reference. </a:t>
            </a:r>
            <a:r>
              <a:rPr lang="en-US" sz="1200" dirty="0" smtClean="0"/>
              <a:t>doi:10.4018/978-1-60566-906-9.ch013</a:t>
            </a:r>
            <a:endParaRPr lang="hr-HR" sz="1200" dirty="0" smtClean="0"/>
          </a:p>
          <a:p>
            <a:endParaRPr lang="hr-HR" sz="1200" dirty="0"/>
          </a:p>
          <a:p>
            <a:r>
              <a:rPr lang="en-US" sz="1200" dirty="0"/>
              <a:t>A business case presents a retail company facing new competitors and consequently preparing a customer retention strategy. The business environment in which the company was operating prior to the arrival of new competitors can be described as a stable market. Bearing in mind the plans and marketing activities of a competitor retail chain and making use of the data mining methods a system is being devised for the purpose of preventing or at least buffering the churn trend. Development of an early warning indicator system based on data mining methods is also being described as a support to the management in early detection of both market opportunities and threats. Research in data mining could also be concentrated on applying existing data mining techniques to find the best solution regarding practical business problems in the public or private sector. Knowledge regarding how some business cases were solved using data mining techniques could contribute in a better understanding of the nature or data mining nature and help solve specific business issues. </a:t>
            </a:r>
            <a:endParaRPr lang="hr-HR" sz="1200" dirty="0" smtClean="0"/>
          </a:p>
          <a:p>
            <a:endParaRPr lang="hr-HR" sz="1200" dirty="0" smtClean="0"/>
          </a:p>
          <a:p>
            <a:r>
              <a:rPr lang="hr-HR" sz="1200" dirty="0">
                <a:hlinkClick r:id="rId2"/>
              </a:rPr>
              <a:t>more ...</a:t>
            </a:r>
            <a:r>
              <a:rPr lang="hr-HR" sz="1200" dirty="0"/>
              <a:t> </a:t>
            </a:r>
          </a:p>
        </p:txBody>
      </p:sp>
      <p:pic>
        <p:nvPicPr>
          <p:cNvPr id="23554" name="Picture 2" descr="http://www.goranklepac.com/slike/DM_Klepac_Retail.jpg"/>
          <p:cNvPicPr>
            <a:picLocks noChangeAspect="1" noChangeArrowheads="1"/>
          </p:cNvPicPr>
          <p:nvPr/>
        </p:nvPicPr>
        <p:blipFill>
          <a:blip r:embed="rId3"/>
          <a:srcRect/>
          <a:stretch>
            <a:fillRect/>
          </a:stretch>
        </p:blipFill>
        <p:spPr bwMode="auto">
          <a:xfrm>
            <a:off x="3857620" y="571480"/>
            <a:ext cx="1428750" cy="196215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60</TotalTime>
  <Words>818</Words>
  <Application>Microsoft Office PowerPoint</Application>
  <PresentationFormat>On-screen Show (4:3)</PresentationFormat>
  <Paragraphs>57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Executive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Forthcoming chapters  in publishing process</vt:lpstr>
      <vt:lpstr>PowerPoint Presentation</vt:lpstr>
      <vt:lpstr>PowerPoint Presentation</vt:lpstr>
      <vt:lpstr>PowerPoint Presentation</vt:lpstr>
      <vt:lpstr>PowerPoint Presentation</vt:lpstr>
      <vt:lpstr>PowerPoint Presentation</vt:lpstr>
    </vt:vector>
  </TitlesOfParts>
  <Company>rba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Goran</dc:creator>
  <cp:lastModifiedBy>Haritha Reddy Nagidi</cp:lastModifiedBy>
  <cp:revision>17</cp:revision>
  <dcterms:created xsi:type="dcterms:W3CDTF">2014-09-09T07:27:50Z</dcterms:created>
  <dcterms:modified xsi:type="dcterms:W3CDTF">2014-10-09T10:39:38Z</dcterms:modified>
</cp:coreProperties>
</file>