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32F5B8-742A-41E9-A0A5-05047AE4713C}">
          <p14:sldIdLst>
            <p14:sldId id="274"/>
          </p14:sldIdLst>
        </p14:section>
        <p14:section name="Untitled Section" id="{DBA4E237-B82C-4908-BF9A-1B5F5B963B87}">
          <p14:sldIdLst>
            <p14:sldId id="259"/>
            <p14:sldId id="260"/>
            <p14:sldId id="261"/>
            <p14:sldId id="262"/>
            <p14:sldId id="263"/>
            <p14:sldId id="264"/>
            <p14:sldId id="265"/>
            <p14:sldId id="266"/>
            <p14:sldId id="267"/>
            <p14:sldId id="268"/>
            <p14:sldId id="269"/>
            <p14:sldId id="270"/>
            <p14:sldId id="271"/>
            <p14:sldId id="272"/>
            <p14:sldId id="27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F87309-9987-4FB6-A3CB-470F18DA0D2A}"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69738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87309-9987-4FB6-A3CB-470F18DA0D2A}"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253284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87309-9987-4FB6-A3CB-470F18DA0D2A}"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422723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87309-9987-4FB6-A3CB-470F18DA0D2A}"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68781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87309-9987-4FB6-A3CB-470F18DA0D2A}"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285883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F87309-9987-4FB6-A3CB-470F18DA0D2A}"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00102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F87309-9987-4FB6-A3CB-470F18DA0D2A}"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155750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F87309-9987-4FB6-A3CB-470F18DA0D2A}"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561646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87309-9987-4FB6-A3CB-470F18DA0D2A}"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99033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87309-9987-4FB6-A3CB-470F18DA0D2A}"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72076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87309-9987-4FB6-A3CB-470F18DA0D2A}"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969FB-54E2-412B-93C7-F5054E6DD91E}" type="slidenum">
              <a:rPr lang="en-US" smtClean="0"/>
              <a:t>‹#›</a:t>
            </a:fld>
            <a:endParaRPr lang="en-US"/>
          </a:p>
        </p:txBody>
      </p:sp>
    </p:spTree>
    <p:extLst>
      <p:ext uri="{BB962C8B-B14F-4D97-AF65-F5344CB8AC3E}">
        <p14:creationId xmlns:p14="http://schemas.microsoft.com/office/powerpoint/2010/main" val="131406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1000"/>
            <a:lum/>
          </a:blip>
          <a:srcRect/>
          <a:stretch>
            <a:fillRect l="-45000" r="-4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87309-9987-4FB6-A3CB-470F18DA0D2A}" type="datetimeFigureOut">
              <a:rPr lang="en-US" smtClean="0"/>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969FB-54E2-412B-93C7-F5054E6DD91E}" type="slidenum">
              <a:rPr lang="en-US" smtClean="0"/>
              <a:t>‹#›</a:t>
            </a:fld>
            <a:endParaRPr lang="en-US"/>
          </a:p>
        </p:txBody>
      </p:sp>
    </p:spTree>
    <p:extLst>
      <p:ext uri="{BB962C8B-B14F-4D97-AF65-F5344CB8AC3E}">
        <p14:creationId xmlns:p14="http://schemas.microsoft.com/office/powerpoint/2010/main" val="3692698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a:t>
            </a:r>
            <a:r>
              <a:rPr lang="en-US" sz="2000" dirty="0" smtClean="0">
                <a:solidFill>
                  <a:schemeClr val="bg2">
                    <a:lumMod val="10000"/>
                  </a:schemeClr>
                </a:solidFill>
                <a:latin typeface="Centaur" panose="02030504050205020304" pitchFamily="18" charset="0"/>
              </a:rPr>
              <a:t>Journals </a:t>
            </a:r>
            <a:r>
              <a:rPr lang="en-US" sz="2000" dirty="0">
                <a:solidFill>
                  <a:schemeClr val="bg2">
                    <a:lumMod val="10000"/>
                  </a:schemeClr>
                </a:solidFill>
                <a:latin typeface="Centaur" panose="02030504050205020304" pitchFamily="18" charset="0"/>
              </a:rPr>
              <a:t>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406335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Macaca</a:t>
            </a:r>
            <a:r>
              <a:rPr lang="en-US" dirty="0" smtClean="0"/>
              <a:t> </a:t>
            </a:r>
            <a:r>
              <a:rPr lang="en-US" dirty="0" err="1" smtClean="0"/>
              <a:t>radiata</a:t>
            </a:r>
            <a:r>
              <a:rPr lang="en-US" dirty="0" smtClean="0"/>
              <a:t> (bonnet macaque),</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2133600"/>
            <a:ext cx="6400800" cy="3810000"/>
          </a:xfrm>
        </p:spPr>
      </p:pic>
    </p:spTree>
    <p:extLst>
      <p:ext uri="{BB962C8B-B14F-4D97-AF65-F5344CB8AC3E}">
        <p14:creationId xmlns:p14="http://schemas.microsoft.com/office/powerpoint/2010/main" val="3079156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Macaca</a:t>
            </a:r>
            <a:r>
              <a:rPr lang="en-US" dirty="0" smtClean="0"/>
              <a:t> </a:t>
            </a:r>
            <a:r>
              <a:rPr lang="en-US" dirty="0" err="1" smtClean="0"/>
              <a:t>cyclopis</a:t>
            </a:r>
            <a:r>
              <a:rPr lang="en-US" dirty="0" smtClean="0"/>
              <a:t> (Taiwanese macaque),</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371600"/>
            <a:ext cx="5638800" cy="4343400"/>
          </a:xfrm>
        </p:spPr>
      </p:pic>
    </p:spTree>
    <p:extLst>
      <p:ext uri="{BB962C8B-B14F-4D97-AF65-F5344CB8AC3E}">
        <p14:creationId xmlns:p14="http://schemas.microsoft.com/office/powerpoint/2010/main" val="261309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Nasalis</a:t>
            </a:r>
            <a:r>
              <a:rPr lang="en-US" dirty="0" smtClean="0"/>
              <a:t> </a:t>
            </a:r>
            <a:r>
              <a:rPr lang="en-US" dirty="0" err="1" smtClean="0"/>
              <a:t>larvatus</a:t>
            </a:r>
            <a:r>
              <a:rPr lang="en-US" dirty="0" smtClean="0"/>
              <a:t> (proboscis monkey),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524000"/>
            <a:ext cx="5105400" cy="4038600"/>
          </a:xfrm>
        </p:spPr>
      </p:pic>
    </p:spTree>
    <p:extLst>
      <p:ext uri="{BB962C8B-B14F-4D97-AF65-F5344CB8AC3E}">
        <p14:creationId xmlns:p14="http://schemas.microsoft.com/office/powerpoint/2010/main" val="212887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Pongo</a:t>
            </a:r>
            <a:r>
              <a:rPr lang="en-US" dirty="0" smtClean="0"/>
              <a:t> </a:t>
            </a:r>
            <a:r>
              <a:rPr lang="en-US" dirty="0" err="1" smtClean="0"/>
              <a:t>pygmaeus</a:t>
            </a:r>
            <a:r>
              <a:rPr lang="en-US" dirty="0" smtClean="0"/>
              <a:t> (</a:t>
            </a:r>
            <a:r>
              <a:rPr lang="en-US" dirty="0" err="1" smtClean="0"/>
              <a:t>Bornean</a:t>
            </a:r>
            <a:r>
              <a:rPr lang="en-US" dirty="0" smtClean="0"/>
              <a:t> orangutan),</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8400" y="1752600"/>
            <a:ext cx="4419600" cy="4343400"/>
          </a:xfrm>
        </p:spPr>
      </p:pic>
    </p:spTree>
    <p:extLst>
      <p:ext uri="{BB962C8B-B14F-4D97-AF65-F5344CB8AC3E}">
        <p14:creationId xmlns:p14="http://schemas.microsoft.com/office/powerpoint/2010/main" val="135724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Semnopithecus</a:t>
            </a:r>
            <a:r>
              <a:rPr lang="en-US" dirty="0" smtClean="0"/>
              <a:t> entellus (Hanuman </a:t>
            </a:r>
            <a:r>
              <a:rPr lang="en-US" dirty="0" err="1" smtClean="0"/>
              <a:t>langur</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752600"/>
            <a:ext cx="5410200" cy="4038599"/>
          </a:xfrm>
        </p:spPr>
      </p:pic>
    </p:spTree>
    <p:extLst>
      <p:ext uri="{BB962C8B-B14F-4D97-AF65-F5344CB8AC3E}">
        <p14:creationId xmlns:p14="http://schemas.microsoft.com/office/powerpoint/2010/main" val="4035993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a:t>
            </a:r>
            <a:r>
              <a:rPr lang="en-US" sz="6000" dirty="0" smtClean="0"/>
              <a:t>THANK YOU</a:t>
            </a:r>
            <a:endParaRPr lang="en-US" sz="6000" dirty="0"/>
          </a:p>
        </p:txBody>
      </p:sp>
    </p:spTree>
    <p:extLst>
      <p:ext uri="{BB962C8B-B14F-4D97-AF65-F5344CB8AC3E}">
        <p14:creationId xmlns:p14="http://schemas.microsoft.com/office/powerpoint/2010/main" val="3152799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38283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err="1" smtClean="0"/>
              <a:t>Govindasamy</a:t>
            </a:r>
            <a:r>
              <a:rPr lang="en-US" dirty="0" smtClean="0"/>
              <a:t> </a:t>
            </a:r>
            <a:r>
              <a:rPr lang="en-US" dirty="0" err="1" smtClean="0"/>
              <a:t>Agoramoorthy</a:t>
            </a:r>
            <a:r>
              <a:rPr lang="en-US" dirty="0" smtClean="0"/>
              <a:t/>
            </a:r>
            <a:br>
              <a:rPr lang="en-US" dirty="0" smtClean="0"/>
            </a:b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2209800"/>
            <a:ext cx="3300412" cy="3744119"/>
          </a:xfrm>
        </p:spPr>
      </p:pic>
      <p:sp>
        <p:nvSpPr>
          <p:cNvPr id="5" name="Rectangle 4"/>
          <p:cNvSpPr/>
          <p:nvPr/>
        </p:nvSpPr>
        <p:spPr>
          <a:xfrm>
            <a:off x="5638800" y="1981200"/>
            <a:ext cx="2971800" cy="2246769"/>
          </a:xfrm>
          <a:prstGeom prst="rect">
            <a:avLst/>
          </a:prstGeom>
        </p:spPr>
        <p:txBody>
          <a:bodyPr wrap="square">
            <a:spAutoFit/>
          </a:bodyPr>
          <a:lstStyle/>
          <a:p>
            <a:r>
              <a:rPr lang="en-US" sz="2800" dirty="0" err="1" smtClean="0"/>
              <a:t>Govindasamy</a:t>
            </a:r>
            <a:r>
              <a:rPr lang="en-US" sz="2800" dirty="0" smtClean="0"/>
              <a:t> </a:t>
            </a:r>
            <a:r>
              <a:rPr lang="en-US" sz="2800" dirty="0" err="1" smtClean="0"/>
              <a:t>Agoramoorthy</a:t>
            </a:r>
            <a:r>
              <a:rPr lang="en-US" sz="2800" dirty="0" smtClean="0"/>
              <a:t/>
            </a:r>
            <a:br>
              <a:rPr lang="en-US" sz="2800" dirty="0" smtClean="0"/>
            </a:br>
            <a:endParaRPr lang="en-US" sz="2800" dirty="0" smtClean="0"/>
          </a:p>
          <a:p>
            <a:r>
              <a:rPr lang="en-US" sz="2800" dirty="0" err="1" smtClean="0"/>
              <a:t>Tajen</a:t>
            </a:r>
            <a:r>
              <a:rPr lang="en-US" sz="2800" dirty="0" smtClean="0"/>
              <a:t> University</a:t>
            </a:r>
            <a:br>
              <a:rPr lang="en-US" sz="2800" dirty="0" smtClean="0"/>
            </a:br>
            <a:r>
              <a:rPr lang="en-US" sz="2800" dirty="0" smtClean="0"/>
              <a:t>Taiwan</a:t>
            </a:r>
          </a:p>
        </p:txBody>
      </p:sp>
    </p:spTree>
    <p:extLst>
      <p:ext uri="{BB962C8B-B14F-4D97-AF65-F5344CB8AC3E}">
        <p14:creationId xmlns:p14="http://schemas.microsoft.com/office/powerpoint/2010/main" val="2991507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p:txBody>
          <a:bodyPr>
            <a:normAutofit/>
          </a:bodyPr>
          <a:lstStyle/>
          <a:p>
            <a:r>
              <a:rPr lang="en-US" dirty="0"/>
              <a:t>Prof. </a:t>
            </a:r>
            <a:r>
              <a:rPr lang="en-US" dirty="0" err="1"/>
              <a:t>Govindasamy</a:t>
            </a:r>
            <a:r>
              <a:rPr lang="en-US" dirty="0"/>
              <a:t> </a:t>
            </a:r>
            <a:r>
              <a:rPr lang="en-US" dirty="0" err="1"/>
              <a:t>Agoramoorthy</a:t>
            </a:r>
            <a:r>
              <a:rPr lang="en-US" dirty="0"/>
              <a:t> obtaining PhD in 1987 from the University of Jodhpur, Prof. </a:t>
            </a:r>
            <a:r>
              <a:rPr lang="en-US" dirty="0" err="1"/>
              <a:t>Agoramoorthy</a:t>
            </a:r>
            <a:r>
              <a:rPr lang="en-US" dirty="0"/>
              <a:t> directed the Chimpanzee Rehabilitation Project in Liberia, West Africa. He became the first biologist to carry out surveys for forest primates and white-breasted guinea fowls in Liberia on behalf of World Wide Fund for Nature. </a:t>
            </a:r>
          </a:p>
        </p:txBody>
      </p:sp>
    </p:spTree>
    <p:extLst>
      <p:ext uri="{BB962C8B-B14F-4D97-AF65-F5344CB8AC3E}">
        <p14:creationId xmlns:p14="http://schemas.microsoft.com/office/powerpoint/2010/main" val="228494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Between 1989 and 1993, he served as was a visiting Scientist at Smithsonian Institution (Washington, DC) where he carried out research on the ecology of red howler monkeys in Venezuela. Later in 1993 and 1994, he conducted primate surveys in Trinidad &amp; Tobago (West Indies). </a:t>
            </a:r>
            <a:endParaRPr lang="en-US" dirty="0"/>
          </a:p>
        </p:txBody>
      </p:sp>
    </p:spTree>
    <p:extLst>
      <p:ext uri="{BB962C8B-B14F-4D97-AF65-F5344CB8AC3E}">
        <p14:creationId xmlns:p14="http://schemas.microsoft.com/office/powerpoint/2010/main" val="67938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Between 1995 and 1996, he led field studies on the ecology of black and gold howlers in Argentina. Taiwan and India. He currently serves as a Distinguished Research Professor at </a:t>
            </a:r>
            <a:r>
              <a:rPr lang="en-US" dirty="0" err="1" smtClean="0"/>
              <a:t>Tajen</a:t>
            </a:r>
            <a:r>
              <a:rPr lang="en-US" dirty="0" smtClean="0"/>
              <a:t> University, Taiwan. He also serves in the board of several advocacy groups and scientific journals globally.</a:t>
            </a:r>
          </a:p>
          <a:p>
            <a:pPr marL="0" indent="0">
              <a:buNone/>
            </a:pPr>
            <a:endParaRPr lang="en-US" dirty="0"/>
          </a:p>
        </p:txBody>
      </p:sp>
    </p:spTree>
    <p:extLst>
      <p:ext uri="{BB962C8B-B14F-4D97-AF65-F5344CB8AC3E}">
        <p14:creationId xmlns:p14="http://schemas.microsoft.com/office/powerpoint/2010/main" val="414636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interest</a:t>
            </a:r>
            <a:endParaRPr lang="en-US" dirty="0"/>
          </a:p>
        </p:txBody>
      </p:sp>
      <p:sp>
        <p:nvSpPr>
          <p:cNvPr id="3" name="Content Placeholder 2"/>
          <p:cNvSpPr>
            <a:spLocks noGrp="1"/>
          </p:cNvSpPr>
          <p:nvPr>
            <p:ph idx="1"/>
          </p:nvPr>
        </p:nvSpPr>
        <p:spPr/>
        <p:txBody>
          <a:bodyPr>
            <a:normAutofit/>
          </a:bodyPr>
          <a:lstStyle/>
          <a:p>
            <a:r>
              <a:rPr lang="en-US" dirty="0" smtClean="0"/>
              <a:t>Demography</a:t>
            </a:r>
          </a:p>
          <a:p>
            <a:r>
              <a:rPr lang="en-US" dirty="0" smtClean="0"/>
              <a:t>Social behavior</a:t>
            </a:r>
          </a:p>
          <a:p>
            <a:r>
              <a:rPr lang="en-US" dirty="0" smtClean="0"/>
              <a:t>Conservation</a:t>
            </a:r>
          </a:p>
          <a:p>
            <a:r>
              <a:rPr lang="en-US" dirty="0" smtClean="0"/>
              <a:t>Rehabilitation</a:t>
            </a:r>
          </a:p>
          <a:p>
            <a:r>
              <a:rPr lang="en-US" dirty="0" smtClean="0"/>
              <a:t>Reintroduction</a:t>
            </a:r>
          </a:p>
          <a:p>
            <a:r>
              <a:rPr lang="en-US" dirty="0" smtClean="0"/>
              <a:t>Captive </a:t>
            </a:r>
            <a:r>
              <a:rPr lang="en-US" dirty="0"/>
              <a:t>management</a:t>
            </a:r>
            <a:r>
              <a:rPr lang="en-US" dirty="0" smtClean="0"/>
              <a:t/>
            </a:r>
            <a:br>
              <a:rPr lang="en-US" dirty="0" smtClean="0"/>
            </a:br>
            <a:endParaRPr lang="en-US" dirty="0"/>
          </a:p>
        </p:txBody>
      </p:sp>
    </p:spTree>
    <p:extLst>
      <p:ext uri="{BB962C8B-B14F-4D97-AF65-F5344CB8AC3E}">
        <p14:creationId xmlns:p14="http://schemas.microsoft.com/office/powerpoint/2010/main" val="323095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Species of interest</a:t>
            </a:r>
            <a:endParaRPr lang="en-US" dirty="0"/>
          </a:p>
        </p:txBody>
      </p:sp>
      <p:sp>
        <p:nvSpPr>
          <p:cNvPr id="3" name="Content Placeholder 2"/>
          <p:cNvSpPr>
            <a:spLocks noGrp="1"/>
          </p:cNvSpPr>
          <p:nvPr>
            <p:ph idx="1"/>
          </p:nvPr>
        </p:nvSpPr>
        <p:spPr/>
        <p:txBody>
          <a:bodyPr/>
          <a:lstStyle/>
          <a:p>
            <a:r>
              <a:rPr lang="en-US" dirty="0" err="1" smtClean="0"/>
              <a:t>Alouatta</a:t>
            </a:r>
            <a:r>
              <a:rPr lang="en-US" dirty="0" smtClean="0"/>
              <a:t> </a:t>
            </a:r>
            <a:r>
              <a:rPr lang="en-US" dirty="0" err="1" smtClean="0"/>
              <a:t>caraya</a:t>
            </a:r>
            <a:r>
              <a:rPr lang="en-US" dirty="0" smtClean="0"/>
              <a:t> (black-and-gold howler),</a:t>
            </a:r>
          </a:p>
          <a:p>
            <a:r>
              <a:rPr lang="en-US" dirty="0" err="1" smtClean="0"/>
              <a:t>Alouatta</a:t>
            </a:r>
            <a:r>
              <a:rPr lang="en-US" dirty="0" smtClean="0"/>
              <a:t> </a:t>
            </a:r>
            <a:r>
              <a:rPr lang="en-US" dirty="0" err="1" smtClean="0"/>
              <a:t>seniculus</a:t>
            </a:r>
            <a:r>
              <a:rPr lang="en-US" dirty="0" smtClean="0"/>
              <a:t> (red howler),</a:t>
            </a:r>
          </a:p>
          <a:p>
            <a:r>
              <a:rPr lang="en-US" dirty="0" smtClean="0"/>
              <a:t> </a:t>
            </a:r>
            <a:r>
              <a:rPr lang="en-US" dirty="0" err="1" smtClean="0"/>
              <a:t>Macaca</a:t>
            </a:r>
            <a:r>
              <a:rPr lang="en-US" dirty="0" smtClean="0"/>
              <a:t> </a:t>
            </a:r>
            <a:r>
              <a:rPr lang="en-US" dirty="0" err="1" smtClean="0"/>
              <a:t>cyclopis</a:t>
            </a:r>
            <a:r>
              <a:rPr lang="en-US" dirty="0" smtClean="0"/>
              <a:t> (Taiwanese macaque),</a:t>
            </a:r>
          </a:p>
          <a:p>
            <a:r>
              <a:rPr lang="en-US" dirty="0" err="1" smtClean="0"/>
              <a:t>Macaca</a:t>
            </a:r>
            <a:r>
              <a:rPr lang="en-US" dirty="0" smtClean="0"/>
              <a:t> </a:t>
            </a:r>
            <a:r>
              <a:rPr lang="en-US" dirty="0" err="1" smtClean="0"/>
              <a:t>radiata</a:t>
            </a:r>
            <a:r>
              <a:rPr lang="en-US" dirty="0" smtClean="0"/>
              <a:t> (bonnet macaque),</a:t>
            </a:r>
          </a:p>
          <a:p>
            <a:r>
              <a:rPr lang="en-US" dirty="0" smtClean="0"/>
              <a:t> </a:t>
            </a:r>
            <a:r>
              <a:rPr lang="en-US" dirty="0" err="1" smtClean="0"/>
              <a:t>Nasalis</a:t>
            </a:r>
            <a:r>
              <a:rPr lang="en-US" dirty="0" smtClean="0"/>
              <a:t> </a:t>
            </a:r>
            <a:r>
              <a:rPr lang="en-US" dirty="0" err="1" smtClean="0"/>
              <a:t>larvatus</a:t>
            </a:r>
            <a:r>
              <a:rPr lang="en-US" dirty="0" smtClean="0"/>
              <a:t> (proboscis monkey), </a:t>
            </a:r>
          </a:p>
          <a:p>
            <a:r>
              <a:rPr lang="en-US" dirty="0" err="1" smtClean="0"/>
              <a:t>Pongo</a:t>
            </a:r>
            <a:r>
              <a:rPr lang="en-US" dirty="0" smtClean="0"/>
              <a:t> </a:t>
            </a:r>
            <a:r>
              <a:rPr lang="en-US" dirty="0" err="1" smtClean="0"/>
              <a:t>pygmaeus</a:t>
            </a:r>
            <a:r>
              <a:rPr lang="en-US" dirty="0" smtClean="0"/>
              <a:t> (</a:t>
            </a:r>
            <a:r>
              <a:rPr lang="en-US" dirty="0" err="1" smtClean="0"/>
              <a:t>Bornean</a:t>
            </a:r>
            <a:r>
              <a:rPr lang="en-US" dirty="0" smtClean="0"/>
              <a:t> orangutan),</a:t>
            </a:r>
          </a:p>
          <a:p>
            <a:r>
              <a:rPr lang="en-US" dirty="0" err="1" smtClean="0"/>
              <a:t>Semnopithecus</a:t>
            </a:r>
            <a:r>
              <a:rPr lang="en-US" dirty="0" smtClean="0"/>
              <a:t> entellus (Hanuman </a:t>
            </a:r>
            <a:r>
              <a:rPr lang="en-US" dirty="0" err="1" smtClean="0"/>
              <a:t>langur</a:t>
            </a:r>
            <a:r>
              <a:rPr lang="en-US" dirty="0" smtClean="0"/>
              <a:t>)</a:t>
            </a:r>
          </a:p>
          <a:p>
            <a:endParaRPr lang="en-US" dirty="0"/>
          </a:p>
        </p:txBody>
      </p:sp>
    </p:spTree>
    <p:extLst>
      <p:ext uri="{BB962C8B-B14F-4D97-AF65-F5344CB8AC3E}">
        <p14:creationId xmlns:p14="http://schemas.microsoft.com/office/powerpoint/2010/main" val="288099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err="1" smtClean="0"/>
              <a:t>Alouatta</a:t>
            </a:r>
            <a:r>
              <a:rPr lang="en-US" dirty="0" smtClean="0"/>
              <a:t> </a:t>
            </a:r>
            <a:r>
              <a:rPr lang="en-US" dirty="0" err="1" smtClean="0"/>
              <a:t>caraya</a:t>
            </a:r>
            <a:r>
              <a:rPr lang="en-US" dirty="0" smtClean="0"/>
              <a:t> (black-and-gold howler),</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1752600"/>
            <a:ext cx="6248400" cy="3657600"/>
          </a:xfrm>
        </p:spPr>
      </p:pic>
    </p:spTree>
    <p:extLst>
      <p:ext uri="{BB962C8B-B14F-4D97-AF65-F5344CB8AC3E}">
        <p14:creationId xmlns:p14="http://schemas.microsoft.com/office/powerpoint/2010/main" val="3800654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Alouatta</a:t>
            </a:r>
            <a:r>
              <a:rPr lang="en-US" dirty="0" smtClean="0"/>
              <a:t> </a:t>
            </a:r>
            <a:r>
              <a:rPr lang="en-US" dirty="0" err="1" smtClean="0"/>
              <a:t>seniculus</a:t>
            </a:r>
            <a:r>
              <a:rPr lang="en-US" dirty="0" smtClean="0"/>
              <a:t> (red howler),</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2133600"/>
            <a:ext cx="5486400" cy="3505200"/>
          </a:xfrm>
        </p:spPr>
      </p:pic>
    </p:spTree>
    <p:extLst>
      <p:ext uri="{BB962C8B-B14F-4D97-AF65-F5344CB8AC3E}">
        <p14:creationId xmlns:p14="http://schemas.microsoft.com/office/powerpoint/2010/main" val="286159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426</Words>
  <Application>Microsoft Office PowerPoint</Application>
  <PresentationFormat>On-screen Show (4:3)</PresentationFormat>
  <Paragraphs>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  Govindasamy Agoramoorthy  </vt:lpstr>
      <vt:lpstr>BIOGRAPHY</vt:lpstr>
      <vt:lpstr>PowerPoint Presentation</vt:lpstr>
      <vt:lpstr>PowerPoint Presentation</vt:lpstr>
      <vt:lpstr>Areas of interest</vt:lpstr>
      <vt:lpstr>Species of interest</vt:lpstr>
      <vt:lpstr>Alouatta caraya (black-and-gold howler), </vt:lpstr>
      <vt:lpstr>Alouatta seniculus (red howler),</vt:lpstr>
      <vt:lpstr>Macaca radiata (bonnet macaque), </vt:lpstr>
      <vt:lpstr>Macaca cyclopis (Taiwanese macaque),</vt:lpstr>
      <vt:lpstr> Nasalis larvatus (proboscis monkey),  </vt:lpstr>
      <vt:lpstr> Pongo pygmaeus (Bornean orangutan), </vt:lpstr>
      <vt:lpstr>Semnopithecus entellus (Hanuman langur)</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Vamsi Karukula</dc:creator>
  <cp:lastModifiedBy>Saraswathi Ch</cp:lastModifiedBy>
  <cp:revision>5</cp:revision>
  <dcterms:created xsi:type="dcterms:W3CDTF">2014-10-14T06:54:42Z</dcterms:created>
  <dcterms:modified xsi:type="dcterms:W3CDTF">2015-10-19T10:10:14Z</dcterms:modified>
</cp:coreProperties>
</file>