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3" r:id="rId2"/>
    <p:sldId id="256" r:id="rId3"/>
    <p:sldId id="257" r:id="rId4"/>
    <p:sldId id="258" r:id="rId5"/>
    <p:sldId id="275" r:id="rId6"/>
    <p:sldId id="276" r:id="rId7"/>
    <p:sldId id="287" r:id="rId8"/>
    <p:sldId id="278" r:id="rId9"/>
    <p:sldId id="281" r:id="rId10"/>
    <p:sldId id="282" r:id="rId11"/>
    <p:sldId id="284" r:id="rId12"/>
    <p:sldId id="285" r:id="rId13"/>
    <p:sldId id="28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13" autoAdjust="0"/>
    <p:restoredTop sz="84623" autoAdjust="0"/>
  </p:normalViewPr>
  <p:slideViewPr>
    <p:cSldViewPr>
      <p:cViewPr varScale="1">
        <p:scale>
          <a:sx n="63" d="100"/>
          <a:sy n="63" d="100"/>
        </p:scale>
        <p:origin x="-160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10/14/2015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F29CCB7-6E39-4FDF-AAAA-22B8EFAD3CF2}" type="datetimeFigureOut">
              <a:rPr lang="en-US" smtClean="0"/>
              <a:t>10/14/2015</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C6F833A-B859-4012-81A3-E95CACD487F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omicsgroup.org/editor-biography/SHAZIA_JAMSHED"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a:t>
            </a:r>
            <a:r>
              <a:rPr lang="en-IN" sz="2000" dirty="0">
                <a:solidFill>
                  <a:schemeClr val="bg2">
                    <a:lumMod val="10000"/>
                  </a:schemeClr>
                </a:solidFill>
                <a:latin typeface="Centaur" panose="02030504050205020304" pitchFamily="18" charset="0"/>
              </a:rPr>
              <a:t>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a:t>
            </a:r>
            <a:r>
              <a:rPr lang="en-IN" sz="2000" dirty="0">
                <a:solidFill>
                  <a:schemeClr val="bg2">
                    <a:lumMod val="10000"/>
                  </a:schemeClr>
                </a:solidFill>
                <a:latin typeface="Centaur" panose="02030504050205020304" pitchFamily="18" charset="0"/>
              </a:rPr>
              <a:t>International </a:t>
            </a:r>
            <a:r>
              <a:rPr lang="en-IN" sz="2000" dirty="0" smtClean="0">
                <a:solidFill>
                  <a:schemeClr val="bg2">
                    <a:lumMod val="10000"/>
                  </a:schemeClr>
                </a:solidFill>
                <a:latin typeface="Centaur" panose="02030504050205020304" pitchFamily="18" charset="0"/>
              </a:rPr>
              <a:t>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605712" cy="83026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a:t>
            </a:r>
            <a:r>
              <a:rPr lang="en-US" b="1">
                <a:solidFill>
                  <a:schemeClr val="accent5">
                    <a:lumMod val="10000"/>
                  </a:schemeClr>
                </a:solidFill>
                <a:latin typeface="Microsoft YaHei" panose="020B0503020204020204" pitchFamily="34" charset="-122"/>
                <a:ea typeface="Microsoft YaHei" panose="020B0503020204020204" pitchFamily="34" charset="-122"/>
                <a:hlinkClick r:id="rId3"/>
              </a:rPr>
              <a:t>omicsonline.org/Submitmanuscript.php</a:t>
            </a:r>
            <a:r>
              <a:rPr lang="en-US" b="1">
                <a:solidFill>
                  <a:schemeClr val="accent5">
                    <a:lumMod val="10000"/>
                  </a:schemeClr>
                </a:solidFill>
                <a:latin typeface="Microsoft YaHei" panose="020B0503020204020204" pitchFamily="34" charset="-122"/>
                <a:ea typeface="Microsoft YaHei" panose="020B0503020204020204" pitchFamily="34" charset="-122"/>
              </a:rPr>
              <a:t> </a:t>
            </a:r>
            <a:endParaRPr lang="en-US" b="1" dirty="0">
              <a:solidFill>
                <a:schemeClr val="accent5">
                  <a:lumMod val="10000"/>
                </a:schemeClr>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098438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a:spLocks noGrp="1"/>
          </p:cNvSpPr>
          <p:nvPr>
            <p:ph idx="1"/>
          </p:nvPr>
        </p:nvSpPr>
        <p:spPr>
          <a:xfrm>
            <a:off x="460513" y="914400"/>
            <a:ext cx="8183880" cy="4187952"/>
          </a:xfrm>
        </p:spPr>
        <p:txBody>
          <a:bodyPr>
            <a:normAutofit/>
          </a:bodyPr>
          <a:lstStyle/>
          <a:p>
            <a:pPr marL="0" indent="0">
              <a:buNone/>
            </a:pPr>
            <a:r>
              <a:rPr lang="en-US" sz="3600" b="1" dirty="0" smtClean="0">
                <a:solidFill>
                  <a:schemeClr val="accent1"/>
                </a:solidFill>
              </a:rPr>
              <a:t>Related Conference</a:t>
            </a:r>
            <a:endParaRPr lang="en-US" sz="3600" b="1" dirty="0">
              <a:solidFill>
                <a:schemeClr val="accent1"/>
              </a:solidFill>
            </a:endParaRPr>
          </a:p>
        </p:txBody>
      </p:sp>
      <p:sp>
        <p:nvSpPr>
          <p:cNvPr id="3" name="TextBox 2"/>
          <p:cNvSpPr txBox="1"/>
          <p:nvPr/>
        </p:nvSpPr>
        <p:spPr>
          <a:xfrm>
            <a:off x="457200" y="2362200"/>
            <a:ext cx="9296400" cy="3231654"/>
          </a:xfrm>
          <a:prstGeom prst="rect">
            <a:avLst/>
          </a:prstGeom>
          <a:noFill/>
        </p:spPr>
        <p:txBody>
          <a:bodyPr wrap="square" rtlCol="0">
            <a:spAutoFit/>
          </a:bodyPr>
          <a:lstStyle/>
          <a:p>
            <a:pPr marL="457200" indent="-457200">
              <a:buFont typeface="Wingdings" pitchFamily="2" charset="2"/>
              <a:buChar char="Ø"/>
            </a:pPr>
            <a:r>
              <a:rPr lang="en-US" sz="2800" dirty="0">
                <a:latin typeface="Times New Roman" pitchFamily="18" charset="0"/>
                <a:cs typeface="Times New Roman" pitchFamily="18" charset="0"/>
              </a:rPr>
              <a:t>Global Cancer </a:t>
            </a:r>
            <a:r>
              <a:rPr lang="en-US" sz="2800" dirty="0" smtClean="0">
                <a:latin typeface="Times New Roman" pitchFamily="18" charset="0"/>
                <a:cs typeface="Times New Roman" pitchFamily="18" charset="0"/>
              </a:rPr>
              <a:t>Conference</a:t>
            </a:r>
          </a:p>
          <a:p>
            <a:endParaRPr lang="en-US" sz="2800" dirty="0" smtClean="0">
              <a:latin typeface="Times New Roman" pitchFamily="18" charset="0"/>
              <a:cs typeface="Times New Roman" pitchFamily="18" charset="0"/>
            </a:endParaRPr>
          </a:p>
          <a:p>
            <a:pPr marL="457200" indent="-457200">
              <a:buFont typeface="Wingdings" pitchFamily="2" charset="2"/>
              <a:buChar char="Ø"/>
            </a:pPr>
            <a:endParaRPr lang="en-US" sz="2800" dirty="0">
              <a:latin typeface="Times New Roman" pitchFamily="18" charset="0"/>
              <a:cs typeface="Times New Roman" pitchFamily="18" charset="0"/>
            </a:endParaRPr>
          </a:p>
          <a:p>
            <a:pPr marL="457200" indent="-457200">
              <a:buFont typeface="Wingdings" pitchFamily="2" charset="2"/>
              <a:buChar char="Ø"/>
            </a:pPr>
            <a:r>
              <a:rPr lang="en-US" sz="2800" dirty="0">
                <a:latin typeface="Times New Roman" pitchFamily="18" charset="0"/>
                <a:cs typeface="Times New Roman" pitchFamily="18" charset="0"/>
              </a:rPr>
              <a:t>4</a:t>
            </a:r>
            <a:r>
              <a:rPr lang="en-US" sz="2800" baseline="30000" dirty="0">
                <a:latin typeface="Times New Roman" pitchFamily="18" charset="0"/>
                <a:cs typeface="Times New Roman" pitchFamily="18" charset="0"/>
              </a:rPr>
              <a:t>th</a:t>
            </a:r>
            <a:r>
              <a:rPr lang="en-US" sz="2800" dirty="0">
                <a:latin typeface="Times New Roman" pitchFamily="18" charset="0"/>
                <a:cs typeface="Times New Roman" pitchFamily="18" charset="0"/>
              </a:rPr>
              <a:t> World Congress on Cancer Science and Therapy</a:t>
            </a:r>
          </a:p>
          <a:p>
            <a:pPr marL="457200" indent="-457200">
              <a:buFont typeface="Wingdings" pitchFamily="2" charset="2"/>
              <a:buChar char="Ø"/>
            </a:pPr>
            <a:endParaRPr lang="en-US" sz="2800" dirty="0" smtClean="0">
              <a:latin typeface="Times New Roman" pitchFamily="18" charset="0"/>
              <a:cs typeface="Times New Roman" pitchFamily="18" charset="0"/>
            </a:endParaRPr>
          </a:p>
          <a:p>
            <a:pPr marL="457200" indent="-457200">
              <a:buFont typeface="Wingdings" pitchFamily="2" charset="2"/>
              <a:buChar char="Ø"/>
            </a:pPr>
            <a:endParaRPr lang="en-US" sz="2800" dirty="0">
              <a:latin typeface="Times New Roman" pitchFamily="18" charset="0"/>
              <a:cs typeface="Times New Roman" pitchFamily="18" charset="0"/>
            </a:endParaRPr>
          </a:p>
          <a:p>
            <a:endParaRPr lang="en-US" dirty="0" smtClean="0"/>
          </a:p>
          <a:p>
            <a:endParaRPr lang="en-US" dirty="0"/>
          </a:p>
        </p:txBody>
      </p:sp>
    </p:spTree>
    <p:extLst>
      <p:ext uri="{BB962C8B-B14F-4D97-AF65-F5344CB8AC3E}">
        <p14:creationId xmlns:p14="http://schemas.microsoft.com/office/powerpoint/2010/main" val="3068840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endParaRPr lang="en-US" smtClean="0"/>
          </a:p>
        </p:txBody>
      </p:sp>
      <p:sp>
        <p:nvSpPr>
          <p:cNvPr id="22531" name="Content Placeholder 2"/>
          <p:cNvSpPr>
            <a:spLocks noGrp="1"/>
          </p:cNvSpPr>
          <p:nvPr>
            <p:ph idx="4294967295"/>
          </p:nvPr>
        </p:nvSpPr>
        <p:spPr>
          <a:xfrm>
            <a:off x="457200" y="1600200"/>
            <a:ext cx="8229600" cy="4525963"/>
          </a:xfrm>
        </p:spPr>
        <p:txBody>
          <a:bodyPr/>
          <a:lstStyle/>
          <a:p>
            <a:pPr eaLnBrk="1" hangingPunct="1"/>
            <a:endParaRPr lang="en-US" smtClean="0"/>
          </a:p>
        </p:txBody>
      </p:sp>
      <p:pic>
        <p:nvPicPr>
          <p:cNvPr id="2253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dirty="0">
                <a:solidFill>
                  <a:schemeClr val="accent5">
                    <a:lumMod val="10000"/>
                  </a:schemeClr>
                </a:solidFill>
                <a:latin typeface="Andalus" panose="02020603050405020304" pitchFamily="18" charset="-78"/>
                <a:ea typeface="Osaka" charset="-128"/>
                <a:cs typeface="Andalus" panose="02020603050405020304" pitchFamily="18" charset="-78"/>
              </a:rPr>
              <a:t>OMICS Group </a:t>
            </a:r>
            <a:r>
              <a:rPr lang="en-US" b="1" dirty="0">
                <a:solidFill>
                  <a:schemeClr val="accent5">
                    <a:lumMod val="10000"/>
                  </a:schemeClr>
                </a:solidFill>
                <a:latin typeface="Andalus" panose="02020603050405020304" pitchFamily="18" charset="-78"/>
                <a:ea typeface="Osaka" charset="-128"/>
                <a:cs typeface="Andalus" panose="02020603050405020304" pitchFamily="18" charset="-78"/>
              </a:rPr>
              <a:t>Open Access Membership</a:t>
            </a:r>
            <a:br>
              <a:rPr lang="en-US" b="1" dirty="0">
                <a:solidFill>
                  <a:schemeClr val="accent5">
                    <a:lumMod val="10000"/>
                  </a:schemeClr>
                </a:solidFill>
                <a:latin typeface="Andalus" panose="02020603050405020304" pitchFamily="18" charset="-78"/>
                <a:ea typeface="Osaka" charset="-128"/>
                <a:cs typeface="Andalus" panose="02020603050405020304" pitchFamily="18" charset="-78"/>
              </a:rPr>
            </a:br>
            <a:endParaRPr lang="en-US" dirty="0">
              <a:solidFill>
                <a:schemeClr val="accent5">
                  <a:lumMod val="10000"/>
                </a:schemeClr>
              </a:solidFill>
              <a:latin typeface="Andalus" panose="02020603050405020304" pitchFamily="18" charset="-78"/>
              <a:ea typeface="Osaka" charset="-128"/>
              <a:cs typeface="Andalus" panose="02020603050405020304" pitchFamily="18" charset="-78"/>
            </a:endParaRPr>
          </a:p>
        </p:txBody>
      </p:sp>
      <p:sp>
        <p:nvSpPr>
          <p:cNvPr id="7" name="Teardrop 6"/>
          <p:cNvSpPr/>
          <p:nvPr/>
        </p:nvSpPr>
        <p:spPr>
          <a:xfrm>
            <a:off x="609600" y="860425"/>
            <a:ext cx="7696200" cy="3330575"/>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2000" dirty="0">
                <a:latin typeface="Calisto MT" panose="02040603050505030304" pitchFamily="18" charset="0"/>
              </a:rPr>
              <a:t>OMICS </a:t>
            </a:r>
            <a:r>
              <a:rPr lang="en-US" sz="2000" dirty="0">
                <a:latin typeface="Calisto MT" panose="02040603050505030304" pitchFamily="18" charset="0"/>
              </a:rPr>
              <a:t>International Open </a:t>
            </a:r>
            <a:r>
              <a:rPr lang="en-US" sz="2000" dirty="0">
                <a:latin typeface="Calisto MT" panose="02040603050505030304" pitchFamily="18" charset="0"/>
              </a:rPr>
              <a:t>Access Membership enables academic and research institutions, funders and corporations to actively encourage open access in scholarly communication and the dissemination of research published by their authors.</a:t>
            </a:r>
          </a:p>
          <a:p>
            <a:pPr>
              <a:defRPr/>
            </a:pPr>
            <a:r>
              <a:rPr lang="en-US" sz="2000" dirty="0">
                <a:latin typeface="Calisto MT" panose="02040603050505030304" pitchFamily="18" charset="0"/>
              </a:rPr>
              <a:t>For more details and benefits, click on the link below:</a:t>
            </a:r>
          </a:p>
          <a:p>
            <a:pPr>
              <a:defRPr/>
            </a:pPr>
            <a:r>
              <a:rPr lang="en-US" sz="2000" dirty="0">
                <a:solidFill>
                  <a:schemeClr val="accent4">
                    <a:lumMod val="10000"/>
                  </a:schemeClr>
                </a:solidFill>
                <a:latin typeface="Calisto MT" panose="02040603050505030304" pitchFamily="18" charset="0"/>
                <a:hlinkClick r:id="rId4"/>
              </a:rPr>
              <a:t>http://omicsonline.org/membership.ph</a:t>
            </a:r>
            <a:r>
              <a:rPr lang="en-US" dirty="0">
                <a:solidFill>
                  <a:schemeClr val="accent4">
                    <a:lumMod val="10000"/>
                  </a:schemeClr>
                </a:solidFill>
                <a:latin typeface="Calisto MT" panose="02040603050505030304" pitchFamily="18" charset="0"/>
                <a:hlinkClick r:id="rId4"/>
              </a:rPr>
              <a:t>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01201566"/>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71800" y="2895600"/>
            <a:ext cx="5638800" cy="769441"/>
          </a:xfrm>
          <a:prstGeom prst="rect">
            <a:avLst/>
          </a:prstGeom>
          <a:noFill/>
        </p:spPr>
        <p:txBody>
          <a:bodyPr wrap="square" rtlCol="0">
            <a:spAutoFit/>
          </a:bodyPr>
          <a:lstStyle/>
          <a:p>
            <a:r>
              <a:rPr lang="en-US" sz="4400" b="1" dirty="0" smtClean="0">
                <a:solidFill>
                  <a:srgbClr val="C00000"/>
                </a:solidFill>
                <a:latin typeface="Times New Roman" pitchFamily="18" charset="0"/>
                <a:cs typeface="Times New Roman" pitchFamily="18" charset="0"/>
              </a:rPr>
              <a:t>Thank You </a:t>
            </a:r>
            <a:endParaRPr lang="en-US" sz="4400" b="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640505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457200" y="609600"/>
            <a:ext cx="7010400"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4000" b="1" dirty="0" smtClean="0">
                <a:solidFill>
                  <a:schemeClr val="accent1"/>
                </a:solidFill>
                <a:latin typeface="Times New Roman" pitchFamily="18" charset="0"/>
                <a:cs typeface="Times New Roman" pitchFamily="18" charset="0"/>
              </a:rPr>
              <a:t>Signature of the editor</a:t>
            </a:r>
            <a:endParaRPr lang="en-US" sz="4000" b="1" dirty="0">
              <a:solidFill>
                <a:schemeClr val="accent1"/>
              </a:solidFill>
              <a:latin typeface="Times New Roman" pitchFamily="18" charset="0"/>
              <a:cs typeface="Times New Roman" pitchFamily="18" charset="0"/>
            </a:endParaRPr>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1905001"/>
            <a:ext cx="3276600" cy="6858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2060713" y="2895600"/>
            <a:ext cx="339926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ea typeface="Batang" pitchFamily="18" charset="-127"/>
                <a:cs typeface="Times New Roman" pitchFamily="18" charset="0"/>
              </a:rPr>
              <a:t> </a:t>
            </a:r>
            <a:r>
              <a:rPr kumimoji="0" lang="en-US" sz="2000" b="1" i="0" u="none" strike="noStrike" cap="none" normalizeH="0" baseline="0" dirty="0" smtClean="0">
                <a:ln>
                  <a:noFill/>
                </a:ln>
                <a:solidFill>
                  <a:schemeClr val="tx1"/>
                </a:solidFill>
                <a:effectLst/>
                <a:latin typeface="Arial" pitchFamily="34" charset="0"/>
                <a:ea typeface="Batang" pitchFamily="18" charset="-127"/>
                <a:cs typeface="Times New Roman" pitchFamily="18" charset="0"/>
              </a:rPr>
              <a:t>Prof. </a:t>
            </a:r>
            <a:r>
              <a:rPr kumimoji="0" lang="en-US" sz="2000" b="1" i="0" u="none" strike="noStrike" cap="none" normalizeH="0" baseline="0" dirty="0" err="1" smtClean="0">
                <a:ln>
                  <a:noFill/>
                </a:ln>
                <a:solidFill>
                  <a:schemeClr val="tx1"/>
                </a:solidFill>
                <a:effectLst/>
                <a:latin typeface="Arial" pitchFamily="34" charset="0"/>
                <a:ea typeface="Batang" pitchFamily="18" charset="-127"/>
                <a:cs typeface="Times New Roman" pitchFamily="18" charset="0"/>
              </a:rPr>
              <a:t>P.K</a:t>
            </a:r>
            <a:r>
              <a:rPr kumimoji="0" lang="en-US" sz="2000" b="1" i="0" u="none" strike="noStrike" cap="none" normalizeH="0" baseline="0" dirty="0" smtClean="0">
                <a:ln>
                  <a:noFill/>
                </a:ln>
                <a:solidFill>
                  <a:schemeClr val="tx1"/>
                </a:solidFill>
                <a:effectLst/>
                <a:latin typeface="Arial" pitchFamily="34" charset="0"/>
                <a:ea typeface="Batang" pitchFamily="18" charset="-127"/>
                <a:cs typeface="Times New Roman" pitchFamily="18" charset="0"/>
              </a:rPr>
              <a:t>. </a:t>
            </a:r>
            <a:r>
              <a:rPr kumimoji="0" lang="en-US" sz="2000" b="1" i="0" u="none" strike="noStrike" cap="none" normalizeH="0" baseline="0" dirty="0" err="1" smtClean="0">
                <a:ln>
                  <a:noFill/>
                </a:ln>
                <a:solidFill>
                  <a:schemeClr val="tx1"/>
                </a:solidFill>
                <a:effectLst/>
                <a:latin typeface="Arial" pitchFamily="34" charset="0"/>
                <a:ea typeface="Batang" pitchFamily="18" charset="-127"/>
                <a:cs typeface="Times New Roman" pitchFamily="18" charset="0"/>
              </a:rPr>
              <a:t>Goyal</a:t>
            </a:r>
            <a:r>
              <a:rPr kumimoji="0" lang="en-US" sz="2000" b="1" i="0" u="none" strike="noStrike" cap="none" normalizeH="0" baseline="0" dirty="0" smtClean="0">
                <a:ln>
                  <a:noFill/>
                </a:ln>
                <a:solidFill>
                  <a:schemeClr val="tx1"/>
                </a:solidFill>
                <a:effectLst/>
                <a:latin typeface="Arial" pitchFamily="34" charset="0"/>
                <a:ea typeface="Batang" pitchFamily="18" charset="-127"/>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552164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657600"/>
            <a:ext cx="7772400" cy="1363006"/>
          </a:xfrm>
        </p:spPr>
        <p:txBody>
          <a:bodyPr>
            <a:normAutofit fontScale="90000"/>
          </a:bodyPr>
          <a:lstStyle/>
          <a:p>
            <a:r>
              <a:rPr lang="en-US" dirty="0" err="1">
                <a:solidFill>
                  <a:schemeClr val="tx1"/>
                </a:solidFill>
              </a:rPr>
              <a:t>Goyal</a:t>
            </a:r>
            <a:r>
              <a:rPr lang="en-US" dirty="0">
                <a:solidFill>
                  <a:schemeClr val="tx1"/>
                </a:solidFill>
              </a:rPr>
              <a:t> P </a:t>
            </a:r>
            <a:r>
              <a:rPr lang="en-US" dirty="0" smtClean="0">
                <a:solidFill>
                  <a:schemeClr val="tx1"/>
                </a:solidFill>
              </a:rPr>
              <a:t>K</a:t>
            </a:r>
            <a:r>
              <a:rPr lang="en-US" dirty="0" smtClean="0">
                <a:solidFill>
                  <a:schemeClr val="tx1"/>
                </a:solidFill>
                <a:effectLst/>
              </a:rPr>
              <a:t>,</a:t>
            </a:r>
            <a:br>
              <a:rPr lang="en-US" dirty="0" smtClean="0">
                <a:solidFill>
                  <a:schemeClr val="tx1"/>
                </a:solidFill>
                <a:effectLst/>
              </a:rPr>
            </a:br>
            <a:r>
              <a:rPr lang="en-US" dirty="0" smtClean="0">
                <a:solidFill>
                  <a:schemeClr val="tx1"/>
                </a:solidFill>
                <a:effectLst/>
              </a:rPr>
              <a:t>Ph.D. </a:t>
            </a:r>
            <a:r>
              <a:rPr lang="en-US" dirty="0" smtClean="0">
                <a:solidFill>
                  <a:schemeClr val="tx1"/>
                </a:solidFill>
                <a:hlinkClick r:id="rId2" tooltip="SHAZIA JAMSHED"/>
              </a:rPr>
              <a:t> </a:t>
            </a:r>
            <a:endParaRPr lang="en-US" dirty="0">
              <a:solidFill>
                <a:schemeClr val="tx1"/>
              </a:solidFill>
            </a:endParaRPr>
          </a:p>
        </p:txBody>
      </p:sp>
      <p:sp>
        <p:nvSpPr>
          <p:cNvPr id="3" name="Subtitle 2"/>
          <p:cNvSpPr>
            <a:spLocks noGrp="1"/>
          </p:cNvSpPr>
          <p:nvPr>
            <p:ph type="subTitle" idx="1"/>
          </p:nvPr>
        </p:nvSpPr>
        <p:spPr>
          <a:xfrm>
            <a:off x="762000" y="5257800"/>
            <a:ext cx="7772400" cy="914400"/>
          </a:xfrm>
        </p:spPr>
        <p:txBody>
          <a:bodyPr>
            <a:normAutofit lnSpcReduction="10000"/>
          </a:bodyPr>
          <a:lstStyle/>
          <a:p>
            <a:pPr algn="ctr"/>
            <a:r>
              <a:rPr lang="en-US" b="1" i="1" dirty="0" smtClean="0">
                <a:solidFill>
                  <a:schemeClr val="tx1"/>
                </a:solidFill>
              </a:rPr>
              <a:t>Editor of </a:t>
            </a:r>
          </a:p>
          <a:p>
            <a:pPr algn="ctr"/>
            <a:endParaRPr lang="en-US" b="1" i="1" dirty="0" smtClean="0">
              <a:solidFill>
                <a:schemeClr val="tx1"/>
              </a:solidFill>
            </a:endParaRPr>
          </a:p>
          <a:p>
            <a:pPr algn="ctr"/>
            <a:r>
              <a:rPr lang="en-US" b="1" i="1" dirty="0" smtClean="0">
                <a:solidFill>
                  <a:schemeClr val="tx1"/>
                </a:solidFill>
              </a:rPr>
              <a:t>Journal of Integrative Oncology</a:t>
            </a:r>
            <a:endParaRPr lang="en-US" b="1" i="1" dirty="0">
              <a:solidFill>
                <a:schemeClr val="tx1"/>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04800"/>
            <a:ext cx="1600200"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742535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9817"/>
            <a:ext cx="8183880" cy="1051560"/>
          </a:xfrm>
        </p:spPr>
        <p:txBody>
          <a:bodyPr/>
          <a:lstStyle/>
          <a:p>
            <a:r>
              <a:rPr lang="en-US" dirty="0" smtClean="0"/>
              <a:t>Biography</a:t>
            </a:r>
            <a:endParaRPr lang="en-US" dirty="0"/>
          </a:p>
        </p:txBody>
      </p:sp>
      <p:sp>
        <p:nvSpPr>
          <p:cNvPr id="3" name="Content Placeholder 2"/>
          <p:cNvSpPr>
            <a:spLocks noGrp="1"/>
          </p:cNvSpPr>
          <p:nvPr>
            <p:ph idx="1"/>
          </p:nvPr>
        </p:nvSpPr>
        <p:spPr>
          <a:xfrm>
            <a:off x="457200" y="1066800"/>
            <a:ext cx="8305800" cy="4803648"/>
          </a:xfrm>
        </p:spPr>
        <p:txBody>
          <a:bodyPr>
            <a:noAutofit/>
          </a:bodyPr>
          <a:lstStyle/>
          <a:p>
            <a:r>
              <a:rPr lang="en-US" sz="1400" b="1" dirty="0">
                <a:latin typeface="Times New Roman" pitchFamily="18" charset="0"/>
                <a:cs typeface="Times New Roman" pitchFamily="18" charset="0"/>
              </a:rPr>
              <a:t>Dr. P. K. </a:t>
            </a:r>
            <a:r>
              <a:rPr lang="en-US" sz="1400" b="1" dirty="0" err="1">
                <a:latin typeface="Times New Roman" pitchFamily="18" charset="0"/>
                <a:cs typeface="Times New Roman" pitchFamily="18" charset="0"/>
              </a:rPr>
              <a:t>Goyal</a:t>
            </a:r>
            <a:r>
              <a:rPr lang="en-US" sz="1400" dirty="0">
                <a:latin typeface="Times New Roman" pitchFamily="18" charset="0"/>
                <a:cs typeface="Times New Roman" pitchFamily="18" charset="0"/>
              </a:rPr>
              <a:t> is serving as Professor &amp; Head in Department of Zoology, Chief of Radiation &amp; Cancer Biology and Co </a:t>
            </a:r>
            <a:r>
              <a:rPr lang="en-US" sz="1400" dirty="0" err="1">
                <a:latin typeface="Times New Roman" pitchFamily="18" charset="0"/>
                <a:cs typeface="Times New Roman" pitchFamily="18" charset="0"/>
              </a:rPr>
              <a:t>ordinator</a:t>
            </a:r>
            <a:r>
              <a:rPr lang="en-US" sz="1400" dirty="0">
                <a:latin typeface="Times New Roman" pitchFamily="18" charset="0"/>
                <a:cs typeface="Times New Roman" pitchFamily="18" charset="0"/>
              </a:rPr>
              <a:t> of DST -PURSE program, </a:t>
            </a:r>
            <a:r>
              <a:rPr lang="en-US" sz="1400" dirty="0" err="1">
                <a:latin typeface="Times New Roman" pitchFamily="18" charset="0"/>
                <a:cs typeface="Times New Roman" pitchFamily="18" charset="0"/>
              </a:rPr>
              <a:t>UGC-CAS</a:t>
            </a:r>
            <a:r>
              <a:rPr lang="en-US" sz="1400" dirty="0">
                <a:latin typeface="Times New Roman" pitchFamily="18" charset="0"/>
                <a:cs typeface="Times New Roman" pitchFamily="18" charset="0"/>
              </a:rPr>
              <a:t> program &amp; PG Course of Microbiology at University of Rajasthan, Jaipur. He has served as Director, PG School of Life Sciences during the period 2011-2014. He is honored as the </a:t>
            </a:r>
            <a:r>
              <a:rPr lang="en-US" sz="1400" b="1" dirty="0">
                <a:latin typeface="Times New Roman" pitchFamily="18" charset="0"/>
                <a:cs typeface="Times New Roman" pitchFamily="18" charset="0"/>
              </a:rPr>
              <a:t>President of Indian Society of Radiation Biology ( </a:t>
            </a:r>
            <a:r>
              <a:rPr lang="en-US" sz="1400" b="1" dirty="0" err="1">
                <a:latin typeface="Times New Roman" pitchFamily="18" charset="0"/>
                <a:cs typeface="Times New Roman" pitchFamily="18" charset="0"/>
              </a:rPr>
              <a:t>ISRB</a:t>
            </a:r>
            <a:r>
              <a:rPr lang="en-US" sz="1400" b="1" dirty="0">
                <a:latin typeface="Times New Roman" pitchFamily="18" charset="0"/>
                <a:cs typeface="Times New Roman" pitchFamily="18" charset="0"/>
              </a:rPr>
              <a:t>) and President of Indo Global Health Care Research Foundation (</a:t>
            </a:r>
            <a:r>
              <a:rPr lang="en-US" sz="1400" b="1" dirty="0" err="1">
                <a:latin typeface="Times New Roman" pitchFamily="18" charset="0"/>
                <a:cs typeface="Times New Roman" pitchFamily="18" charset="0"/>
              </a:rPr>
              <a:t>IGHCRF</a:t>
            </a:r>
            <a:r>
              <a:rPr lang="en-US" sz="1400" b="1" dirty="0">
                <a:latin typeface="Times New Roman" pitchFamily="18" charset="0"/>
                <a:cs typeface="Times New Roman" pitchFamily="18" charset="0"/>
              </a:rPr>
              <a:t>).</a:t>
            </a:r>
            <a:r>
              <a:rPr lang="en-US" sz="1400" dirty="0">
                <a:latin typeface="Times New Roman" pitchFamily="18" charset="0"/>
                <a:cs typeface="Times New Roman" pitchFamily="18" charset="0"/>
              </a:rPr>
              <a:t> Dr. </a:t>
            </a:r>
            <a:r>
              <a:rPr lang="en-US" sz="1400" dirty="0" err="1">
                <a:latin typeface="Times New Roman" pitchFamily="18" charset="0"/>
                <a:cs typeface="Times New Roman" pitchFamily="18" charset="0"/>
              </a:rPr>
              <a:t>Goyal</a:t>
            </a:r>
            <a:r>
              <a:rPr lang="en-US" sz="1400" dirty="0">
                <a:latin typeface="Times New Roman" pitchFamily="18" charset="0"/>
                <a:cs typeface="Times New Roman" pitchFamily="18" charset="0"/>
              </a:rPr>
              <a:t> has 32 years teaching and research experience.  He is the only scientist from India as the </a:t>
            </a:r>
            <a:r>
              <a:rPr lang="en-US" sz="1400" b="1" dirty="0">
                <a:latin typeface="Times New Roman" pitchFamily="18" charset="0"/>
                <a:cs typeface="Times New Roman" pitchFamily="18" charset="0"/>
              </a:rPr>
              <a:t>Member of Advisory Committee of World Cancer Research Forum</a:t>
            </a:r>
            <a:r>
              <a:rPr lang="en-US" sz="1400" dirty="0">
                <a:latin typeface="Times New Roman" pitchFamily="18" charset="0"/>
                <a:cs typeface="Times New Roman" pitchFamily="18" charset="0"/>
              </a:rPr>
              <a:t>,</a:t>
            </a:r>
            <a:r>
              <a:rPr lang="en-US" sz="1400" b="1" dirty="0">
                <a:latin typeface="Times New Roman" pitchFamily="18" charset="0"/>
                <a:cs typeface="Times New Roman" pitchFamily="18" charset="0"/>
              </a:rPr>
              <a:t> USA</a:t>
            </a:r>
            <a:r>
              <a:rPr lang="en-US" sz="1400" dirty="0">
                <a:latin typeface="Times New Roman" pitchFamily="18" charset="0"/>
                <a:cs typeface="Times New Roman" pitchFamily="18" charset="0"/>
              </a:rPr>
              <a:t> for plant based research on Cancer management, and </a:t>
            </a:r>
            <a:r>
              <a:rPr lang="en-US" sz="1400" b="1" dirty="0">
                <a:latin typeface="Times New Roman" pitchFamily="18" charset="0"/>
                <a:cs typeface="Times New Roman" pitchFamily="18" charset="0"/>
              </a:rPr>
              <a:t>Councilor of Asian Congress on Radiation Research (</a:t>
            </a:r>
            <a:r>
              <a:rPr lang="en-US" sz="1400" b="1" dirty="0" err="1">
                <a:latin typeface="Times New Roman" pitchFamily="18" charset="0"/>
                <a:cs typeface="Times New Roman" pitchFamily="18" charset="0"/>
              </a:rPr>
              <a:t>ACRR</a:t>
            </a:r>
            <a:r>
              <a:rPr lang="en-US" sz="1400" b="1" dirty="0">
                <a:latin typeface="Times New Roman" pitchFamily="18" charset="0"/>
                <a:cs typeface="Times New Roman" pitchFamily="18" charset="0"/>
              </a:rPr>
              <a:t>), Japan.</a:t>
            </a:r>
            <a:endParaRPr lang="en-US" sz="1400" dirty="0">
              <a:latin typeface="Times New Roman" pitchFamily="18" charset="0"/>
              <a:cs typeface="Times New Roman" pitchFamily="18" charset="0"/>
            </a:endParaRPr>
          </a:p>
          <a:p>
            <a:r>
              <a:rPr lang="en-US" sz="1400" dirty="0">
                <a:latin typeface="Times New Roman" pitchFamily="18" charset="0"/>
                <a:cs typeface="Times New Roman" pitchFamily="18" charset="0"/>
              </a:rPr>
              <a:t> In recognition for his valuable and significant contribution in radiation and cancer research, he has been the recipient of several prestigious International/National awards such as </a:t>
            </a:r>
            <a:r>
              <a:rPr lang="en-US" sz="1400" b="1" dirty="0" err="1">
                <a:latin typeface="Times New Roman" pitchFamily="18" charset="0"/>
                <a:cs typeface="Times New Roman" pitchFamily="18" charset="0"/>
              </a:rPr>
              <a:t>Yuva</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Ratana</a:t>
            </a:r>
            <a:r>
              <a:rPr lang="en-US" sz="1400" b="1" dirty="0">
                <a:latin typeface="Times New Roman" pitchFamily="18" charset="0"/>
                <a:cs typeface="Times New Roman" pitchFamily="18" charset="0"/>
              </a:rPr>
              <a:t> Award (1985), </a:t>
            </a:r>
            <a:r>
              <a:rPr lang="en-US" sz="1400" b="1" dirty="0" err="1">
                <a:latin typeface="Times New Roman" pitchFamily="18" charset="0"/>
                <a:cs typeface="Times New Roman" pitchFamily="18" charset="0"/>
              </a:rPr>
              <a:t>TOYP</a:t>
            </a:r>
            <a:r>
              <a:rPr lang="en-US" sz="1400" b="1" dirty="0">
                <a:latin typeface="Times New Roman" pitchFamily="18" charset="0"/>
                <a:cs typeface="Times New Roman" pitchFamily="18" charset="0"/>
              </a:rPr>
              <a:t> Award (1986), </a:t>
            </a:r>
            <a:r>
              <a:rPr lang="en-US" sz="1400" b="1" dirty="0" err="1">
                <a:latin typeface="Times New Roman" pitchFamily="18" charset="0"/>
                <a:cs typeface="Times New Roman" pitchFamily="18" charset="0"/>
              </a:rPr>
              <a:t>ICRR</a:t>
            </a:r>
            <a:r>
              <a:rPr lang="en-US" sz="1400" b="1" dirty="0">
                <a:latin typeface="Times New Roman" pitchFamily="18" charset="0"/>
                <a:cs typeface="Times New Roman" pitchFamily="18" charset="0"/>
              </a:rPr>
              <a:t> Non-Tenured Scientist Award, Ireland (1999), </a:t>
            </a:r>
            <a:r>
              <a:rPr lang="en-US" sz="1400" b="1" dirty="0" err="1">
                <a:latin typeface="Times New Roman" pitchFamily="18" charset="0"/>
                <a:cs typeface="Times New Roman" pitchFamily="18" charset="0"/>
              </a:rPr>
              <a:t>ISHEER</a:t>
            </a:r>
            <a:r>
              <a:rPr lang="en-US" sz="1400" b="1" dirty="0">
                <a:latin typeface="Times New Roman" pitchFamily="18" charset="0"/>
                <a:cs typeface="Times New Roman" pitchFamily="18" charset="0"/>
              </a:rPr>
              <a:t> Award (2001), </a:t>
            </a:r>
            <a:r>
              <a:rPr lang="en-US" sz="1400" b="1" dirty="0" err="1">
                <a:latin typeface="Times New Roman" pitchFamily="18" charset="0"/>
                <a:cs typeface="Times New Roman" pitchFamily="18" charset="0"/>
              </a:rPr>
              <a:t>Shiksha</a:t>
            </a:r>
            <a:r>
              <a:rPr lang="en-US" sz="1400" b="1" dirty="0">
                <a:latin typeface="Times New Roman" pitchFamily="18" charset="0"/>
                <a:cs typeface="Times New Roman" pitchFamily="18" charset="0"/>
              </a:rPr>
              <a:t> Rattan </a:t>
            </a:r>
            <a:r>
              <a:rPr lang="en-US" sz="1400" b="1" dirty="0" err="1">
                <a:latin typeface="Times New Roman" pitchFamily="18" charset="0"/>
                <a:cs typeface="Times New Roman" pitchFamily="18" charset="0"/>
              </a:rPr>
              <a:t>Puruskar</a:t>
            </a:r>
            <a:r>
              <a:rPr lang="en-US" sz="1400" b="1" dirty="0">
                <a:latin typeface="Times New Roman" pitchFamily="18" charset="0"/>
                <a:cs typeface="Times New Roman" pitchFamily="18" charset="0"/>
              </a:rPr>
              <a:t> (2007), </a:t>
            </a:r>
            <a:r>
              <a:rPr lang="en-US" sz="1400" b="1" dirty="0" err="1">
                <a:latin typeface="Times New Roman" pitchFamily="18" charset="0"/>
                <a:cs typeface="Times New Roman" pitchFamily="18" charset="0"/>
              </a:rPr>
              <a:t>Samaj</a:t>
            </a:r>
            <a:r>
              <a:rPr lang="en-US" sz="1400" b="1" dirty="0">
                <a:latin typeface="Times New Roman" pitchFamily="18" charset="0"/>
                <a:cs typeface="Times New Roman" pitchFamily="18" charset="0"/>
              </a:rPr>
              <a:t> Rattan </a:t>
            </a:r>
            <a:r>
              <a:rPr lang="en-US" sz="1400" b="1" dirty="0" err="1">
                <a:latin typeface="Times New Roman" pitchFamily="18" charset="0"/>
                <a:cs typeface="Times New Roman" pitchFamily="18" charset="0"/>
              </a:rPr>
              <a:t>Puruskar</a:t>
            </a:r>
            <a:r>
              <a:rPr lang="en-US" sz="1400" b="1" dirty="0">
                <a:latin typeface="Times New Roman" pitchFamily="18" charset="0"/>
                <a:cs typeface="Times New Roman" pitchFamily="18" charset="0"/>
              </a:rPr>
              <a:t> (2008), </a:t>
            </a:r>
            <a:r>
              <a:rPr lang="en-US" sz="1400" b="1" dirty="0" err="1">
                <a:latin typeface="Times New Roman" pitchFamily="18" charset="0"/>
                <a:cs typeface="Times New Roman" pitchFamily="18" charset="0"/>
              </a:rPr>
              <a:t>Rastriya</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Gaurav</a:t>
            </a:r>
            <a:r>
              <a:rPr lang="en-US" sz="1400" b="1" dirty="0">
                <a:latin typeface="Times New Roman" pitchFamily="18" charset="0"/>
                <a:cs typeface="Times New Roman" pitchFamily="18" charset="0"/>
              </a:rPr>
              <a:t> Award (2009), Excellence Research Award (2010), Bharat </a:t>
            </a:r>
            <a:r>
              <a:rPr lang="en-US" sz="1400" b="1" dirty="0" err="1">
                <a:latin typeface="Times New Roman" pitchFamily="18" charset="0"/>
                <a:cs typeface="Times New Roman" pitchFamily="18" charset="0"/>
              </a:rPr>
              <a:t>Jyoti</a:t>
            </a:r>
            <a:r>
              <a:rPr lang="en-US" sz="1400" b="1" dirty="0">
                <a:latin typeface="Times New Roman" pitchFamily="18" charset="0"/>
                <a:cs typeface="Times New Roman" pitchFamily="18" charset="0"/>
              </a:rPr>
              <a:t> Award (2011)</a:t>
            </a:r>
            <a:r>
              <a:rPr lang="en-US" sz="1400" dirty="0">
                <a:latin typeface="Times New Roman" pitchFamily="18" charset="0"/>
                <a:cs typeface="Times New Roman" pitchFamily="18" charset="0"/>
              </a:rPr>
              <a:t> </a:t>
            </a:r>
            <a:r>
              <a:rPr lang="en-US" sz="1400" b="1" dirty="0">
                <a:latin typeface="Times New Roman" pitchFamily="18" charset="0"/>
                <a:cs typeface="Times New Roman" pitchFamily="18" charset="0"/>
              </a:rPr>
              <a:t>and</a:t>
            </a:r>
            <a:r>
              <a:rPr lang="en-US" sz="1400" dirty="0">
                <a:latin typeface="Times New Roman" pitchFamily="18" charset="0"/>
                <a:cs typeface="Times New Roman" pitchFamily="18" charset="0"/>
              </a:rPr>
              <a:t> </a:t>
            </a:r>
            <a:r>
              <a:rPr lang="en-US" sz="1400" b="1" dirty="0">
                <a:latin typeface="Times New Roman" pitchFamily="18" charset="0"/>
                <a:cs typeface="Times New Roman" pitchFamily="18" charset="0"/>
              </a:rPr>
              <a:t>Life Time Achievement Award (2012). </a:t>
            </a:r>
            <a:r>
              <a:rPr lang="en-US" sz="1400" dirty="0">
                <a:latin typeface="Times New Roman" pitchFamily="18" charset="0"/>
                <a:cs typeface="Times New Roman" pitchFamily="18" charset="0"/>
              </a:rPr>
              <a:t> </a:t>
            </a:r>
          </a:p>
          <a:p>
            <a:r>
              <a:rPr lang="en-US" sz="1400" dirty="0">
                <a:latin typeface="Times New Roman" pitchFamily="18" charset="0"/>
                <a:cs typeface="Times New Roman" pitchFamily="18" charset="0"/>
              </a:rPr>
              <a:t>Dr. </a:t>
            </a:r>
            <a:r>
              <a:rPr lang="en-US" sz="1400" dirty="0" err="1">
                <a:latin typeface="Times New Roman" pitchFamily="18" charset="0"/>
                <a:cs typeface="Times New Roman" pitchFamily="18" charset="0"/>
              </a:rPr>
              <a:t>Goyal</a:t>
            </a:r>
            <a:r>
              <a:rPr lang="en-US" sz="1400" dirty="0">
                <a:latin typeface="Times New Roman" pitchFamily="18" charset="0"/>
                <a:cs typeface="Times New Roman" pitchFamily="18" charset="0"/>
              </a:rPr>
              <a:t> has published more than 175 research papers in various national and international scientific peer reviewed journals related to radiation &amp; cancer biology, and 30 students have obtained Ph.D. and 8 are currently working under his supervision. He has participated, delivered lectures and chaired scientific sessions over 100 national and international conferences/ symposia/ workshop in different parts of the India as well as in several countries like U.K., Canada, Germany, England, Austria, Australia, Thailand, Singapore, Netherlands, France, Luxemburg, USA, Korea, Belgium, China, Japan, Poland etc. </a:t>
            </a:r>
            <a:r>
              <a:rPr lang="en-US" sz="1400" b="1" dirty="0">
                <a:latin typeface="Times New Roman" pitchFamily="18" charset="0"/>
                <a:cs typeface="Times New Roman" pitchFamily="18" charset="0"/>
              </a:rPr>
              <a:t>Dr. </a:t>
            </a:r>
            <a:r>
              <a:rPr lang="en-US" sz="1400" b="1" dirty="0" err="1">
                <a:latin typeface="Times New Roman" pitchFamily="18" charset="0"/>
                <a:cs typeface="Times New Roman" pitchFamily="18" charset="0"/>
              </a:rPr>
              <a:t>Goyal</a:t>
            </a:r>
            <a:r>
              <a:rPr lang="en-US" sz="1400" b="1" dirty="0">
                <a:latin typeface="Times New Roman" pitchFamily="18" charset="0"/>
                <a:cs typeface="Times New Roman" pitchFamily="18" charset="0"/>
              </a:rPr>
              <a:t> has an </a:t>
            </a:r>
            <a:r>
              <a:rPr lang="en-US" sz="1400" b="1" dirty="0" err="1">
                <a:latin typeface="Times New Roman" pitchFamily="18" charset="0"/>
                <a:cs typeface="Times New Roman" pitchFamily="18" charset="0"/>
              </a:rPr>
              <a:t>MOU</a:t>
            </a:r>
            <a:r>
              <a:rPr lang="en-US" sz="1400" b="1" dirty="0">
                <a:latin typeface="Times New Roman" pitchFamily="18" charset="0"/>
                <a:cs typeface="Times New Roman" pitchFamily="18" charset="0"/>
              </a:rPr>
              <a:t> with </a:t>
            </a:r>
            <a:r>
              <a:rPr lang="en-US" sz="1400" b="1" dirty="0" err="1">
                <a:latin typeface="Times New Roman" pitchFamily="18" charset="0"/>
                <a:cs typeface="Times New Roman" pitchFamily="18" charset="0"/>
              </a:rPr>
              <a:t>Mc</a:t>
            </a:r>
            <a:r>
              <a:rPr lang="en-US" sz="1400" b="1" dirty="0">
                <a:latin typeface="Times New Roman" pitchFamily="18" charset="0"/>
                <a:cs typeface="Times New Roman" pitchFamily="18" charset="0"/>
              </a:rPr>
              <a:t> Master University, </a:t>
            </a:r>
            <a:r>
              <a:rPr lang="en-US" sz="1400" b="1" dirty="0" err="1">
                <a:latin typeface="Times New Roman" pitchFamily="18" charset="0"/>
                <a:cs typeface="Times New Roman" pitchFamily="18" charset="0"/>
              </a:rPr>
              <a:t>Hemilton</a:t>
            </a:r>
            <a:r>
              <a:rPr lang="en-US" sz="1400" b="1" dirty="0">
                <a:latin typeface="Times New Roman" pitchFamily="18" charset="0"/>
                <a:cs typeface="Times New Roman" pitchFamily="18" charset="0"/>
              </a:rPr>
              <a:t> (Canada) for the advancement of research in Radiation and Cancer Biology.</a:t>
            </a:r>
            <a:r>
              <a:rPr lang="en-US" sz="1400" dirty="0">
                <a:latin typeface="Times New Roman" pitchFamily="18" charset="0"/>
                <a:cs typeface="Times New Roman" pitchFamily="18" charset="0"/>
              </a:rPr>
              <a:t> He has organized several International/National Conferences, symposia, workshops and awareness programs</a:t>
            </a:r>
            <a:r>
              <a:rPr lang="en-US" sz="1400" dirty="0"/>
              <a:t>. </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19353137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183880" cy="1051560"/>
          </a:xfrm>
        </p:spPr>
        <p:txBody>
          <a:bodyPr/>
          <a:lstStyle/>
          <a:p>
            <a:r>
              <a:rPr lang="en-US" dirty="0" smtClean="0"/>
              <a:t>Research Interests</a:t>
            </a:r>
            <a:endParaRPr lang="en-US" dirty="0"/>
          </a:p>
        </p:txBody>
      </p:sp>
      <p:sp>
        <p:nvSpPr>
          <p:cNvPr id="3" name="Content Placeholder 2"/>
          <p:cNvSpPr>
            <a:spLocks noGrp="1"/>
          </p:cNvSpPr>
          <p:nvPr>
            <p:ph idx="1"/>
          </p:nvPr>
        </p:nvSpPr>
        <p:spPr>
          <a:xfrm>
            <a:off x="533400" y="2514600"/>
            <a:ext cx="8183880" cy="4187952"/>
          </a:xfrm>
        </p:spPr>
        <p:txBody>
          <a:bodyPr/>
          <a:lstStyle/>
          <a:p>
            <a:pPr marL="0" indent="0">
              <a:buNone/>
            </a:pPr>
            <a:endParaRPr lang="en-US" sz="2400" b="1" dirty="0" smtClean="0">
              <a:latin typeface="Times New Roman" pitchFamily="18" charset="0"/>
              <a:cs typeface="Times New Roman" pitchFamily="18" charset="0"/>
            </a:endParaRPr>
          </a:p>
          <a:p>
            <a:pPr>
              <a:buFont typeface="Wingdings" pitchFamily="2" charset="2"/>
              <a:buChar char="Ø"/>
            </a:pPr>
            <a:r>
              <a:rPr lang="en-US" b="1" dirty="0" smtClean="0">
                <a:latin typeface="Times New Roman" pitchFamily="18" charset="0"/>
                <a:cs typeface="Times New Roman" pitchFamily="18" charset="0"/>
              </a:rPr>
              <a:t>Integrative </a:t>
            </a:r>
            <a:r>
              <a:rPr lang="en-US" b="1" dirty="0">
                <a:latin typeface="Times New Roman" pitchFamily="18" charset="0"/>
                <a:cs typeface="Times New Roman" pitchFamily="18" charset="0"/>
              </a:rPr>
              <a:t>Oncology</a:t>
            </a:r>
            <a:r>
              <a:rPr lang="en-US" sz="4000" dirty="0">
                <a:latin typeface="Times New Roman" pitchFamily="18" charset="0"/>
                <a:cs typeface="Times New Roman" pitchFamily="18" charset="0"/>
              </a:rPr>
              <a:t> </a:t>
            </a:r>
          </a:p>
          <a:p>
            <a:pPr marL="0" indent="0">
              <a:buNone/>
            </a:pPr>
            <a:endParaRPr lang="en-US" dirty="0"/>
          </a:p>
        </p:txBody>
      </p:sp>
    </p:spTree>
    <p:extLst>
      <p:ext uri="{BB962C8B-B14F-4D97-AF65-F5344CB8AC3E}">
        <p14:creationId xmlns:p14="http://schemas.microsoft.com/office/powerpoint/2010/main" val="27237797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549557"/>
            <a:ext cx="6436377" cy="769441"/>
          </a:xfrm>
          <a:prstGeom prst="rect">
            <a:avLst/>
          </a:prstGeom>
          <a:noFill/>
        </p:spPr>
        <p:txBody>
          <a:bodyPr wrap="none" rtlCol="0">
            <a:spAutoFit/>
          </a:bodyPr>
          <a:lstStyle/>
          <a:p>
            <a:r>
              <a:rPr lang="en-US" sz="4400" b="1" dirty="0" smtClean="0">
                <a:solidFill>
                  <a:schemeClr val="accent1"/>
                </a:solidFill>
                <a:latin typeface="+mj-lt"/>
              </a:rPr>
              <a:t>Recent Publications</a:t>
            </a:r>
            <a:endParaRPr lang="en-US" sz="4400" b="1" dirty="0">
              <a:solidFill>
                <a:schemeClr val="accent1"/>
              </a:solidFill>
              <a:latin typeface="+mj-lt"/>
            </a:endParaRPr>
          </a:p>
        </p:txBody>
      </p:sp>
      <p:sp>
        <p:nvSpPr>
          <p:cNvPr id="8" name="TextBox 7"/>
          <p:cNvSpPr txBox="1"/>
          <p:nvPr/>
        </p:nvSpPr>
        <p:spPr>
          <a:xfrm>
            <a:off x="533400" y="2286000"/>
            <a:ext cx="8229600" cy="2585323"/>
          </a:xfrm>
          <a:prstGeom prst="rect">
            <a:avLst/>
          </a:prstGeom>
          <a:noFill/>
        </p:spPr>
        <p:txBody>
          <a:bodyPr wrap="square" rtlCol="0">
            <a:spAutoFit/>
          </a:bodyPr>
          <a:lstStyle/>
          <a:p>
            <a:pPr algn="just" fontAlgn="ctr"/>
            <a:r>
              <a:rPr lang="en-US" sz="2400" dirty="0">
                <a:latin typeface="Times New Roman" pitchFamily="18" charset="0"/>
                <a:cs typeface="Times New Roman" pitchFamily="18" charset="0"/>
              </a:rPr>
              <a:t>Important Clinical Implications of Side Effects of Chemotherapy for the Brain &amp; Heart (Which are frequently Unrecognized) are often due to Overdose of Chemotherapy Medicine, and how to Prevent </a:t>
            </a:r>
            <a:r>
              <a:rPr lang="en-US" sz="2400" dirty="0" smtClean="0">
                <a:latin typeface="Times New Roman" pitchFamily="18" charset="0"/>
                <a:cs typeface="Times New Roman" pitchFamily="18" charset="0"/>
              </a:rPr>
              <a:t>them </a:t>
            </a:r>
            <a:r>
              <a:rPr lang="en-US" sz="2400" dirty="0">
                <a:latin typeface="Times New Roman" pitchFamily="18" charset="0"/>
                <a:cs typeface="Times New Roman" pitchFamily="18" charset="0"/>
              </a:rPr>
              <a:t>Editorial: J </a:t>
            </a:r>
            <a:r>
              <a:rPr lang="en-US" sz="2400" dirty="0" err="1">
                <a:latin typeface="Times New Roman" pitchFamily="18" charset="0"/>
                <a:cs typeface="Times New Roman" pitchFamily="18" charset="0"/>
              </a:rPr>
              <a:t>Integr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Oncol</a:t>
            </a:r>
            <a:r>
              <a:rPr lang="en-US" sz="2400" dirty="0">
                <a:latin typeface="Times New Roman" pitchFamily="18" charset="0"/>
                <a:cs typeface="Times New Roman" pitchFamily="18" charset="0"/>
              </a:rPr>
              <a:t> 2013, 2: </a:t>
            </a:r>
            <a:r>
              <a:rPr lang="en-US" sz="2400" dirty="0" err="1">
                <a:latin typeface="Times New Roman" pitchFamily="18" charset="0"/>
                <a:cs typeface="Times New Roman" pitchFamily="18" charset="0"/>
              </a:rPr>
              <a:t>e105</a:t>
            </a:r>
            <a:endParaRPr lang="en-US" sz="2400" dirty="0">
              <a:latin typeface="Times New Roman" pitchFamily="18" charset="0"/>
              <a:cs typeface="Times New Roman" pitchFamily="18" charset="0"/>
            </a:endParaRPr>
          </a:p>
          <a:p>
            <a:pPr algn="just" fontAlgn="ctr"/>
            <a:r>
              <a:rPr lang="en-US" sz="2400" dirty="0" err="1">
                <a:latin typeface="Times New Roman" pitchFamily="18" charset="0"/>
                <a:cs typeface="Times New Roman" pitchFamily="18" charset="0"/>
              </a:rPr>
              <a:t>doi</a:t>
            </a:r>
            <a:r>
              <a:rPr lang="en-US" sz="2400" dirty="0">
                <a:latin typeface="Times New Roman" pitchFamily="18" charset="0"/>
                <a:cs typeface="Times New Roman" pitchFamily="18" charset="0"/>
              </a:rPr>
              <a:t>: 10.4172/2329-</a:t>
            </a:r>
            <a:r>
              <a:rPr lang="en-US" sz="2400" dirty="0" err="1">
                <a:latin typeface="Times New Roman" pitchFamily="18" charset="0"/>
                <a:cs typeface="Times New Roman" pitchFamily="18" charset="0"/>
              </a:rPr>
              <a:t>6771.1000e105</a:t>
            </a:r>
            <a:endParaRPr lang="en-US" sz="2400" dirty="0">
              <a:latin typeface="Times New Roman" pitchFamily="18" charset="0"/>
              <a:cs typeface="Times New Roman" pitchFamily="18" charset="0"/>
            </a:endParaRPr>
          </a:p>
          <a:p>
            <a:endParaRPr lang="en-US" sz="2400" dirty="0"/>
          </a:p>
          <a:p>
            <a:endParaRPr lang="en-US" dirty="0"/>
          </a:p>
        </p:txBody>
      </p:sp>
    </p:spTree>
    <p:extLst>
      <p:ext uri="{BB962C8B-B14F-4D97-AF65-F5344CB8AC3E}">
        <p14:creationId xmlns:p14="http://schemas.microsoft.com/office/powerpoint/2010/main" val="36521579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3583" y="1094815"/>
            <a:ext cx="8183880" cy="4187952"/>
          </a:xfrm>
        </p:spPr>
        <p:txBody>
          <a:bodyPr>
            <a:noAutofit/>
          </a:bodyPr>
          <a:lstStyle/>
          <a:p>
            <a:r>
              <a:rPr lang="en-US" sz="2400" dirty="0">
                <a:latin typeface="Times New Roman" pitchFamily="18" charset="0"/>
                <a:cs typeface="Times New Roman" pitchFamily="18" charset="0"/>
              </a:rPr>
              <a:t>Radiation therapy uses high-energy radiation to kill cancer cells by damaging their DNA.</a:t>
            </a:r>
          </a:p>
          <a:p>
            <a:r>
              <a:rPr lang="en-US" sz="2400" dirty="0">
                <a:latin typeface="Times New Roman" pitchFamily="18" charset="0"/>
                <a:cs typeface="Times New Roman" pitchFamily="18" charset="0"/>
              </a:rPr>
              <a:t>Radiation therapy can damage normal cells as well as cancer cells. Therefore, treatment must be carefully planned to minimize side effects.</a:t>
            </a:r>
          </a:p>
          <a:p>
            <a:r>
              <a:rPr lang="en-US" sz="2400" dirty="0">
                <a:latin typeface="Times New Roman" pitchFamily="18" charset="0"/>
                <a:cs typeface="Times New Roman" pitchFamily="18" charset="0"/>
              </a:rPr>
              <a:t>The radiation used for cancer treatment may come from a machine outside the body, or it may come from radioactive material placed in the body near tumor cells or injected into the bloodstream.</a:t>
            </a:r>
          </a:p>
          <a:p>
            <a:r>
              <a:rPr lang="en-US" sz="2400" dirty="0">
                <a:latin typeface="Times New Roman" pitchFamily="18" charset="0"/>
                <a:cs typeface="Times New Roman" pitchFamily="18" charset="0"/>
              </a:rPr>
              <a:t>A patient may receive radiation therapy before, during, or after surgery, depending on the type of cancer being treated.</a:t>
            </a:r>
          </a:p>
          <a:p>
            <a:r>
              <a:rPr lang="en-US" sz="2400" dirty="0">
                <a:latin typeface="Times New Roman" pitchFamily="18" charset="0"/>
                <a:cs typeface="Times New Roman" pitchFamily="18" charset="0"/>
              </a:rPr>
              <a:t>Some patients receive radiation therapy alone, and some receive radiation therapy in combination with chemotherapy. </a:t>
            </a:r>
          </a:p>
        </p:txBody>
      </p:sp>
      <p:sp>
        <p:nvSpPr>
          <p:cNvPr id="4" name="TextBox 3"/>
          <p:cNvSpPr txBox="1"/>
          <p:nvPr/>
        </p:nvSpPr>
        <p:spPr>
          <a:xfrm>
            <a:off x="457200" y="428605"/>
            <a:ext cx="10515600" cy="646331"/>
          </a:xfrm>
          <a:prstGeom prst="rect">
            <a:avLst/>
          </a:prstGeom>
          <a:noFill/>
        </p:spPr>
        <p:txBody>
          <a:bodyPr wrap="square" rtlCol="0">
            <a:spAutoFit/>
          </a:bodyPr>
          <a:lstStyle/>
          <a:p>
            <a:r>
              <a:rPr lang="en-US" sz="3600" b="1" dirty="0">
                <a:solidFill>
                  <a:schemeClr val="accent1"/>
                </a:solidFill>
              </a:rPr>
              <a:t>Radiation oncology treatment</a:t>
            </a:r>
          </a:p>
        </p:txBody>
      </p:sp>
    </p:spTree>
    <p:extLst>
      <p:ext uri="{BB962C8B-B14F-4D97-AF65-F5344CB8AC3E}">
        <p14:creationId xmlns:p14="http://schemas.microsoft.com/office/powerpoint/2010/main" val="1131893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1051560"/>
          </a:xfrm>
        </p:spPr>
        <p:txBody>
          <a:bodyPr>
            <a:normAutofit fontScale="90000"/>
          </a:bodyPr>
          <a:lstStyle/>
          <a:p>
            <a:r>
              <a:rPr lang="en-US" dirty="0"/>
              <a:t>How does radiation therapy kill cancer cells?</a:t>
            </a:r>
          </a:p>
        </p:txBody>
      </p:sp>
      <p:sp>
        <p:nvSpPr>
          <p:cNvPr id="3" name="Content Placeholder 2"/>
          <p:cNvSpPr>
            <a:spLocks noGrp="1"/>
          </p:cNvSpPr>
          <p:nvPr>
            <p:ph idx="1"/>
          </p:nvPr>
        </p:nvSpPr>
        <p:spPr>
          <a:xfrm>
            <a:off x="609600" y="1905000"/>
            <a:ext cx="8183880" cy="4187952"/>
          </a:xfrm>
        </p:spPr>
        <p:txBody>
          <a:bodyPr>
            <a:normAutofit/>
          </a:bodyPr>
          <a:lstStyle/>
          <a:p>
            <a:pPr algn="just">
              <a:buFont typeface="Wingdings" pitchFamily="2" charset="2"/>
              <a:buChar char="Ø"/>
            </a:pPr>
            <a:r>
              <a:rPr lang="en-US" sz="2400" dirty="0" smtClean="0">
                <a:latin typeface="Times New Roman" pitchFamily="18" charset="0"/>
                <a:cs typeface="Times New Roman" pitchFamily="18" charset="0"/>
              </a:rPr>
              <a:t>Radiation </a:t>
            </a:r>
            <a:r>
              <a:rPr lang="en-US" sz="2400" dirty="0">
                <a:latin typeface="Times New Roman" pitchFamily="18" charset="0"/>
                <a:cs typeface="Times New Roman" pitchFamily="18" charset="0"/>
              </a:rPr>
              <a:t>therapy kills cancer cells by damaging their DNA (the molecules inside cells that carry genetic information and pass it from one generation to the next) </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Radiation therapy can either damage DNA directly or create charged particles (free radicals) within the cells that can in turn damage the DNA</a:t>
            </a:r>
            <a:r>
              <a:rPr lang="en-US" sz="2400" dirty="0" smtClean="0">
                <a:latin typeface="Times New Roman" pitchFamily="18" charset="0"/>
                <a:cs typeface="Times New Roman" pitchFamily="18" charset="0"/>
              </a:rPr>
              <a:t>.</a:t>
            </a:r>
          </a:p>
          <a:p>
            <a:pPr marL="0" indent="0" algn="just">
              <a:buNone/>
            </a:pPr>
            <a:endParaRPr lang="en-US" sz="2400" dirty="0">
              <a:latin typeface="Times New Roman" pitchFamily="18" charset="0"/>
              <a:cs typeface="Times New Roman" pitchFamily="18" charset="0"/>
            </a:endParaRPr>
          </a:p>
          <a:p>
            <a:pPr algn="just">
              <a:buFont typeface="Wingdings" pitchFamily="2" charset="2"/>
              <a:buChar char="Ø"/>
            </a:pPr>
            <a:r>
              <a:rPr lang="en-US" sz="2400" dirty="0">
                <a:latin typeface="Times New Roman" pitchFamily="18" charset="0"/>
                <a:cs typeface="Times New Roman" pitchFamily="18" charset="0"/>
              </a:rPr>
              <a:t>Cancer cells whose DNA is damaged beyond repair stop dividing or die. When the damaged cells die, they are broken down and eliminated by the body’s natural processes.</a:t>
            </a:r>
          </a:p>
        </p:txBody>
      </p:sp>
    </p:spTree>
    <p:extLst>
      <p:ext uri="{BB962C8B-B14F-4D97-AF65-F5344CB8AC3E}">
        <p14:creationId xmlns:p14="http://schemas.microsoft.com/office/powerpoint/2010/main" val="2063667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81000"/>
            <a:ext cx="8534400" cy="624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0299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idx="1"/>
          </p:nvPr>
        </p:nvSpPr>
        <p:spPr>
          <a:xfrm>
            <a:off x="381000" y="685800"/>
            <a:ext cx="5288280" cy="4187952"/>
          </a:xfrm>
        </p:spPr>
        <p:txBody>
          <a:bodyPr>
            <a:normAutofit/>
          </a:bodyPr>
          <a:lstStyle/>
          <a:p>
            <a:pPr marL="0" indent="0" algn="ctr">
              <a:buNone/>
            </a:pPr>
            <a:r>
              <a:rPr lang="fr-FR" sz="4000" b="1" dirty="0" err="1" smtClean="0">
                <a:solidFill>
                  <a:schemeClr val="accent1"/>
                </a:solidFill>
              </a:rPr>
              <a:t>Related</a:t>
            </a:r>
            <a:r>
              <a:rPr lang="fr-FR" sz="4000" dirty="0" smtClean="0">
                <a:solidFill>
                  <a:schemeClr val="accent1"/>
                </a:solidFill>
              </a:rPr>
              <a:t>  </a:t>
            </a:r>
            <a:r>
              <a:rPr lang="fr-FR" sz="4000" b="1" dirty="0" err="1" smtClean="0">
                <a:solidFill>
                  <a:schemeClr val="accent1"/>
                </a:solidFill>
              </a:rPr>
              <a:t>journals</a:t>
            </a:r>
            <a:r>
              <a:rPr lang="fr-FR" sz="4000" dirty="0" smtClean="0">
                <a:solidFill>
                  <a:schemeClr val="accent1"/>
                </a:solidFill>
              </a:rPr>
              <a:t>                 </a:t>
            </a:r>
            <a:endParaRPr lang="fr-FR" sz="4000" dirty="0">
              <a:solidFill>
                <a:schemeClr val="accent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2049086314"/>
              </p:ext>
            </p:extLst>
          </p:nvPr>
        </p:nvGraphicFramePr>
        <p:xfrm>
          <a:off x="2057400" y="4648200"/>
          <a:ext cx="2095500" cy="1715454"/>
        </p:xfrm>
        <a:graphic>
          <a:graphicData uri="http://schemas.openxmlformats.org/drawingml/2006/table">
            <a:tbl>
              <a:tblPr/>
              <a:tblGrid>
                <a:gridCol w="164353"/>
                <a:gridCol w="1931147"/>
              </a:tblGrid>
              <a:tr h="857727">
                <a:tc>
                  <a:txBody>
                    <a:bodyPr/>
                    <a:lstStyle/>
                    <a:p>
                      <a:endParaRPr lang="en-US" dirty="0"/>
                    </a:p>
                  </a:txBody>
                  <a:tcPr marL="28575" marR="28575" marT="28575" marB="28575">
                    <a:lnL>
                      <a:noFill/>
                    </a:lnL>
                    <a:lnR>
                      <a:noFill/>
                    </a:lnR>
                    <a:lnT>
                      <a:noFill/>
                    </a:lnT>
                    <a:lnB>
                      <a:noFill/>
                    </a:lnB>
                  </a:tcPr>
                </a:tc>
                <a:tc>
                  <a:txBody>
                    <a:bodyPr/>
                    <a:lstStyle/>
                    <a:p>
                      <a:endParaRPr lang="en-US" dirty="0"/>
                    </a:p>
                  </a:txBody>
                  <a:tcPr marL="28575" marR="28575" marT="28575" marB="28575" anchor="ctr">
                    <a:lnL>
                      <a:noFill/>
                    </a:lnL>
                    <a:lnR>
                      <a:noFill/>
                    </a:lnR>
                    <a:lnT>
                      <a:noFill/>
                    </a:lnT>
                    <a:lnB>
                      <a:noFill/>
                    </a:lnB>
                  </a:tcPr>
                </a:tc>
              </a:tr>
              <a:tr h="857727">
                <a:tc>
                  <a:txBody>
                    <a:bodyPr/>
                    <a:lstStyle/>
                    <a:p>
                      <a:endParaRPr lang="en-US"/>
                    </a:p>
                  </a:txBody>
                  <a:tcPr marL="28575" marR="28575" marT="28575" marB="28575">
                    <a:lnL>
                      <a:noFill/>
                    </a:lnL>
                    <a:lnR>
                      <a:noFill/>
                    </a:lnR>
                    <a:lnT>
                      <a:noFill/>
                    </a:lnT>
                    <a:lnB>
                      <a:noFill/>
                    </a:lnB>
                  </a:tcPr>
                </a:tc>
                <a:tc>
                  <a:txBody>
                    <a:bodyPr/>
                    <a:lstStyle/>
                    <a:p>
                      <a:endParaRPr lang="en-US" dirty="0"/>
                    </a:p>
                  </a:txBody>
                  <a:tcPr marL="28575" marR="28575" marT="28575" marB="28575" anchor="ctr">
                    <a:lnL>
                      <a:noFill/>
                    </a:lnL>
                    <a:lnR>
                      <a:noFill/>
                    </a:lnR>
                    <a:lnT>
                      <a:noFill/>
                    </a:lnT>
                    <a:lnB>
                      <a:noFill/>
                    </a:lnB>
                  </a:tcPr>
                </a:tc>
              </a:tr>
            </a:tbl>
          </a:graphicData>
        </a:graphic>
      </p:graphicFrame>
      <p:sp>
        <p:nvSpPr>
          <p:cNvPr id="3" name="TextBox 2"/>
          <p:cNvSpPr txBox="1"/>
          <p:nvPr/>
        </p:nvSpPr>
        <p:spPr>
          <a:xfrm>
            <a:off x="788504" y="2362200"/>
            <a:ext cx="5334000" cy="1661993"/>
          </a:xfrm>
          <a:prstGeom prst="rect">
            <a:avLst/>
          </a:prstGeom>
          <a:noFill/>
        </p:spPr>
        <p:txBody>
          <a:bodyPr wrap="square" rtlCol="0">
            <a:spAutoFit/>
          </a:bodyPr>
          <a:lstStyle/>
          <a:p>
            <a:pPr marL="457200" indent="-457200">
              <a:buFont typeface="Wingdings" pitchFamily="2" charset="2"/>
              <a:buChar char="Ø"/>
            </a:pPr>
            <a:r>
              <a:rPr lang="en-US" sz="2800" dirty="0">
                <a:latin typeface="Times New Roman" pitchFamily="18" charset="0"/>
                <a:cs typeface="Times New Roman" pitchFamily="18" charset="0"/>
              </a:rPr>
              <a:t>Chemotherapy: Open </a:t>
            </a:r>
            <a:r>
              <a:rPr lang="en-US" sz="2800" dirty="0" smtClean="0">
                <a:latin typeface="Times New Roman" pitchFamily="18" charset="0"/>
                <a:cs typeface="Times New Roman" pitchFamily="18" charset="0"/>
              </a:rPr>
              <a:t>Access</a:t>
            </a:r>
          </a:p>
          <a:p>
            <a:pPr marL="457200" indent="-457200">
              <a:buFont typeface="Wingdings" pitchFamily="2" charset="2"/>
              <a:buChar char="Ø"/>
            </a:pPr>
            <a:endParaRPr lang="en-US" sz="2800" dirty="0">
              <a:latin typeface="Times New Roman" pitchFamily="18" charset="0"/>
              <a:cs typeface="Times New Roman" pitchFamily="18" charset="0"/>
            </a:endParaRPr>
          </a:p>
          <a:p>
            <a:pPr marL="457200" indent="-457200">
              <a:buFont typeface="Wingdings" pitchFamily="2" charset="2"/>
              <a:buChar char="Ø"/>
            </a:pPr>
            <a:r>
              <a:rPr lang="en-US" sz="2800" dirty="0">
                <a:latin typeface="Times New Roman" pitchFamily="18" charset="0"/>
                <a:cs typeface="Times New Roman" pitchFamily="18" charset="0"/>
              </a:rPr>
              <a:t>Journal of Leukemia</a:t>
            </a:r>
          </a:p>
          <a:p>
            <a:endParaRPr lang="en-US" dirty="0"/>
          </a:p>
        </p:txBody>
      </p:sp>
    </p:spTree>
    <p:extLst>
      <p:ext uri="{BB962C8B-B14F-4D97-AF65-F5344CB8AC3E}">
        <p14:creationId xmlns:p14="http://schemas.microsoft.com/office/powerpoint/2010/main" val="6477493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232</TotalTime>
  <Words>859</Words>
  <Application>Microsoft Office PowerPoint</Application>
  <PresentationFormat>On-screen Show (4:3)</PresentationFormat>
  <Paragraphs>48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Aspect</vt:lpstr>
      <vt:lpstr>PowerPoint Presentation</vt:lpstr>
      <vt:lpstr>Goyal P K, Ph.D.  </vt:lpstr>
      <vt:lpstr>Biography</vt:lpstr>
      <vt:lpstr>Research Interests</vt:lpstr>
      <vt:lpstr>PowerPoint Presentation</vt:lpstr>
      <vt:lpstr>PowerPoint Presentation</vt:lpstr>
      <vt:lpstr>How does radiation therapy kill cancer cells?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SHAZIA JAMSHED</dc:title>
  <dc:creator>rakesh-m</dc:creator>
  <cp:lastModifiedBy>Sahitya Karumuri</cp:lastModifiedBy>
  <cp:revision>44</cp:revision>
  <dcterms:created xsi:type="dcterms:W3CDTF">2014-10-08T08:45:06Z</dcterms:created>
  <dcterms:modified xsi:type="dcterms:W3CDTF">2015-10-14T05:24:03Z</dcterms:modified>
</cp:coreProperties>
</file>