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65" r:id="rId2"/>
    <p:sldId id="266" r:id="rId3"/>
    <p:sldId id="256" r:id="rId4"/>
    <p:sldId id="257" r:id="rId5"/>
    <p:sldId id="258" r:id="rId6"/>
    <p:sldId id="261" r:id="rId7"/>
    <p:sldId id="259" r:id="rId8"/>
    <p:sldId id="262" r:id="rId9"/>
    <p:sldId id="263" r:id="rId10"/>
    <p:sldId id="264" r:id="rId11"/>
    <p:sldId id="269" r:id="rId12"/>
    <p:sldId id="270" r:id="rId13"/>
    <p:sldId id="27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875" autoAdjust="0"/>
    <p:restoredTop sz="94660"/>
  </p:normalViewPr>
  <p:slideViewPr>
    <p:cSldViewPr>
      <p:cViewPr>
        <p:scale>
          <a:sx n="77" d="100"/>
          <a:sy n="77" d="100"/>
        </p:scale>
        <p:origin x="-1410"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FF7B6B-FC60-4A40-A2A0-E18B4B538E96}" type="datetimeFigureOut">
              <a:rPr lang="en-US" smtClean="0"/>
              <a:t>9/18/2015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67DD89-E0FB-477F-A13E-90D474D8C62D}" type="slidenum">
              <a:rPr lang="en-US" smtClean="0"/>
              <a:t>‹#›</a:t>
            </a:fld>
            <a:endParaRPr lang="en-US"/>
          </a:p>
        </p:txBody>
      </p:sp>
    </p:spTree>
    <p:extLst>
      <p:ext uri="{BB962C8B-B14F-4D97-AF65-F5344CB8AC3E}">
        <p14:creationId xmlns:p14="http://schemas.microsoft.com/office/powerpoint/2010/main" val="2940012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D4D341-DEB5-4433-B72C-7098A8D588B0}" type="slidenum">
              <a:rPr lang="en-US"/>
              <a:pPr/>
              <a:t>8</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A77325-08C1-4C60-9E44-6CBB6FB85FF9}" type="slidenum">
              <a:rPr lang="en-US"/>
              <a:pPr/>
              <a:t>9</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8883E444-B88D-4BCD-BBE0-F2CDD7A83CDF}" type="slidenum">
              <a:rPr lang="en-US"/>
              <a:pPr/>
              <a:t>‹#›</a:t>
            </a:fld>
            <a:endParaRPr lang="en-US"/>
          </a:p>
        </p:txBody>
      </p:sp>
    </p:spTree>
    <p:extLst>
      <p:ext uri="{BB962C8B-B14F-4D97-AF65-F5344CB8AC3E}">
        <p14:creationId xmlns:p14="http://schemas.microsoft.com/office/powerpoint/2010/main" val="2717333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9/18/2015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1D8BD707-D9CF-40AE-B4C6-C98DA3205C09}" type="datetimeFigureOut">
              <a:rPr lang="en-US" smtClean="0"/>
              <a:pPr/>
              <a:t>9/18/2015</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6F15528-21DE-4FAA-801E-634DDDAF4B2B}" type="slidenum">
              <a:rPr lang="en-US" smtClean="0"/>
              <a:pPr/>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omicsgroup.org/journals/drug-designing.php" TargetMode="External"/><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hyperlink" Target="http://omicsgroup.org/journals/advances-in-pharmacoepidemiology-drug-safety.php" TargetMode="External"/><Relationship Id="rId4" Type="http://schemas.openxmlformats.org/officeDocument/2006/relationships/hyperlink" Target="http://omicsgroup.org/journals/biochemistry-pharmacology-open-access.php"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pharmaceuticalconferences.com/medicinal-chemistry-aided-drug-designing-2014/" TargetMode="External"/><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hyperlink" Target="http://pharmacognosy-phytochemistry-natural-products.pharmaceuticalconferences.co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hyperlink" Target="http://omicsonline.org/membership.php"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omicsonline.org/Submitmanuscript.php" TargetMode="Externa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akesh-s\Desktop\spring-ppt-template-green-blue-nature-plants-backgrounds-wallpapers-960x3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9137650"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p:cNvSpPr txBox="1">
            <a:spLocks/>
          </p:cNvSpPr>
          <p:nvPr/>
        </p:nvSpPr>
        <p:spPr>
          <a:xfrm>
            <a:off x="1217613" y="285750"/>
            <a:ext cx="6556375" cy="1163638"/>
          </a:xfrm>
          <a:prstGeom prst="rect">
            <a:avLst/>
          </a:prstGeom>
        </p:spPr>
        <p:txBody>
          <a:bodyPr>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defRPr/>
            </a:pPr>
            <a:r>
              <a:rPr lang="en-US" sz="5400" dirty="0" smtClean="0">
                <a:solidFill>
                  <a:schemeClr val="accent6"/>
                </a:solidFill>
                <a:latin typeface="Stencil" panose="040409050D0802020404" pitchFamily="82" charset="0"/>
              </a:rPr>
              <a:t>OMICS </a:t>
            </a:r>
            <a:r>
              <a:rPr lang="en-US" sz="5400" dirty="0">
                <a:solidFill>
                  <a:schemeClr val="accent6"/>
                </a:solidFill>
                <a:latin typeface="Stencil" panose="040409050D0802020404" pitchFamily="82" charset="0"/>
              </a:rPr>
              <a:t>International</a:t>
            </a:r>
          </a:p>
        </p:txBody>
      </p:sp>
      <p:sp>
        <p:nvSpPr>
          <p:cNvPr id="2052" name="Rectangle 8"/>
          <p:cNvSpPr>
            <a:spLocks noChangeArrowheads="1"/>
          </p:cNvSpPr>
          <p:nvPr/>
        </p:nvSpPr>
        <p:spPr bwMode="auto">
          <a:xfrm>
            <a:off x="2209800" y="6372225"/>
            <a:ext cx="501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000">
                <a:solidFill>
                  <a:srgbClr val="7030A0"/>
                </a:solidFill>
              </a:rPr>
              <a:t>Contact us at: contact.omics@omicsonline.org</a:t>
            </a:r>
          </a:p>
        </p:txBody>
      </p:sp>
      <p:sp>
        <p:nvSpPr>
          <p:cNvPr id="2" name="Folded Corner 1"/>
          <p:cNvSpPr/>
          <p:nvPr/>
        </p:nvSpPr>
        <p:spPr>
          <a:xfrm>
            <a:off x="6350" y="2849563"/>
            <a:ext cx="9137650" cy="3922712"/>
          </a:xfrm>
          <a:prstGeom prst="foldedCorner">
            <a:avLst/>
          </a:prstGeom>
        </p:spPr>
        <p:style>
          <a:lnRef idx="1">
            <a:schemeClr val="accent5"/>
          </a:lnRef>
          <a:fillRef idx="2">
            <a:schemeClr val="accent5"/>
          </a:fillRef>
          <a:effectRef idx="1">
            <a:schemeClr val="accent5"/>
          </a:effectRef>
          <a:fontRef idx="minor">
            <a:schemeClr val="dk1"/>
          </a:fontRef>
        </p:style>
        <p:txBody>
          <a:bodyPr anchor="ctr"/>
          <a:lstStyle/>
          <a:p>
            <a:pPr>
              <a:defRPr/>
            </a:pPr>
            <a:r>
              <a:rPr lang="en-US" sz="2200" dirty="0">
                <a:solidFill>
                  <a:srgbClr val="0070C0"/>
                </a:solidFill>
                <a:latin typeface="Nyala" panose="02000504070300020003" pitchFamily="2" charset="0"/>
              </a:rPr>
              <a:t>OMICS International </a:t>
            </a:r>
            <a:r>
              <a:rPr lang="en-US" sz="2200" dirty="0" smtClean="0">
                <a:solidFill>
                  <a:srgbClr val="0070C0"/>
                </a:solidFill>
                <a:latin typeface="Nyala" panose="02000504070300020003" pitchFamily="2" charset="0"/>
              </a:rPr>
              <a:t>through </a:t>
            </a:r>
            <a:r>
              <a:rPr lang="en-US" sz="2200" dirty="0">
                <a:solidFill>
                  <a:srgbClr val="0070C0"/>
                </a:solidFill>
                <a:latin typeface="Nyala" panose="02000504070300020003" pitchFamily="2" charset="0"/>
              </a:rPr>
              <a:t>its Open Access Initiative is committed to make genuine and reliable contributions to the scientific community. OMICS International signed an agreement with more than </a:t>
            </a:r>
            <a:r>
              <a:rPr lang="en-US" sz="2200" b="1" dirty="0">
                <a:solidFill>
                  <a:srgbClr val="0070C0"/>
                </a:solidFill>
                <a:latin typeface="Nyala" panose="02000504070300020003" pitchFamily="2" charset="0"/>
              </a:rPr>
              <a:t>1000</a:t>
            </a:r>
            <a:r>
              <a:rPr lang="en-US" sz="2200" dirty="0">
                <a:solidFill>
                  <a:srgbClr val="0070C0"/>
                </a:solidFill>
                <a:latin typeface="Nyala" panose="02000504070300020003" pitchFamily="2" charset="0"/>
              </a:rPr>
              <a:t> International Societies to make healthcare information Open Access.</a:t>
            </a:r>
          </a:p>
        </p:txBody>
      </p:sp>
    </p:spTree>
    <p:extLst>
      <p:ext uri="{BB962C8B-B14F-4D97-AF65-F5344CB8AC3E}">
        <p14:creationId xmlns:p14="http://schemas.microsoft.com/office/powerpoint/2010/main" val="3967936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Signature</a:t>
            </a:r>
            <a:endParaRPr lang="en-US" dirty="0"/>
          </a:p>
        </p:txBody>
      </p:sp>
      <p:sp>
        <p:nvSpPr>
          <p:cNvPr id="3" name="TextBox 2"/>
          <p:cNvSpPr txBox="1"/>
          <p:nvPr/>
        </p:nvSpPr>
        <p:spPr>
          <a:xfrm>
            <a:off x="1415468" y="5748867"/>
            <a:ext cx="1614545" cy="369332"/>
          </a:xfrm>
          <a:prstGeom prst="rect">
            <a:avLst/>
          </a:prstGeom>
          <a:noFill/>
        </p:spPr>
        <p:txBody>
          <a:bodyPr wrap="none" rtlCol="0">
            <a:spAutoFit/>
          </a:bodyPr>
          <a:lstStyle/>
          <a:p>
            <a:r>
              <a:rPr lang="en-US" dirty="0" err="1" smtClean="0"/>
              <a:t>Grzegorz</a:t>
            </a:r>
            <a:r>
              <a:rPr lang="en-US" dirty="0" smtClean="0"/>
              <a:t> Sowa</a:t>
            </a:r>
            <a:endParaRPr lang="en-US" dirty="0"/>
          </a:p>
        </p:txBody>
      </p:sp>
    </p:spTree>
    <p:extLst>
      <p:ext uri="{BB962C8B-B14F-4D97-AF65-F5344CB8AC3E}">
        <p14:creationId xmlns:p14="http://schemas.microsoft.com/office/powerpoint/2010/main" val="530021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endParaRPr lang="en-US" smtClean="0">
              <a:cs typeface="Times New Roman" pitchFamily="18" charset="0"/>
            </a:endParaRPr>
          </a:p>
        </p:txBody>
      </p:sp>
      <p:sp>
        <p:nvSpPr>
          <p:cNvPr id="55299" name="Content Placeholder 2"/>
          <p:cNvSpPr>
            <a:spLocks noGrp="1"/>
          </p:cNvSpPr>
          <p:nvPr>
            <p:ph idx="4294967295"/>
          </p:nvPr>
        </p:nvSpPr>
        <p:spPr>
          <a:xfrm>
            <a:off x="457200" y="1600200"/>
            <a:ext cx="8229600" cy="4525963"/>
          </a:xfrm>
          <a:prstGeom prst="rect">
            <a:avLst/>
          </a:prstGeom>
        </p:spPr>
        <p:txBody>
          <a:bodyPr/>
          <a:lstStyle/>
          <a:p>
            <a:endParaRPr lang="en-US" smtClean="0">
              <a:cs typeface="Arial" pitchFamily="34" charset="0"/>
            </a:endParaRPr>
          </a:p>
        </p:txBody>
      </p:sp>
      <p:pic>
        <p:nvPicPr>
          <p:cNvPr id="553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0"/>
            <a:ext cx="9191625"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623888" y="225425"/>
            <a:ext cx="8229600" cy="1143000"/>
          </a:xfrm>
          <a:prstGeom prst="rect">
            <a:avLst/>
          </a:prstGeom>
        </p:spPr>
        <p:style>
          <a:lnRef idx="1">
            <a:schemeClr val="accent3"/>
          </a:lnRef>
          <a:fillRef idx="2">
            <a:schemeClr val="accent3"/>
          </a:fillRef>
          <a:effectRef idx="1">
            <a:schemeClr val="accent3"/>
          </a:effectRef>
          <a:fontRef idx="minor">
            <a:schemeClr val="dk1"/>
          </a:fontRef>
        </p:style>
        <p:txBody>
          <a:bodyPr anchor="ctr">
            <a:normAutofit fontScale="90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en-US" dirty="0" smtClean="0"/>
              <a:t>Medicinal chemistry</a:t>
            </a:r>
            <a:br>
              <a:rPr lang="en-US" dirty="0" smtClean="0"/>
            </a:br>
            <a:r>
              <a:rPr lang="en-US" dirty="0" smtClean="0"/>
              <a:t>Related Journals</a:t>
            </a:r>
            <a:endParaRPr lang="en-US" dirty="0"/>
          </a:p>
        </p:txBody>
      </p:sp>
      <p:sp>
        <p:nvSpPr>
          <p:cNvPr id="7" name="Vertical Scroll 6"/>
          <p:cNvSpPr/>
          <p:nvPr/>
        </p:nvSpPr>
        <p:spPr>
          <a:xfrm>
            <a:off x="-82550" y="1471613"/>
            <a:ext cx="5864225" cy="5486400"/>
          </a:xfrm>
          <a:prstGeom prst="verticalScroll">
            <a:avLst/>
          </a:prstGeom>
        </p:spPr>
        <p:style>
          <a:lnRef idx="1">
            <a:schemeClr val="accent3"/>
          </a:lnRef>
          <a:fillRef idx="3">
            <a:schemeClr val="accent3"/>
          </a:fillRef>
          <a:effectRef idx="2">
            <a:schemeClr val="accent3"/>
          </a:effectRef>
          <a:fontRef idx="minor">
            <a:schemeClr val="lt1"/>
          </a:fontRef>
        </p:style>
        <p:txBody>
          <a:bodyPr anchor="ctr"/>
          <a:lstStyle/>
          <a:p>
            <a:pPr marL="342900" indent="-342900">
              <a:buFont typeface="Wingdings" panose="05000000000000000000" pitchFamily="2" charset="2"/>
              <a:buChar char="Ø"/>
              <a:defRPr/>
            </a:pPr>
            <a:r>
              <a:rPr lang="en-US" sz="2000" dirty="0">
                <a:solidFill>
                  <a:schemeClr val="bg2">
                    <a:lumMod val="50000"/>
                  </a:schemeClr>
                </a:solidFill>
                <a:hlinkClick r:id="rId3"/>
              </a:rPr>
              <a:t>Drug Designing: Open Access</a:t>
            </a:r>
            <a:endParaRPr lang="en-US" sz="2000" dirty="0">
              <a:solidFill>
                <a:schemeClr val="bg2">
                  <a:lumMod val="50000"/>
                </a:schemeClr>
              </a:solidFill>
            </a:endParaRPr>
          </a:p>
          <a:p>
            <a:pPr marL="342900" indent="-342900">
              <a:buFont typeface="Wingdings" panose="05000000000000000000" pitchFamily="2" charset="2"/>
              <a:buChar char="Ø"/>
              <a:defRPr/>
            </a:pPr>
            <a:r>
              <a:rPr lang="en-US" sz="2000" dirty="0">
                <a:solidFill>
                  <a:schemeClr val="bg2">
                    <a:lumMod val="50000"/>
                  </a:schemeClr>
                </a:solidFill>
                <a:hlinkClick r:id="rId4"/>
              </a:rPr>
              <a:t>Biochemistry &amp; Pharmacology</a:t>
            </a:r>
            <a:endParaRPr lang="en-US" sz="2000" dirty="0">
              <a:solidFill>
                <a:schemeClr val="bg2">
                  <a:lumMod val="50000"/>
                </a:schemeClr>
              </a:solidFill>
            </a:endParaRPr>
          </a:p>
          <a:p>
            <a:pPr marL="342900" indent="-342900">
              <a:buFont typeface="Wingdings" panose="05000000000000000000" pitchFamily="2" charset="2"/>
              <a:buChar char="Ø"/>
              <a:defRPr/>
            </a:pPr>
            <a:r>
              <a:rPr lang="en-US" sz="2000" dirty="0">
                <a:solidFill>
                  <a:schemeClr val="bg2">
                    <a:lumMod val="50000"/>
                  </a:schemeClr>
                </a:solidFill>
                <a:hlinkClick r:id="rId5"/>
              </a:rPr>
              <a:t>Advances in Pharmacoepidemiology &amp; Drug Safety</a:t>
            </a:r>
            <a:endParaRPr lang="en-US" sz="2000" dirty="0">
              <a:solidFill>
                <a:schemeClr val="bg2">
                  <a:lumMod val="50000"/>
                </a:schemeClr>
              </a:solidFill>
              <a:latin typeface="Estrangelo Edessa" panose="03080600000000000000" pitchFamily="66" charset="0"/>
              <a:cs typeface="Estrangelo Edessa" panose="03080600000000000000" pitchFamily="66" charset="0"/>
            </a:endParaRPr>
          </a:p>
        </p:txBody>
      </p:sp>
      <p:pic>
        <p:nvPicPr>
          <p:cNvPr id="55303" name="Picture 4" descr="https://encrypted-tbn0.gstatic.com/images?q=tbn:ANd9GcSlRqjDpWJMoUQKBeZEOBwg5_y5IUc4_3PMYkY7XSkde2GWWlOdj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2725" y="3933825"/>
            <a:ext cx="3475038" cy="260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4462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1" descr="C:\Users\rakesh-s\Desktop\speak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2400"/>
            <a:ext cx="9144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Horizontal Scroll 5"/>
          <p:cNvSpPr/>
          <p:nvPr/>
        </p:nvSpPr>
        <p:spPr>
          <a:xfrm>
            <a:off x="346075" y="914400"/>
            <a:ext cx="8229600" cy="3429000"/>
          </a:xfrm>
          <a:prstGeom prst="horizontalScroll">
            <a:avLst/>
          </a:prstGeom>
        </p:spPr>
        <p:style>
          <a:lnRef idx="3">
            <a:schemeClr val="lt1"/>
          </a:lnRef>
          <a:fillRef idx="1">
            <a:schemeClr val="accent2"/>
          </a:fillRef>
          <a:effectRef idx="1">
            <a:schemeClr val="accent2"/>
          </a:effectRef>
          <a:fontRef idx="minor">
            <a:schemeClr val="lt1"/>
          </a:fontRef>
        </p:style>
        <p:txBody>
          <a:bodyPr anchor="ctr"/>
          <a:lstStyle/>
          <a:p>
            <a:pPr marL="285750" indent="-285750">
              <a:buFont typeface="Wingdings" panose="05000000000000000000" pitchFamily="2" charset="2"/>
              <a:buChar char="Ø"/>
              <a:defRPr/>
            </a:pPr>
            <a:r>
              <a:rPr lang="en-US" sz="2400" dirty="0">
                <a:hlinkClick r:id="rId3"/>
              </a:rPr>
              <a:t>3rd International Conference on Medicinal Chemistry &amp;</a:t>
            </a:r>
          </a:p>
          <a:p>
            <a:pPr>
              <a:defRPr/>
            </a:pPr>
            <a:r>
              <a:rPr lang="en-US" sz="2400" dirty="0">
                <a:hlinkClick r:id="rId3"/>
              </a:rPr>
              <a:t>Computer Aided Drug Designing</a:t>
            </a:r>
            <a:endParaRPr lang="en-US" sz="2400" dirty="0"/>
          </a:p>
          <a:p>
            <a:pPr marL="285750" indent="-285750">
              <a:buFont typeface="Wingdings" panose="05000000000000000000" pitchFamily="2" charset="2"/>
              <a:buChar char="Ø"/>
              <a:defRPr/>
            </a:pPr>
            <a:endParaRPr lang="en-US" sz="2400" dirty="0"/>
          </a:p>
          <a:p>
            <a:pPr marL="285750" indent="-285750">
              <a:buFont typeface="Wingdings" panose="05000000000000000000" pitchFamily="2" charset="2"/>
              <a:buChar char="Ø"/>
              <a:defRPr/>
            </a:pPr>
            <a:r>
              <a:rPr lang="en-US" sz="2400" dirty="0">
                <a:hlinkClick r:id="rId4"/>
              </a:rPr>
              <a:t>3rd International Conference and Exhibition on </a:t>
            </a:r>
            <a:r>
              <a:rPr lang="en-US" sz="2400" dirty="0" err="1">
                <a:hlinkClick r:id="rId4"/>
              </a:rPr>
              <a:t>Pharmacognosy</a:t>
            </a:r>
            <a:r>
              <a:rPr lang="en-US" sz="2400" dirty="0">
                <a:hlinkClick r:id="rId4"/>
              </a:rPr>
              <a:t>, </a:t>
            </a:r>
            <a:r>
              <a:rPr lang="en-US" sz="2400" dirty="0" err="1">
                <a:hlinkClick r:id="rId4"/>
              </a:rPr>
              <a:t>Phytochemistry</a:t>
            </a:r>
            <a:r>
              <a:rPr lang="en-US" sz="2400" dirty="0">
                <a:hlinkClick r:id="rId4"/>
              </a:rPr>
              <a:t> &amp; Natural Products</a:t>
            </a:r>
            <a:endParaRPr lang="en-US" sz="2200" dirty="0">
              <a:latin typeface="Footlight MT Light" panose="0204060206030A020304" pitchFamily="18" charset="0"/>
            </a:endParaRPr>
          </a:p>
        </p:txBody>
      </p:sp>
      <p:sp>
        <p:nvSpPr>
          <p:cNvPr id="7" name="Double Wave 6"/>
          <p:cNvSpPr/>
          <p:nvPr/>
        </p:nvSpPr>
        <p:spPr>
          <a:xfrm>
            <a:off x="346075" y="0"/>
            <a:ext cx="8777288" cy="1435100"/>
          </a:xfrm>
          <a:prstGeom prst="doubleWav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3600" dirty="0"/>
              <a:t>Medicinal chemistry</a:t>
            </a:r>
            <a:br>
              <a:rPr lang="en-US" sz="3600" dirty="0"/>
            </a:br>
            <a:r>
              <a:rPr lang="en-US" sz="3600" dirty="0"/>
              <a:t>Related Conferences</a:t>
            </a:r>
          </a:p>
        </p:txBody>
      </p:sp>
    </p:spTree>
    <p:extLst>
      <p:ext uri="{BB962C8B-B14F-4D97-AF65-F5344CB8AC3E}">
        <p14:creationId xmlns:p14="http://schemas.microsoft.com/office/powerpoint/2010/main" val="2901501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endParaRPr lang="en-US" smtClean="0">
              <a:cs typeface="Times New Roman" pitchFamily="18" charset="0"/>
            </a:endParaRPr>
          </a:p>
        </p:txBody>
      </p:sp>
      <p:sp>
        <p:nvSpPr>
          <p:cNvPr id="57347" name="Content Placeholder 2"/>
          <p:cNvSpPr>
            <a:spLocks noGrp="1"/>
          </p:cNvSpPr>
          <p:nvPr>
            <p:ph idx="4294967295"/>
          </p:nvPr>
        </p:nvSpPr>
        <p:spPr>
          <a:xfrm>
            <a:off x="457200" y="1600200"/>
            <a:ext cx="8229600" cy="4525963"/>
          </a:xfrm>
          <a:prstGeom prst="rect">
            <a:avLst/>
          </a:prstGeom>
        </p:spPr>
        <p:txBody>
          <a:bodyPr/>
          <a:lstStyle/>
          <a:p>
            <a:endParaRPr lang="en-US" smtClean="0">
              <a:cs typeface="Arial" pitchFamily="34" charset="0"/>
            </a:endParaRPr>
          </a:p>
        </p:txBody>
      </p:sp>
      <p:pic>
        <p:nvPicPr>
          <p:cNvPr id="57348" name="Picture 2" descr="C:\Users\rakesh-s\Desktop\2-2nd-d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Picture 3" descr="C:\Users\rakesh-s\Desktop\membersh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91000"/>
            <a:ext cx="9144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819400" y="30163"/>
            <a:ext cx="7086600" cy="830262"/>
          </a:xfrm>
          <a:prstGeom prst="rect">
            <a:avLst/>
          </a:prstGeom>
        </p:spPr>
        <p:txBody>
          <a:bodyPr>
            <a:spAutoFit/>
          </a:bodyPr>
          <a:lstStyle/>
          <a:p>
            <a:pPr>
              <a:defRPr/>
            </a:pPr>
            <a:r>
              <a:rPr lang="en-US" sz="2400" dirty="0">
                <a:solidFill>
                  <a:schemeClr val="accent5">
                    <a:lumMod val="10000"/>
                  </a:schemeClr>
                </a:solidFill>
                <a:latin typeface="Andalus" panose="02020603050405020304" pitchFamily="18" charset="-78"/>
                <a:cs typeface="Andalus" panose="02020603050405020304" pitchFamily="18" charset="-78"/>
              </a:rPr>
              <a:t>OMICS International </a:t>
            </a:r>
            <a:r>
              <a:rPr lang="en-US" sz="2400" b="1" dirty="0">
                <a:solidFill>
                  <a:schemeClr val="accent5">
                    <a:lumMod val="10000"/>
                  </a:schemeClr>
                </a:solidFill>
                <a:latin typeface="Andalus" panose="02020603050405020304" pitchFamily="18" charset="-78"/>
                <a:cs typeface="Andalus" panose="02020603050405020304" pitchFamily="18" charset="-78"/>
              </a:rPr>
              <a:t>Open Access Membership</a:t>
            </a:r>
            <a:br>
              <a:rPr lang="en-US" sz="2400" b="1" dirty="0">
                <a:solidFill>
                  <a:schemeClr val="accent5">
                    <a:lumMod val="10000"/>
                  </a:schemeClr>
                </a:solidFill>
                <a:latin typeface="Andalus" panose="02020603050405020304" pitchFamily="18" charset="-78"/>
                <a:cs typeface="Andalus" panose="02020603050405020304" pitchFamily="18" charset="-78"/>
              </a:rPr>
            </a:br>
            <a:endParaRPr lang="en-US" sz="2400" dirty="0">
              <a:solidFill>
                <a:schemeClr val="accent5">
                  <a:lumMod val="10000"/>
                </a:schemeClr>
              </a:solidFill>
              <a:latin typeface="Andalus" panose="02020603050405020304" pitchFamily="18" charset="-78"/>
              <a:cs typeface="Andalus" panose="02020603050405020304" pitchFamily="18" charset="-78"/>
            </a:endParaRPr>
          </a:p>
        </p:txBody>
      </p:sp>
      <p:sp>
        <p:nvSpPr>
          <p:cNvPr id="7" name="Teardrop 6"/>
          <p:cNvSpPr/>
          <p:nvPr/>
        </p:nvSpPr>
        <p:spPr>
          <a:xfrm>
            <a:off x="1295400" y="630238"/>
            <a:ext cx="7696200" cy="3560762"/>
          </a:xfrm>
          <a:prstGeom prst="teardrop">
            <a:avLst/>
          </a:prstGeom>
          <a:solidFill>
            <a:schemeClr val="accent3">
              <a:lumMod val="75000"/>
            </a:schemeClr>
          </a:solidFill>
        </p:spPr>
        <p:style>
          <a:lnRef idx="1">
            <a:schemeClr val="accent5"/>
          </a:lnRef>
          <a:fillRef idx="2">
            <a:schemeClr val="accent5"/>
          </a:fillRef>
          <a:effectRef idx="1">
            <a:schemeClr val="accent5"/>
          </a:effectRef>
          <a:fontRef idx="minor">
            <a:schemeClr val="dk1"/>
          </a:fontRef>
        </p:style>
        <p:txBody>
          <a:bodyPr anchor="ctr"/>
          <a:lstStyle/>
          <a:p>
            <a:pPr>
              <a:defRPr/>
            </a:pPr>
            <a:r>
              <a:rPr lang="en-US" dirty="0">
                <a:latin typeface="Calisto MT" panose="02040603050505030304" pitchFamily="18" charset="0"/>
              </a:rPr>
              <a:t>OMICS </a:t>
            </a:r>
            <a:r>
              <a:rPr lang="en-US" dirty="0" smtClean="0">
                <a:latin typeface="Calisto MT" panose="02040603050505030304" pitchFamily="18" charset="0"/>
              </a:rPr>
              <a:t>International Open </a:t>
            </a:r>
            <a:r>
              <a:rPr lang="en-US" dirty="0">
                <a:latin typeface="Calisto MT" panose="02040603050505030304" pitchFamily="18" charset="0"/>
              </a:rPr>
              <a:t>Access Membership enables academic and research institutions, funders and corporations to actively encourage open access in scholarly communication and the dissemination of research published by their authors.</a:t>
            </a:r>
          </a:p>
          <a:p>
            <a:pPr>
              <a:defRPr/>
            </a:pPr>
            <a:r>
              <a:rPr lang="en-US" dirty="0">
                <a:latin typeface="Calisto MT" panose="02040603050505030304" pitchFamily="18" charset="0"/>
              </a:rPr>
              <a:t>For more details and benefits, click on the link below:</a:t>
            </a:r>
          </a:p>
          <a:p>
            <a:pPr>
              <a:defRPr/>
            </a:pPr>
            <a:r>
              <a:rPr lang="en-US" dirty="0">
                <a:solidFill>
                  <a:schemeClr val="accent4">
                    <a:lumMod val="10000"/>
                  </a:schemeClr>
                </a:solidFill>
                <a:latin typeface="Calisto MT" panose="02040603050505030304" pitchFamily="18" charset="0"/>
                <a:hlinkClick r:id="rId4"/>
              </a:rPr>
              <a:t>http://omicsonline.org/membership.php</a:t>
            </a:r>
            <a:r>
              <a:rPr lang="en-US" dirty="0">
                <a:solidFill>
                  <a:schemeClr val="accent4">
                    <a:lumMod val="10000"/>
                  </a:schemeClr>
                </a:solidFill>
                <a:latin typeface="Calisto MT" panose="02040603050505030304" pitchFamily="18" charset="0"/>
              </a:rPr>
              <a:t> </a:t>
            </a:r>
          </a:p>
        </p:txBody>
      </p:sp>
    </p:spTree>
    <p:extLst>
      <p:ext uri="{BB962C8B-B14F-4D97-AF65-F5344CB8AC3E}">
        <p14:creationId xmlns:p14="http://schemas.microsoft.com/office/powerpoint/2010/main" val="1868152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kesh-s\Desktop\blue_light_background_04_vector_1818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663"/>
            <a:ext cx="9144000"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owchart: Display 4"/>
          <p:cNvSpPr/>
          <p:nvPr/>
        </p:nvSpPr>
        <p:spPr>
          <a:xfrm>
            <a:off x="14288" y="831850"/>
            <a:ext cx="9129712" cy="4959350"/>
          </a:xfrm>
          <a:prstGeom prst="flowChartDisplay">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IN" sz="2000" dirty="0">
                <a:solidFill>
                  <a:schemeClr val="bg2">
                    <a:lumMod val="10000"/>
                  </a:schemeClr>
                </a:solidFill>
                <a:latin typeface="Centaur" panose="02030504050205020304" pitchFamily="18" charset="0"/>
              </a:rPr>
              <a:t>OMICS International welcomes submissions that are original and technically so as to serve both the developing world and developed countries in the best possible way.</a:t>
            </a:r>
          </a:p>
          <a:p>
            <a:pPr algn="ctr">
              <a:defRPr/>
            </a:pPr>
            <a:r>
              <a:rPr lang="en-US" sz="2000" dirty="0">
                <a:solidFill>
                  <a:schemeClr val="bg2">
                    <a:lumMod val="10000"/>
                  </a:schemeClr>
                </a:solidFill>
                <a:latin typeface="Centaur" panose="02030504050205020304" pitchFamily="18" charset="0"/>
              </a:rPr>
              <a:t>OMICS Journals  are poised in excellence by publishing high quality research. </a:t>
            </a:r>
            <a:r>
              <a:rPr lang="en-IN" sz="2000" dirty="0">
                <a:solidFill>
                  <a:schemeClr val="bg2">
                    <a:lumMod val="10000"/>
                  </a:schemeClr>
                </a:solidFill>
                <a:latin typeface="Centaur" panose="02030504050205020304" pitchFamily="18" charset="0"/>
              </a:rPr>
              <a:t>OMICS International follows an Editorial Manager® System peer review process and boasts of a strong and active editorial board.</a:t>
            </a:r>
            <a:endParaRPr lang="en-US" sz="2000" dirty="0">
              <a:solidFill>
                <a:schemeClr val="bg2">
                  <a:lumMod val="10000"/>
                </a:schemeClr>
              </a:solidFill>
              <a:latin typeface="Centaur" panose="02030504050205020304" pitchFamily="18" charset="0"/>
            </a:endParaRPr>
          </a:p>
          <a:p>
            <a:pPr algn="ctr">
              <a:defRPr/>
            </a:pPr>
            <a:r>
              <a:rPr lang="en-US" sz="2000" dirty="0">
                <a:solidFill>
                  <a:schemeClr val="bg2">
                    <a:lumMod val="10000"/>
                  </a:schemeClr>
                </a:solidFill>
                <a:latin typeface="Centaur" panose="02030504050205020304" pitchFamily="18" charset="0"/>
              </a:rPr>
              <a:t>Editors and reviewers are experts in their field and provide anonymous, unbiased and detailed reviews of all submissions.</a:t>
            </a:r>
          </a:p>
          <a:p>
            <a:pPr algn="ctr">
              <a:defRPr/>
            </a:pPr>
            <a:r>
              <a:rPr lang="en-IN" sz="2000" dirty="0">
                <a:solidFill>
                  <a:schemeClr val="bg2">
                    <a:lumMod val="10000"/>
                  </a:schemeClr>
                </a:solidFill>
                <a:latin typeface="Centaur" panose="02030504050205020304" pitchFamily="18" charset="0"/>
              </a:rPr>
              <a:t>The journal gives the options of multiple language translations for all the articles and all archived articles are available in HTML, XML, PDF and audio formats. Also, all the published articles are archived in repositories and indexing services like DOAJ, CAS, Google Scholar, Scientific Commons, Index Copernicus, EBSCO, HINARI and GALE.</a:t>
            </a:r>
            <a:endParaRPr lang="en-US" sz="2000" dirty="0">
              <a:solidFill>
                <a:schemeClr val="bg2">
                  <a:lumMod val="10000"/>
                </a:schemeClr>
              </a:solidFill>
              <a:latin typeface="Centaur" panose="02030504050205020304" pitchFamily="18" charset="0"/>
            </a:endParaRPr>
          </a:p>
          <a:p>
            <a:pPr>
              <a:defRPr/>
            </a:pPr>
            <a:endParaRPr lang="en-US" sz="2000" dirty="0"/>
          </a:p>
        </p:txBody>
      </p:sp>
      <p:sp>
        <p:nvSpPr>
          <p:cNvPr id="6" name="Rectangle 5"/>
          <p:cNvSpPr/>
          <p:nvPr/>
        </p:nvSpPr>
        <p:spPr>
          <a:xfrm>
            <a:off x="319088" y="5910263"/>
            <a:ext cx="7010400" cy="92233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b="1" dirty="0">
                <a:solidFill>
                  <a:srgbClr val="0070C0"/>
                </a:solidFill>
                <a:latin typeface="Microsoft YaHei" panose="020B0503020204020204" pitchFamily="34" charset="-122"/>
                <a:ea typeface="Microsoft YaHei" panose="020B0503020204020204" pitchFamily="34" charset="-122"/>
              </a:rPr>
              <a:t>For more details please visit our website: </a:t>
            </a:r>
            <a:r>
              <a:rPr lang="en-US" b="1" dirty="0">
                <a:solidFill>
                  <a:schemeClr val="accent5">
                    <a:lumMod val="10000"/>
                  </a:schemeClr>
                </a:solidFill>
                <a:latin typeface="Microsoft YaHei" panose="020B0503020204020204" pitchFamily="34" charset="-122"/>
                <a:ea typeface="Microsoft YaHei" panose="020B0503020204020204" pitchFamily="34" charset="-122"/>
                <a:hlinkClick r:id="rId3"/>
              </a:rPr>
              <a:t>http://omicsonline.org/Submitmanuscript.php</a:t>
            </a:r>
            <a:r>
              <a:rPr lang="en-US" b="1" dirty="0">
                <a:solidFill>
                  <a:schemeClr val="accent5">
                    <a:lumMod val="10000"/>
                  </a:schemeClr>
                </a:solidFill>
                <a:latin typeface="Microsoft YaHei" panose="020B0503020204020204" pitchFamily="34" charset="-122"/>
                <a:ea typeface="Microsoft YaHei" panose="020B0503020204020204" pitchFamily="34" charset="-122"/>
              </a:rPr>
              <a:t> </a:t>
            </a:r>
          </a:p>
          <a:p>
            <a:pPr>
              <a:defRPr/>
            </a:pPr>
            <a:endParaRPr lang="en-US" dirty="0">
              <a:solidFill>
                <a:srgbClr val="0070C0"/>
              </a:solidFill>
              <a:latin typeface="Microsoft YaHei" panose="020B0503020204020204" pitchFamily="34" charset="-122"/>
              <a:ea typeface="Microsoft YaHei" panose="020B0503020204020204" pitchFamily="34" charset="-122"/>
            </a:endParaRPr>
          </a:p>
        </p:txBody>
      </p:sp>
      <p:sp>
        <p:nvSpPr>
          <p:cNvPr id="7" name="Title 1"/>
          <p:cNvSpPr txBox="1">
            <a:spLocks/>
          </p:cNvSpPr>
          <p:nvPr/>
        </p:nvSpPr>
        <p:spPr>
          <a:xfrm>
            <a:off x="319088" y="41275"/>
            <a:ext cx="8534400" cy="831850"/>
          </a:xfrm>
          <a:prstGeom prst="rect">
            <a:avLst/>
          </a:prstGeom>
        </p:spPr>
        <p:txBody>
          <a:bodyPr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smtClean="0">
                <a:solidFill>
                  <a:schemeClr val="accent4">
                    <a:lumMod val="10000"/>
                  </a:schemeClr>
                </a:solidFill>
                <a:latin typeface="Baskerville Old Face" panose="02020602080505020303" pitchFamily="18" charset="0"/>
              </a:rPr>
              <a:t>OMICS Journals are welcoming Submissions</a:t>
            </a:r>
            <a:r>
              <a:rPr lang="en-US" sz="3200" b="1" dirty="0" smtClean="0">
                <a:solidFill>
                  <a:schemeClr val="accent4">
                    <a:lumMod val="10000"/>
                  </a:schemeClr>
                </a:solidFill>
              </a:rPr>
              <a:t/>
            </a:r>
            <a:br>
              <a:rPr lang="en-US" sz="3200" b="1" dirty="0" smtClean="0">
                <a:solidFill>
                  <a:schemeClr val="accent4">
                    <a:lumMod val="10000"/>
                  </a:schemeClr>
                </a:solidFill>
              </a:rPr>
            </a:br>
            <a:endParaRPr lang="en-US" sz="3200" dirty="0">
              <a:solidFill>
                <a:schemeClr val="accent4">
                  <a:lumMod val="10000"/>
                </a:schemeClr>
              </a:solidFill>
            </a:endParaRPr>
          </a:p>
        </p:txBody>
      </p:sp>
    </p:spTree>
    <p:extLst>
      <p:ext uri="{BB962C8B-B14F-4D97-AF65-F5344CB8AC3E}">
        <p14:creationId xmlns:p14="http://schemas.microsoft.com/office/powerpoint/2010/main" val="562620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Grzegorz Sowa</a:t>
            </a:r>
          </a:p>
        </p:txBody>
      </p:sp>
    </p:spTree>
    <p:extLst>
      <p:ext uri="{BB962C8B-B14F-4D97-AF65-F5344CB8AC3E}">
        <p14:creationId xmlns:p14="http://schemas.microsoft.com/office/powerpoint/2010/main" val="3166950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609600"/>
            <a:ext cx="6629400" cy="523220"/>
          </a:xfrm>
          <a:prstGeom prst="rect">
            <a:avLst/>
          </a:prstGeom>
          <a:noFill/>
        </p:spPr>
        <p:txBody>
          <a:bodyPr wrap="square" rtlCol="0">
            <a:spAutoFit/>
          </a:bodyPr>
          <a:lstStyle/>
          <a:p>
            <a:r>
              <a:rPr lang="en-US" sz="2800" b="1" dirty="0">
                <a:solidFill>
                  <a:schemeClr val="bg2">
                    <a:lumMod val="25000"/>
                  </a:schemeClr>
                </a:solidFill>
              </a:rPr>
              <a:t>Biography</a:t>
            </a:r>
          </a:p>
        </p:txBody>
      </p:sp>
      <p:sp>
        <p:nvSpPr>
          <p:cNvPr id="5" name="TextBox 4"/>
          <p:cNvSpPr txBox="1"/>
          <p:nvPr/>
        </p:nvSpPr>
        <p:spPr>
          <a:xfrm>
            <a:off x="685800" y="1447800"/>
            <a:ext cx="8153400" cy="4524315"/>
          </a:xfrm>
          <a:prstGeom prst="rect">
            <a:avLst/>
          </a:prstGeom>
          <a:noFill/>
        </p:spPr>
        <p:txBody>
          <a:bodyPr wrap="square" rtlCol="0">
            <a:spAutoFit/>
          </a:bodyPr>
          <a:lstStyle/>
          <a:p>
            <a:r>
              <a:rPr lang="en-US" dirty="0"/>
              <a:t>Dr. Grzegorz Sowa is an </a:t>
            </a:r>
            <a:r>
              <a:rPr lang="en-US" dirty="0" smtClean="0"/>
              <a:t>Associate </a:t>
            </a:r>
            <a:r>
              <a:rPr lang="en-US" dirty="0"/>
              <a:t>Professor in the Department of Medical Pharmacology and Physiology at the University of Missouri (Columbia, MO). He received his Ph.D. in Biological Sciences from the Institute of Pharmacology, Polish Academy of Sciences, Krakow, Poland. He completed a postdoctoral fellowship in </a:t>
            </a:r>
            <a:r>
              <a:rPr lang="en-US" dirty="0" err="1"/>
              <a:t>Neuroimmunology</a:t>
            </a:r>
            <a:r>
              <a:rPr lang="en-US" dirty="0"/>
              <a:t> and Host Defense Laboratory, University of Minnesota (Minneapolis, MN) and in the Department of Pharmacology Yale University (New Haven, CT), where he later worked as Associate Research Scientist before joining University of Missouri in 2005. He is a recipient of the Scientist Development Grant and Grant-in Aid from the American Heart Association as well as an RO1 grant from the NIH. He has published in various peer reviewed journals, including British Journal of Pharmacology, Biochemical Pharmacology, PNAS, JBC, Circulation Research, ATVB, Biochemistry, AJP-Cell Physiology, </a:t>
            </a:r>
            <a:r>
              <a:rPr lang="en-US" dirty="0" smtClean="0"/>
              <a:t>Molecular </a:t>
            </a:r>
            <a:r>
              <a:rPr lang="en-US" dirty="0"/>
              <a:t>Cell </a:t>
            </a:r>
            <a:r>
              <a:rPr lang="en-US" dirty="0" smtClean="0"/>
              <a:t>Proteomics, FEBS Letters and Cancer Research. </a:t>
            </a:r>
            <a:r>
              <a:rPr lang="en-US" dirty="0"/>
              <a:t>He has also reviewed for numerous peer-reviewed journals and is a member of the Editorial Board for Frontiers in Vascular </a:t>
            </a:r>
            <a:r>
              <a:rPr lang="en-US" dirty="0" smtClean="0"/>
              <a:t>Physiology</a:t>
            </a:r>
            <a:r>
              <a:rPr lang="en-US" dirty="0"/>
              <a:t>, Journal of Pharmaceutical Technology and Drug Research and International Journal of Bioorganic Chemistry &amp; Molecular Biology.</a:t>
            </a:r>
          </a:p>
        </p:txBody>
      </p:sp>
    </p:spTree>
    <p:extLst>
      <p:ext uri="{BB962C8B-B14F-4D97-AF65-F5344CB8AC3E}">
        <p14:creationId xmlns:p14="http://schemas.microsoft.com/office/powerpoint/2010/main" val="3786456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762000"/>
            <a:ext cx="6400800" cy="523220"/>
          </a:xfrm>
          <a:prstGeom prst="rect">
            <a:avLst/>
          </a:prstGeom>
          <a:noFill/>
        </p:spPr>
        <p:txBody>
          <a:bodyPr wrap="square" rtlCol="0">
            <a:spAutoFit/>
          </a:bodyPr>
          <a:lstStyle/>
          <a:p>
            <a:r>
              <a:rPr lang="en-US" sz="2800" b="1" dirty="0"/>
              <a:t>Research Interest</a:t>
            </a:r>
          </a:p>
        </p:txBody>
      </p:sp>
      <p:sp>
        <p:nvSpPr>
          <p:cNvPr id="5" name="TextBox 4"/>
          <p:cNvSpPr txBox="1"/>
          <p:nvPr/>
        </p:nvSpPr>
        <p:spPr>
          <a:xfrm>
            <a:off x="990600" y="1752600"/>
            <a:ext cx="6934200" cy="2169825"/>
          </a:xfrm>
          <a:prstGeom prst="rect">
            <a:avLst/>
          </a:prstGeom>
          <a:noFill/>
        </p:spPr>
        <p:txBody>
          <a:bodyPr wrap="square" rtlCol="0">
            <a:spAutoFit/>
          </a:bodyPr>
          <a:lstStyle/>
          <a:p>
            <a:pPr>
              <a:lnSpc>
                <a:spcPct val="150000"/>
              </a:lnSpc>
            </a:pPr>
            <a:r>
              <a:rPr lang="en-US" dirty="0">
                <a:latin typeface="Cambria" pitchFamily="18" charset="0"/>
              </a:rPr>
              <a:t>The main focus of Dr. Grzegorz Sowa’s research is to understand the role of a membrane </a:t>
            </a:r>
            <a:r>
              <a:rPr lang="en-US" dirty="0" smtClean="0">
                <a:latin typeface="Cambria" pitchFamily="18" charset="0"/>
              </a:rPr>
              <a:t>spanning protein caveolin-2 </a:t>
            </a:r>
            <a:r>
              <a:rPr lang="en-US" dirty="0">
                <a:latin typeface="Cambria" pitchFamily="18" charset="0"/>
              </a:rPr>
              <a:t>in regulating cell function. In particular, he is interested in molecular and cellular mechanisms via which </a:t>
            </a:r>
            <a:r>
              <a:rPr lang="en-US" dirty="0" smtClean="0">
                <a:latin typeface="Cambria" pitchFamily="18" charset="0"/>
              </a:rPr>
              <a:t>caveolin-2 regulates tumor progression, angiogenesis and inflammatory processes. </a:t>
            </a:r>
            <a:endParaRPr lang="en-US" dirty="0">
              <a:latin typeface="Cambria" pitchFamily="18" charset="0"/>
            </a:endParaRPr>
          </a:p>
        </p:txBody>
      </p:sp>
      <p:pic>
        <p:nvPicPr>
          <p:cNvPr id="1026" name="Picture 2" descr="Caveolin 2 (CAV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2842" y="4702062"/>
            <a:ext cx="1524000" cy="12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7162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33400" y="0"/>
            <a:ext cx="8153400" cy="1600200"/>
          </a:xfrm>
        </p:spPr>
        <p:txBody>
          <a:bodyPr>
            <a:normAutofit/>
          </a:bodyPr>
          <a:lstStyle/>
          <a:p>
            <a:pPr algn="ctr" eaLnBrk="1" hangingPunct="1"/>
            <a:r>
              <a:rPr lang="en-US" sz="3600" dirty="0" smtClean="0"/>
              <a:t>Membrane Proteins and Their Functions</a:t>
            </a:r>
            <a:endParaRPr lang="en-US" sz="3600" dirty="0" smtClean="0">
              <a:solidFill>
                <a:schemeClr val="tx1"/>
              </a:solidFill>
            </a:endParaRPr>
          </a:p>
        </p:txBody>
      </p:sp>
      <p:sp>
        <p:nvSpPr>
          <p:cNvPr id="27651" name="Rectangle 3"/>
          <p:cNvSpPr>
            <a:spLocks noGrp="1" noChangeArrowheads="1"/>
          </p:cNvSpPr>
          <p:nvPr>
            <p:ph type="body" idx="1"/>
          </p:nvPr>
        </p:nvSpPr>
        <p:spPr>
          <a:xfrm>
            <a:off x="381000" y="1905000"/>
            <a:ext cx="8534400" cy="4000500"/>
          </a:xfrm>
        </p:spPr>
        <p:txBody>
          <a:bodyPr/>
          <a:lstStyle/>
          <a:p>
            <a:pPr eaLnBrk="1" hangingPunct="1"/>
            <a:r>
              <a:rPr lang="en-US" sz="2800" dirty="0" smtClean="0"/>
              <a:t>A membrane is a collage of different proteins embedded in the fluid matrix of the lipid bilayer</a:t>
            </a:r>
          </a:p>
          <a:p>
            <a:pPr eaLnBrk="1" hangingPunct="1"/>
            <a:r>
              <a:rPr lang="en-US" sz="2800" i="1" dirty="0" smtClean="0"/>
              <a:t>Proteins determine most of the membrane’s specific functions</a:t>
            </a:r>
          </a:p>
          <a:p>
            <a:pPr eaLnBrk="1" hangingPunct="1"/>
            <a:r>
              <a:rPr lang="en-US" sz="2800" b="1" dirty="0" smtClean="0"/>
              <a:t>Peripheral proteins </a:t>
            </a:r>
            <a:r>
              <a:rPr lang="en-US" sz="2800" dirty="0" smtClean="0"/>
              <a:t>are not embedded</a:t>
            </a:r>
          </a:p>
          <a:p>
            <a:pPr eaLnBrk="1" hangingPunct="1"/>
            <a:r>
              <a:rPr lang="en-US" sz="2800" b="1" dirty="0" smtClean="0"/>
              <a:t>Integral proteins </a:t>
            </a:r>
            <a:r>
              <a:rPr lang="en-US" sz="2800" dirty="0" smtClean="0"/>
              <a:t>penetrate the hydrophobic core and often span the membrane</a:t>
            </a:r>
            <a:endParaRPr lang="en-US" dirty="0" smtClean="0"/>
          </a:p>
        </p:txBody>
      </p:sp>
    </p:spTree>
    <p:extLst>
      <p:ext uri="{BB962C8B-B14F-4D97-AF65-F5344CB8AC3E}">
        <p14:creationId xmlns:p14="http://schemas.microsoft.com/office/powerpoint/2010/main" val="38815612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07_01PlasmaMembrane_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21573"/>
            <a:ext cx="9067800" cy="558174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05636" y="622012"/>
            <a:ext cx="6324600" cy="584775"/>
          </a:xfrm>
          <a:prstGeom prst="rect">
            <a:avLst/>
          </a:prstGeom>
          <a:noFill/>
        </p:spPr>
        <p:txBody>
          <a:bodyPr wrap="square" rtlCol="0">
            <a:spAutoFit/>
          </a:bodyPr>
          <a:lstStyle/>
          <a:p>
            <a:pPr algn="ctr"/>
            <a:r>
              <a:rPr lang="en-US" sz="3200" b="1" dirty="0"/>
              <a:t>Membrane Protein Function</a:t>
            </a:r>
          </a:p>
        </p:txBody>
      </p:sp>
    </p:spTree>
    <p:extLst>
      <p:ext uri="{BB962C8B-B14F-4D97-AF65-F5344CB8AC3E}">
        <p14:creationId xmlns:p14="http://schemas.microsoft.com/office/powerpoint/2010/main" val="3112258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04800" y="609600"/>
            <a:ext cx="4343400" cy="1143000"/>
          </a:xfrm>
        </p:spPr>
        <p:txBody>
          <a:bodyPr>
            <a:normAutofit fontScale="90000"/>
          </a:bodyPr>
          <a:lstStyle/>
          <a:p>
            <a:pPr algn="l"/>
            <a:r>
              <a:rPr lang="en-US" dirty="0"/>
              <a:t>Protein function</a:t>
            </a:r>
          </a:p>
        </p:txBody>
      </p:sp>
      <p:sp>
        <p:nvSpPr>
          <p:cNvPr id="10243" name="Rectangle 3"/>
          <p:cNvSpPr>
            <a:spLocks noGrp="1" noChangeArrowheads="1"/>
          </p:cNvSpPr>
          <p:nvPr>
            <p:ph type="body" sz="half" idx="1"/>
          </p:nvPr>
        </p:nvSpPr>
        <p:spPr/>
        <p:txBody>
          <a:bodyPr>
            <a:normAutofit fontScale="92500" lnSpcReduction="10000"/>
          </a:bodyPr>
          <a:lstStyle/>
          <a:p>
            <a:r>
              <a:rPr lang="en-US" sz="2800" dirty="0"/>
              <a:t>Plasma membrane proteins serve diverse functions including:</a:t>
            </a:r>
          </a:p>
          <a:p>
            <a:pPr lvl="1"/>
            <a:r>
              <a:rPr lang="en-US" sz="2400" dirty="0"/>
              <a:t>Transport</a:t>
            </a:r>
          </a:p>
          <a:p>
            <a:pPr lvl="1"/>
            <a:r>
              <a:rPr lang="en-US" sz="2400" dirty="0"/>
              <a:t>Enzymatic activity</a:t>
            </a:r>
          </a:p>
          <a:p>
            <a:pPr lvl="1"/>
            <a:r>
              <a:rPr lang="en-US" sz="2400" dirty="0"/>
              <a:t>Signal transduction</a:t>
            </a:r>
          </a:p>
          <a:p>
            <a:pPr lvl="1"/>
            <a:r>
              <a:rPr lang="en-US" sz="2400" dirty="0"/>
              <a:t>Intercellular joining</a:t>
            </a:r>
          </a:p>
          <a:p>
            <a:pPr lvl="1"/>
            <a:r>
              <a:rPr lang="en-US" sz="2400" dirty="0"/>
              <a:t>Cell-cell recognition</a:t>
            </a:r>
          </a:p>
          <a:p>
            <a:pPr lvl="1"/>
            <a:r>
              <a:rPr lang="en-US" sz="2400" dirty="0"/>
              <a:t>Attachment to the cytoskeleton and extracellular matrix </a:t>
            </a:r>
          </a:p>
        </p:txBody>
      </p:sp>
      <p:pic>
        <p:nvPicPr>
          <p:cNvPr id="10246" name="Picture 6" descr="8"/>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594225" y="304800"/>
            <a:ext cx="4246563" cy="6324600"/>
          </a:xfrm>
        </p:spPr>
      </p:pic>
    </p:spTree>
    <p:extLst>
      <p:ext uri="{BB962C8B-B14F-4D97-AF65-F5344CB8AC3E}">
        <p14:creationId xmlns:p14="http://schemas.microsoft.com/office/powerpoint/2010/main" val="1471227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0"/>
            <a:ext cx="7772400" cy="1143000"/>
          </a:xfrm>
        </p:spPr>
        <p:txBody>
          <a:bodyPr/>
          <a:lstStyle/>
          <a:p>
            <a:pPr algn="l"/>
            <a:r>
              <a:rPr lang="en-US" sz="3600" dirty="0">
                <a:latin typeface="Arial" charset="0"/>
              </a:rPr>
              <a:t>Carbohydrates diversify membranes</a:t>
            </a:r>
          </a:p>
        </p:txBody>
      </p:sp>
      <p:sp>
        <p:nvSpPr>
          <p:cNvPr id="35843" name="Rectangle 3"/>
          <p:cNvSpPr>
            <a:spLocks noGrp="1" noChangeArrowheads="1"/>
          </p:cNvSpPr>
          <p:nvPr>
            <p:ph type="body" sz="half" idx="1"/>
          </p:nvPr>
        </p:nvSpPr>
        <p:spPr>
          <a:xfrm>
            <a:off x="304800" y="1524000"/>
            <a:ext cx="4343400" cy="4114800"/>
          </a:xfrm>
        </p:spPr>
        <p:txBody>
          <a:bodyPr>
            <a:normAutofit fontScale="92500"/>
          </a:bodyPr>
          <a:lstStyle/>
          <a:p>
            <a:r>
              <a:rPr lang="en-US" sz="2800">
                <a:latin typeface="Arial" charset="0"/>
              </a:rPr>
              <a:t>Membrane carbohydrates are only found on the outside (external) face of membranes</a:t>
            </a:r>
          </a:p>
          <a:p>
            <a:r>
              <a:rPr lang="en-US" sz="2800">
                <a:latin typeface="Arial" charset="0"/>
              </a:rPr>
              <a:t>Attach to lipids or protein (glycolipid/ glycoprotein)</a:t>
            </a:r>
          </a:p>
          <a:p>
            <a:r>
              <a:rPr lang="en-US" sz="2800">
                <a:latin typeface="Arial" charset="0"/>
              </a:rPr>
              <a:t>Enable cells to distinguish/ recognize one another</a:t>
            </a:r>
          </a:p>
        </p:txBody>
      </p:sp>
      <p:pic>
        <p:nvPicPr>
          <p:cNvPr id="35844" name="Picture 4" descr="8"/>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800600" y="990600"/>
            <a:ext cx="3840162" cy="5029200"/>
          </a:xfrm>
        </p:spPr>
      </p:pic>
    </p:spTree>
    <p:extLst>
      <p:ext uri="{BB962C8B-B14F-4D97-AF65-F5344CB8AC3E}">
        <p14:creationId xmlns:p14="http://schemas.microsoft.com/office/powerpoint/2010/main" val="15445333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22</TotalTime>
  <Words>631</Words>
  <Application>Microsoft Office PowerPoint</Application>
  <PresentationFormat>On-screen Show (4:3)</PresentationFormat>
  <Paragraphs>49</Paragraphs>
  <Slides>13</Slides>
  <Notes>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NewsPrint</vt:lpstr>
      <vt:lpstr>PowerPoint Presentation</vt:lpstr>
      <vt:lpstr>PowerPoint Presentation</vt:lpstr>
      <vt:lpstr>Grzegorz Sowa</vt:lpstr>
      <vt:lpstr>PowerPoint Presentation</vt:lpstr>
      <vt:lpstr>PowerPoint Presentation</vt:lpstr>
      <vt:lpstr>Membrane Proteins and Their Functions</vt:lpstr>
      <vt:lpstr>PowerPoint Presentation</vt:lpstr>
      <vt:lpstr>Protein function</vt:lpstr>
      <vt:lpstr>Carbohydrates diversify membranes</vt:lpstr>
      <vt:lpstr>Signature</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Grzegorz Sowa</dc:title>
  <dc:creator/>
  <cp:lastModifiedBy>Jhansi rani konduru</cp:lastModifiedBy>
  <cp:revision>12</cp:revision>
  <dcterms:created xsi:type="dcterms:W3CDTF">2006-08-16T00:00:00Z</dcterms:created>
  <dcterms:modified xsi:type="dcterms:W3CDTF">2015-09-18T11:57:40Z</dcterms:modified>
</cp:coreProperties>
</file>