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2" r:id="rId2"/>
    <p:sldId id="256" r:id="rId3"/>
    <p:sldId id="257" r:id="rId4"/>
    <p:sldId id="258" r:id="rId5"/>
    <p:sldId id="259" r:id="rId6"/>
    <p:sldId id="260"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6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557F720D-2D8E-4C3D-A6C6-F33CB1DB7394}"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1BA6-3CF7-48CA-BCD7-3A481D3537FA}"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F720D-2D8E-4C3D-A6C6-F33CB1DB7394}"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1BA6-3CF7-48CA-BCD7-3A481D3537F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F720D-2D8E-4C3D-A6C6-F33CB1DB7394}"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1BA6-3CF7-48CA-BCD7-3A481D3537F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7F720D-2D8E-4C3D-A6C6-F33CB1DB7394}" type="datetimeFigureOut">
              <a:rPr lang="en-US" smtClean="0"/>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C1BA6-3CF7-48CA-BCD7-3A481D3537F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557F720D-2D8E-4C3D-A6C6-F33CB1DB7394}" type="datetimeFigureOut">
              <a:rPr lang="en-US" smtClean="0"/>
              <a:t>10/13/2015</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E8EC1BA6-3CF7-48CA-BCD7-3A481D3537F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7F720D-2D8E-4C3D-A6C6-F33CB1DB7394}"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C1BA6-3CF7-48CA-BCD7-3A481D3537F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7F720D-2D8E-4C3D-A6C6-F33CB1DB7394}" type="datetimeFigureOut">
              <a:rPr lang="en-US" smtClean="0"/>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EC1BA6-3CF7-48CA-BCD7-3A481D3537F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7F720D-2D8E-4C3D-A6C6-F33CB1DB7394}" type="datetimeFigureOut">
              <a:rPr lang="en-US" smtClean="0"/>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EC1BA6-3CF7-48CA-BCD7-3A481D3537F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7F720D-2D8E-4C3D-A6C6-F33CB1DB7394}" type="datetimeFigureOut">
              <a:rPr lang="en-US" smtClean="0"/>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EC1BA6-3CF7-48CA-BCD7-3A481D3537F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7F720D-2D8E-4C3D-A6C6-F33CB1DB7394}"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C1BA6-3CF7-48CA-BCD7-3A481D3537FA}"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557F720D-2D8E-4C3D-A6C6-F33CB1DB7394}" type="datetimeFigureOut">
              <a:rPr lang="en-US" smtClean="0"/>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C1BA6-3CF7-48CA-BCD7-3A481D3537FA}"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57F720D-2D8E-4C3D-A6C6-F33CB1DB7394}" type="datetimeFigureOut">
              <a:rPr lang="en-US" smtClean="0"/>
              <a:t>10/13/2015</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E8EC1BA6-3CF7-48CA-BCD7-3A481D3537F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fontAlgn="base">
              <a:spcBef>
                <a:spcPct val="0"/>
              </a:spcBef>
              <a:spcAft>
                <a:spcPct val="0"/>
              </a:spcAft>
              <a:defRPr/>
            </a:pPr>
            <a:r>
              <a:rPr lang="en-IN" sz="2000" dirty="0">
                <a:solidFill>
                  <a:srgbClr val="8C0000">
                    <a:lumMod val="10000"/>
                  </a:srgbClr>
                </a:solidFill>
                <a:latin typeface="Centaur" panose="02030504050205020304" pitchFamily="18" charset="0"/>
              </a:rPr>
              <a:t>OMICS </a:t>
            </a:r>
            <a:r>
              <a:rPr lang="en-IN" sz="2000" dirty="0" smtClean="0">
                <a:solidFill>
                  <a:srgbClr val="8C0000">
                    <a:lumMod val="10000"/>
                  </a:srgbClr>
                </a:solidFill>
                <a:latin typeface="Centaur" panose="02030504050205020304" pitchFamily="18" charset="0"/>
              </a:rPr>
              <a:t>International </a:t>
            </a:r>
            <a:r>
              <a:rPr lang="en-IN" sz="2000" dirty="0">
                <a:solidFill>
                  <a:srgbClr val="8C0000">
                    <a:lumMod val="10000"/>
                  </a:srgbClr>
                </a:solidFill>
                <a:latin typeface="Centaur" panose="02030504050205020304" pitchFamily="18" charset="0"/>
              </a:rPr>
              <a:t>welcomes submissions that are original and technically so as to serve both the developing world and developed countries in the best possible way.</a:t>
            </a:r>
          </a:p>
          <a:p>
            <a:pPr algn="ctr" fontAlgn="base">
              <a:spcBef>
                <a:spcPct val="0"/>
              </a:spcBef>
              <a:spcAft>
                <a:spcPct val="0"/>
              </a:spcAft>
              <a:defRPr/>
            </a:pPr>
            <a:r>
              <a:rPr lang="en-US" sz="2000" dirty="0">
                <a:solidFill>
                  <a:srgbClr val="8C0000">
                    <a:lumMod val="10000"/>
                  </a:srgbClr>
                </a:solidFill>
                <a:latin typeface="Centaur" panose="02030504050205020304" pitchFamily="18" charset="0"/>
              </a:rPr>
              <a:t>OMICS Journals  are poised in excellence by publishing high quality research. </a:t>
            </a:r>
            <a:r>
              <a:rPr lang="en-IN" sz="2000" dirty="0">
                <a:solidFill>
                  <a:srgbClr val="8C0000">
                    <a:lumMod val="10000"/>
                  </a:srgbClr>
                </a:solidFill>
                <a:latin typeface="Centaur" panose="02030504050205020304" pitchFamily="18" charset="0"/>
              </a:rPr>
              <a:t>OMICS </a:t>
            </a:r>
            <a:r>
              <a:rPr lang="en-IN" sz="2000" dirty="0">
                <a:solidFill>
                  <a:srgbClr val="8C0000">
                    <a:lumMod val="10000"/>
                  </a:srgbClr>
                </a:solidFill>
                <a:latin typeface="Centaur" panose="02030504050205020304" pitchFamily="18" charset="0"/>
              </a:rPr>
              <a:t>International </a:t>
            </a:r>
            <a:r>
              <a:rPr lang="en-IN" sz="2000" dirty="0">
                <a:solidFill>
                  <a:srgbClr val="8C0000">
                    <a:lumMod val="10000"/>
                  </a:srgbClr>
                </a:solidFill>
                <a:latin typeface="Centaur" panose="02030504050205020304" pitchFamily="18" charset="0"/>
              </a:rPr>
              <a:t>follows an Editorial Manager® System peer review process and boasts of a strong and active editorial board.</a:t>
            </a:r>
            <a:endParaRPr lang="en-US" sz="2000" dirty="0">
              <a:solidFill>
                <a:srgbClr val="8C0000">
                  <a:lumMod val="10000"/>
                </a:srgbClr>
              </a:solidFill>
              <a:latin typeface="Centaur" panose="02030504050205020304" pitchFamily="18" charset="0"/>
            </a:endParaRPr>
          </a:p>
          <a:p>
            <a:pPr algn="ctr" fontAlgn="base">
              <a:spcBef>
                <a:spcPct val="0"/>
              </a:spcBef>
              <a:spcAft>
                <a:spcPct val="0"/>
              </a:spcAft>
              <a:defRPr/>
            </a:pPr>
            <a:r>
              <a:rPr lang="en-US" sz="2000" dirty="0">
                <a:solidFill>
                  <a:srgbClr val="8C0000">
                    <a:lumMod val="10000"/>
                  </a:srgbClr>
                </a:solidFill>
                <a:latin typeface="Centaur" panose="02030504050205020304" pitchFamily="18" charset="0"/>
              </a:rPr>
              <a:t>Editors and reviewers are experts in their field and provide anonymous, unbiased and detailed reviews of all submissions.</a:t>
            </a:r>
          </a:p>
          <a:p>
            <a:pPr algn="ctr" fontAlgn="base">
              <a:spcBef>
                <a:spcPct val="0"/>
              </a:spcBef>
              <a:spcAft>
                <a:spcPct val="0"/>
              </a:spcAft>
              <a:defRPr/>
            </a:pPr>
            <a:r>
              <a:rPr lang="en-IN" sz="2000" dirty="0">
                <a:solidFill>
                  <a:srgbClr val="8C0000">
                    <a:lumMod val="10000"/>
                  </a:srgb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rgbClr val="8C0000">
                  <a:lumMod val="10000"/>
                </a:srgbClr>
              </a:solidFill>
              <a:latin typeface="Centaur" panose="02030504050205020304" pitchFamily="18" charset="0"/>
            </a:endParaRPr>
          </a:p>
          <a:p>
            <a:pPr fontAlgn="base">
              <a:spcBef>
                <a:spcPct val="0"/>
              </a:spcBef>
              <a:spcAft>
                <a:spcPct val="0"/>
              </a:spcAft>
              <a:defRPr/>
            </a:pPr>
            <a:endParaRPr lang="en-US" sz="2000" dirty="0">
              <a:solidFill>
                <a:srgbClr val="8C0000"/>
              </a:solidFill>
            </a:endParaRPr>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base">
              <a:spcBef>
                <a:spcPct val="0"/>
              </a:spcBef>
              <a:spcAft>
                <a:spcPct val="0"/>
              </a:spcAft>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rgbClr val="FFADAA">
                    <a:lumMod val="10000"/>
                  </a:srgb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rgbClr val="FFADAA">
                    <a:lumMod val="10000"/>
                  </a:srgbClr>
                </a:solidFill>
                <a:latin typeface="Microsoft YaHei" panose="020B0503020204020204" pitchFamily="34" charset="-122"/>
                <a:ea typeface="Microsoft YaHei" panose="020B0503020204020204" pitchFamily="34" charset="-122"/>
              </a:rPr>
              <a:t> </a:t>
            </a:r>
          </a:p>
          <a:p>
            <a:pPr fontAlgn="base">
              <a:spcBef>
                <a:spcPct val="0"/>
              </a:spcBef>
              <a:spcAft>
                <a:spcPct val="0"/>
              </a:spcAft>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base">
              <a:spcAft>
                <a:spcPct val="0"/>
              </a:spcAft>
              <a:defRPr/>
            </a:pPr>
            <a:r>
              <a:rPr lang="en-US" sz="3200" b="1" dirty="0" smtClean="0">
                <a:solidFill>
                  <a:srgbClr val="DADADA">
                    <a:lumMod val="10000"/>
                  </a:srgbClr>
                </a:solidFill>
                <a:latin typeface="Baskerville Old Face" panose="02020602080505020303" pitchFamily="18" charset="0"/>
              </a:rPr>
              <a:t>OMICS Journals are welcoming Submissions</a:t>
            </a:r>
            <a:r>
              <a:rPr lang="en-US" sz="3200" b="1" dirty="0" smtClean="0">
                <a:solidFill>
                  <a:srgbClr val="DADADA">
                    <a:lumMod val="10000"/>
                  </a:srgbClr>
                </a:solidFill>
              </a:rPr>
              <a:t/>
            </a:r>
            <a:br>
              <a:rPr lang="en-US" sz="3200" b="1" dirty="0" smtClean="0">
                <a:solidFill>
                  <a:srgbClr val="DADADA">
                    <a:lumMod val="10000"/>
                  </a:srgbClr>
                </a:solidFill>
              </a:rPr>
            </a:br>
            <a:endParaRPr lang="en-US" sz="3200" dirty="0">
              <a:solidFill>
                <a:srgbClr val="DADADA">
                  <a:lumMod val="10000"/>
                </a:srgbClr>
              </a:solidFill>
            </a:endParaRPr>
          </a:p>
        </p:txBody>
      </p:sp>
    </p:spTree>
    <p:extLst>
      <p:ext uri="{BB962C8B-B14F-4D97-AF65-F5344CB8AC3E}">
        <p14:creationId xmlns:p14="http://schemas.microsoft.com/office/powerpoint/2010/main" val="94563023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21162"/>
          </a:xfrm>
        </p:spPr>
        <p:txBody>
          <a:bodyPr>
            <a:normAutofit/>
          </a:bodyPr>
          <a:lstStyle/>
          <a:p>
            <a:r>
              <a:rPr lang="en-GB" b="1" dirty="0" err="1" smtClean="0"/>
              <a:t>Guana</a:t>
            </a:r>
            <a:r>
              <a:rPr lang="en-GB" b="1" dirty="0" smtClean="0"/>
              <a:t> </a:t>
            </a:r>
            <a:r>
              <a:rPr lang="en-GB" b="1" dirty="0"/>
              <a:t>Riccardo </a:t>
            </a:r>
            <a:r>
              <a:rPr lang="en-US" dirty="0"/>
              <a:t/>
            </a:r>
            <a:br>
              <a:rPr lang="en-US" dirty="0"/>
            </a:br>
            <a:r>
              <a:rPr lang="it-IT" sz="2800" dirty="0"/>
              <a:t>Division of Paediatric Surgery,   </a:t>
            </a:r>
            <a:br>
              <a:rPr lang="it-IT" sz="2800" dirty="0"/>
            </a:br>
            <a:r>
              <a:rPr lang="it-IT" sz="2800" dirty="0"/>
              <a:t>Regina Margherita Children's Hospital, </a:t>
            </a:r>
            <a:r>
              <a:rPr lang="en-US" sz="2800" dirty="0"/>
              <a:t/>
            </a:r>
            <a:br>
              <a:rPr lang="en-US" sz="2800" dirty="0"/>
            </a:br>
            <a:r>
              <a:rPr lang="it-IT" sz="2800" dirty="0"/>
              <a:t>Italy</a:t>
            </a:r>
            <a:r>
              <a:rPr lang="en-US" sz="2800" dirty="0"/>
              <a:t/>
            </a:r>
            <a:br>
              <a:rPr lang="en-US" sz="2800" dirty="0"/>
            </a:br>
            <a:endParaRPr lang="en-US" sz="2800" dirty="0"/>
          </a:p>
        </p:txBody>
      </p:sp>
    </p:spTree>
    <p:extLst>
      <p:ext uri="{BB962C8B-B14F-4D97-AF65-F5344CB8AC3E}">
        <p14:creationId xmlns:p14="http://schemas.microsoft.com/office/powerpoint/2010/main" val="2571697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Biography</a:t>
            </a:r>
            <a:endParaRPr lang="en-US" b="1" dirty="0"/>
          </a:p>
        </p:txBody>
      </p:sp>
      <p:sp>
        <p:nvSpPr>
          <p:cNvPr id="3" name="Content Placeholder 2"/>
          <p:cNvSpPr>
            <a:spLocks noGrp="1"/>
          </p:cNvSpPr>
          <p:nvPr>
            <p:ph idx="1"/>
          </p:nvPr>
        </p:nvSpPr>
        <p:spPr/>
        <p:txBody>
          <a:bodyPr>
            <a:normAutofit fontScale="62500" lnSpcReduction="20000"/>
          </a:bodyPr>
          <a:lstStyle/>
          <a:p>
            <a:pPr algn="just"/>
            <a:r>
              <a:rPr lang="en-GB" dirty="0"/>
              <a:t>Degree at the University of Torino on 2001.</a:t>
            </a:r>
            <a:endParaRPr lang="en-US" dirty="0"/>
          </a:p>
          <a:p>
            <a:pPr algn="just"/>
            <a:r>
              <a:rPr lang="en-GB" dirty="0"/>
              <a:t>Post-graduate degree in </a:t>
            </a:r>
            <a:r>
              <a:rPr lang="en-GB" dirty="0" err="1"/>
              <a:t>Pediatric</a:t>
            </a:r>
            <a:r>
              <a:rPr lang="en-GB" dirty="0"/>
              <a:t> Surgery on 2006. </a:t>
            </a:r>
            <a:endParaRPr lang="en-US" dirty="0"/>
          </a:p>
          <a:p>
            <a:pPr algn="just"/>
            <a:r>
              <a:rPr lang="en-GB" dirty="0"/>
              <a:t>A two-years period fellowship at </a:t>
            </a:r>
            <a:r>
              <a:rPr lang="en-GB" dirty="0" err="1"/>
              <a:t>Lenval</a:t>
            </a:r>
            <a:r>
              <a:rPr lang="en-GB" dirty="0"/>
              <a:t> </a:t>
            </a:r>
            <a:r>
              <a:rPr lang="en-GB" dirty="0" err="1"/>
              <a:t>Chlidren’s</a:t>
            </a:r>
            <a:r>
              <a:rPr lang="en-GB" dirty="0"/>
              <a:t> Hospital in Nice, France and one year spent as consultant at Santa Chiara Hospital in Trento, Italy.</a:t>
            </a:r>
            <a:endParaRPr lang="en-US" dirty="0"/>
          </a:p>
          <a:p>
            <a:pPr algn="just"/>
            <a:r>
              <a:rPr lang="en-GB" dirty="0"/>
              <a:t>He is currently working as consultant in </a:t>
            </a:r>
            <a:r>
              <a:rPr lang="en-GB" dirty="0" err="1"/>
              <a:t>Pediatric</a:t>
            </a:r>
            <a:r>
              <a:rPr lang="en-GB" dirty="0"/>
              <a:t> General Surgery at Regina </a:t>
            </a:r>
            <a:r>
              <a:rPr lang="en-GB" dirty="0" err="1"/>
              <a:t>Margherita</a:t>
            </a:r>
            <a:r>
              <a:rPr lang="en-GB" dirty="0"/>
              <a:t> Children’s Hospital (Torino).</a:t>
            </a:r>
            <a:endParaRPr lang="en-US" dirty="0"/>
          </a:p>
          <a:p>
            <a:pPr algn="just"/>
            <a:r>
              <a:rPr lang="it-IT" dirty="0"/>
              <a:t>Master degree in Laparoscopic Surgery in 2003 (San Giovanni Battista Hospital, University of Torino, Prof Morino).</a:t>
            </a:r>
            <a:endParaRPr lang="en-US" dirty="0"/>
          </a:p>
          <a:p>
            <a:pPr algn="just"/>
            <a:r>
              <a:rPr lang="en-GB" dirty="0"/>
              <a:t>Regional contact for SPIGC (Italian </a:t>
            </a:r>
            <a:r>
              <a:rPr lang="en-GB" dirty="0" err="1"/>
              <a:t>Multidisciplinar</a:t>
            </a:r>
            <a:r>
              <a:rPr lang="en-GB" dirty="0"/>
              <a:t> Society of Young Surgeons) for the Piedmont since 2008.</a:t>
            </a:r>
            <a:endParaRPr lang="en-US" dirty="0"/>
          </a:p>
          <a:p>
            <a:pPr algn="just"/>
            <a:r>
              <a:rPr lang="en-GB" dirty="0"/>
              <a:t>His primary research interests include </a:t>
            </a:r>
            <a:r>
              <a:rPr lang="en-GB" dirty="0" err="1"/>
              <a:t>pediatric</a:t>
            </a:r>
            <a:r>
              <a:rPr lang="en-GB" dirty="0"/>
              <a:t> laparoscopy and </a:t>
            </a:r>
            <a:r>
              <a:rPr lang="en-GB" dirty="0" err="1"/>
              <a:t>pediatric</a:t>
            </a:r>
            <a:r>
              <a:rPr lang="en-GB" dirty="0"/>
              <a:t> abdominal surgery.</a:t>
            </a:r>
            <a:endParaRPr lang="en-US" dirty="0"/>
          </a:p>
          <a:p>
            <a:pPr algn="just"/>
            <a:r>
              <a:rPr lang="en-GB" dirty="0"/>
              <a:t>He is serving as an editorial member of several Italian journals and expert reviewer for 3 international journals. </a:t>
            </a:r>
            <a:endParaRPr lang="en-US" dirty="0"/>
          </a:p>
          <a:p>
            <a:pPr algn="just"/>
            <a:r>
              <a:rPr lang="en-GB" dirty="0"/>
              <a:t>He has published more than 12 articles in peer-reviewed journals (indexed on </a:t>
            </a:r>
            <a:r>
              <a:rPr lang="en-GB" dirty="0" err="1"/>
              <a:t>Pubmed</a:t>
            </a:r>
            <a:r>
              <a:rPr lang="en-GB" dirty="0"/>
              <a:t>/Medline)  in the last 8 years and is co-author of 1 book.</a:t>
            </a:r>
            <a:endParaRPr lang="en-US" dirty="0"/>
          </a:p>
          <a:p>
            <a:pPr algn="just"/>
            <a:r>
              <a:rPr lang="en-GB" dirty="0"/>
              <a:t>He is a member of the Italian </a:t>
            </a:r>
            <a:r>
              <a:rPr lang="en-GB" dirty="0" err="1"/>
              <a:t>Pediatric</a:t>
            </a:r>
            <a:r>
              <a:rPr lang="en-GB" dirty="0"/>
              <a:t> </a:t>
            </a:r>
            <a:r>
              <a:rPr lang="en-GB" dirty="0" err="1"/>
              <a:t>Surgeons’Association</a:t>
            </a:r>
            <a:r>
              <a:rPr lang="en-GB" dirty="0"/>
              <a:t>.</a:t>
            </a:r>
            <a:endParaRPr lang="en-US" dirty="0"/>
          </a:p>
          <a:p>
            <a:pPr algn="just"/>
            <a:r>
              <a:rPr lang="en-GB" dirty="0"/>
              <a:t>Currently he conceived an experimental project by comparing 2D versus 3D laparoscopic camera in a set-up standardized and validated for </a:t>
            </a:r>
            <a:r>
              <a:rPr lang="en-GB" dirty="0" err="1"/>
              <a:t>pediatric</a:t>
            </a:r>
            <a:r>
              <a:rPr lang="en-GB" dirty="0"/>
              <a:t> surgeons.</a:t>
            </a:r>
            <a:endParaRPr lang="en-US" dirty="0"/>
          </a:p>
          <a:p>
            <a:pPr algn="just"/>
            <a:r>
              <a:rPr lang="en-GB" dirty="0"/>
              <a:t>The system promise to improve the precision and expand the capacity of minimally invasive laparoscopic surgeries.</a:t>
            </a:r>
            <a:endParaRPr lang="en-US" dirty="0"/>
          </a:p>
          <a:p>
            <a:endParaRPr lang="en-US" dirty="0"/>
          </a:p>
        </p:txBody>
      </p:sp>
    </p:spTree>
    <p:extLst>
      <p:ext uri="{BB962C8B-B14F-4D97-AF65-F5344CB8AC3E}">
        <p14:creationId xmlns:p14="http://schemas.microsoft.com/office/powerpoint/2010/main" val="196939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Interest</a:t>
            </a:r>
            <a:endParaRPr lang="en-US" b="1" dirty="0"/>
          </a:p>
        </p:txBody>
      </p:sp>
      <p:sp>
        <p:nvSpPr>
          <p:cNvPr id="3" name="Content Placeholder 2"/>
          <p:cNvSpPr>
            <a:spLocks noGrp="1"/>
          </p:cNvSpPr>
          <p:nvPr>
            <p:ph idx="1"/>
          </p:nvPr>
        </p:nvSpPr>
        <p:spPr/>
        <p:txBody>
          <a:bodyPr/>
          <a:lstStyle/>
          <a:p>
            <a:pPr algn="just"/>
            <a:r>
              <a:rPr lang="en-GB" dirty="0" smtClean="0"/>
              <a:t>He is a member of the Italian </a:t>
            </a:r>
            <a:r>
              <a:rPr lang="en-GB" dirty="0" err="1" smtClean="0"/>
              <a:t>Pediatric</a:t>
            </a:r>
            <a:r>
              <a:rPr lang="en-GB" dirty="0" smtClean="0"/>
              <a:t> </a:t>
            </a:r>
            <a:r>
              <a:rPr lang="en-GB" dirty="0" err="1" smtClean="0"/>
              <a:t>Surgeons’Association</a:t>
            </a:r>
            <a:r>
              <a:rPr lang="en-GB" dirty="0" smtClean="0"/>
              <a:t>.</a:t>
            </a:r>
            <a:endParaRPr lang="en-US" dirty="0" smtClean="0"/>
          </a:p>
          <a:p>
            <a:pPr algn="just"/>
            <a:r>
              <a:rPr lang="en-GB" dirty="0" smtClean="0"/>
              <a:t>Currently he conceived an experimental project by comparing 2D versus 3D laparoscopic camera in a set-up standardized and validated for </a:t>
            </a:r>
            <a:r>
              <a:rPr lang="en-GB" dirty="0" err="1" smtClean="0"/>
              <a:t>pediatric</a:t>
            </a:r>
            <a:r>
              <a:rPr lang="en-GB" dirty="0" smtClean="0"/>
              <a:t> surgeons</a:t>
            </a:r>
            <a:endParaRPr lang="en-US" dirty="0"/>
          </a:p>
        </p:txBody>
      </p:sp>
    </p:spTree>
    <p:extLst>
      <p:ext uri="{BB962C8B-B14F-4D97-AF65-F5344CB8AC3E}">
        <p14:creationId xmlns:p14="http://schemas.microsoft.com/office/powerpoint/2010/main" val="2178888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Surgical Causes of Newborn</a:t>
            </a:r>
            <a:endParaRPr lang="en-US" b="1" dirty="0"/>
          </a:p>
        </p:txBody>
      </p:sp>
      <p:sp>
        <p:nvSpPr>
          <p:cNvPr id="3" name="Content Placeholder 2"/>
          <p:cNvSpPr>
            <a:spLocks noGrp="1"/>
          </p:cNvSpPr>
          <p:nvPr>
            <p:ph idx="1"/>
          </p:nvPr>
        </p:nvSpPr>
        <p:spPr/>
        <p:txBody>
          <a:bodyPr/>
          <a:lstStyle/>
          <a:p>
            <a:r>
              <a:rPr lang="en-US" dirty="0"/>
              <a:t>Respiratory Distress</a:t>
            </a:r>
          </a:p>
          <a:p>
            <a:r>
              <a:rPr lang="en-US" dirty="0" smtClean="0"/>
              <a:t>Virtually no </a:t>
            </a:r>
            <a:r>
              <a:rPr lang="en-US" b="1" dirty="0" smtClean="0"/>
              <a:t>anatomic</a:t>
            </a:r>
            <a:r>
              <a:rPr lang="en-US" dirty="0" smtClean="0"/>
              <a:t> cause of newborn respiratory distress requires emergent surgery. (exception: airway lesions)</a:t>
            </a:r>
          </a:p>
          <a:p>
            <a:endParaRPr lang="en-US" dirty="0" smtClean="0"/>
          </a:p>
          <a:p>
            <a:r>
              <a:rPr lang="en-US" dirty="0" smtClean="0"/>
              <a:t>A period of resuscitation and investigation is almost always mandated and usually reveals the nature of the defect</a:t>
            </a:r>
            <a:endParaRPr lang="en-US" dirty="0"/>
          </a:p>
        </p:txBody>
      </p:sp>
    </p:spTree>
    <p:extLst>
      <p:ext uri="{BB962C8B-B14F-4D97-AF65-F5344CB8AC3E}">
        <p14:creationId xmlns:p14="http://schemas.microsoft.com/office/powerpoint/2010/main" val="12120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Diagnosis</a:t>
            </a:r>
            <a:br>
              <a:rPr lang="en-US" b="1" dirty="0" smtClean="0"/>
            </a:br>
            <a:endParaRPr lang="en-US" b="1" dirty="0"/>
          </a:p>
        </p:txBody>
      </p:sp>
      <p:sp>
        <p:nvSpPr>
          <p:cNvPr id="3" name="Content Placeholder 2"/>
          <p:cNvSpPr>
            <a:spLocks noGrp="1"/>
          </p:cNvSpPr>
          <p:nvPr>
            <p:ph idx="1"/>
          </p:nvPr>
        </p:nvSpPr>
        <p:spPr/>
        <p:txBody>
          <a:bodyPr/>
          <a:lstStyle/>
          <a:p>
            <a:pPr>
              <a:lnSpc>
                <a:spcPct val="90000"/>
              </a:lnSpc>
            </a:pPr>
            <a:r>
              <a:rPr lang="en-US" dirty="0" smtClean="0"/>
              <a:t>Congenital diaphragmatic hernia	</a:t>
            </a:r>
          </a:p>
          <a:p>
            <a:pPr>
              <a:lnSpc>
                <a:spcPct val="90000"/>
              </a:lnSpc>
            </a:pPr>
            <a:r>
              <a:rPr lang="en-US" dirty="0" smtClean="0"/>
              <a:t>Congenital cystic </a:t>
            </a:r>
            <a:r>
              <a:rPr lang="en-US" dirty="0" err="1" smtClean="0"/>
              <a:t>adenomatoid</a:t>
            </a:r>
            <a:r>
              <a:rPr lang="en-US" dirty="0" smtClean="0"/>
              <a:t> malformation (CCAM)</a:t>
            </a:r>
          </a:p>
          <a:p>
            <a:pPr>
              <a:lnSpc>
                <a:spcPct val="90000"/>
              </a:lnSpc>
            </a:pPr>
            <a:r>
              <a:rPr lang="en-US" dirty="0" smtClean="0"/>
              <a:t>Pulmonary sequestration</a:t>
            </a:r>
          </a:p>
          <a:p>
            <a:pPr lvl="1">
              <a:lnSpc>
                <a:spcPct val="90000"/>
              </a:lnSpc>
            </a:pPr>
            <a:r>
              <a:rPr lang="en-US" dirty="0" smtClean="0"/>
              <a:t>Intrapulmonary</a:t>
            </a:r>
          </a:p>
          <a:p>
            <a:pPr lvl="1">
              <a:lnSpc>
                <a:spcPct val="90000"/>
              </a:lnSpc>
            </a:pPr>
            <a:r>
              <a:rPr lang="en-US" dirty="0" err="1" smtClean="0"/>
              <a:t>Extrapulmonary</a:t>
            </a:r>
            <a:endParaRPr lang="en-US" dirty="0" smtClean="0"/>
          </a:p>
          <a:p>
            <a:pPr>
              <a:lnSpc>
                <a:spcPct val="90000"/>
              </a:lnSpc>
            </a:pPr>
            <a:r>
              <a:rPr lang="en-US" dirty="0" smtClean="0"/>
              <a:t>Congenital Lobar Emphysema</a:t>
            </a:r>
          </a:p>
          <a:p>
            <a:pPr>
              <a:lnSpc>
                <a:spcPct val="90000"/>
              </a:lnSpc>
            </a:pPr>
            <a:r>
              <a:rPr lang="en-US" dirty="0" smtClean="0"/>
              <a:t>Bronchogenic Cyst</a:t>
            </a:r>
          </a:p>
          <a:p>
            <a:endParaRPr lang="en-US" dirty="0"/>
          </a:p>
        </p:txBody>
      </p:sp>
    </p:spTree>
    <p:extLst>
      <p:ext uri="{BB962C8B-B14F-4D97-AF65-F5344CB8AC3E}">
        <p14:creationId xmlns:p14="http://schemas.microsoft.com/office/powerpoint/2010/main" val="1682858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40768"/>
            <a:ext cx="8229600" cy="1584176"/>
          </a:xfrm>
        </p:spPr>
        <p:txBody>
          <a:bodyPr>
            <a:noAutofit/>
          </a:bodyPr>
          <a:lstStyle/>
          <a:p>
            <a:r>
              <a:rPr lang="en-US" sz="3600" b="1" dirty="0" smtClean="0"/>
              <a:t>Trauma and Treatment</a:t>
            </a:r>
            <a:r>
              <a:rPr lang="en-US" sz="3600" b="1" dirty="0"/>
              <a:t/>
            </a:r>
            <a:br>
              <a:rPr lang="en-US" sz="3600" b="1" dirty="0"/>
            </a:br>
            <a:r>
              <a:rPr lang="en-US" sz="3600" b="1" dirty="0"/>
              <a:t>Related Journals</a:t>
            </a:r>
            <a:r>
              <a:rPr lang="en-US" sz="3600" dirty="0"/>
              <a:t/>
            </a:r>
            <a:br>
              <a:rPr lang="en-US" sz="3600" dirty="0"/>
            </a:br>
            <a:endParaRPr lang="en-US" sz="3600" dirty="0"/>
          </a:p>
        </p:txBody>
      </p:sp>
      <p:sp>
        <p:nvSpPr>
          <p:cNvPr id="3" name="Content Placeholder 2"/>
          <p:cNvSpPr>
            <a:spLocks noGrp="1"/>
          </p:cNvSpPr>
          <p:nvPr>
            <p:ph idx="1"/>
          </p:nvPr>
        </p:nvSpPr>
        <p:spPr>
          <a:xfrm>
            <a:off x="457200" y="3429000"/>
            <a:ext cx="8229600" cy="2697163"/>
          </a:xfrm>
        </p:spPr>
        <p:txBody>
          <a:bodyPr/>
          <a:lstStyle/>
          <a:p>
            <a:r>
              <a:rPr lang="en-US" dirty="0"/>
              <a:t>Journal of Neurology &amp; </a:t>
            </a:r>
            <a:r>
              <a:rPr lang="en-US" dirty="0" smtClean="0"/>
              <a:t>Neurophysiology</a:t>
            </a:r>
          </a:p>
          <a:p>
            <a:r>
              <a:rPr lang="en-US" dirty="0"/>
              <a:t>Brain Disorders &amp; Therapy</a:t>
            </a:r>
            <a:endParaRPr lang="en-US"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633"/>
            <a:ext cx="9144000" cy="93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728" y="85040"/>
            <a:ext cx="9144000" cy="97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1290017"/>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153400" cy="838200"/>
          </a:xfrm>
        </p:spPr>
        <p:txBody>
          <a:bodyPr>
            <a:normAutofit/>
          </a:bodyPr>
          <a:lstStyle/>
          <a:p>
            <a:r>
              <a:rPr lang="en-US" sz="4000" b="1" dirty="0" smtClean="0"/>
              <a:t>For upcoming conferences visit:</a:t>
            </a:r>
            <a:endParaRPr lang="en-US" sz="4000" dirty="0"/>
          </a:p>
        </p:txBody>
      </p:sp>
      <p:sp>
        <p:nvSpPr>
          <p:cNvPr id="3" name="Content Placeholder 2"/>
          <p:cNvSpPr>
            <a:spLocks noGrp="1"/>
          </p:cNvSpPr>
          <p:nvPr>
            <p:ph idx="1"/>
          </p:nvPr>
        </p:nvSpPr>
        <p:spPr>
          <a:xfrm>
            <a:off x="320040" y="2362200"/>
            <a:ext cx="8503920" cy="4270248"/>
          </a:xfrm>
        </p:spPr>
        <p:txBody>
          <a:bodyPr/>
          <a:lstStyle/>
          <a:p>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r>
              <a:rPr lang="en-US" sz="3600" dirty="0"/>
              <a:t>http://www.conferenceseries.com/</a:t>
            </a:r>
            <a:endParaRPr lang="en-US" sz="3600" dirty="0" smtClean="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6633"/>
            <a:ext cx="9144000" cy="936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728" y="85040"/>
            <a:ext cx="9144000" cy="975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640737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ppt/theme/themeOverride2.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
  <TotalTime>79</TotalTime>
  <Words>469</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Thatch</vt:lpstr>
      <vt:lpstr>PowerPoint Presentation</vt:lpstr>
      <vt:lpstr>Guana Riccardo  Division of Paediatric Surgery,    Regina Margherita Children's Hospital,  Italy </vt:lpstr>
      <vt:lpstr>Biography</vt:lpstr>
      <vt:lpstr>Research Interest</vt:lpstr>
      <vt:lpstr>Surgical Causes of Newborn</vt:lpstr>
      <vt:lpstr>Diagnosis </vt:lpstr>
      <vt:lpstr>Trauma and Treatment Related Journals </vt:lpstr>
      <vt:lpstr>For upcoming conferences visit: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Guana Riccardo  Division of Paediatric Surgery,    Regina Margherita Children's Hospital,  Italy</dc:title>
  <dc:creator>Rajeshwari</dc:creator>
  <cp:lastModifiedBy>madhavi yamjala</cp:lastModifiedBy>
  <cp:revision>4</cp:revision>
  <dcterms:created xsi:type="dcterms:W3CDTF">2014-10-14T10:26:08Z</dcterms:created>
  <dcterms:modified xsi:type="dcterms:W3CDTF">2015-10-13T12:55:43Z</dcterms:modified>
</cp:coreProperties>
</file>