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62" r:id="rId5"/>
    <p:sldId id="263" r:id="rId6"/>
    <p:sldId id="264" r:id="rId7"/>
    <p:sldId id="265" r:id="rId8"/>
    <p:sldId id="266" r:id="rId9"/>
    <p:sldId id="267" r:id="rId10"/>
    <p:sldId id="269" r:id="rId11"/>
    <p:sldId id="270" r:id="rId12"/>
    <p:sldId id="271" r:id="rId13"/>
    <p:sldId id="272" r:id="rId14"/>
    <p:sldId id="273" r:id="rId15"/>
    <p:sldId id="274" r:id="rId16"/>
    <p:sldId id="275" r:id="rId17"/>
    <p:sldId id="276" r:id="rId18"/>
    <p:sldId id="277" r:id="rId19"/>
    <p:sldId id="278" r:id="rId20"/>
    <p:sldId id="260" r:id="rId21"/>
    <p:sldId id="279" r:id="rId22"/>
    <p:sldId id="280" r:id="rId23"/>
    <p:sldId id="25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8" y="-3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6F15BE-0B6A-4C56-9AFE-FFC4EA5A98CE}" type="datetimeFigureOut">
              <a:rPr lang="en-IN" smtClean="0"/>
              <a:t>17-11-2014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124062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6F15BE-0B6A-4C56-9AFE-FFC4EA5A98CE}" type="datetimeFigureOut">
              <a:rPr lang="en-IN" smtClean="0"/>
              <a:t>17-11-2014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3833060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6F15BE-0B6A-4C56-9AFE-FFC4EA5A98CE}" type="datetimeFigureOut">
              <a:rPr lang="en-IN" smtClean="0"/>
              <a:t>17-11-2014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42728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6F15BE-0B6A-4C56-9AFE-FFC4EA5A98CE}" type="datetimeFigureOut">
              <a:rPr lang="en-IN" smtClean="0"/>
              <a:t>17-11-2014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23280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6F15BE-0B6A-4C56-9AFE-FFC4EA5A98CE}" type="datetimeFigureOut">
              <a:rPr lang="en-IN" smtClean="0"/>
              <a:t>17-11-2014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983275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66F15BE-0B6A-4C56-9AFE-FFC4EA5A98CE}" type="datetimeFigureOut">
              <a:rPr lang="en-IN" smtClean="0"/>
              <a:t>17-11-2014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411642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66F15BE-0B6A-4C56-9AFE-FFC4EA5A98CE}" type="datetimeFigureOut">
              <a:rPr lang="en-IN" smtClean="0"/>
              <a:t>17-11-2014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73315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6F15BE-0B6A-4C56-9AFE-FFC4EA5A98CE}" type="datetimeFigureOut">
              <a:rPr lang="en-IN" smtClean="0"/>
              <a:t>17-11-2014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314229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F15BE-0B6A-4C56-9AFE-FFC4EA5A98CE}" type="datetimeFigureOut">
              <a:rPr lang="en-IN" smtClean="0"/>
              <a:t>17-11-2014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106513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6F15BE-0B6A-4C56-9AFE-FFC4EA5A98CE}" type="datetimeFigureOut">
              <a:rPr lang="en-IN" smtClean="0"/>
              <a:t>17-11-2014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15822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6F15BE-0B6A-4C56-9AFE-FFC4EA5A98CE}" type="datetimeFigureOut">
              <a:rPr lang="en-IN" smtClean="0"/>
              <a:t>17-11-2014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A78810-71CD-4E38-AE07-4AB00EEF4E65}" type="slidenum">
              <a:rPr lang="en-IN" smtClean="0"/>
              <a:t>‹#›</a:t>
            </a:fld>
            <a:endParaRPr lang="en-IN"/>
          </a:p>
        </p:txBody>
      </p:sp>
    </p:spTree>
    <p:extLst>
      <p:ext uri="{BB962C8B-B14F-4D97-AF65-F5344CB8AC3E}">
        <p14:creationId xmlns:p14="http://schemas.microsoft.com/office/powerpoint/2010/main" val="2929497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6F15BE-0B6A-4C56-9AFE-FFC4EA5A98CE}" type="datetimeFigureOut">
              <a:rPr lang="en-IN" smtClean="0"/>
              <a:t>17-11-2014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78810-71CD-4E38-AE07-4AB00EEF4E65}" type="slidenum">
              <a:rPr lang="en-IN" smtClean="0"/>
              <a:t>‹#›</a:t>
            </a:fld>
            <a:endParaRPr lang="en-IN"/>
          </a:p>
        </p:txBody>
      </p:sp>
    </p:spTree>
    <p:extLst>
      <p:ext uri="{BB962C8B-B14F-4D97-AF65-F5344CB8AC3E}">
        <p14:creationId xmlns:p14="http://schemas.microsoft.com/office/powerpoint/2010/main" val="1708404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4100"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000">
                <a:solidFill>
                  <a:srgbClr val="7030A0"/>
                </a:solidFill>
                <a:cs typeface="Arial" charset="0"/>
              </a:rPr>
              <a:t>Contact us at: contact.omics@omicsonline.org</a:t>
            </a:r>
          </a:p>
        </p:txBody>
      </p:sp>
      <p:pic>
        <p:nvPicPr>
          <p:cNvPr id="4101"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382358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457200" y="274638"/>
            <a:ext cx="8435280" cy="850106"/>
          </a:xfrm>
        </p:spPr>
        <p:txBody>
          <a:bodyPr>
            <a:normAutofit/>
          </a:bodyPr>
          <a:lstStyle/>
          <a:p>
            <a:r>
              <a:rPr lang="en-US" altLang="zh-CN" sz="3600" b="1" dirty="0" smtClean="0">
                <a:latin typeface="Times New Roman" charset="0"/>
                <a:ea typeface="SimSun" pitchFamily="2" charset="-122"/>
                <a:cs typeface="Times New Roman" charset="0"/>
              </a:rPr>
              <a:t>Organization of Financial Markets</a:t>
            </a:r>
          </a:p>
        </p:txBody>
      </p:sp>
      <p:sp>
        <p:nvSpPr>
          <p:cNvPr id="367619" name="Rectangle 3"/>
          <p:cNvSpPr>
            <a:spLocks noGrp="1" noChangeArrowheads="1"/>
          </p:cNvSpPr>
          <p:nvPr>
            <p:ph type="body" idx="1"/>
          </p:nvPr>
        </p:nvSpPr>
        <p:spPr>
          <a:xfrm>
            <a:off x="323850" y="1371600"/>
            <a:ext cx="8496300" cy="5153025"/>
          </a:xfrm>
        </p:spPr>
        <p:txBody>
          <a:bodyPr>
            <a:normAutofit/>
          </a:bodyPr>
          <a:lstStyle/>
          <a:p>
            <a:pPr algn="just">
              <a:lnSpc>
                <a:spcPct val="150000"/>
              </a:lnSpc>
            </a:pPr>
            <a:r>
              <a:rPr lang="en-US" altLang="zh-CN" sz="2300" dirty="0" smtClean="0">
                <a:latin typeface="Times New Roman" charset="0"/>
                <a:ea typeface="SimSun" pitchFamily="2" charset="-122"/>
                <a:cs typeface="Times New Roman" charset="0"/>
              </a:rPr>
              <a:t>Market player</a:t>
            </a:r>
          </a:p>
          <a:p>
            <a:pPr lvl="1" algn="just">
              <a:lnSpc>
                <a:spcPct val="150000"/>
              </a:lnSpc>
            </a:pPr>
            <a:r>
              <a:rPr lang="en-US" altLang="zh-CN" sz="2300" b="1" dirty="0" smtClean="0">
                <a:latin typeface="Times New Roman" charset="0"/>
                <a:ea typeface="SimSun" pitchFamily="2" charset="-122"/>
                <a:cs typeface="Times New Roman" charset="0"/>
              </a:rPr>
              <a:t>Brokers:</a:t>
            </a:r>
            <a:r>
              <a:rPr lang="en-US" altLang="zh-CN" sz="2300" dirty="0" smtClean="0">
                <a:latin typeface="Times New Roman" charset="0"/>
                <a:ea typeface="SimSun" pitchFamily="2" charset="-122"/>
                <a:cs typeface="Times New Roman" charset="0"/>
              </a:rPr>
              <a:t> transmit orders for customers, act as conduits for the customers’ orders. Involved only in interdealer transactions (FX market) =⇒ pure match makers (connect dealers).</a:t>
            </a:r>
          </a:p>
          <a:p>
            <a:pPr lvl="1" algn="just">
              <a:lnSpc>
                <a:spcPct val="150000"/>
              </a:lnSpc>
            </a:pPr>
            <a:r>
              <a:rPr lang="en-US" altLang="zh-CN" sz="2300" b="1" dirty="0" smtClean="0">
                <a:latin typeface="Times New Roman" charset="0"/>
                <a:ea typeface="SimSun" pitchFamily="2" charset="-122"/>
                <a:cs typeface="Times New Roman" charset="0"/>
              </a:rPr>
              <a:t>Dealers:</a:t>
            </a:r>
            <a:r>
              <a:rPr lang="en-US" altLang="zh-CN" sz="2300" dirty="0" smtClean="0">
                <a:latin typeface="Times New Roman" charset="0"/>
                <a:ea typeface="SimSun" pitchFamily="2" charset="-122"/>
                <a:cs typeface="Times New Roman" charset="0"/>
              </a:rPr>
              <a:t> trade for their own account or also facilitate customer orders (broker/dealer).</a:t>
            </a:r>
          </a:p>
          <a:p>
            <a:pPr lvl="1" algn="just">
              <a:lnSpc>
                <a:spcPct val="150000"/>
              </a:lnSpc>
            </a:pPr>
            <a:r>
              <a:rPr lang="en-US" altLang="zh-CN" sz="2300" b="1" dirty="0" smtClean="0">
                <a:latin typeface="Times New Roman" charset="0"/>
                <a:ea typeface="SimSun" pitchFamily="2" charset="-122"/>
                <a:cs typeface="Times New Roman" charset="0"/>
              </a:rPr>
              <a:t>Market makers:</a:t>
            </a:r>
            <a:r>
              <a:rPr lang="en-US" altLang="zh-CN" sz="2300" dirty="0" smtClean="0">
                <a:latin typeface="Times New Roman" charset="0"/>
                <a:ea typeface="SimSun" pitchFamily="2" charset="-122"/>
                <a:cs typeface="Times New Roman" charset="0"/>
              </a:rPr>
              <a:t> (specialists): quote price to buy or sell. Generally take a position in the security =⇒ dealer function.</a:t>
            </a:r>
          </a:p>
        </p:txBody>
      </p:sp>
    </p:spTree>
    <p:extLst>
      <p:ext uri="{BB962C8B-B14F-4D97-AF65-F5344CB8AC3E}">
        <p14:creationId xmlns:p14="http://schemas.microsoft.com/office/powerpoint/2010/main" val="2096614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3" name="Rectangle 3"/>
          <p:cNvSpPr>
            <a:spLocks noGrp="1" noChangeArrowheads="1"/>
          </p:cNvSpPr>
          <p:nvPr>
            <p:ph type="body" idx="1"/>
          </p:nvPr>
        </p:nvSpPr>
        <p:spPr>
          <a:xfrm>
            <a:off x="179388" y="260648"/>
            <a:ext cx="8785225" cy="6408440"/>
          </a:xfrm>
        </p:spPr>
        <p:txBody>
          <a:bodyPr>
            <a:normAutofit lnSpcReduction="10000"/>
          </a:bodyPr>
          <a:lstStyle/>
          <a:p>
            <a:pPr algn="just">
              <a:lnSpc>
                <a:spcPct val="150000"/>
              </a:lnSpc>
            </a:pPr>
            <a:r>
              <a:rPr lang="en-US" altLang="zh-CN" sz="2300" b="1" dirty="0" smtClean="0">
                <a:latin typeface="Times New Roman" charset="0"/>
                <a:ea typeface="SimSun" pitchFamily="2" charset="-122"/>
                <a:cs typeface="Times New Roman" charset="0"/>
              </a:rPr>
              <a:t>Orders:</a:t>
            </a:r>
          </a:p>
          <a:p>
            <a:pPr lvl="1" algn="just">
              <a:lnSpc>
                <a:spcPct val="150000"/>
              </a:lnSpc>
            </a:pPr>
            <a:r>
              <a:rPr lang="en-US" altLang="zh-CN" sz="2300" dirty="0" smtClean="0">
                <a:latin typeface="Times New Roman" charset="0"/>
                <a:ea typeface="SimSun" pitchFamily="2" charset="-122"/>
                <a:cs typeface="Times New Roman" charset="0"/>
              </a:rPr>
              <a:t>Orders are instructions that traders give to the brokers and exchanges that arrange their trades.</a:t>
            </a:r>
          </a:p>
          <a:p>
            <a:pPr lvl="1" algn="just">
              <a:lnSpc>
                <a:spcPct val="150000"/>
              </a:lnSpc>
            </a:pPr>
            <a:r>
              <a:rPr lang="en-US" altLang="zh-CN" sz="2300" dirty="0" smtClean="0">
                <a:latin typeface="Times New Roman" charset="0"/>
                <a:ea typeface="SimSun" pitchFamily="2" charset="-122"/>
                <a:cs typeface="Times New Roman" charset="0"/>
              </a:rPr>
              <a:t>They specify:</a:t>
            </a:r>
          </a:p>
          <a:p>
            <a:pPr lvl="2" algn="just">
              <a:lnSpc>
                <a:spcPct val="150000"/>
              </a:lnSpc>
            </a:pPr>
            <a:r>
              <a:rPr lang="en-US" altLang="zh-CN" sz="2300" dirty="0" smtClean="0">
                <a:latin typeface="Times New Roman" charset="0"/>
                <a:ea typeface="SimSun" pitchFamily="2" charset="-122"/>
                <a:cs typeface="Times New Roman" charset="0"/>
              </a:rPr>
              <a:t>security to be traded,</a:t>
            </a:r>
          </a:p>
          <a:p>
            <a:pPr lvl="2" algn="just">
              <a:lnSpc>
                <a:spcPct val="150000"/>
              </a:lnSpc>
            </a:pPr>
            <a:r>
              <a:rPr lang="en-US" altLang="zh-CN" sz="2300" dirty="0" smtClean="0">
                <a:latin typeface="Times New Roman" charset="0"/>
                <a:ea typeface="SimSun" pitchFamily="2" charset="-122"/>
                <a:cs typeface="Times New Roman" charset="0"/>
              </a:rPr>
              <a:t>how much to trade,</a:t>
            </a:r>
          </a:p>
          <a:p>
            <a:pPr lvl="2" algn="just">
              <a:lnSpc>
                <a:spcPct val="150000"/>
              </a:lnSpc>
            </a:pPr>
            <a:r>
              <a:rPr lang="en-US" altLang="zh-CN" sz="2300" dirty="0" smtClean="0">
                <a:latin typeface="Times New Roman" charset="0"/>
                <a:ea typeface="SimSun" pitchFamily="2" charset="-122"/>
                <a:cs typeface="Times New Roman" charset="0"/>
              </a:rPr>
              <a:t>whether to buy or sell,</a:t>
            </a:r>
          </a:p>
          <a:p>
            <a:pPr lvl="2" algn="just">
              <a:lnSpc>
                <a:spcPct val="150000"/>
              </a:lnSpc>
            </a:pPr>
            <a:r>
              <a:rPr lang="en-US" altLang="zh-CN" sz="2300" dirty="0" smtClean="0">
                <a:latin typeface="Times New Roman" charset="0"/>
                <a:ea typeface="SimSun" pitchFamily="2" charset="-122"/>
                <a:cs typeface="Times New Roman" charset="0"/>
              </a:rPr>
              <a:t>Terms</a:t>
            </a:r>
          </a:p>
          <a:p>
            <a:pPr lvl="1" algn="just">
              <a:lnSpc>
                <a:spcPct val="150000"/>
              </a:lnSpc>
            </a:pPr>
            <a:r>
              <a:rPr lang="en-US" altLang="zh-CN" sz="2300" dirty="0" smtClean="0">
                <a:latin typeface="Times New Roman" charset="0"/>
                <a:ea typeface="SimSun" pitchFamily="2" charset="-122"/>
                <a:cs typeface="Times New Roman" charset="0"/>
              </a:rPr>
              <a:t>They may also specify:</a:t>
            </a:r>
          </a:p>
          <a:p>
            <a:pPr lvl="2" algn="just">
              <a:lnSpc>
                <a:spcPct val="150000"/>
              </a:lnSpc>
            </a:pPr>
            <a:r>
              <a:rPr lang="en-US" altLang="zh-CN" sz="2300" dirty="0" smtClean="0">
                <a:latin typeface="Times New Roman" charset="0"/>
                <a:ea typeface="SimSun" pitchFamily="2" charset="-122"/>
                <a:cs typeface="Times New Roman" charset="0"/>
              </a:rPr>
              <a:t>their validity</a:t>
            </a:r>
          </a:p>
          <a:p>
            <a:pPr lvl="2" algn="just">
              <a:lnSpc>
                <a:spcPct val="150000"/>
              </a:lnSpc>
            </a:pPr>
            <a:r>
              <a:rPr lang="en-US" altLang="zh-CN" sz="2300" dirty="0" smtClean="0">
                <a:latin typeface="Times New Roman" charset="0"/>
                <a:ea typeface="SimSun" pitchFamily="2" charset="-122"/>
                <a:cs typeface="Times New Roman" charset="0"/>
              </a:rPr>
              <a:t>their execution time</a:t>
            </a:r>
          </a:p>
        </p:txBody>
      </p:sp>
    </p:spTree>
    <p:extLst>
      <p:ext uri="{BB962C8B-B14F-4D97-AF65-F5344CB8AC3E}">
        <p14:creationId xmlns:p14="http://schemas.microsoft.com/office/powerpoint/2010/main" val="251594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457200" y="188640"/>
            <a:ext cx="8229600" cy="6336704"/>
          </a:xfrm>
        </p:spPr>
        <p:txBody>
          <a:bodyPr>
            <a:normAutofit/>
          </a:bodyPr>
          <a:lstStyle/>
          <a:p>
            <a:pPr algn="just">
              <a:lnSpc>
                <a:spcPct val="150000"/>
              </a:lnSpc>
            </a:pPr>
            <a:r>
              <a:rPr lang="en-IN" sz="2300" dirty="0" smtClean="0">
                <a:latin typeface="Times New Roman" pitchFamily="18" charset="0"/>
                <a:cs typeface="Times New Roman" pitchFamily="18" charset="0"/>
              </a:rPr>
              <a:t>whether they can be partially filled or not</a:t>
            </a:r>
          </a:p>
          <a:p>
            <a:pPr algn="just">
              <a:lnSpc>
                <a:spcPct val="150000"/>
              </a:lnSpc>
            </a:pPr>
            <a:r>
              <a:rPr lang="en-IN" sz="2300" dirty="0" smtClean="0">
                <a:latin typeface="Times New Roman" pitchFamily="18" charset="0"/>
                <a:cs typeface="Times New Roman" pitchFamily="18" charset="0"/>
              </a:rPr>
              <a:t>Orders affect the profit from trading, transaction costs, and the liquidity.</a:t>
            </a:r>
          </a:p>
          <a:p>
            <a:pPr algn="just">
              <a:lnSpc>
                <a:spcPct val="150000"/>
              </a:lnSpc>
            </a:pPr>
            <a:r>
              <a:rPr lang="en-US" sz="2300" b="1" dirty="0" smtClean="0">
                <a:latin typeface="Times New Roman" pitchFamily="18" charset="0"/>
                <a:cs typeface="Times New Roman" pitchFamily="18" charset="0"/>
              </a:rPr>
              <a:t>Major trading issues</a:t>
            </a:r>
          </a:p>
          <a:p>
            <a:pPr algn="just">
              <a:lnSpc>
                <a:spcPct val="150000"/>
              </a:lnSpc>
            </a:pPr>
            <a:r>
              <a:rPr lang="en-US" sz="2300" dirty="0" smtClean="0">
                <a:latin typeface="Times New Roman" pitchFamily="18" charset="0"/>
                <a:cs typeface="Times New Roman" pitchFamily="18" charset="0"/>
              </a:rPr>
              <a:t>Liquidity </a:t>
            </a:r>
            <a:endParaRPr lang="en-US" sz="2300" dirty="0">
              <a:latin typeface="Times New Roman" pitchFamily="18" charset="0"/>
              <a:cs typeface="Times New Roman" pitchFamily="18" charset="0"/>
            </a:endParaRPr>
          </a:p>
          <a:p>
            <a:pPr algn="just">
              <a:lnSpc>
                <a:spcPct val="150000"/>
              </a:lnSpc>
            </a:pPr>
            <a:r>
              <a:rPr lang="en-US" sz="2300" dirty="0">
                <a:latin typeface="Times New Roman" pitchFamily="18" charset="0"/>
                <a:cs typeface="Times New Roman" pitchFamily="18" charset="0"/>
              </a:rPr>
              <a:t>Transaction Costs</a:t>
            </a:r>
          </a:p>
          <a:p>
            <a:pPr algn="just">
              <a:lnSpc>
                <a:spcPct val="150000"/>
              </a:lnSpc>
            </a:pPr>
            <a:r>
              <a:rPr lang="en-US" sz="2300" dirty="0">
                <a:latin typeface="Times New Roman" pitchFamily="18" charset="0"/>
                <a:cs typeface="Times New Roman" pitchFamily="18" charset="0"/>
              </a:rPr>
              <a:t>Informative Prices</a:t>
            </a:r>
          </a:p>
          <a:p>
            <a:pPr algn="just">
              <a:lnSpc>
                <a:spcPct val="150000"/>
              </a:lnSpc>
            </a:pPr>
            <a:r>
              <a:rPr lang="en-US" sz="2300" dirty="0">
                <a:latin typeface="Times New Roman" pitchFamily="18" charset="0"/>
                <a:cs typeface="Times New Roman" pitchFamily="18" charset="0"/>
              </a:rPr>
              <a:t>Volatility</a:t>
            </a:r>
          </a:p>
          <a:p>
            <a:pPr algn="just">
              <a:lnSpc>
                <a:spcPct val="150000"/>
              </a:lnSpc>
            </a:pPr>
            <a:r>
              <a:rPr lang="en-US" sz="2300" dirty="0">
                <a:latin typeface="Times New Roman" pitchFamily="18" charset="0"/>
                <a:cs typeface="Times New Roman" pitchFamily="18" charset="0"/>
              </a:rPr>
              <a:t>Trading Profits</a:t>
            </a:r>
          </a:p>
          <a:p>
            <a:endParaRPr lang="en-US" dirty="0"/>
          </a:p>
        </p:txBody>
      </p:sp>
    </p:spTree>
    <p:extLst>
      <p:ext uri="{BB962C8B-B14F-4D97-AF65-F5344CB8AC3E}">
        <p14:creationId xmlns:p14="http://schemas.microsoft.com/office/powerpoint/2010/main" val="2900376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3600" b="1" dirty="0">
                <a:latin typeface="Times New Roman" pitchFamily="18" charset="0"/>
                <a:cs typeface="Times New Roman" pitchFamily="18" charset="0"/>
              </a:rPr>
              <a:t>Forces affecting the structure of markets</a:t>
            </a:r>
          </a:p>
        </p:txBody>
      </p:sp>
      <p:sp>
        <p:nvSpPr>
          <p:cNvPr id="80899" name="Rectangle 3"/>
          <p:cNvSpPr>
            <a:spLocks noGrp="1" noChangeArrowheads="1"/>
          </p:cNvSpPr>
          <p:nvPr>
            <p:ph type="body" idx="1"/>
          </p:nvPr>
        </p:nvSpPr>
        <p:spPr>
          <a:xfrm>
            <a:off x="323528" y="1412776"/>
            <a:ext cx="8640960" cy="5184576"/>
          </a:xfrm>
        </p:spPr>
        <p:txBody>
          <a:bodyPr>
            <a:normAutofit lnSpcReduction="10000"/>
          </a:bodyPr>
          <a:lstStyle/>
          <a:p>
            <a:pPr algn="just">
              <a:lnSpc>
                <a:spcPct val="150000"/>
              </a:lnSpc>
            </a:pPr>
            <a:r>
              <a:rPr lang="en-US" sz="2300" dirty="0">
                <a:latin typeface="Times New Roman" pitchFamily="18" charset="0"/>
                <a:cs typeface="Times New Roman" pitchFamily="18" charset="0"/>
              </a:rPr>
              <a:t>Demand for trading</a:t>
            </a:r>
          </a:p>
          <a:p>
            <a:pPr lvl="1" algn="just">
              <a:lnSpc>
                <a:spcPct val="150000"/>
              </a:lnSpc>
            </a:pPr>
            <a:r>
              <a:rPr lang="en-US" sz="2300" dirty="0">
                <a:latin typeface="Times New Roman" pitchFamily="18" charset="0"/>
                <a:cs typeface="Times New Roman" pitchFamily="18" charset="0"/>
              </a:rPr>
              <a:t>Liquidity trading</a:t>
            </a:r>
          </a:p>
          <a:p>
            <a:pPr lvl="1" algn="just">
              <a:lnSpc>
                <a:spcPct val="150000"/>
              </a:lnSpc>
            </a:pPr>
            <a:r>
              <a:rPr lang="en-US" sz="2300" dirty="0">
                <a:latin typeface="Times New Roman" pitchFamily="18" charset="0"/>
                <a:cs typeface="Times New Roman" pitchFamily="18" charset="0"/>
              </a:rPr>
              <a:t>Information trading</a:t>
            </a:r>
          </a:p>
          <a:p>
            <a:pPr lvl="1" algn="just">
              <a:lnSpc>
                <a:spcPct val="150000"/>
              </a:lnSpc>
            </a:pPr>
            <a:r>
              <a:rPr lang="en-US" sz="2300" dirty="0">
                <a:latin typeface="Times New Roman" pitchFamily="18" charset="0"/>
                <a:cs typeface="Times New Roman" pitchFamily="18" charset="0"/>
              </a:rPr>
              <a:t>Noise trading (Black (1991))</a:t>
            </a:r>
          </a:p>
          <a:p>
            <a:pPr algn="just">
              <a:lnSpc>
                <a:spcPct val="150000"/>
              </a:lnSpc>
            </a:pPr>
            <a:r>
              <a:rPr lang="en-US" sz="2300" dirty="0">
                <a:latin typeface="Times New Roman" pitchFamily="18" charset="0"/>
                <a:cs typeface="Times New Roman" pitchFamily="18" charset="0"/>
              </a:rPr>
              <a:t>Order processing costs</a:t>
            </a:r>
          </a:p>
          <a:p>
            <a:pPr lvl="1" algn="just">
              <a:lnSpc>
                <a:spcPct val="150000"/>
              </a:lnSpc>
            </a:pPr>
            <a:r>
              <a:rPr lang="en-US" sz="2300" dirty="0">
                <a:latin typeface="Times New Roman" pitchFamily="18" charset="0"/>
                <a:cs typeface="Times New Roman" pitchFamily="18" charset="0"/>
              </a:rPr>
              <a:t>Information system</a:t>
            </a:r>
          </a:p>
          <a:p>
            <a:pPr lvl="1" algn="just">
              <a:lnSpc>
                <a:spcPct val="150000"/>
              </a:lnSpc>
            </a:pPr>
            <a:r>
              <a:rPr lang="en-US" sz="2300" dirty="0">
                <a:latin typeface="Times New Roman" pitchFamily="18" charset="0"/>
                <a:cs typeface="Times New Roman" pitchFamily="18" charset="0"/>
              </a:rPr>
              <a:t>Order routing systems (e.g., </a:t>
            </a:r>
            <a:r>
              <a:rPr lang="en-US" sz="2300" dirty="0" err="1">
                <a:latin typeface="Times New Roman" pitchFamily="18" charset="0"/>
                <a:cs typeface="Times New Roman" pitchFamily="18" charset="0"/>
              </a:rPr>
              <a:t>SuperDOT</a:t>
            </a:r>
            <a:r>
              <a:rPr lang="en-US" sz="2300" dirty="0">
                <a:latin typeface="Times New Roman" pitchFamily="18" charset="0"/>
                <a:cs typeface="Times New Roman" pitchFamily="18" charset="0"/>
              </a:rPr>
              <a:t>)</a:t>
            </a:r>
          </a:p>
          <a:p>
            <a:pPr lvl="1" algn="just">
              <a:lnSpc>
                <a:spcPct val="150000"/>
              </a:lnSpc>
            </a:pPr>
            <a:r>
              <a:rPr lang="en-US" sz="2300" dirty="0">
                <a:latin typeface="Times New Roman" pitchFamily="18" charset="0"/>
                <a:cs typeface="Times New Roman" pitchFamily="18" charset="0"/>
              </a:rPr>
              <a:t>Order execution system (e.g., </a:t>
            </a:r>
            <a:r>
              <a:rPr lang="en-US" sz="2300" dirty="0" err="1">
                <a:latin typeface="Times New Roman" pitchFamily="18" charset="0"/>
                <a:cs typeface="Times New Roman" pitchFamily="18" charset="0"/>
              </a:rPr>
              <a:t>SuperMontage</a:t>
            </a:r>
            <a:r>
              <a:rPr lang="en-US" sz="2300" dirty="0">
                <a:latin typeface="Times New Roman" pitchFamily="18" charset="0"/>
                <a:cs typeface="Times New Roman" pitchFamily="18" charset="0"/>
              </a:rPr>
              <a:t>)</a:t>
            </a:r>
          </a:p>
          <a:p>
            <a:pPr lvl="1" algn="just">
              <a:lnSpc>
                <a:spcPct val="150000"/>
              </a:lnSpc>
            </a:pPr>
            <a:r>
              <a:rPr lang="en-US" sz="2300" dirty="0">
                <a:latin typeface="Times New Roman" pitchFamily="18" charset="0"/>
                <a:cs typeface="Times New Roman" pitchFamily="18" charset="0"/>
              </a:rPr>
              <a:t>Clearing and Settlement</a:t>
            </a:r>
          </a:p>
        </p:txBody>
      </p:sp>
    </p:spTree>
    <p:extLst>
      <p:ext uri="{BB962C8B-B14F-4D97-AF65-F5344CB8AC3E}">
        <p14:creationId xmlns:p14="http://schemas.microsoft.com/office/powerpoint/2010/main" val="1929645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457200" y="404664"/>
            <a:ext cx="8435280" cy="6048672"/>
          </a:xfrm>
        </p:spPr>
        <p:txBody>
          <a:bodyPr>
            <a:normAutofit/>
          </a:bodyPr>
          <a:lstStyle/>
          <a:p>
            <a:pPr algn="just">
              <a:lnSpc>
                <a:spcPct val="150000"/>
              </a:lnSpc>
            </a:pPr>
            <a:r>
              <a:rPr lang="en-US" sz="2300" dirty="0">
                <a:latin typeface="Times New Roman" pitchFamily="18" charset="0"/>
                <a:cs typeface="Times New Roman" pitchFamily="18" charset="0"/>
              </a:rPr>
              <a:t>Technology and automated trading</a:t>
            </a:r>
          </a:p>
          <a:p>
            <a:pPr lvl="1" algn="just">
              <a:lnSpc>
                <a:spcPct val="150000"/>
              </a:lnSpc>
            </a:pPr>
            <a:r>
              <a:rPr lang="en-US" sz="2300" dirty="0">
                <a:latin typeface="Times New Roman" pitchFamily="18" charset="0"/>
                <a:cs typeface="Times New Roman" pitchFamily="18" charset="0"/>
              </a:rPr>
              <a:t>Resistance/vested interests (e.g., NYSE floor community!)</a:t>
            </a:r>
          </a:p>
          <a:p>
            <a:pPr lvl="1" algn="just">
              <a:lnSpc>
                <a:spcPct val="150000"/>
              </a:lnSpc>
            </a:pPr>
            <a:r>
              <a:rPr lang="en-US" sz="2300" dirty="0">
                <a:latin typeface="Times New Roman" pitchFamily="18" charset="0"/>
                <a:cs typeface="Times New Roman" pitchFamily="18" charset="0"/>
              </a:rPr>
              <a:t>Block traders</a:t>
            </a:r>
          </a:p>
          <a:p>
            <a:pPr algn="just">
              <a:lnSpc>
                <a:spcPct val="150000"/>
              </a:lnSpc>
            </a:pPr>
            <a:r>
              <a:rPr lang="en-US" sz="2300" dirty="0">
                <a:latin typeface="Times New Roman" pitchFamily="18" charset="0"/>
                <a:cs typeface="Times New Roman" pitchFamily="18" charset="0"/>
              </a:rPr>
              <a:t>Risk bearing</a:t>
            </a:r>
          </a:p>
          <a:p>
            <a:pPr lvl="1" algn="just">
              <a:lnSpc>
                <a:spcPct val="150000"/>
              </a:lnSpc>
            </a:pPr>
            <a:r>
              <a:rPr lang="en-US" sz="2300" dirty="0">
                <a:latin typeface="Times New Roman" pitchFamily="18" charset="0"/>
                <a:cs typeface="Times New Roman" pitchFamily="18" charset="0"/>
              </a:rPr>
              <a:t>Inventory risk</a:t>
            </a:r>
          </a:p>
          <a:p>
            <a:pPr lvl="1" algn="just">
              <a:lnSpc>
                <a:spcPct val="150000"/>
              </a:lnSpc>
            </a:pPr>
            <a:r>
              <a:rPr lang="en-US" sz="2300" dirty="0">
                <a:latin typeface="Times New Roman" pitchFamily="18" charset="0"/>
                <a:cs typeface="Times New Roman" pitchFamily="18" charset="0"/>
              </a:rPr>
              <a:t>Payments risk</a:t>
            </a:r>
          </a:p>
          <a:p>
            <a:pPr algn="just">
              <a:lnSpc>
                <a:spcPct val="150000"/>
              </a:lnSpc>
            </a:pPr>
            <a:r>
              <a:rPr lang="en-US" sz="2300" dirty="0">
                <a:latin typeface="Times New Roman" pitchFamily="18" charset="0"/>
                <a:cs typeface="Times New Roman" pitchFamily="18" charset="0"/>
              </a:rPr>
              <a:t>Institutionalization</a:t>
            </a:r>
          </a:p>
          <a:p>
            <a:pPr lvl="1" algn="just">
              <a:lnSpc>
                <a:spcPct val="150000"/>
              </a:lnSpc>
            </a:pPr>
            <a:r>
              <a:rPr lang="en-US" sz="2300" dirty="0">
                <a:latin typeface="Times New Roman" pitchFamily="18" charset="0"/>
                <a:cs typeface="Times New Roman" pitchFamily="18" charset="0"/>
              </a:rPr>
              <a:t>50% of volume is institutional traders</a:t>
            </a:r>
          </a:p>
        </p:txBody>
      </p:sp>
    </p:spTree>
    <p:extLst>
      <p:ext uri="{BB962C8B-B14F-4D97-AF65-F5344CB8AC3E}">
        <p14:creationId xmlns:p14="http://schemas.microsoft.com/office/powerpoint/2010/main" val="2329971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457200" y="260648"/>
            <a:ext cx="8229600" cy="6264696"/>
          </a:xfrm>
        </p:spPr>
        <p:txBody>
          <a:bodyPr>
            <a:normAutofit lnSpcReduction="10000"/>
          </a:bodyPr>
          <a:lstStyle/>
          <a:p>
            <a:pPr algn="just">
              <a:lnSpc>
                <a:spcPct val="150000"/>
              </a:lnSpc>
            </a:pPr>
            <a:r>
              <a:rPr lang="en-US" sz="2300" dirty="0">
                <a:latin typeface="Times New Roman" pitchFamily="18" charset="0"/>
                <a:cs typeface="Times New Roman" pitchFamily="18" charset="0"/>
              </a:rPr>
              <a:t>Free trading options</a:t>
            </a:r>
          </a:p>
          <a:p>
            <a:pPr lvl="1" algn="just">
              <a:lnSpc>
                <a:spcPct val="150000"/>
              </a:lnSpc>
            </a:pPr>
            <a:r>
              <a:rPr lang="en-US" sz="2300" dirty="0">
                <a:latin typeface="Times New Roman" pitchFamily="18" charset="0"/>
                <a:cs typeface="Times New Roman" pitchFamily="18" charset="0"/>
              </a:rPr>
              <a:t>Stale limit orders</a:t>
            </a:r>
          </a:p>
          <a:p>
            <a:pPr lvl="1" algn="just">
              <a:lnSpc>
                <a:spcPct val="150000"/>
              </a:lnSpc>
            </a:pPr>
            <a:r>
              <a:rPr lang="en-US" sz="2300" dirty="0">
                <a:latin typeface="Times New Roman" pitchFamily="18" charset="0"/>
                <a:cs typeface="Times New Roman" pitchFamily="18" charset="0"/>
              </a:rPr>
              <a:t>Stale quotes </a:t>
            </a:r>
          </a:p>
          <a:p>
            <a:pPr algn="just">
              <a:lnSpc>
                <a:spcPct val="150000"/>
              </a:lnSpc>
            </a:pPr>
            <a:r>
              <a:rPr lang="en-US" sz="2300" dirty="0">
                <a:latin typeface="Times New Roman" pitchFamily="18" charset="0"/>
                <a:cs typeface="Times New Roman" pitchFamily="18" charset="0"/>
              </a:rPr>
              <a:t>Information trading</a:t>
            </a:r>
          </a:p>
          <a:p>
            <a:pPr lvl="1" algn="just">
              <a:lnSpc>
                <a:spcPct val="150000"/>
              </a:lnSpc>
            </a:pPr>
            <a:r>
              <a:rPr lang="en-US" sz="2300" dirty="0">
                <a:latin typeface="Times New Roman" pitchFamily="18" charset="0"/>
                <a:cs typeface="Times New Roman" pitchFamily="18" charset="0"/>
              </a:rPr>
              <a:t>Liquidity traders lose</a:t>
            </a:r>
          </a:p>
          <a:p>
            <a:pPr lvl="1" algn="just">
              <a:lnSpc>
                <a:spcPct val="150000"/>
              </a:lnSpc>
            </a:pPr>
            <a:r>
              <a:rPr lang="en-US" sz="2300" dirty="0">
                <a:latin typeface="Times New Roman" pitchFamily="18" charset="0"/>
                <a:cs typeface="Times New Roman" pitchFamily="18" charset="0"/>
              </a:rPr>
              <a:t>Informed traders need to be compensated for research</a:t>
            </a:r>
          </a:p>
          <a:p>
            <a:pPr algn="just">
              <a:lnSpc>
                <a:spcPct val="150000"/>
              </a:lnSpc>
            </a:pPr>
            <a:r>
              <a:rPr lang="en-US" sz="2300" dirty="0">
                <a:latin typeface="Times New Roman" pitchFamily="18" charset="0"/>
                <a:cs typeface="Times New Roman" pitchFamily="18" charset="0"/>
              </a:rPr>
              <a:t>Anonymity, Reputation, Transparency</a:t>
            </a:r>
          </a:p>
          <a:p>
            <a:pPr lvl="1" algn="just">
              <a:lnSpc>
                <a:spcPct val="150000"/>
              </a:lnSpc>
            </a:pPr>
            <a:r>
              <a:rPr lang="en-US" sz="2300" dirty="0">
                <a:latin typeface="Times New Roman" pitchFamily="18" charset="0"/>
                <a:cs typeface="Times New Roman" pitchFamily="18" charset="0"/>
              </a:rPr>
              <a:t>Disclosure of trades and quotes</a:t>
            </a:r>
          </a:p>
          <a:p>
            <a:pPr lvl="1" algn="just">
              <a:lnSpc>
                <a:spcPct val="150000"/>
              </a:lnSpc>
            </a:pPr>
            <a:r>
              <a:rPr lang="en-US" sz="2300" dirty="0">
                <a:latin typeface="Times New Roman" pitchFamily="18" charset="0"/>
                <a:cs typeface="Times New Roman" pitchFamily="18" charset="0"/>
              </a:rPr>
              <a:t>Delayed disclosure</a:t>
            </a:r>
          </a:p>
          <a:p>
            <a:pPr lvl="1" algn="just">
              <a:lnSpc>
                <a:spcPct val="150000"/>
              </a:lnSpc>
            </a:pPr>
            <a:r>
              <a:rPr lang="en-US" sz="2300" dirty="0">
                <a:latin typeface="Times New Roman" pitchFamily="18" charset="0"/>
                <a:cs typeface="Times New Roman" pitchFamily="18" charset="0"/>
              </a:rPr>
              <a:t>Upstairs facilitated trade</a:t>
            </a:r>
          </a:p>
          <a:p>
            <a:pPr lvl="1" algn="just">
              <a:lnSpc>
                <a:spcPct val="150000"/>
              </a:lnSpc>
            </a:pPr>
            <a:r>
              <a:rPr lang="en-US" sz="2300" dirty="0">
                <a:latin typeface="Times New Roman" pitchFamily="18" charset="0"/>
                <a:cs typeface="Times New Roman" pitchFamily="18" charset="0"/>
              </a:rPr>
              <a:t>Reputation through repeated trading</a:t>
            </a:r>
          </a:p>
        </p:txBody>
      </p:sp>
    </p:spTree>
    <p:extLst>
      <p:ext uri="{BB962C8B-B14F-4D97-AF65-F5344CB8AC3E}">
        <p14:creationId xmlns:p14="http://schemas.microsoft.com/office/powerpoint/2010/main" val="3520230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274638"/>
            <a:ext cx="8363272" cy="850106"/>
          </a:xfrm>
        </p:spPr>
        <p:txBody>
          <a:bodyPr>
            <a:normAutofit/>
          </a:bodyPr>
          <a:lstStyle/>
          <a:p>
            <a:r>
              <a:rPr lang="en-US" sz="3600" b="1" dirty="0">
                <a:latin typeface="Times New Roman" pitchFamily="18" charset="0"/>
                <a:cs typeface="Times New Roman" pitchFamily="18" charset="0"/>
              </a:rPr>
              <a:t>Market structures</a:t>
            </a:r>
          </a:p>
        </p:txBody>
      </p:sp>
      <p:sp>
        <p:nvSpPr>
          <p:cNvPr id="98307" name="Rectangle 3"/>
          <p:cNvSpPr>
            <a:spLocks noGrp="1" noChangeArrowheads="1"/>
          </p:cNvSpPr>
          <p:nvPr>
            <p:ph type="body" idx="1"/>
          </p:nvPr>
        </p:nvSpPr>
        <p:spPr>
          <a:xfrm>
            <a:off x="457200" y="1124744"/>
            <a:ext cx="8229600" cy="5400600"/>
          </a:xfrm>
        </p:spPr>
        <p:txBody>
          <a:bodyPr>
            <a:normAutofit/>
          </a:bodyPr>
          <a:lstStyle/>
          <a:p>
            <a:pPr>
              <a:lnSpc>
                <a:spcPct val="150000"/>
              </a:lnSpc>
            </a:pPr>
            <a:r>
              <a:rPr lang="en-US" sz="2300" dirty="0">
                <a:latin typeface="Times New Roman" pitchFamily="18" charset="0"/>
                <a:cs typeface="Times New Roman" pitchFamily="18" charset="0"/>
              </a:rPr>
              <a:t>The trading rules and the trading systems define a market’s market structure.</a:t>
            </a:r>
          </a:p>
          <a:p>
            <a:pPr>
              <a:lnSpc>
                <a:spcPct val="150000"/>
              </a:lnSpc>
            </a:pPr>
            <a:r>
              <a:rPr lang="en-US" sz="2300" dirty="0">
                <a:latin typeface="Times New Roman" pitchFamily="18" charset="0"/>
                <a:cs typeface="Times New Roman" pitchFamily="18" charset="0"/>
              </a:rPr>
              <a:t>Call markets versus continuous markets.</a:t>
            </a:r>
          </a:p>
          <a:p>
            <a:pPr lvl="1">
              <a:lnSpc>
                <a:spcPct val="150000"/>
              </a:lnSpc>
            </a:pPr>
            <a:r>
              <a:rPr lang="en-US" sz="2300" dirty="0">
                <a:latin typeface="Times New Roman" pitchFamily="18" charset="0"/>
                <a:cs typeface="Times New Roman" pitchFamily="18" charset="0"/>
              </a:rPr>
              <a:t>Call markets allow trades only when the market is called (rotation among securities).</a:t>
            </a:r>
          </a:p>
          <a:p>
            <a:pPr lvl="1">
              <a:lnSpc>
                <a:spcPct val="150000"/>
              </a:lnSpc>
            </a:pPr>
            <a:r>
              <a:rPr lang="en-US" sz="2300" dirty="0">
                <a:latin typeface="Times New Roman" pitchFamily="18" charset="0"/>
                <a:cs typeface="Times New Roman" pitchFamily="18" charset="0"/>
              </a:rPr>
              <a:t>Continuous markets allow trades anytime during regular trading hours.</a:t>
            </a:r>
          </a:p>
          <a:p>
            <a:pPr lvl="1">
              <a:lnSpc>
                <a:spcPct val="150000"/>
              </a:lnSpc>
            </a:pPr>
            <a:r>
              <a:rPr lang="en-US" sz="2300" dirty="0">
                <a:latin typeface="Times New Roman" pitchFamily="18" charset="0"/>
                <a:cs typeface="Times New Roman" pitchFamily="18" charset="0"/>
              </a:rPr>
              <a:t>Hybrids of course exist (NYSE, the LSE and soon </a:t>
            </a:r>
            <a:r>
              <a:rPr lang="en-US" sz="2300" dirty="0" err="1">
                <a:latin typeface="Times New Roman" pitchFamily="18" charset="0"/>
                <a:cs typeface="Times New Roman" pitchFamily="18" charset="0"/>
              </a:rPr>
              <a:t>Nasdaq</a:t>
            </a:r>
            <a:r>
              <a:rPr lang="en-US" sz="2300" dirty="0">
                <a:latin typeface="Times New Roman" pitchFamily="18" charset="0"/>
                <a:cs typeface="Times New Roman" pitchFamily="18" charset="0"/>
              </a:rPr>
              <a:t>)</a:t>
            </a:r>
          </a:p>
          <a:p>
            <a:pPr lvl="1">
              <a:lnSpc>
                <a:spcPct val="150000"/>
              </a:lnSpc>
            </a:pPr>
            <a:r>
              <a:rPr lang="en-US" sz="2300" dirty="0">
                <a:latin typeface="Times New Roman" pitchFamily="18" charset="0"/>
                <a:cs typeface="Times New Roman" pitchFamily="18" charset="0"/>
              </a:rPr>
              <a:t>Which one would you prefer, and why?</a:t>
            </a:r>
          </a:p>
          <a:p>
            <a:pPr>
              <a:lnSpc>
                <a:spcPct val="90000"/>
              </a:lnSpc>
            </a:pPr>
            <a:endParaRPr lang="en-US" sz="2400" dirty="0"/>
          </a:p>
        </p:txBody>
      </p:sp>
    </p:spTree>
    <p:extLst>
      <p:ext uri="{BB962C8B-B14F-4D97-AF65-F5344CB8AC3E}">
        <p14:creationId xmlns:p14="http://schemas.microsoft.com/office/powerpoint/2010/main" val="3201651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a:xfrm>
            <a:off x="179512" y="260648"/>
            <a:ext cx="8712968" cy="6408712"/>
          </a:xfrm>
        </p:spPr>
        <p:txBody>
          <a:bodyPr>
            <a:normAutofit lnSpcReduction="10000"/>
          </a:bodyPr>
          <a:lstStyle/>
          <a:p>
            <a:pPr>
              <a:lnSpc>
                <a:spcPct val="150000"/>
              </a:lnSpc>
            </a:pPr>
            <a:r>
              <a:rPr lang="en-US" sz="2300" dirty="0" smtClean="0">
                <a:latin typeface="Times New Roman" pitchFamily="18" charset="0"/>
                <a:cs typeface="Times New Roman" pitchFamily="18" charset="0"/>
              </a:rPr>
              <a:t>Trading hours.</a:t>
            </a:r>
          </a:p>
          <a:p>
            <a:pPr lvl="1">
              <a:lnSpc>
                <a:spcPct val="150000"/>
              </a:lnSpc>
            </a:pPr>
            <a:r>
              <a:rPr lang="en-US" sz="2300" dirty="0" smtClean="0">
                <a:latin typeface="Times New Roman" pitchFamily="18" charset="0"/>
                <a:cs typeface="Times New Roman" pitchFamily="18" charset="0"/>
              </a:rPr>
              <a:t>Most markets limit their regular trading hours.</a:t>
            </a:r>
          </a:p>
          <a:p>
            <a:pPr lvl="1">
              <a:lnSpc>
                <a:spcPct val="150000"/>
              </a:lnSpc>
            </a:pPr>
            <a:r>
              <a:rPr lang="en-US" sz="2300" dirty="0" smtClean="0">
                <a:latin typeface="Times New Roman" pitchFamily="18" charset="0"/>
                <a:cs typeface="Times New Roman" pitchFamily="18" charset="0"/>
              </a:rPr>
              <a:t>Should markets be open around the clock?</a:t>
            </a:r>
          </a:p>
          <a:p>
            <a:pPr marL="0" indent="0">
              <a:lnSpc>
                <a:spcPct val="80000"/>
              </a:lnSpc>
              <a:buNone/>
            </a:pPr>
            <a:endParaRPr lang="en-US" sz="3900" dirty="0" smtClean="0">
              <a:latin typeface="Times New Roman" pitchFamily="18" charset="0"/>
              <a:cs typeface="Times New Roman" pitchFamily="18" charset="0"/>
            </a:endParaRPr>
          </a:p>
          <a:p>
            <a:pPr marL="0" indent="0">
              <a:lnSpc>
                <a:spcPct val="80000"/>
              </a:lnSpc>
              <a:buNone/>
            </a:pPr>
            <a:r>
              <a:rPr lang="en-US" sz="3900" dirty="0" smtClean="0">
                <a:latin typeface="Times New Roman" pitchFamily="18" charset="0"/>
                <a:cs typeface="Times New Roman" pitchFamily="18" charset="0"/>
              </a:rPr>
              <a:t>Market information systems</a:t>
            </a:r>
            <a:endParaRPr lang="en-US" sz="3900" dirty="0">
              <a:latin typeface="Times New Roman" pitchFamily="18" charset="0"/>
              <a:cs typeface="Times New Roman" pitchFamily="18" charset="0"/>
            </a:endParaRPr>
          </a:p>
          <a:p>
            <a:pPr marL="0" indent="0" algn="just">
              <a:lnSpc>
                <a:spcPct val="160000"/>
              </a:lnSpc>
              <a:buNone/>
            </a:pPr>
            <a:r>
              <a:rPr lang="en-US" sz="2300" dirty="0" smtClean="0">
                <a:latin typeface="Times New Roman" pitchFamily="18" charset="0"/>
                <a:cs typeface="Times New Roman" pitchFamily="18" charset="0"/>
              </a:rPr>
              <a:t>It </a:t>
            </a:r>
            <a:r>
              <a:rPr lang="en-US" sz="2300" dirty="0">
                <a:latin typeface="Times New Roman" pitchFamily="18" charset="0"/>
                <a:cs typeface="Times New Roman" pitchFamily="18" charset="0"/>
              </a:rPr>
              <a:t>is of utmost important that orders are not lost and that order instructions are understood.</a:t>
            </a:r>
          </a:p>
          <a:p>
            <a:pPr lvl="1" algn="just">
              <a:lnSpc>
                <a:spcPct val="160000"/>
              </a:lnSpc>
            </a:pPr>
            <a:r>
              <a:rPr lang="en-US" sz="2300" dirty="0">
                <a:latin typeface="Times New Roman" pitchFamily="18" charset="0"/>
                <a:cs typeface="Times New Roman" pitchFamily="18" charset="0"/>
              </a:rPr>
              <a:t>Ticker symbols</a:t>
            </a:r>
          </a:p>
          <a:p>
            <a:pPr lvl="1" algn="just">
              <a:lnSpc>
                <a:spcPct val="160000"/>
              </a:lnSpc>
            </a:pPr>
            <a:r>
              <a:rPr lang="en-US" sz="2300" dirty="0">
                <a:latin typeface="Times New Roman" pitchFamily="18" charset="0"/>
                <a:cs typeface="Times New Roman" pitchFamily="18" charset="0"/>
              </a:rPr>
              <a:t>Order routing systems</a:t>
            </a:r>
          </a:p>
          <a:p>
            <a:pPr lvl="1" algn="just">
              <a:lnSpc>
                <a:spcPct val="160000"/>
              </a:lnSpc>
            </a:pPr>
            <a:r>
              <a:rPr lang="en-US" sz="2300" dirty="0">
                <a:latin typeface="Times New Roman" pitchFamily="18" charset="0"/>
                <a:cs typeface="Times New Roman" pitchFamily="18" charset="0"/>
              </a:rPr>
              <a:t>Order presentation systems</a:t>
            </a:r>
          </a:p>
          <a:p>
            <a:pPr lvl="1" algn="just">
              <a:lnSpc>
                <a:spcPct val="160000"/>
              </a:lnSpc>
            </a:pPr>
            <a:r>
              <a:rPr lang="en-US" sz="2300" dirty="0">
                <a:latin typeface="Times New Roman" pitchFamily="18" charset="0"/>
                <a:cs typeface="Times New Roman" pitchFamily="18" charset="0"/>
              </a:rPr>
              <a:t>Messaging </a:t>
            </a:r>
            <a:r>
              <a:rPr lang="en-US" sz="2300" dirty="0" smtClean="0">
                <a:latin typeface="Times New Roman" pitchFamily="18" charset="0"/>
                <a:cs typeface="Times New Roman" pitchFamily="18" charset="0"/>
              </a:rPr>
              <a:t>systems</a:t>
            </a:r>
            <a:endParaRPr lang="en-US" sz="2300" dirty="0">
              <a:latin typeface="Times New Roman" pitchFamily="18" charset="0"/>
              <a:cs typeface="Times New Roman" pitchFamily="18" charset="0"/>
            </a:endParaRPr>
          </a:p>
        </p:txBody>
      </p:sp>
    </p:spTree>
    <p:extLst>
      <p:ext uri="{BB962C8B-B14F-4D97-AF65-F5344CB8AC3E}">
        <p14:creationId xmlns:p14="http://schemas.microsoft.com/office/powerpoint/2010/main" val="3909633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a:xfrm>
            <a:off x="323528" y="332656"/>
            <a:ext cx="8496944" cy="6120680"/>
          </a:xfrm>
        </p:spPr>
        <p:txBody>
          <a:bodyPr>
            <a:normAutofit/>
          </a:bodyPr>
          <a:lstStyle/>
          <a:p>
            <a:pPr lvl="1">
              <a:lnSpc>
                <a:spcPct val="150000"/>
              </a:lnSpc>
            </a:pPr>
            <a:r>
              <a:rPr lang="en-US" sz="2300" dirty="0" smtClean="0">
                <a:latin typeface="Times New Roman" pitchFamily="18" charset="0"/>
                <a:cs typeface="Times New Roman" pitchFamily="18" charset="0"/>
              </a:rPr>
              <a:t>The information created by trading is valuable.</a:t>
            </a:r>
          </a:p>
          <a:p>
            <a:pPr lvl="1">
              <a:lnSpc>
                <a:spcPct val="150000"/>
              </a:lnSpc>
            </a:pPr>
            <a:r>
              <a:rPr lang="en-US" sz="2300" dirty="0" smtClean="0">
                <a:latin typeface="Times New Roman" pitchFamily="18" charset="0"/>
                <a:cs typeface="Times New Roman" pitchFamily="18" charset="0"/>
              </a:rPr>
              <a:t>Market data systems report trades to the public</a:t>
            </a:r>
          </a:p>
          <a:p>
            <a:pPr lvl="1">
              <a:lnSpc>
                <a:spcPct val="150000"/>
              </a:lnSpc>
            </a:pPr>
            <a:r>
              <a:rPr lang="en-US" sz="2300" dirty="0" smtClean="0">
                <a:latin typeface="Times New Roman" pitchFamily="18" charset="0"/>
                <a:cs typeface="Times New Roman" pitchFamily="18" charset="0"/>
              </a:rPr>
              <a:t>Broadcast services</a:t>
            </a:r>
          </a:p>
          <a:p>
            <a:pPr lvl="2">
              <a:lnSpc>
                <a:spcPct val="150000"/>
              </a:lnSpc>
            </a:pPr>
            <a:r>
              <a:rPr lang="en-US" sz="2300" dirty="0" smtClean="0">
                <a:latin typeface="Times New Roman" pitchFamily="18" charset="0"/>
                <a:cs typeface="Times New Roman" pitchFamily="18" charset="0"/>
              </a:rPr>
              <a:t>Price and sale feeds</a:t>
            </a:r>
          </a:p>
          <a:p>
            <a:pPr lvl="2">
              <a:lnSpc>
                <a:spcPct val="150000"/>
              </a:lnSpc>
            </a:pPr>
            <a:r>
              <a:rPr lang="en-US" sz="2300" dirty="0" smtClean="0">
                <a:latin typeface="Times New Roman" pitchFamily="18" charset="0"/>
                <a:cs typeface="Times New Roman" pitchFamily="18" charset="0"/>
              </a:rPr>
              <a:t>Ticker tapes</a:t>
            </a:r>
          </a:p>
          <a:p>
            <a:pPr lvl="2">
              <a:lnSpc>
                <a:spcPct val="150000"/>
              </a:lnSpc>
            </a:pPr>
            <a:r>
              <a:rPr lang="en-US" sz="2300" dirty="0" smtClean="0">
                <a:latin typeface="Times New Roman" pitchFamily="18" charset="0"/>
                <a:cs typeface="Times New Roman" pitchFamily="18" charset="0"/>
              </a:rPr>
              <a:t>Quotation feeds</a:t>
            </a:r>
          </a:p>
          <a:p>
            <a:pPr>
              <a:lnSpc>
                <a:spcPct val="150000"/>
              </a:lnSpc>
            </a:pPr>
            <a:r>
              <a:rPr lang="en-US" sz="2300" dirty="0" smtClean="0">
                <a:latin typeface="Times New Roman" pitchFamily="18" charset="0"/>
                <a:cs typeface="Times New Roman" pitchFamily="18" charset="0"/>
              </a:rPr>
              <a:t>Transparency is a key feature of markets.</a:t>
            </a:r>
          </a:p>
          <a:p>
            <a:pPr lvl="1">
              <a:lnSpc>
                <a:spcPct val="150000"/>
              </a:lnSpc>
            </a:pPr>
            <a:r>
              <a:rPr lang="en-US" sz="2300" dirty="0" smtClean="0">
                <a:latin typeface="Times New Roman" pitchFamily="18" charset="0"/>
                <a:cs typeface="Times New Roman" pitchFamily="18" charset="0"/>
              </a:rPr>
              <a:t>Ex ante vs. ex post transparency</a:t>
            </a:r>
          </a:p>
          <a:p>
            <a:pPr>
              <a:lnSpc>
                <a:spcPct val="120000"/>
              </a:lnSpc>
            </a:pPr>
            <a:endParaRPr lang="en-US" sz="27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635262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noAutofit/>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Market maker obligations</a:t>
            </a:r>
            <a:br>
              <a:rPr lang="en-US" sz="3600" b="1" dirty="0" smtClean="0">
                <a:latin typeface="Times New Roman" pitchFamily="18" charset="0"/>
                <a:cs typeface="Times New Roman" pitchFamily="18" charset="0"/>
              </a:rPr>
            </a:b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09120"/>
          </a:xfrm>
        </p:spPr>
        <p:txBody>
          <a:bodyPr/>
          <a:lstStyle/>
          <a:p>
            <a:pPr algn="just">
              <a:lnSpc>
                <a:spcPct val="150000"/>
              </a:lnSpc>
            </a:pPr>
            <a:r>
              <a:rPr lang="en-US" sz="2300" dirty="0" smtClean="0">
                <a:latin typeface="Times New Roman" pitchFamily="18" charset="0"/>
                <a:cs typeface="Times New Roman" pitchFamily="18" charset="0"/>
              </a:rPr>
              <a:t>Provide quotes during trading hours</a:t>
            </a:r>
          </a:p>
          <a:p>
            <a:pPr algn="just">
              <a:lnSpc>
                <a:spcPct val="150000"/>
              </a:lnSpc>
            </a:pPr>
            <a:r>
              <a:rPr lang="en-US" sz="2300" dirty="0" smtClean="0">
                <a:latin typeface="Times New Roman" pitchFamily="18" charset="0"/>
                <a:cs typeface="Times New Roman" pitchFamily="18" charset="0"/>
              </a:rPr>
              <a:t>Offer “best execution”</a:t>
            </a:r>
          </a:p>
          <a:p>
            <a:pPr algn="just">
              <a:lnSpc>
                <a:spcPct val="150000"/>
              </a:lnSpc>
            </a:pPr>
            <a:r>
              <a:rPr lang="en-US" sz="2300" dirty="0" smtClean="0">
                <a:latin typeface="Times New Roman" pitchFamily="18" charset="0"/>
                <a:cs typeface="Times New Roman" pitchFamily="18" charset="0"/>
              </a:rPr>
              <a:t>Report trades in a timely manner</a:t>
            </a:r>
          </a:p>
          <a:p>
            <a:pPr algn="just">
              <a:lnSpc>
                <a:spcPct val="150000"/>
              </a:lnSpc>
            </a:pPr>
            <a:r>
              <a:rPr lang="en-US" sz="2300" dirty="0" smtClean="0">
                <a:latin typeface="Times New Roman" pitchFamily="18" charset="0"/>
                <a:cs typeface="Times New Roman" pitchFamily="18" charset="0"/>
              </a:rPr>
              <a:t>Fair communication</a:t>
            </a:r>
          </a:p>
          <a:p>
            <a:pPr algn="just">
              <a:lnSpc>
                <a:spcPct val="150000"/>
              </a:lnSpc>
            </a:pPr>
            <a:r>
              <a:rPr lang="en-US" sz="2300" dirty="0" smtClean="0">
                <a:latin typeface="Times New Roman" pitchFamily="18" charset="0"/>
                <a:cs typeface="Times New Roman" pitchFamily="18" charset="0"/>
              </a:rPr>
              <a:t>No churning</a:t>
            </a:r>
          </a:p>
          <a:p>
            <a:endParaRPr lang="en-IN" dirty="0"/>
          </a:p>
        </p:txBody>
      </p:sp>
    </p:spTree>
    <p:extLst>
      <p:ext uri="{BB962C8B-B14F-4D97-AF65-F5344CB8AC3E}">
        <p14:creationId xmlns:p14="http://schemas.microsoft.com/office/powerpoint/2010/main" val="2131328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335919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2167760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4" y="1"/>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Vertical Scroll 6"/>
          <p:cNvSpPr/>
          <p:nvPr/>
        </p:nvSpPr>
        <p:spPr>
          <a:xfrm>
            <a:off x="-226241" y="131111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lIns="91426" tIns="45713" rIns="91426" bIns="45713" anchor="ctr"/>
          <a:lstStyle/>
          <a:p>
            <a:pPr marL="342846" indent="-342846">
              <a:buFont typeface="Wingdings" panose="05000000000000000000" pitchFamily="2" charset="2"/>
              <a:buChar char="Ø"/>
              <a:defRPr/>
            </a:pPr>
            <a:r>
              <a:rPr lang="en-US" sz="2000" u="sng" dirty="0" smtClean="0">
                <a:solidFill>
                  <a:srgbClr val="7030A0"/>
                </a:solidFill>
              </a:rPr>
              <a:t>Journal of Accounting and Marketing</a:t>
            </a:r>
          </a:p>
          <a:p>
            <a:pPr marL="342846" indent="-342846">
              <a:buFont typeface="Wingdings" panose="05000000000000000000" pitchFamily="2" charset="2"/>
              <a:buChar char="Ø"/>
              <a:defRPr/>
            </a:pPr>
            <a:r>
              <a:rPr lang="en-IN" sz="2000" u="sng" dirty="0">
                <a:solidFill>
                  <a:srgbClr val="7030A0"/>
                </a:solidFill>
              </a:rPr>
              <a:t>International Journal of Accounting Research </a:t>
            </a:r>
          </a:p>
          <a:p>
            <a:pPr>
              <a:defRPr/>
            </a:pPr>
            <a:endParaRPr lang="en-US" sz="2000" u="sng" dirty="0">
              <a:solidFill>
                <a:srgbClr val="002060"/>
              </a:solidFill>
            </a:endParaRPr>
          </a:p>
        </p:txBody>
      </p:sp>
      <p:sp>
        <p:nvSpPr>
          <p:cNvPr id="4" name="TextBox 3"/>
          <p:cNvSpPr txBox="1"/>
          <p:nvPr/>
        </p:nvSpPr>
        <p:spPr>
          <a:xfrm>
            <a:off x="1564140" y="1589438"/>
            <a:ext cx="3357802" cy="402218"/>
          </a:xfrm>
          <a:prstGeom prst="rect">
            <a:avLst/>
          </a:prstGeom>
          <a:noFill/>
        </p:spPr>
        <p:txBody>
          <a:bodyPr wrap="square" lIns="63048" tIns="31524" rIns="63048" bIns="31524" rtlCol="0">
            <a:spAutoFit/>
          </a:bodyPr>
          <a:lstStyle/>
          <a:p>
            <a:r>
              <a:rPr lang="en-US" sz="2200" dirty="0">
                <a:solidFill>
                  <a:srgbClr val="0070C0"/>
                </a:solidFill>
                <a:latin typeface="Times New Roman" pitchFamily="18" charset="0"/>
                <a:cs typeface="Times New Roman" pitchFamily="18" charset="0"/>
              </a:rPr>
              <a:t>Related Journals</a:t>
            </a:r>
          </a:p>
        </p:txBody>
      </p:sp>
      <p:pic>
        <p:nvPicPr>
          <p:cNvPr id="3074" name="Picture 2" descr="D:\EB_MEMBERS_IMAGES_UNIVERSITY LOGOS\JAMK\JAMK.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1" y="149253"/>
            <a:ext cx="9144000" cy="11239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D:\EB_MEMBERS_IMAGES_UNIVERSITY LOGOS\JAMK\JAMK_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3861048"/>
            <a:ext cx="3059926"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4115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075987"/>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lIns="91426" tIns="45713" rIns="91426" bIns="45713" anchor="ctr"/>
          <a:lstStyle/>
          <a:p>
            <a:pPr marL="342900" indent="-342900">
              <a:buFont typeface="Wingdings" pitchFamily="2" charset="2"/>
              <a:buChar char="Ø"/>
              <a:defRPr/>
            </a:pPr>
            <a:r>
              <a:rPr lang="en-IN" sz="2200" dirty="0"/>
              <a:t>2nd International Conference on Business Economics and Management</a:t>
            </a:r>
            <a:endParaRPr lang="en-US" sz="2200" dirty="0">
              <a:latin typeface="Footlight MT Light" panose="0204060206030A020304" pitchFamily="18" charset="0"/>
            </a:endParaRPr>
          </a:p>
        </p:txBody>
      </p:sp>
      <p:pic>
        <p:nvPicPr>
          <p:cNvPr id="5" name="Picture 2" descr="D:\EB_MEMBERS_IMAGES_UNIVERSITY LOGOS\JAMK\JAMK.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1" y="149253"/>
            <a:ext cx="9144000" cy="112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78216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endParaRPr lang="en-US" smtClean="0"/>
          </a:p>
        </p:txBody>
      </p:sp>
      <p:sp>
        <p:nvSpPr>
          <p:cNvPr id="26627" name="Content Placeholder 2"/>
          <p:cNvSpPr>
            <a:spLocks noGrp="1"/>
          </p:cNvSpPr>
          <p:nvPr>
            <p:ph idx="1"/>
          </p:nvPr>
        </p:nvSpPr>
        <p:spPr/>
        <p:txBody>
          <a:bodyPr/>
          <a:lstStyle/>
          <a:p>
            <a:endParaRPr lang="en-US" smtClean="0"/>
          </a:p>
        </p:txBody>
      </p:sp>
      <p:pic>
        <p:nvPicPr>
          <p:cNvPr id="26628"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252473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Editor</a:t>
            </a:r>
            <a:endParaRPr lang="en-IN" dirty="0"/>
          </a:p>
        </p:txBody>
      </p:sp>
      <p:sp>
        <p:nvSpPr>
          <p:cNvPr id="3" name="Content Placeholder 2"/>
          <p:cNvSpPr>
            <a:spLocks noGrp="1"/>
          </p:cNvSpPr>
          <p:nvPr>
            <p:ph idx="1"/>
          </p:nvPr>
        </p:nvSpPr>
        <p:spPr>
          <a:xfrm>
            <a:off x="251520" y="1600200"/>
            <a:ext cx="5256584" cy="4781128"/>
          </a:xfrm>
        </p:spPr>
        <p:txBody>
          <a:bodyPr>
            <a:normAutofit/>
          </a:bodyPr>
          <a:lstStyle/>
          <a:p>
            <a:pPr>
              <a:lnSpc>
                <a:spcPct val="150000"/>
              </a:lnSpc>
            </a:pPr>
            <a:r>
              <a:rPr lang="en-IN" sz="2300" b="1" dirty="0">
                <a:latin typeface="Times New Roman" pitchFamily="18" charset="0"/>
                <a:cs typeface="Times New Roman" pitchFamily="18" charset="0"/>
              </a:rPr>
              <a:t>H Kent </a:t>
            </a:r>
            <a:r>
              <a:rPr lang="en-IN" sz="2300" b="1" dirty="0" smtClean="0">
                <a:latin typeface="Times New Roman" pitchFamily="18" charset="0"/>
                <a:cs typeface="Times New Roman" pitchFamily="18" charset="0"/>
              </a:rPr>
              <a:t>Baker</a:t>
            </a:r>
            <a:br>
              <a:rPr lang="en-IN" sz="2300" b="1" dirty="0" smtClean="0">
                <a:latin typeface="Times New Roman" pitchFamily="18" charset="0"/>
                <a:cs typeface="Times New Roman" pitchFamily="18" charset="0"/>
              </a:rPr>
            </a:br>
            <a:r>
              <a:rPr lang="en-IN" sz="2300" dirty="0" smtClean="0">
                <a:latin typeface="Times New Roman" pitchFamily="18" charset="0"/>
                <a:cs typeface="Times New Roman" pitchFamily="18" charset="0"/>
              </a:rPr>
              <a:t>University Professor of Finance</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smtClean="0">
                <a:latin typeface="Times New Roman" pitchFamily="18" charset="0"/>
                <a:cs typeface="Times New Roman" pitchFamily="18" charset="0"/>
              </a:rPr>
              <a:t>American University                     </a:t>
            </a:r>
            <a:r>
              <a:rPr lang="en-IN" sz="2300" dirty="0" err="1" smtClean="0">
                <a:latin typeface="Times New Roman" pitchFamily="18" charset="0"/>
                <a:cs typeface="Times New Roman" pitchFamily="18" charset="0"/>
              </a:rPr>
              <a:t>Kogod</a:t>
            </a:r>
            <a:r>
              <a:rPr lang="en-IN" sz="2300" dirty="0" smtClean="0">
                <a:latin typeface="Times New Roman" pitchFamily="18" charset="0"/>
                <a:cs typeface="Times New Roman" pitchFamily="18" charset="0"/>
              </a:rPr>
              <a:t> School of </a:t>
            </a:r>
            <a:r>
              <a:rPr lang="en-IN" sz="2300" dirty="0" smtClean="0">
                <a:latin typeface="Times New Roman" pitchFamily="18" charset="0"/>
                <a:cs typeface="Times New Roman" pitchFamily="18" charset="0"/>
              </a:rPr>
              <a:t>Business            </a:t>
            </a:r>
            <a:r>
              <a:rPr lang="en-IN" sz="2300" dirty="0" smtClean="0">
                <a:latin typeface="Times New Roman" pitchFamily="18" charset="0"/>
                <a:cs typeface="Times New Roman" pitchFamily="18" charset="0"/>
              </a:rPr>
              <a:t>Department </a:t>
            </a:r>
            <a:r>
              <a:rPr lang="en-IN" sz="2300" dirty="0">
                <a:latin typeface="Times New Roman" pitchFamily="18" charset="0"/>
                <a:cs typeface="Times New Roman" pitchFamily="18" charset="0"/>
              </a:rPr>
              <a:t>of Finance and Real Estate</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smtClean="0">
                <a:latin typeface="Times New Roman" pitchFamily="18" charset="0"/>
                <a:cs typeface="Times New Roman" pitchFamily="18" charset="0"/>
              </a:rPr>
              <a:t>Washington </a:t>
            </a:r>
            <a:r>
              <a:rPr lang="en-IN" sz="2300" dirty="0">
                <a:latin typeface="Times New Roman" pitchFamily="18" charset="0"/>
                <a:cs typeface="Times New Roman" pitchFamily="18" charset="0"/>
              </a:rPr>
              <a:t>DC, 20016-8044, USA</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a:latin typeface="Times New Roman" pitchFamily="18" charset="0"/>
                <a:cs typeface="Times New Roman" pitchFamily="18" charset="0"/>
              </a:rPr>
              <a:t>Tel: 202-885-1949</a:t>
            </a:r>
            <a:r>
              <a:rPr lang="en-IN" sz="2300" dirty="0" smtClean="0">
                <a:latin typeface="Times New Roman" pitchFamily="18" charset="0"/>
                <a:cs typeface="Times New Roman" pitchFamily="18" charset="0"/>
              </a:rPr>
              <a:t/>
            </a:r>
            <a:br>
              <a:rPr lang="en-IN" sz="2300" dirty="0" smtClean="0">
                <a:latin typeface="Times New Roman" pitchFamily="18" charset="0"/>
                <a:cs typeface="Times New Roman" pitchFamily="18" charset="0"/>
              </a:rPr>
            </a:br>
            <a:r>
              <a:rPr lang="en-IN" sz="2300" dirty="0">
                <a:latin typeface="Times New Roman" pitchFamily="18" charset="0"/>
                <a:cs typeface="Times New Roman" pitchFamily="18" charset="0"/>
              </a:rPr>
              <a:t>Fax: 202-885-1946</a:t>
            </a:r>
          </a:p>
        </p:txBody>
      </p:sp>
      <p:pic>
        <p:nvPicPr>
          <p:cNvPr id="1026" name="Picture 2" descr="D:\EB_MEMBERS_IMAGES_UNIVERSITY LOGOS\JAMK\H KENT BAKER\journal-of-accounting-marketing-h-kent-baker-1038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1772816"/>
            <a:ext cx="2088232" cy="208823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EB_MEMBERS_IMAGES_UNIVERSITY LOGOS\JAMK\H KENT BAKER\american-university-9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8553" y="4515513"/>
            <a:ext cx="2295525" cy="1080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000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778098"/>
          </a:xfrm>
        </p:spPr>
        <p:txBody>
          <a:bodyPr>
            <a:normAutofit/>
          </a:bodyPr>
          <a:lstStyle/>
          <a:p>
            <a:r>
              <a:rPr lang="en-IN" sz="3600" b="1" dirty="0">
                <a:latin typeface="Times New Roman" pitchFamily="18" charset="0"/>
                <a:cs typeface="Times New Roman" pitchFamily="18" charset="0"/>
              </a:rPr>
              <a:t>Biography</a:t>
            </a:r>
          </a:p>
        </p:txBody>
      </p:sp>
      <p:sp>
        <p:nvSpPr>
          <p:cNvPr id="3" name="Content Placeholder 2"/>
          <p:cNvSpPr>
            <a:spLocks noGrp="1"/>
          </p:cNvSpPr>
          <p:nvPr>
            <p:ph idx="1"/>
          </p:nvPr>
        </p:nvSpPr>
        <p:spPr>
          <a:xfrm>
            <a:off x="323528" y="1340768"/>
            <a:ext cx="8568952" cy="5256584"/>
          </a:xfrm>
        </p:spPr>
        <p:txBody>
          <a:bodyPr>
            <a:noAutofit/>
          </a:bodyPr>
          <a:lstStyle/>
          <a:p>
            <a:pPr algn="just">
              <a:lnSpc>
                <a:spcPct val="150000"/>
              </a:lnSpc>
            </a:pPr>
            <a:r>
              <a:rPr lang="en-IN" sz="2300" dirty="0" err="1">
                <a:latin typeface="Times New Roman" pitchFamily="18" charset="0"/>
                <a:cs typeface="Times New Roman" pitchFamily="18" charset="0"/>
              </a:rPr>
              <a:t>Prof.</a:t>
            </a:r>
            <a:r>
              <a:rPr lang="en-IN" sz="2300" dirty="0">
                <a:latin typeface="Times New Roman" pitchFamily="18" charset="0"/>
                <a:cs typeface="Times New Roman" pitchFamily="18" charset="0"/>
              </a:rPr>
              <a:t> H. Kent Baker is University Professor of Finance at the </a:t>
            </a:r>
            <a:r>
              <a:rPr lang="en-IN" sz="2300" dirty="0" err="1">
                <a:latin typeface="Times New Roman" pitchFamily="18" charset="0"/>
                <a:cs typeface="Times New Roman" pitchFamily="18" charset="0"/>
              </a:rPr>
              <a:t>Kogod</a:t>
            </a:r>
            <a:r>
              <a:rPr lang="en-IN" sz="2300" dirty="0">
                <a:latin typeface="Times New Roman" pitchFamily="18" charset="0"/>
                <a:cs typeface="Times New Roman" pitchFamily="18" charset="0"/>
              </a:rPr>
              <a:t> School of Business, American University in Washington, DC.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He </a:t>
            </a:r>
            <a:r>
              <a:rPr lang="en-IN" sz="2300" dirty="0">
                <a:latin typeface="Times New Roman" pitchFamily="18" charset="0"/>
                <a:cs typeface="Times New Roman" pitchFamily="18" charset="0"/>
              </a:rPr>
              <a:t>is the author/co-editor or editor/co-editor of </a:t>
            </a:r>
            <a:r>
              <a:rPr lang="en-IN" sz="2300" dirty="0" smtClean="0">
                <a:latin typeface="Times New Roman" pitchFamily="18" charset="0"/>
                <a:cs typeface="Times New Roman" pitchFamily="18" charset="0"/>
              </a:rPr>
              <a:t>24 </a:t>
            </a:r>
            <a:r>
              <a:rPr lang="en-IN" sz="2300" dirty="0">
                <a:latin typeface="Times New Roman" pitchFamily="18" charset="0"/>
                <a:cs typeface="Times New Roman" pitchFamily="18" charset="0"/>
              </a:rPr>
              <a:t>books including several textbooks.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Professor </a:t>
            </a:r>
            <a:r>
              <a:rPr lang="en-IN" sz="2300" dirty="0">
                <a:latin typeface="Times New Roman" pitchFamily="18" charset="0"/>
                <a:cs typeface="Times New Roman" pitchFamily="18" charset="0"/>
              </a:rPr>
              <a:t>Baker has also published more than 250 journal articles, monographs, book chapters, and proceedings as well as 350 book reviews and abstracts.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Much </a:t>
            </a:r>
            <a:r>
              <a:rPr lang="en-IN" sz="2300" dirty="0">
                <a:latin typeface="Times New Roman" pitchFamily="18" charset="0"/>
                <a:cs typeface="Times New Roman" pitchFamily="18" charset="0"/>
              </a:rPr>
              <a:t>of his research is empirical and published in peer-reviewed academic </a:t>
            </a:r>
            <a:r>
              <a:rPr lang="en-IN" sz="2300" dirty="0" smtClean="0">
                <a:latin typeface="Times New Roman" pitchFamily="18" charset="0"/>
                <a:cs typeface="Times New Roman" pitchFamily="18" charset="0"/>
              </a:rPr>
              <a:t>journals</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730764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192688"/>
          </a:xfrm>
        </p:spPr>
        <p:txBody>
          <a:bodyPr>
            <a:normAutofit/>
          </a:bodyPr>
          <a:lstStyle/>
          <a:p>
            <a:pPr marL="0" indent="0" algn="just">
              <a:lnSpc>
                <a:spcPct val="150000"/>
              </a:lnSpc>
              <a:buNone/>
            </a:pPr>
            <a:r>
              <a:rPr lang="en-IN" sz="2300" dirty="0" smtClean="0">
                <a:latin typeface="Times New Roman" pitchFamily="18" charset="0"/>
                <a:cs typeface="Times New Roman" pitchFamily="18" charset="0"/>
              </a:rPr>
              <a:t>Journals </a:t>
            </a:r>
            <a:r>
              <a:rPr lang="en-IN" sz="2300" dirty="0" smtClean="0">
                <a:latin typeface="Times New Roman" pitchFamily="18" charset="0"/>
                <a:cs typeface="Times New Roman" pitchFamily="18" charset="0"/>
              </a:rPr>
              <a:t>include: </a:t>
            </a:r>
          </a:p>
          <a:p>
            <a:pPr algn="just">
              <a:lnSpc>
                <a:spcPct val="150000"/>
              </a:lnSpc>
            </a:pPr>
            <a:r>
              <a:rPr lang="en-IN" sz="2300" dirty="0" smtClean="0">
                <a:latin typeface="Times New Roman" pitchFamily="18" charset="0"/>
                <a:cs typeface="Times New Roman" pitchFamily="18" charset="0"/>
              </a:rPr>
              <a:t>Journal of Finance</a:t>
            </a:r>
          </a:p>
          <a:p>
            <a:pPr algn="just">
              <a:lnSpc>
                <a:spcPct val="150000"/>
              </a:lnSpc>
            </a:pPr>
            <a:r>
              <a:rPr lang="en-IN" sz="2300" dirty="0" smtClean="0">
                <a:latin typeface="Times New Roman" pitchFamily="18" charset="0"/>
                <a:cs typeface="Times New Roman" pitchFamily="18" charset="0"/>
              </a:rPr>
              <a:t>Journal of Financial and Quantitative Analysis</a:t>
            </a:r>
          </a:p>
          <a:p>
            <a:pPr algn="just">
              <a:lnSpc>
                <a:spcPct val="150000"/>
              </a:lnSpc>
            </a:pPr>
            <a:r>
              <a:rPr lang="en-IN" sz="2300" dirty="0" smtClean="0">
                <a:latin typeface="Times New Roman" pitchFamily="18" charset="0"/>
                <a:cs typeface="Times New Roman" pitchFamily="18" charset="0"/>
              </a:rPr>
              <a:t>Financial Management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Financial Analysts Journal</a:t>
            </a:r>
          </a:p>
          <a:p>
            <a:pPr algn="just">
              <a:lnSpc>
                <a:spcPct val="150000"/>
              </a:lnSpc>
            </a:pPr>
            <a:r>
              <a:rPr lang="en-IN" sz="2300" dirty="0" smtClean="0">
                <a:latin typeface="Times New Roman" pitchFamily="18" charset="0"/>
                <a:cs typeface="Times New Roman" pitchFamily="18" charset="0"/>
              </a:rPr>
              <a:t>Journal of Portfolio </a:t>
            </a:r>
            <a:r>
              <a:rPr lang="en-IN" sz="2300" dirty="0" smtClean="0">
                <a:latin typeface="Times New Roman" pitchFamily="18" charset="0"/>
                <a:cs typeface="Times New Roman" pitchFamily="18" charset="0"/>
              </a:rPr>
              <a:t>Management</a:t>
            </a:r>
          </a:p>
          <a:p>
            <a:pPr algn="just">
              <a:lnSpc>
                <a:spcPct val="150000"/>
              </a:lnSpc>
            </a:pPr>
            <a:r>
              <a:rPr lang="en-IN" sz="2300" dirty="0" smtClean="0">
                <a:latin typeface="Times New Roman" pitchFamily="18" charset="0"/>
                <a:cs typeface="Times New Roman" pitchFamily="18" charset="0"/>
              </a:rPr>
              <a:t>Journal of Financial Research</a:t>
            </a:r>
          </a:p>
          <a:p>
            <a:pPr algn="just">
              <a:lnSpc>
                <a:spcPct val="150000"/>
              </a:lnSpc>
            </a:pPr>
            <a:r>
              <a:rPr lang="en-IN" sz="2300" dirty="0" smtClean="0">
                <a:latin typeface="Times New Roman" pitchFamily="18" charset="0"/>
                <a:cs typeface="Times New Roman" pitchFamily="18" charset="0"/>
              </a:rPr>
              <a:t>Financial Review</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Harvard Business Review</a:t>
            </a:r>
          </a:p>
          <a:p>
            <a:pPr algn="just">
              <a:lnSpc>
                <a:spcPct val="150000"/>
              </a:lnSpc>
            </a:pPr>
            <a:r>
              <a:rPr lang="en-IN" sz="2300" dirty="0" smtClean="0">
                <a:latin typeface="Times New Roman" pitchFamily="18" charset="0"/>
                <a:cs typeface="Times New Roman" pitchFamily="18" charset="0"/>
              </a:rPr>
              <a:t>Journal of Accountancy</a:t>
            </a:r>
            <a:endParaRPr lang="en-IN" dirty="0"/>
          </a:p>
        </p:txBody>
      </p:sp>
    </p:spTree>
    <p:extLst>
      <p:ext uri="{BB962C8B-B14F-4D97-AF65-F5344CB8AC3E}">
        <p14:creationId xmlns:p14="http://schemas.microsoft.com/office/powerpoint/2010/main" val="2970559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lstStyle/>
          <a:p>
            <a:pPr algn="just">
              <a:lnSpc>
                <a:spcPct val="150000"/>
              </a:lnSpc>
            </a:pPr>
            <a:r>
              <a:rPr lang="en-IN" sz="2300" dirty="0" smtClean="0">
                <a:latin typeface="Times New Roman" pitchFamily="18" charset="0"/>
                <a:cs typeface="Times New Roman" pitchFamily="18" charset="0"/>
              </a:rPr>
              <a:t>He has had consulting and training experience with more than 100 organizations. </a:t>
            </a:r>
          </a:p>
          <a:p>
            <a:pPr algn="just">
              <a:lnSpc>
                <a:spcPct val="150000"/>
              </a:lnSpc>
            </a:pPr>
            <a:r>
              <a:rPr lang="en-IN" sz="2300" dirty="0" smtClean="0">
                <a:latin typeface="Times New Roman" pitchFamily="18" charset="0"/>
                <a:cs typeface="Times New Roman" pitchFamily="18" charset="0"/>
              </a:rPr>
              <a:t>He currently serves on six advisory or editorial boards. </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Professor </a:t>
            </a:r>
            <a:r>
              <a:rPr lang="en-IN" sz="2300" dirty="0" smtClean="0">
                <a:latin typeface="Times New Roman" pitchFamily="18" charset="0"/>
                <a:cs typeface="Times New Roman" pitchFamily="18" charset="0"/>
              </a:rPr>
              <a:t>Baker received a B.S.B.A. from Georgetown University; </a:t>
            </a:r>
            <a:r>
              <a:rPr lang="en-IN" sz="2300" dirty="0" smtClean="0">
                <a:latin typeface="Times New Roman" pitchFamily="18" charset="0"/>
                <a:cs typeface="Times New Roman" pitchFamily="18" charset="0"/>
              </a:rPr>
              <a:t>an </a:t>
            </a:r>
            <a:r>
              <a:rPr lang="en-IN" sz="2300" dirty="0" smtClean="0">
                <a:latin typeface="Times New Roman" pitchFamily="18" charset="0"/>
                <a:cs typeface="Times New Roman" pitchFamily="18" charset="0"/>
              </a:rPr>
              <a:t>M.B.A., M.Ed., and D.B.A. from the University of </a:t>
            </a:r>
            <a:r>
              <a:rPr lang="en-IN" sz="2300" dirty="0" smtClean="0">
                <a:latin typeface="Times New Roman" pitchFamily="18" charset="0"/>
                <a:cs typeface="Times New Roman" pitchFamily="18" charset="0"/>
              </a:rPr>
              <a:t>Maryland, and M.S</a:t>
            </a:r>
            <a:r>
              <a:rPr lang="en-IN" sz="2300" dirty="0" smtClean="0">
                <a:latin typeface="Times New Roman" pitchFamily="18" charset="0"/>
                <a:cs typeface="Times New Roman" pitchFamily="18" charset="0"/>
              </a:rPr>
              <a:t>., M.A., and two PhDs from American University. </a:t>
            </a:r>
          </a:p>
          <a:p>
            <a:pPr algn="just">
              <a:lnSpc>
                <a:spcPct val="150000"/>
              </a:lnSpc>
            </a:pPr>
            <a:r>
              <a:rPr lang="en-IN" sz="2300" dirty="0" smtClean="0">
                <a:latin typeface="Times New Roman" pitchFamily="18" charset="0"/>
                <a:cs typeface="Times New Roman" pitchFamily="18" charset="0"/>
              </a:rPr>
              <a:t>He also holds CFA and CMA designations.</a:t>
            </a:r>
          </a:p>
          <a:p>
            <a:endParaRPr lang="en-IN" dirty="0"/>
          </a:p>
        </p:txBody>
      </p:sp>
    </p:spTree>
    <p:extLst>
      <p:ext uri="{BB962C8B-B14F-4D97-AF65-F5344CB8AC3E}">
        <p14:creationId xmlns:p14="http://schemas.microsoft.com/office/powerpoint/2010/main" val="416905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994122"/>
          </a:xfrm>
        </p:spPr>
        <p:txBody>
          <a:bodyPr>
            <a:normAutofit/>
          </a:bodyPr>
          <a:lstStyle/>
          <a:p>
            <a:r>
              <a:rPr lang="en-IN" sz="3600" b="1" dirty="0">
                <a:latin typeface="Times New Roman" pitchFamily="18" charset="0"/>
                <a:cs typeface="Times New Roman" pitchFamily="18" charset="0"/>
              </a:rPr>
              <a:t>Research Interest</a:t>
            </a:r>
          </a:p>
        </p:txBody>
      </p:sp>
      <p:sp>
        <p:nvSpPr>
          <p:cNvPr id="3" name="Content Placeholder 2"/>
          <p:cNvSpPr>
            <a:spLocks noGrp="1"/>
          </p:cNvSpPr>
          <p:nvPr>
            <p:ph idx="1"/>
          </p:nvPr>
        </p:nvSpPr>
        <p:spPr>
          <a:xfrm>
            <a:off x="323528" y="1556792"/>
            <a:ext cx="8496944" cy="4896544"/>
          </a:xfrm>
        </p:spPr>
        <p:txBody>
          <a:bodyPr>
            <a:normAutofit/>
          </a:bodyPr>
          <a:lstStyle/>
          <a:p>
            <a:pPr marL="0" indent="0" algn="just">
              <a:lnSpc>
                <a:spcPct val="150000"/>
              </a:lnSpc>
              <a:buNone/>
            </a:pPr>
            <a:r>
              <a:rPr lang="en-IN" sz="2300" dirty="0" smtClean="0">
                <a:latin typeface="Times New Roman" pitchFamily="18" charset="0"/>
                <a:cs typeface="Times New Roman" pitchFamily="18" charset="0"/>
              </a:rPr>
              <a:t>His research interests include</a:t>
            </a:r>
            <a:r>
              <a:rPr lang="en-IN" sz="2300" dirty="0" smtClean="0">
                <a:latin typeface="Times New Roman" pitchFamily="18" charset="0"/>
                <a:cs typeface="Times New Roman" pitchFamily="18" charset="0"/>
              </a:rPr>
              <a:t>:</a:t>
            </a:r>
          </a:p>
          <a:p>
            <a:pPr algn="just">
              <a:lnSpc>
                <a:spcPct val="150000"/>
              </a:lnSpc>
            </a:pPr>
            <a:r>
              <a:rPr lang="en-IN" sz="2300" dirty="0" smtClean="0">
                <a:latin typeface="Times New Roman" pitchFamily="18" charset="0"/>
                <a:cs typeface="Times New Roman" pitchFamily="18" charset="0"/>
              </a:rPr>
              <a:t>Survey research </a:t>
            </a:r>
            <a:endParaRPr lang="en-IN" sz="2300" dirty="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Investor </a:t>
            </a:r>
            <a:r>
              <a:rPr lang="en-IN" sz="2300" dirty="0" err="1" smtClean="0">
                <a:latin typeface="Times New Roman" pitchFamily="18" charset="0"/>
                <a:cs typeface="Times New Roman" pitchFamily="18" charset="0"/>
              </a:rPr>
              <a:t>behavior</a:t>
            </a:r>
            <a:endParaRPr lang="en-IN" sz="2300" dirty="0" smtClean="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Financial psychology</a:t>
            </a:r>
            <a:endParaRPr lang="en-IN" sz="2300" dirty="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Market microstructure</a:t>
            </a:r>
            <a:endParaRPr lang="en-IN" sz="2300" dirty="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Dividend policy</a:t>
            </a:r>
            <a:endParaRPr lang="en-IN" sz="2300" dirty="0">
              <a:latin typeface="Times New Roman" pitchFamily="18" charset="0"/>
              <a:cs typeface="Times New Roman" pitchFamily="18" charset="0"/>
            </a:endParaRPr>
          </a:p>
          <a:p>
            <a:pPr algn="just">
              <a:lnSpc>
                <a:spcPct val="150000"/>
              </a:lnSpc>
            </a:pPr>
            <a:r>
              <a:rPr lang="en-IN" sz="2300" dirty="0" smtClean="0">
                <a:latin typeface="Times New Roman" pitchFamily="18" charset="0"/>
                <a:cs typeface="Times New Roman" pitchFamily="18" charset="0"/>
              </a:rPr>
              <a:t>Mutual </a:t>
            </a:r>
            <a:r>
              <a:rPr lang="en-IN" sz="2300" dirty="0">
                <a:latin typeface="Times New Roman" pitchFamily="18" charset="0"/>
                <a:cs typeface="Times New Roman" pitchFamily="18" charset="0"/>
              </a:rPr>
              <a:t>funds</a:t>
            </a:r>
          </a:p>
        </p:txBody>
      </p:sp>
    </p:spTree>
    <p:extLst>
      <p:ext uri="{BB962C8B-B14F-4D97-AF65-F5344CB8AC3E}">
        <p14:creationId xmlns:p14="http://schemas.microsoft.com/office/powerpoint/2010/main" val="192962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a:xfrm>
            <a:off x="457200" y="274638"/>
            <a:ext cx="8435280" cy="922114"/>
          </a:xfrm>
        </p:spPr>
        <p:txBody>
          <a:bodyPr/>
          <a:lstStyle/>
          <a:p>
            <a:r>
              <a:rPr lang="en-US" sz="4000" b="1" dirty="0" smtClean="0">
                <a:latin typeface="Times New Roman" charset="0"/>
                <a:cs typeface="Times New Roman" charset="0"/>
              </a:rPr>
              <a:t>Market Microstructure</a:t>
            </a:r>
          </a:p>
        </p:txBody>
      </p:sp>
      <p:sp>
        <p:nvSpPr>
          <p:cNvPr id="362499" name="Rectangle 3"/>
          <p:cNvSpPr>
            <a:spLocks noGrp="1" noChangeArrowheads="1"/>
          </p:cNvSpPr>
          <p:nvPr>
            <p:ph type="body" idx="1"/>
          </p:nvPr>
        </p:nvSpPr>
        <p:spPr>
          <a:xfrm>
            <a:off x="457200" y="1196752"/>
            <a:ext cx="8435280" cy="5256584"/>
          </a:xfrm>
        </p:spPr>
        <p:txBody>
          <a:bodyPr>
            <a:normAutofit/>
          </a:bodyPr>
          <a:lstStyle/>
          <a:p>
            <a:pPr marL="609600" indent="-609600" algn="just">
              <a:lnSpc>
                <a:spcPct val="150000"/>
              </a:lnSpc>
            </a:pPr>
            <a:r>
              <a:rPr lang="en-US" sz="2300" dirty="0" smtClean="0">
                <a:latin typeface="Times New Roman" charset="0"/>
                <a:cs typeface="Times New Roman" charset="0"/>
              </a:rPr>
              <a:t>Market Microstructure is the process by which securities such as stocks are traded. </a:t>
            </a:r>
          </a:p>
          <a:p>
            <a:pPr marL="609600" indent="-609600" algn="just">
              <a:lnSpc>
                <a:spcPct val="150000"/>
              </a:lnSpc>
            </a:pPr>
            <a:r>
              <a:rPr lang="en-US" sz="2300" dirty="0" smtClean="0">
                <a:latin typeface="Times New Roman" charset="0"/>
                <a:cs typeface="Times New Roman" charset="0"/>
              </a:rPr>
              <a:t>For a stock market to function properly, a structure is needed to:</a:t>
            </a:r>
          </a:p>
          <a:p>
            <a:pPr marL="609600" indent="-609600" algn="just">
              <a:lnSpc>
                <a:spcPct val="150000"/>
              </a:lnSpc>
              <a:buFont typeface="Times" charset="0"/>
              <a:buAutoNum type="arabicPeriod"/>
            </a:pPr>
            <a:r>
              <a:rPr lang="en-US" sz="2300" dirty="0" smtClean="0">
                <a:latin typeface="Times New Roman" charset="0"/>
                <a:cs typeface="Times New Roman" charset="0"/>
              </a:rPr>
              <a:t>Facilitate the placing of orders.</a:t>
            </a:r>
          </a:p>
          <a:p>
            <a:pPr marL="609600" indent="-609600" algn="just">
              <a:lnSpc>
                <a:spcPct val="150000"/>
              </a:lnSpc>
              <a:buFont typeface="Times" charset="0"/>
              <a:buAutoNum type="arabicPeriod"/>
            </a:pPr>
            <a:r>
              <a:rPr lang="en-US" sz="2300" dirty="0" smtClean="0">
                <a:latin typeface="Times New Roman" charset="0"/>
                <a:cs typeface="Times New Roman" charset="0"/>
              </a:rPr>
              <a:t>Speed the execution of the trades ordered.</a:t>
            </a:r>
          </a:p>
          <a:p>
            <a:pPr marL="609600" indent="-609600" algn="just">
              <a:lnSpc>
                <a:spcPct val="150000"/>
              </a:lnSpc>
              <a:buFont typeface="Times" charset="0"/>
              <a:buAutoNum type="arabicPeriod"/>
            </a:pPr>
            <a:r>
              <a:rPr lang="en-US" sz="2300" dirty="0" smtClean="0">
                <a:latin typeface="Times New Roman" charset="0"/>
                <a:cs typeface="Times New Roman" charset="0"/>
              </a:rPr>
              <a:t>Provide equal access to information for all investors. </a:t>
            </a:r>
          </a:p>
          <a:p>
            <a:pPr algn="just">
              <a:lnSpc>
                <a:spcPct val="150000"/>
              </a:lnSpc>
            </a:pPr>
            <a:r>
              <a:rPr lang="en-IN" sz="2300" dirty="0" smtClean="0">
                <a:latin typeface="Times New Roman" charset="0"/>
                <a:cs typeface="Times New Roman" charset="0"/>
              </a:rPr>
              <a:t>It is the study of the process and outcomes of exchanging assets under explicit trading rules</a:t>
            </a:r>
          </a:p>
          <a:p>
            <a:pPr marL="609600" indent="-609600" algn="just">
              <a:lnSpc>
                <a:spcPct val="150000"/>
              </a:lnSpc>
              <a:buFont typeface="Times" charset="0"/>
              <a:buAutoNum type="arabicPeriod"/>
            </a:pPr>
            <a:endParaRPr lang="en-US" sz="2300" dirty="0" smtClean="0">
              <a:latin typeface="Times New Roman" charset="0"/>
              <a:cs typeface="Times New Roman" charset="0"/>
            </a:endParaRPr>
          </a:p>
        </p:txBody>
      </p:sp>
    </p:spTree>
    <p:extLst>
      <p:ext uri="{BB962C8B-B14F-4D97-AF65-F5344CB8AC3E}">
        <p14:creationId xmlns:p14="http://schemas.microsoft.com/office/powerpoint/2010/main" val="479682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1" name="Rectangle 3"/>
          <p:cNvSpPr>
            <a:spLocks noGrp="1" noChangeArrowheads="1"/>
          </p:cNvSpPr>
          <p:nvPr>
            <p:ph type="body" idx="1"/>
          </p:nvPr>
        </p:nvSpPr>
        <p:spPr>
          <a:xfrm>
            <a:off x="323850" y="260648"/>
            <a:ext cx="8496300" cy="6263977"/>
          </a:xfrm>
        </p:spPr>
        <p:txBody>
          <a:bodyPr>
            <a:normAutofit fontScale="25000" lnSpcReduction="20000"/>
          </a:bodyPr>
          <a:lstStyle/>
          <a:p>
            <a:pPr algn="just">
              <a:lnSpc>
                <a:spcPct val="170000"/>
              </a:lnSpc>
            </a:pPr>
            <a:r>
              <a:rPr lang="en-US" altLang="zh-CN" sz="9200" dirty="0" smtClean="0">
                <a:latin typeface="Times New Roman" charset="0"/>
                <a:ea typeface="SimSun" pitchFamily="2" charset="-122"/>
                <a:cs typeface="Times New Roman" charset="0"/>
              </a:rPr>
              <a:t>Analysis of how specific trading mechanisms affect the price formation process.</a:t>
            </a:r>
          </a:p>
          <a:p>
            <a:pPr algn="just">
              <a:lnSpc>
                <a:spcPct val="170000"/>
              </a:lnSpc>
            </a:pPr>
            <a:r>
              <a:rPr lang="en-US" altLang="zh-CN" sz="9200" dirty="0" smtClean="0">
                <a:latin typeface="Times New Roman" charset="0"/>
                <a:ea typeface="SimSun" pitchFamily="2" charset="-122"/>
                <a:cs typeface="Times New Roman" charset="0"/>
              </a:rPr>
              <a:t>Trading mechanism: set of rules governing the exchange of financial assets (stocks, derivatives) or foreign currencies in a market.</a:t>
            </a:r>
          </a:p>
          <a:p>
            <a:pPr marL="0" indent="0" algn="just">
              <a:lnSpc>
                <a:spcPct val="170000"/>
              </a:lnSpc>
              <a:buNone/>
            </a:pPr>
            <a:r>
              <a:rPr lang="en-US" altLang="zh-CN" sz="9200" b="1" dirty="0" smtClean="0">
                <a:latin typeface="Times New Roman" charset="0"/>
                <a:ea typeface="SimSun" pitchFamily="2" charset="-122"/>
                <a:cs typeface="Times New Roman" charset="0"/>
              </a:rPr>
              <a:t>Need for market microstructure</a:t>
            </a:r>
          </a:p>
          <a:p>
            <a:pPr algn="just">
              <a:lnSpc>
                <a:spcPct val="170000"/>
              </a:lnSpc>
            </a:pPr>
            <a:r>
              <a:rPr lang="en-US" altLang="zh-CN" sz="9200" dirty="0" smtClean="0">
                <a:latin typeface="Times New Roman" charset="0"/>
                <a:ea typeface="SimSun" pitchFamily="2" charset="-122"/>
                <a:cs typeface="Times New Roman" charset="0"/>
              </a:rPr>
              <a:t>Tries to answer how prices are formed in the economy.</a:t>
            </a:r>
          </a:p>
          <a:p>
            <a:pPr algn="just">
              <a:lnSpc>
                <a:spcPct val="170000"/>
              </a:lnSpc>
            </a:pPr>
            <a:r>
              <a:rPr lang="en-IN" altLang="zh-CN" sz="9200" dirty="0" smtClean="0">
                <a:latin typeface="Times New Roman" charset="0"/>
                <a:ea typeface="SimSun" pitchFamily="2" charset="-122"/>
                <a:cs typeface="Times New Roman" charset="0"/>
              </a:rPr>
              <a:t>Market microstructure has a profound impact on the real world – on traders, broker/dealers, exchanges, regulators, and policy makers alike.</a:t>
            </a:r>
          </a:p>
          <a:p>
            <a:pPr algn="just">
              <a:lnSpc>
                <a:spcPct val="170000"/>
              </a:lnSpc>
            </a:pPr>
            <a:endParaRPr lang="en-IN" altLang="zh-CN" sz="9200" dirty="0" smtClean="0">
              <a:latin typeface="Times New Roman" charset="0"/>
              <a:ea typeface="SimSun" pitchFamily="2" charset="-122"/>
              <a:cs typeface="Times New Roman" charset="0"/>
            </a:endParaRPr>
          </a:p>
          <a:p>
            <a:pPr algn="just">
              <a:lnSpc>
                <a:spcPct val="170000"/>
              </a:lnSpc>
            </a:pPr>
            <a:endParaRPr lang="en-US" altLang="zh-CN" sz="3300" dirty="0" smtClean="0">
              <a:latin typeface="Times New Roman" charset="0"/>
              <a:ea typeface="SimSun" pitchFamily="2" charset="-122"/>
              <a:cs typeface="Times New Roman" charset="0"/>
            </a:endParaRPr>
          </a:p>
          <a:p>
            <a:pPr lvl="1" algn="just">
              <a:lnSpc>
                <a:spcPct val="150000"/>
              </a:lnSpc>
              <a:buFont typeface="Arial" pitchFamily="34" charset="0"/>
              <a:buChar char="•"/>
            </a:pPr>
            <a:endParaRPr lang="en-US" altLang="zh-CN" sz="2300" dirty="0" smtClean="0">
              <a:latin typeface="Times New Roman" charset="0"/>
              <a:ea typeface="SimSun" pitchFamily="2" charset="-122"/>
              <a:cs typeface="Times New Roman" charset="0"/>
            </a:endParaRPr>
          </a:p>
          <a:p>
            <a:pPr lvl="1" algn="just">
              <a:lnSpc>
                <a:spcPct val="150000"/>
              </a:lnSpc>
              <a:buFont typeface="Times" charset="0"/>
              <a:buNone/>
            </a:pPr>
            <a:endParaRPr lang="en-US" altLang="zh-CN" sz="2300" dirty="0" smtClean="0">
              <a:latin typeface="Times New Roman" charset="0"/>
              <a:ea typeface="SimSun" pitchFamily="2" charset="-122"/>
              <a:cs typeface="Times New Roman" charset="0"/>
            </a:endParaRPr>
          </a:p>
          <a:p>
            <a:pPr lvl="1" algn="just">
              <a:lnSpc>
                <a:spcPct val="150000"/>
              </a:lnSpc>
              <a:buFont typeface="Times" charset="0"/>
              <a:buNone/>
            </a:pPr>
            <a:r>
              <a:rPr lang="en-US" altLang="zh-CN" sz="2300" dirty="0" smtClean="0">
                <a:latin typeface="Times New Roman" charset="0"/>
                <a:ea typeface="SimSun" pitchFamily="2" charset="-122"/>
                <a:cs typeface="Times New Roman" charset="0"/>
              </a:rPr>
              <a:t>   </a:t>
            </a:r>
          </a:p>
        </p:txBody>
      </p:sp>
    </p:spTree>
    <p:extLst>
      <p:ext uri="{BB962C8B-B14F-4D97-AF65-F5344CB8AC3E}">
        <p14:creationId xmlns:p14="http://schemas.microsoft.com/office/powerpoint/2010/main" val="702842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1065</Words>
  <Application>Microsoft Office PowerPoint</Application>
  <PresentationFormat>On-screen Show (4:3)</PresentationFormat>
  <Paragraphs>147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Editor</vt:lpstr>
      <vt:lpstr>Biography</vt:lpstr>
      <vt:lpstr>PowerPoint Presentation</vt:lpstr>
      <vt:lpstr>PowerPoint Presentation</vt:lpstr>
      <vt:lpstr>Research Interest</vt:lpstr>
      <vt:lpstr>Market Microstructure</vt:lpstr>
      <vt:lpstr>PowerPoint Presentation</vt:lpstr>
      <vt:lpstr>Organization of Financial Markets</vt:lpstr>
      <vt:lpstr>PowerPoint Presentation</vt:lpstr>
      <vt:lpstr>PowerPoint Presentation</vt:lpstr>
      <vt:lpstr>Forces affecting the structure of markets</vt:lpstr>
      <vt:lpstr>PowerPoint Presentation</vt:lpstr>
      <vt:lpstr>PowerPoint Presentation</vt:lpstr>
      <vt:lpstr>Market structures</vt:lpstr>
      <vt:lpstr>PowerPoint Presentation</vt:lpstr>
      <vt:lpstr>PowerPoint Presentation</vt:lpstr>
      <vt:lpstr> Market maker obligations </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dc:creator>
  <cp:lastModifiedBy>kbaker</cp:lastModifiedBy>
  <cp:revision>12</cp:revision>
  <dcterms:created xsi:type="dcterms:W3CDTF">2014-10-16T11:08:41Z</dcterms:created>
  <dcterms:modified xsi:type="dcterms:W3CDTF">2014-11-17T18:37:49Z</dcterms:modified>
</cp:coreProperties>
</file>