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58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DDD5C8-0E83-40F0-B012-8EBEDA4B3FF5}" type="datetimeFigureOut">
              <a:rPr lang="zh-CN" altLang="en-US" smtClean="0"/>
              <a:t>2014/10/8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08A8A8-CFA4-4389-86E5-574E61E5F0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Prof. Han </a:t>
            </a:r>
            <a:r>
              <a:rPr lang="en-US" altLang="zh-CN" dirty="0" err="1" smtClean="0"/>
              <a:t>Shen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Shen_han@fudan.edu.cn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Articles in Refereed Journals</a:t>
            </a:r>
            <a:endParaRPr lang="zh-CN" altLang="en-US" b="1" i="1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(2011), Customer Satisfaction Measurement for Economy Hotels——Under the Framework of ACSI, </a:t>
            </a:r>
            <a:r>
              <a:rPr lang="en-US" i="1" dirty="0" smtClean="0"/>
              <a:t>Tourism Tribune</a:t>
            </a:r>
            <a:r>
              <a:rPr lang="en-US" dirty="0" smtClean="0"/>
              <a:t> (CSSCI), 26 (1)：58-62.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(2011), Job Burnout and Life Satisfaction among Migrant Workers in the Lodging and Catering Industry in China, </a:t>
            </a:r>
            <a:r>
              <a:rPr lang="en-US" i="1" dirty="0" smtClean="0"/>
              <a:t>Tourism: New Theory, New </a:t>
            </a:r>
            <a:r>
              <a:rPr lang="en-US" i="1" dirty="0" err="1" smtClean="0"/>
              <a:t>Prospectives</a:t>
            </a:r>
            <a:r>
              <a:rPr lang="en-US" dirty="0" smtClean="0"/>
              <a:t>, Vo. 3, </a:t>
            </a:r>
            <a:r>
              <a:rPr lang="en-US" dirty="0" err="1" smtClean="0"/>
              <a:t>Fudan</a:t>
            </a:r>
            <a:r>
              <a:rPr lang="en-US" dirty="0" smtClean="0"/>
              <a:t> University Press, Shanghai, China.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, Yang </a:t>
            </a:r>
            <a:r>
              <a:rPr lang="en-US" dirty="0" err="1" smtClean="0"/>
              <a:t>Xiaohuan</a:t>
            </a:r>
            <a:r>
              <a:rPr lang="en-US" dirty="0" smtClean="0"/>
              <a:t>, Liu </a:t>
            </a:r>
            <a:r>
              <a:rPr lang="en-US" dirty="0" err="1" smtClean="0"/>
              <a:t>Hongbo</a:t>
            </a:r>
            <a:r>
              <a:rPr lang="en-US" dirty="0" smtClean="0"/>
              <a:t>. (2011), Management of 2010 Shanghai World Expo, in Zhang et al., ed. </a:t>
            </a:r>
            <a:r>
              <a:rPr lang="en-US" i="1" dirty="0" smtClean="0"/>
              <a:t>China's Tourism Development: Analysis and Forecast, </a:t>
            </a:r>
            <a:r>
              <a:rPr lang="en-US" dirty="0" smtClean="0"/>
              <a:t>ISBN 978-7-5097-2282-4, Social Sciences Academic Press , China, 146-159.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, </a:t>
            </a:r>
            <a:r>
              <a:rPr lang="en-US" dirty="0" err="1" smtClean="0"/>
              <a:t>Xiaohuan</a:t>
            </a:r>
            <a:r>
              <a:rPr lang="en-US" dirty="0" smtClean="0"/>
              <a:t> Yang, </a:t>
            </a:r>
            <a:r>
              <a:rPr lang="en-US" dirty="0" err="1" smtClean="0"/>
              <a:t>Hongbo</a:t>
            </a:r>
            <a:r>
              <a:rPr lang="en-US" dirty="0" smtClean="0"/>
              <a:t> Liu.(2011), Detail operation of Shanghai world expo 2010.</a:t>
            </a:r>
            <a:r>
              <a:rPr lang="en-US" i="1" dirty="0" smtClean="0"/>
              <a:t> Green book of China's tourism 2011</a:t>
            </a:r>
            <a:r>
              <a:rPr lang="en-US" dirty="0" smtClean="0"/>
              <a:t>, (English Edition). </a:t>
            </a:r>
            <a:r>
              <a:rPr lang="en-US" dirty="0" err="1" smtClean="0"/>
              <a:t>Heide</a:t>
            </a:r>
            <a:r>
              <a:rPr lang="en-US" dirty="0" smtClean="0"/>
              <a:t>: China Outbound Tourism Research Institute.</a:t>
            </a:r>
            <a:endParaRPr lang="zh-CN" altLang="en-US" dirty="0" smtClean="0"/>
          </a:p>
          <a:p>
            <a:pPr lvl="0"/>
            <a:r>
              <a:rPr lang="en-US" dirty="0" err="1" smtClean="0"/>
              <a:t>Guo</a:t>
            </a:r>
            <a:r>
              <a:rPr lang="en-US" dirty="0" smtClean="0"/>
              <a:t> Yang, </a:t>
            </a:r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(2011). System Establishment and Regulatory Policy Study of the New Tourism Industry Based on the Endogenous Ecology, </a:t>
            </a:r>
            <a:r>
              <a:rPr lang="en-US" i="1" dirty="0" smtClean="0"/>
              <a:t>Ecological Economy</a:t>
            </a:r>
            <a:r>
              <a:rPr lang="en-US" dirty="0" smtClean="0"/>
              <a:t>, 2011(4): 120-122, 129.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, </a:t>
            </a:r>
            <a:r>
              <a:rPr lang="en-US" dirty="0" err="1" smtClean="0"/>
              <a:t>Guo</a:t>
            </a:r>
            <a:r>
              <a:rPr lang="en-US" dirty="0" smtClean="0"/>
              <a:t> Yang. (2010). Study on Customer Satisfaction Index of Budget Hotels. </a:t>
            </a:r>
            <a:r>
              <a:rPr lang="en-US" i="1" dirty="0" smtClean="0"/>
              <a:t>Consumer Economics</a:t>
            </a:r>
            <a:r>
              <a:rPr lang="en-US" dirty="0" smtClean="0"/>
              <a:t> (CSSCI), (4): 30-33.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(2010). Tourism development and policies analysis in Burma and Cambodia, in Zhang, ed. </a:t>
            </a:r>
            <a:r>
              <a:rPr lang="en-US" i="1" dirty="0" smtClean="0"/>
              <a:t>Tourism development and policies analysis in North-East Asia and South-East Asia,</a:t>
            </a:r>
            <a:r>
              <a:rPr lang="en-US" dirty="0" smtClean="0"/>
              <a:t> ISBN 978-7-5084-7506-6，Nankai University Press.</a:t>
            </a:r>
            <a:endParaRPr lang="zh-CN" altLang="en-US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cap="all" dirty="0" smtClean="0"/>
              <a:t>Publications</a:t>
            </a:r>
            <a:r>
              <a:rPr lang="en-US" cap="all" dirty="0" smtClean="0"/>
              <a:t>: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Articles in Refereed Journals</a:t>
            </a:r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(2009). Effects of Mass Media in Promoting Cities’ Destination Image. in Zhang et al., ed. </a:t>
            </a:r>
            <a:r>
              <a:rPr lang="en-US" i="1" dirty="0" smtClean="0"/>
              <a:t>Green Book of China’s Tourism, No. 8, </a:t>
            </a:r>
            <a:r>
              <a:rPr lang="en-US" dirty="0" smtClean="0"/>
              <a:t>ISBN978-7-5097-0770-8, Social Sciences Academic Press (China), 301-306.</a:t>
            </a:r>
            <a:endParaRPr lang="zh-CN" altLang="en-US" dirty="0" smtClean="0"/>
          </a:p>
          <a:p>
            <a:pPr lvl="0"/>
            <a:r>
              <a:rPr lang="en-US" dirty="0" smtClean="0"/>
              <a:t> </a:t>
            </a:r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(2008). Asset Reorganization of State-Owned Hotels in China. in Zhang et al., ed. </a:t>
            </a:r>
            <a:r>
              <a:rPr lang="en-US" i="1" dirty="0" smtClean="0"/>
              <a:t>Green Book of China’s Tourism, No. 7</a:t>
            </a:r>
            <a:r>
              <a:rPr lang="en-US" dirty="0" smtClean="0"/>
              <a:t>, ISBN978-7-5097-0128-7, Social Sciences Academic Press (China), 294-305.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(2007). Product Innovation and Market Segmentation of Budget Hotels. </a:t>
            </a:r>
            <a:r>
              <a:rPr lang="en-US" i="1" dirty="0" smtClean="0"/>
              <a:t>Tourism Tribune </a:t>
            </a:r>
            <a:r>
              <a:rPr lang="en-US" dirty="0" smtClean="0"/>
              <a:t>(CSSCI), 22 (10): 40-43.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(2007). Historical Development and Future Trends of Budget Hotel Sector in China. in Zhang et al., ed. </a:t>
            </a:r>
            <a:r>
              <a:rPr lang="en-US" i="1" dirty="0" smtClean="0"/>
              <a:t>Green Book of China’s Tourism, </a:t>
            </a:r>
            <a:r>
              <a:rPr lang="en-US" dirty="0" smtClean="0"/>
              <a:t>ISBN978-7-8023-0648-6, Social Sciences Academic Press (China), 188-198.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(2005). An Analysis of the Model of Tourist’s Destination Selection and Purchase Decision, </a:t>
            </a:r>
            <a:r>
              <a:rPr lang="en-US" i="1" dirty="0" smtClean="0"/>
              <a:t>Tourism Tribune </a:t>
            </a:r>
            <a:r>
              <a:rPr lang="en-US" dirty="0" smtClean="0"/>
              <a:t>(CSSCI), 20(3): 43-47.</a:t>
            </a:r>
            <a:endParaRPr lang="zh-CN" altLang="en-US" dirty="0" smtClean="0"/>
          </a:p>
          <a:p>
            <a:pPr lvl="0"/>
            <a:r>
              <a:rPr lang="en-US" dirty="0" smtClean="0"/>
              <a:t>Yang </a:t>
            </a:r>
            <a:r>
              <a:rPr lang="en-US" dirty="0" err="1" smtClean="0"/>
              <a:t>Jinsong</a:t>
            </a:r>
            <a:r>
              <a:rPr lang="en-US" dirty="0" smtClean="0"/>
              <a:t>, </a:t>
            </a:r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(2005). The Establishment of the Supervisory Institution of Tourism-Planning,</a:t>
            </a:r>
            <a:r>
              <a:rPr lang="en-US" i="1" dirty="0" smtClean="0"/>
              <a:t> Journal of Guilin Institute of Tourism</a:t>
            </a:r>
            <a:r>
              <a:rPr lang="en-US" dirty="0" smtClean="0"/>
              <a:t>, 16(1): 88-92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(2005). Vertical Integration of Civil Aviation Groups in China and their Diversification Strategies in Tourism and Hotel Sectors. Green Book of China’s Tourism, No. 4, 2003-2005, </a:t>
            </a:r>
            <a:r>
              <a:rPr lang="en-US" i="1" dirty="0" smtClean="0"/>
              <a:t>Social Sciences Academic Press (China)</a:t>
            </a:r>
            <a:r>
              <a:rPr lang="en-US" dirty="0" smtClean="0"/>
              <a:t>, 314-325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(2005). Development of China Outbound Tourism, </a:t>
            </a:r>
            <a:r>
              <a:rPr lang="en-US" i="1" dirty="0" smtClean="0"/>
              <a:t>New Economic Weekly</a:t>
            </a:r>
            <a:r>
              <a:rPr lang="en-US" dirty="0" smtClean="0"/>
              <a:t>, 13(7): 78</a:t>
            </a:r>
            <a:r>
              <a:rPr lang="en-US" b="1" dirty="0" smtClean="0"/>
              <a:t> </a:t>
            </a:r>
            <a:endParaRPr lang="zh-CN" altLang="en-US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cap="all" dirty="0" smtClean="0"/>
              <a:t>Publications</a:t>
            </a:r>
            <a:r>
              <a:rPr lang="en-US" cap="all" dirty="0" smtClean="0"/>
              <a:t>: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u="sng" cap="all" dirty="0" smtClean="0"/>
              <a:t>Books</a:t>
            </a:r>
            <a:endParaRPr lang="zh-CN" altLang="en-US" b="1" dirty="0" smtClean="0"/>
          </a:p>
          <a:p>
            <a:r>
              <a:rPr lang="en-US" b="1" dirty="0" err="1" smtClean="0"/>
              <a:t>Shen</a:t>
            </a:r>
            <a:r>
              <a:rPr lang="en-US" b="1" dirty="0" smtClean="0"/>
              <a:t> Han. </a:t>
            </a:r>
            <a:r>
              <a:rPr lang="en-US" dirty="0" smtClean="0"/>
              <a:t>(2014). City Branding. </a:t>
            </a:r>
            <a:r>
              <a:rPr lang="en-US" i="1" dirty="0" err="1" smtClean="0"/>
              <a:t>Dongbei</a:t>
            </a:r>
            <a:r>
              <a:rPr lang="en-US" i="1" dirty="0" smtClean="0"/>
              <a:t> University of Finance &amp; Economics Press</a:t>
            </a:r>
            <a:r>
              <a:rPr lang="en-US" dirty="0" smtClean="0"/>
              <a:t>, Dalian, China.</a:t>
            </a:r>
            <a:endParaRPr lang="zh-CN" altLang="en-US" b="1" dirty="0" smtClean="0"/>
          </a:p>
          <a:p>
            <a:r>
              <a:rPr lang="en-US" b="1" dirty="0" smtClean="0"/>
              <a:t> </a:t>
            </a:r>
            <a:endParaRPr lang="zh-CN" altLang="en-US" b="1" dirty="0" smtClean="0"/>
          </a:p>
          <a:p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, Wu </a:t>
            </a:r>
            <a:r>
              <a:rPr lang="en-US" dirty="0" err="1" smtClean="0"/>
              <a:t>Bihu</a:t>
            </a:r>
            <a:r>
              <a:rPr lang="en-US" dirty="0" smtClean="0"/>
              <a:t> &amp; Alastair M. Morrison. (2012). Cross Culture Tourism in and Beyond Asia. ISBN978-7-89429-068-7, </a:t>
            </a:r>
            <a:r>
              <a:rPr lang="en-US" i="1" dirty="0" smtClean="0"/>
              <a:t>Beijing Arts and Sciences Press</a:t>
            </a:r>
            <a:r>
              <a:rPr lang="en-US" dirty="0" smtClean="0"/>
              <a:t>, Beijing, China.</a:t>
            </a:r>
            <a:endParaRPr lang="zh-CN" altLang="en-US" b="1" dirty="0" smtClean="0"/>
          </a:p>
          <a:p>
            <a:r>
              <a:rPr lang="en-US" dirty="0" smtClean="0"/>
              <a:t> </a:t>
            </a:r>
            <a:endParaRPr lang="zh-CN" altLang="en-US" b="1" dirty="0" smtClean="0"/>
          </a:p>
          <a:p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(2010). Development of budget hotels in China: a dynamic analysis of the structural evolution. ISBN：978-7561-4474-99, </a:t>
            </a:r>
            <a:r>
              <a:rPr lang="en-US" i="1" dirty="0" smtClean="0"/>
              <a:t>Sichuan University Press</a:t>
            </a:r>
            <a:r>
              <a:rPr lang="en-US" dirty="0" smtClean="0"/>
              <a:t>, Chengdu, China.</a:t>
            </a:r>
            <a:endParaRPr lang="zh-CN" altLang="en-US" b="1" dirty="0" smtClean="0"/>
          </a:p>
          <a:p>
            <a:r>
              <a:rPr lang="en-US" dirty="0" smtClean="0"/>
              <a:t> </a:t>
            </a:r>
            <a:endParaRPr lang="zh-CN" altLang="en-US" b="1" dirty="0" smtClean="0"/>
          </a:p>
          <a:p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(2004). Tourism in China. ISBN 7-80148-602-1, </a:t>
            </a:r>
            <a:r>
              <a:rPr lang="en-US" i="1" dirty="0" err="1" smtClean="0"/>
              <a:t>Xinxing</a:t>
            </a:r>
            <a:r>
              <a:rPr lang="en-US" i="1" dirty="0" smtClean="0"/>
              <a:t> Press</a:t>
            </a:r>
            <a:r>
              <a:rPr lang="en-US" dirty="0" smtClean="0"/>
              <a:t>, Beijing, China.</a:t>
            </a:r>
            <a:endParaRPr lang="zh-CN" altLang="en-US" b="1" dirty="0" smtClean="0"/>
          </a:p>
          <a:p>
            <a:r>
              <a:rPr lang="en-US" dirty="0" smtClean="0"/>
              <a:t> </a:t>
            </a:r>
            <a:endParaRPr lang="zh-CN" altLang="en-US" b="1" dirty="0" smtClean="0"/>
          </a:p>
          <a:p>
            <a:r>
              <a:rPr lang="en-US" dirty="0" smtClean="0"/>
              <a:t>Zhang </a:t>
            </a:r>
            <a:r>
              <a:rPr lang="en-US" dirty="0" err="1" smtClean="0"/>
              <a:t>Guangrui</a:t>
            </a:r>
            <a:r>
              <a:rPr lang="en-US" dirty="0" smtClean="0"/>
              <a:t>, Song </a:t>
            </a:r>
            <a:r>
              <a:rPr lang="en-US" dirty="0" err="1" smtClean="0"/>
              <a:t>Rui</a:t>
            </a:r>
            <a:r>
              <a:rPr lang="en-US" dirty="0" smtClean="0"/>
              <a:t>, Ma </a:t>
            </a:r>
            <a:r>
              <a:rPr lang="en-US" dirty="0" err="1" smtClean="0"/>
              <a:t>Congling</a:t>
            </a:r>
            <a:r>
              <a:rPr lang="en-US" dirty="0" smtClean="0"/>
              <a:t>, </a:t>
            </a:r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 (2004). Policy and Planning of Eco-tourism. ISBN978-7-3100-2291-5, </a:t>
            </a:r>
            <a:r>
              <a:rPr lang="en-US" i="1" dirty="0" err="1" smtClean="0"/>
              <a:t>Nankai</a:t>
            </a:r>
            <a:r>
              <a:rPr lang="en-US" i="1" dirty="0" smtClean="0"/>
              <a:t> University Press</a:t>
            </a:r>
            <a:r>
              <a:rPr lang="en-US" dirty="0" smtClean="0"/>
              <a:t>, Tianjin, China.</a:t>
            </a:r>
            <a:endParaRPr lang="zh-CN" altLang="en-US" b="1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cap="all" dirty="0" smtClean="0"/>
              <a:t>Publications</a:t>
            </a:r>
            <a:r>
              <a:rPr lang="en-US" cap="all" dirty="0" smtClean="0"/>
              <a:t>: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Articles in Refereed Conference Proceedings</a:t>
            </a:r>
          </a:p>
          <a:p>
            <a:endParaRPr lang="zh-CN" altLang="en-US" b="1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, H.</a:t>
            </a:r>
            <a:r>
              <a:rPr lang="en-US" dirty="0" smtClean="0"/>
              <a:t>, Song, C., Zhang, Q., &amp; Li, M. Shaping Destination Images through SNS: A Case Study of the Destination Image of Singapore,</a:t>
            </a:r>
            <a:r>
              <a:rPr lang="en-US" i="1" dirty="0" smtClean="0"/>
              <a:t> Proceedings of the Global Tourism &amp; Hospitality Conference and Asia Tourism Forum</a:t>
            </a:r>
            <a:r>
              <a:rPr lang="en-US" dirty="0" smtClean="0"/>
              <a:t>, Hong Kong, 18-20, May, 2014.</a:t>
            </a:r>
            <a:endParaRPr lang="zh-CN" altLang="en-US" dirty="0" smtClean="0"/>
          </a:p>
          <a:p>
            <a:pPr lvl="0"/>
            <a:r>
              <a:rPr lang="en-US" dirty="0" err="1" smtClean="0"/>
              <a:t>Lv</a:t>
            </a:r>
            <a:r>
              <a:rPr lang="en-US" dirty="0" smtClean="0"/>
              <a:t>, C., </a:t>
            </a:r>
            <a:r>
              <a:rPr lang="en-US" b="1" dirty="0" err="1" smtClean="0"/>
              <a:t>Shen</a:t>
            </a:r>
            <a:r>
              <a:rPr lang="en-US" b="1" dirty="0" smtClean="0"/>
              <a:t>, H*</a:t>
            </a:r>
            <a:r>
              <a:rPr lang="en-US" dirty="0" smtClean="0"/>
              <a:t>., Liu, S., &amp; Xiao, H. An Experimental Model of User-Generated Content on Tourists' Destination Choices, </a:t>
            </a:r>
            <a:r>
              <a:rPr lang="en-US" i="1" dirty="0" smtClean="0"/>
              <a:t>Proceedings of  the Global Tourism &amp; Hospitality Conference and Asia Tourism Forum,</a:t>
            </a:r>
            <a:r>
              <a:rPr lang="en-US" dirty="0" smtClean="0"/>
              <a:t> Hong Kong, 18-20, May, 2014.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, H.,</a:t>
            </a:r>
            <a:r>
              <a:rPr lang="en-US" dirty="0" smtClean="0"/>
              <a:t> Fan, S., Zhan, J., &amp; Zhao, J. A Study of the Perceived Value and Behavioral Intentions of Chinese Cruise Tourists, </a:t>
            </a:r>
            <a:r>
              <a:rPr lang="en-US" i="1" dirty="0" smtClean="0"/>
              <a:t>Proceedings of  the</a:t>
            </a:r>
            <a:r>
              <a:rPr lang="en-US" dirty="0" smtClean="0"/>
              <a:t> </a:t>
            </a:r>
            <a:r>
              <a:rPr lang="en-US" i="1" dirty="0" smtClean="0"/>
              <a:t>International Conference on Sustainable Tourism and Resilience in Urban Environments,</a:t>
            </a:r>
            <a:r>
              <a:rPr lang="en-US" dirty="0" smtClean="0"/>
              <a:t> Hong Kong, 23-25, April, 2014.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, H.</a:t>
            </a:r>
            <a:r>
              <a:rPr lang="en-US" dirty="0" smtClean="0"/>
              <a:t>, Liu, X., &amp; Zhao, J. Job Satisfaction of Female Rural-urban Migrant Workers in Shanghai: An Observation in Hospitality Industry, </a:t>
            </a:r>
            <a:r>
              <a:rPr lang="en-US" i="1" dirty="0" smtClean="0"/>
              <a:t>Proceedings of  the</a:t>
            </a:r>
            <a:r>
              <a:rPr lang="en-US" dirty="0" smtClean="0"/>
              <a:t> </a:t>
            </a:r>
            <a:r>
              <a:rPr lang="en-US" i="1" dirty="0" smtClean="0"/>
              <a:t>International Conference on Sustainable Tourism and Resilience in Urban Environments,</a:t>
            </a:r>
            <a:r>
              <a:rPr lang="en-US" dirty="0" smtClean="0"/>
              <a:t> Hong Kong, 23-25, April, 2014.</a:t>
            </a:r>
            <a:endParaRPr lang="zh-CN" altLang="en-US" dirty="0" smtClean="0"/>
          </a:p>
          <a:p>
            <a:pPr lvl="0"/>
            <a:r>
              <a:rPr lang="en-US" dirty="0" smtClean="0"/>
              <a:t>Wang, Y., </a:t>
            </a:r>
            <a:r>
              <a:rPr lang="en-US" b="1" dirty="0" err="1" smtClean="0"/>
              <a:t>Shen</a:t>
            </a:r>
            <a:r>
              <a:rPr lang="en-US" b="1" dirty="0" smtClean="0"/>
              <a:t>, H*.</a:t>
            </a:r>
            <a:r>
              <a:rPr lang="en-US" dirty="0" smtClean="0"/>
              <a:t>, Zhu, X., &amp; </a:t>
            </a:r>
            <a:r>
              <a:rPr lang="en-US" dirty="0" err="1" smtClean="0"/>
              <a:t>Hou</a:t>
            </a:r>
            <a:r>
              <a:rPr lang="en-US" dirty="0" smtClean="0"/>
              <a:t>, Y. Shaping Destination Images through SNS: A Case Study of the Destination Image of Singapore, </a:t>
            </a:r>
            <a:r>
              <a:rPr lang="en-US" i="1" dirty="0" smtClean="0"/>
              <a:t>Proceedings of  the</a:t>
            </a:r>
            <a:r>
              <a:rPr lang="en-US" dirty="0" smtClean="0"/>
              <a:t> </a:t>
            </a:r>
            <a:r>
              <a:rPr lang="en-US" i="1" dirty="0" smtClean="0"/>
              <a:t>International Conference on Sustainable Tourism and Resilience in Urban Environments,</a:t>
            </a:r>
            <a:r>
              <a:rPr lang="en-US" dirty="0" smtClean="0"/>
              <a:t> Hong Kong, 23-25, April, 2014.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cap="all" dirty="0" smtClean="0"/>
              <a:t>Publications</a:t>
            </a:r>
            <a:r>
              <a:rPr lang="en-US" cap="all" dirty="0" smtClean="0"/>
              <a:t>:</a:t>
            </a: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Refereed Journal Reviewer</a:t>
            </a:r>
            <a:endParaRPr lang="zh-CN" altLang="en-US" b="1" dirty="0" smtClean="0"/>
          </a:p>
          <a:p>
            <a:pPr lvl="0"/>
            <a:r>
              <a:rPr lang="en-US" dirty="0" smtClean="0"/>
              <a:t>Tourism Management</a:t>
            </a:r>
            <a:r>
              <a:rPr lang="en-US" b="1" dirty="0" smtClean="0"/>
              <a:t> (SSCI journal)</a:t>
            </a:r>
            <a:r>
              <a:rPr lang="en-US" dirty="0" smtClean="0"/>
              <a:t> (2010-now)</a:t>
            </a:r>
            <a:endParaRPr lang="zh-CN" altLang="en-US" b="1" dirty="0" smtClean="0"/>
          </a:p>
          <a:p>
            <a:pPr lvl="0"/>
            <a:r>
              <a:rPr lang="en-US" dirty="0" smtClean="0"/>
              <a:t>Cornell Hospitality Quarterly</a:t>
            </a:r>
            <a:r>
              <a:rPr lang="en-US" b="1" dirty="0" smtClean="0"/>
              <a:t> (SSCI journal)</a:t>
            </a:r>
            <a:r>
              <a:rPr lang="en-US" dirty="0" smtClean="0"/>
              <a:t> (2010-now)</a:t>
            </a:r>
            <a:endParaRPr lang="zh-CN" altLang="en-US" b="1" dirty="0" smtClean="0"/>
          </a:p>
          <a:p>
            <a:pPr lvl="0"/>
            <a:r>
              <a:rPr lang="en-US" dirty="0" smtClean="0"/>
              <a:t>International Journal of Contemporary Hospitality and Tourism Management </a:t>
            </a:r>
            <a:r>
              <a:rPr lang="en-US" b="1" dirty="0" smtClean="0"/>
              <a:t> (SSCI journal)</a:t>
            </a:r>
            <a:r>
              <a:rPr lang="en-US" dirty="0" smtClean="0"/>
              <a:t> (2008-now)</a:t>
            </a:r>
            <a:endParaRPr lang="zh-CN" altLang="en-US" b="1" dirty="0" smtClean="0"/>
          </a:p>
          <a:p>
            <a:pPr lvl="0"/>
            <a:r>
              <a:rPr lang="en-US" dirty="0" smtClean="0"/>
              <a:t>Journal of Hospitality and Tourism Management </a:t>
            </a:r>
            <a:r>
              <a:rPr lang="en-US" b="1" dirty="0" smtClean="0"/>
              <a:t> (SSCI journal)</a:t>
            </a:r>
            <a:r>
              <a:rPr lang="en-US" dirty="0" smtClean="0"/>
              <a:t> (2010 - now)</a:t>
            </a:r>
            <a:endParaRPr lang="zh-CN" altLang="en-US" b="1" dirty="0" smtClean="0"/>
          </a:p>
          <a:p>
            <a:pPr>
              <a:buNone/>
            </a:pPr>
            <a:endParaRPr lang="zh-CN" altLang="en-US" b="1" dirty="0" smtClean="0"/>
          </a:p>
          <a:p>
            <a:pPr>
              <a:buNone/>
            </a:pPr>
            <a:r>
              <a:rPr lang="en-US" b="1" dirty="0" smtClean="0"/>
              <a:t>Conference Organization and Development</a:t>
            </a:r>
            <a:endParaRPr lang="zh-CN" altLang="en-US" b="1" dirty="0" smtClean="0"/>
          </a:p>
          <a:p>
            <a:r>
              <a:rPr lang="en-US" dirty="0" smtClean="0"/>
              <a:t>Scientific Committee Chair, the 5th ITSA Bi-annual Conference, Perth, Australia, 2014</a:t>
            </a:r>
            <a:endParaRPr lang="zh-CN" altLang="en-US" b="1" dirty="0" smtClean="0"/>
          </a:p>
          <a:p>
            <a:r>
              <a:rPr lang="en-US" dirty="0" smtClean="0"/>
              <a:t>Co-Chair, the 4th ITSA Bi-annual Conference, Bali, </a:t>
            </a:r>
            <a:r>
              <a:rPr lang="en-US" dirty="0" err="1" smtClean="0"/>
              <a:t>Indonisia</a:t>
            </a:r>
            <a:r>
              <a:rPr lang="en-US" dirty="0" smtClean="0"/>
              <a:t>, 2012</a:t>
            </a:r>
            <a:endParaRPr lang="zh-CN" altLang="en-US" b="1" dirty="0" smtClean="0"/>
          </a:p>
          <a:p>
            <a:r>
              <a:rPr lang="en-US" dirty="0" smtClean="0"/>
              <a:t>Co-Chair, the 3rd ITSA and 4th Tourism Outlook Conference, Malaysia, 2012</a:t>
            </a:r>
            <a:endParaRPr lang="zh-CN" altLang="en-US" b="1" dirty="0" smtClean="0"/>
          </a:p>
          <a:p>
            <a:r>
              <a:rPr lang="en-US" dirty="0" smtClean="0"/>
              <a:t>Co-Chair, the 1st Tourism and City Development Symposium, Shanghai, China, 2012</a:t>
            </a:r>
            <a:endParaRPr lang="zh-CN" altLang="en-US" b="1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cap="all" dirty="0" smtClean="0"/>
              <a:t>Professional Services</a:t>
            </a:r>
            <a:r>
              <a:rPr lang="en-US" cap="all" dirty="0" smtClean="0"/>
              <a:t>: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Refereed Paper Review for Research Conferences</a:t>
            </a:r>
            <a:endParaRPr lang="zh-CN" altLang="en-US" b="1" dirty="0" smtClean="0"/>
          </a:p>
          <a:p>
            <a:pPr lvl="0"/>
            <a:r>
              <a:rPr lang="en-US" dirty="0" smtClean="0"/>
              <a:t>Reviewer, paper review committee, the 11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ApacCHRIE</a:t>
            </a:r>
            <a:r>
              <a:rPr lang="en-US" dirty="0" smtClean="0"/>
              <a:t> Conference 2013, Macau</a:t>
            </a:r>
            <a:endParaRPr lang="zh-CN" altLang="en-US" b="1" dirty="0" smtClean="0"/>
          </a:p>
          <a:p>
            <a:pPr lvl="0"/>
            <a:r>
              <a:rPr lang="en-US" dirty="0" smtClean="0"/>
              <a:t>Chair, paper review committee, the 4</a:t>
            </a:r>
            <a:r>
              <a:rPr lang="en-US" baseline="30000" dirty="0" smtClean="0"/>
              <a:t>th</a:t>
            </a:r>
            <a:r>
              <a:rPr lang="en-US" dirty="0" smtClean="0"/>
              <a:t> ITSA Biannual Conference, 2012, </a:t>
            </a:r>
            <a:r>
              <a:rPr lang="en-US" dirty="0" err="1" smtClean="0"/>
              <a:t>Indonisia</a:t>
            </a:r>
            <a:r>
              <a:rPr lang="en-US" dirty="0" smtClean="0"/>
              <a:t> </a:t>
            </a:r>
            <a:endParaRPr lang="zh-CN" altLang="en-US" b="1" dirty="0" smtClean="0"/>
          </a:p>
          <a:p>
            <a:pPr lvl="0"/>
            <a:r>
              <a:rPr lang="en-US" dirty="0" smtClean="0"/>
              <a:t>Chair, paper review committee, the 3</a:t>
            </a:r>
            <a:r>
              <a:rPr lang="en-US" baseline="30000" dirty="0" smtClean="0"/>
              <a:t>rd</a:t>
            </a:r>
            <a:r>
              <a:rPr lang="en-US" dirty="0" smtClean="0"/>
              <a:t> ITSA and 4</a:t>
            </a:r>
            <a:r>
              <a:rPr lang="en-US" baseline="30000" dirty="0" smtClean="0"/>
              <a:t>th</a:t>
            </a:r>
            <a:r>
              <a:rPr lang="en-US" dirty="0" smtClean="0"/>
              <a:t> Tourism Outlook Conference, 2010, Malaysia </a:t>
            </a:r>
            <a:endParaRPr lang="zh-CN" altLang="en-US" b="1" dirty="0" smtClean="0"/>
          </a:p>
          <a:p>
            <a:r>
              <a:rPr lang="en-US" dirty="0" smtClean="0"/>
              <a:t>Editor-in-Chief, the proceedings of the 2010  Cross Cultural Tourism Conference</a:t>
            </a:r>
            <a:endParaRPr lang="zh-CN" altLang="en-US" b="1" dirty="0" smtClean="0"/>
          </a:p>
          <a:p>
            <a:pPr lvl="0"/>
            <a:r>
              <a:rPr lang="en-US" dirty="0" smtClean="0"/>
              <a:t>Chair, paper review committee, Shangri-</a:t>
            </a:r>
            <a:r>
              <a:rPr lang="en-US" dirty="0" err="1" smtClean="0"/>
              <a:t>Lasia</a:t>
            </a:r>
            <a:r>
              <a:rPr lang="en-US" dirty="0" smtClean="0"/>
              <a:t> Tourism International Forum, 2010,  Yunnan, China</a:t>
            </a:r>
            <a:endParaRPr lang="zh-CN" altLang="en-US" b="1" dirty="0" smtClean="0"/>
          </a:p>
          <a:p>
            <a:pPr lvl="0"/>
            <a:r>
              <a:rPr lang="en-US" dirty="0" smtClean="0"/>
              <a:t>Reviewer, 2008 International Tourism Studies Association Bi-annual Conference, Shanghai</a:t>
            </a:r>
            <a:endParaRPr lang="zh-CN" altLang="en-US" b="1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cap="all" dirty="0" smtClean="0"/>
              <a:t>Professional Services</a:t>
            </a:r>
            <a:r>
              <a:rPr lang="en-US" cap="all" dirty="0" smtClean="0"/>
              <a:t>: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Han </a:t>
            </a:r>
            <a:r>
              <a:rPr lang="en-US" dirty="0" err="1" smtClean="0"/>
              <a:t>Shen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Tourim</a:t>
            </a:r>
            <a:r>
              <a:rPr lang="en-US" dirty="0" smtClean="0"/>
              <a:t> Department, </a:t>
            </a:r>
            <a:r>
              <a:rPr lang="en-US" dirty="0" err="1" smtClean="0"/>
              <a:t>Fudan</a:t>
            </a:r>
            <a:r>
              <a:rPr lang="en-US" dirty="0" smtClean="0"/>
              <a:t> University, 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Rm</a:t>
            </a:r>
            <a:r>
              <a:rPr lang="en-US" dirty="0" smtClean="0"/>
              <a:t> 2004, </a:t>
            </a:r>
            <a:r>
              <a:rPr lang="en-US" dirty="0" err="1" smtClean="0"/>
              <a:t>Guanghua</a:t>
            </a:r>
            <a:r>
              <a:rPr lang="en-US" dirty="0" smtClean="0"/>
              <a:t> West Bldg.,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		No. 220 Handan Rd.,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		Shanghai, 200433, China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		Email: shen_han@fudan.edu.cn 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cap="all" dirty="0" smtClean="0"/>
              <a:t>Contact Info.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Consumer Behavior</a:t>
            </a:r>
          </a:p>
          <a:p>
            <a:r>
              <a:rPr lang="en-US" altLang="zh-CN" dirty="0" smtClean="0"/>
              <a:t>Destination Marketing </a:t>
            </a:r>
          </a:p>
          <a:p>
            <a:r>
              <a:rPr lang="en-US" altLang="zh-CN" dirty="0" smtClean="0"/>
              <a:t>Service Marketing </a:t>
            </a:r>
          </a:p>
          <a:p>
            <a:r>
              <a:rPr lang="en-US" altLang="zh-CN" dirty="0" smtClean="0"/>
              <a:t>Service </a:t>
            </a:r>
            <a:r>
              <a:rPr lang="en-US" altLang="zh-CN" dirty="0" err="1" smtClean="0"/>
              <a:t>Mangement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u="sng" dirty="0" smtClean="0"/>
              <a:t>Research Interests:</a:t>
            </a:r>
            <a:endParaRPr lang="zh-CN" altLang="en-US" u="sng" dirty="0"/>
          </a:p>
        </p:txBody>
      </p:sp>
      <p:pic>
        <p:nvPicPr>
          <p:cNvPr id="4" name="Picture 2" descr="013405095605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500174"/>
            <a:ext cx="3096480" cy="4656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l"/>
            </a:pPr>
            <a:r>
              <a:rPr lang="en-US" dirty="0" smtClean="0"/>
              <a:t>Associate Professor</a:t>
            </a:r>
            <a:endParaRPr lang="zh-CN" altLang="en-US" b="1" dirty="0" smtClean="0"/>
          </a:p>
          <a:p>
            <a:pPr>
              <a:buNone/>
            </a:pPr>
            <a:r>
              <a:rPr lang="en-US" dirty="0" smtClean="0"/>
              <a:t>   Tourism Department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Fudan</a:t>
            </a:r>
            <a:r>
              <a:rPr lang="en-US" dirty="0" smtClean="0"/>
              <a:t> University, Shanghai, China</a:t>
            </a: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Deputy Secretary General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   International Tourism Studies Association (ITSA), 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   Washington D.C., USA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zh-CN" altLang="en-US" dirty="0" smtClean="0"/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Guest Research Fellow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   Tourism Research Center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   Chinese Academy of Social Sciences, Beijing, China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zh-CN" altLang="en-US" dirty="0" smtClean="0"/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Executive Editor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   Journal of Hotel and Business Management, USA</a:t>
            </a:r>
            <a:endParaRPr lang="zh-CN" altLang="en-US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cap="all" dirty="0" smtClean="0"/>
              <a:t>Current </a:t>
            </a:r>
            <a:r>
              <a:rPr lang="en-US" u="sng" cap="all" dirty="0" err="1" smtClean="0"/>
              <a:t>PositionS</a:t>
            </a:r>
            <a:r>
              <a:rPr lang="en-US" u="sng" cap="all" dirty="0" smtClean="0"/>
              <a:t>: 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Ph.D. (2006)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Business Administration, Graduate School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Chinese Academy of Social Sciences, China</a:t>
            </a: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en-US" dirty="0" err="1" smtClean="0"/>
              <a:t>MS.c</a:t>
            </a:r>
            <a:r>
              <a:rPr lang="en-US" dirty="0" smtClean="0"/>
              <a:t>. (2003) 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Tourism Management and Marketing, Business School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The University of Nottingham, UK</a:t>
            </a: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en-US" dirty="0" smtClean="0"/>
              <a:t>B.A. (1999) 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Tourism Management, Tourism Department</a:t>
            </a:r>
            <a:endParaRPr lang="zh-CN" altLang="en-US" dirty="0" smtClean="0"/>
          </a:p>
          <a:p>
            <a:pPr>
              <a:buNone/>
            </a:pPr>
            <a:r>
              <a:rPr lang="en-US" dirty="0" err="1" smtClean="0"/>
              <a:t>Fudan</a:t>
            </a:r>
            <a:r>
              <a:rPr lang="en-US" dirty="0" smtClean="0"/>
              <a:t> University, China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cap="all" dirty="0" smtClean="0"/>
              <a:t>EDUCATION BACKGROUND</a:t>
            </a:r>
            <a:r>
              <a:rPr lang="en-US" cap="all" dirty="0" smtClean="0"/>
              <a:t>: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China National Tourism Administration (2013-Present)</a:t>
            </a:r>
          </a:p>
          <a:p>
            <a:endParaRPr lang="zh-CN" altLang="en-US" dirty="0" smtClean="0"/>
          </a:p>
          <a:p>
            <a:r>
              <a:rPr lang="en-US" dirty="0" smtClean="0"/>
              <a:t>International Tourism Studies Association (2008-Present).</a:t>
            </a: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en-US" dirty="0" smtClean="0"/>
              <a:t>American Hotel &amp; Lodging Educational Institute  (2007-Present)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cap="all" dirty="0" smtClean="0"/>
              <a:t>Professional Affiliations</a:t>
            </a:r>
            <a:r>
              <a:rPr lang="en-US" cap="all" dirty="0" smtClean="0"/>
              <a:t>: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Aug. 2014 – Present 	</a:t>
            </a:r>
            <a:r>
              <a:rPr lang="en-US" b="1" dirty="0" smtClean="0"/>
              <a:t>Visiting Scholar</a:t>
            </a:r>
            <a:endParaRPr lang="zh-CN" altLang="en-US" dirty="0" smtClean="0"/>
          </a:p>
          <a:p>
            <a:r>
              <a:rPr lang="en-US" dirty="0" smtClean="0"/>
              <a:t>School of Hospitality Management </a:t>
            </a:r>
            <a:endParaRPr lang="zh-CN" altLang="en-US" dirty="0" smtClean="0"/>
          </a:p>
          <a:p>
            <a:r>
              <a:rPr lang="en-US" dirty="0" smtClean="0"/>
              <a:t>Pennsylvania State University, State College, USA</a:t>
            </a: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en-US" dirty="0" smtClean="0"/>
              <a:t>Nov. 2012 – Present 	</a:t>
            </a:r>
            <a:r>
              <a:rPr lang="en-US" b="1" dirty="0" smtClean="0"/>
              <a:t>Associate Professor</a:t>
            </a:r>
            <a:endParaRPr lang="zh-CN" altLang="en-US" dirty="0" smtClean="0"/>
          </a:p>
          <a:p>
            <a:r>
              <a:rPr lang="en-US" dirty="0" smtClean="0"/>
              <a:t>Tourism Department </a:t>
            </a:r>
            <a:endParaRPr lang="zh-CN" altLang="en-US" dirty="0" smtClean="0"/>
          </a:p>
          <a:p>
            <a:r>
              <a:rPr lang="en-US" dirty="0" err="1" smtClean="0"/>
              <a:t>Fudan</a:t>
            </a:r>
            <a:r>
              <a:rPr lang="en-US" dirty="0" smtClean="0"/>
              <a:t> University, Shanghai, China</a:t>
            </a: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en-US" dirty="0" smtClean="0"/>
              <a:t>Jan. 2013 – Mar. 2013  	</a:t>
            </a:r>
            <a:r>
              <a:rPr lang="en-US" b="1" dirty="0" smtClean="0"/>
              <a:t>Visiting Professor</a:t>
            </a:r>
            <a:endParaRPr lang="zh-CN" altLang="en-US" dirty="0" smtClean="0"/>
          </a:p>
          <a:p>
            <a:r>
              <a:rPr lang="en-US" dirty="0" smtClean="0"/>
              <a:t>Business School</a:t>
            </a:r>
            <a:endParaRPr lang="zh-CN" altLang="en-US" dirty="0" smtClean="0"/>
          </a:p>
          <a:p>
            <a:r>
              <a:rPr lang="en-US" dirty="0" smtClean="0"/>
              <a:t>George Washington University, USA</a:t>
            </a: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en-US" dirty="0" smtClean="0"/>
              <a:t>Aug. 2006 – Nov. 2012  	</a:t>
            </a:r>
            <a:r>
              <a:rPr lang="en-US" b="1" dirty="0" smtClean="0"/>
              <a:t>Assistant Professor </a:t>
            </a:r>
            <a:endParaRPr lang="zh-CN" altLang="en-US" dirty="0" smtClean="0"/>
          </a:p>
          <a:p>
            <a:r>
              <a:rPr lang="en-US" dirty="0" smtClean="0"/>
              <a:t>Tourism Department </a:t>
            </a:r>
            <a:endParaRPr lang="zh-CN" altLang="en-US" dirty="0" smtClean="0"/>
          </a:p>
          <a:p>
            <a:r>
              <a:rPr lang="en-US" dirty="0" err="1" smtClean="0"/>
              <a:t>Fudan</a:t>
            </a:r>
            <a:r>
              <a:rPr lang="en-US" dirty="0" smtClean="0"/>
              <a:t> University, Shanghai, China</a:t>
            </a: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en-US" dirty="0" smtClean="0"/>
              <a:t>Dec. 2006 – Feb. 2008	 </a:t>
            </a:r>
            <a:r>
              <a:rPr lang="en-US" b="1" dirty="0" smtClean="0"/>
              <a:t>Post Doctoral Fellow</a:t>
            </a:r>
            <a:endParaRPr lang="zh-CN" altLang="en-US" dirty="0" smtClean="0"/>
          </a:p>
          <a:p>
            <a:r>
              <a:rPr lang="en-US" dirty="0" smtClean="0"/>
              <a:t>School of Hotel and Tourism Management</a:t>
            </a:r>
            <a:endParaRPr lang="zh-CN" altLang="en-US" dirty="0" smtClean="0"/>
          </a:p>
          <a:p>
            <a:r>
              <a:rPr lang="en-US" dirty="0" smtClean="0"/>
              <a:t>The Hong Kong Polytechnic University, Hong Kong</a:t>
            </a:r>
            <a:endParaRPr lang="zh-CN" altLang="en-US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cap="all" dirty="0" smtClean="0"/>
              <a:t>Academic Positions: 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35785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2014	The Integrated Marketing Strategy for the  promotion of the Destination Image of Shanghai, 1 years grant </a:t>
            </a:r>
            <a:r>
              <a:rPr lang="fr-FR" dirty="0" smtClean="0"/>
              <a:t>funded by </a:t>
            </a:r>
            <a:r>
              <a:rPr lang="en-US" b="1" i="1" dirty="0" smtClean="0"/>
              <a:t>Development and Research Center of Shanghai Municipal Government</a:t>
            </a:r>
            <a:endParaRPr lang="zh-CN" altLang="en-US" dirty="0" smtClean="0"/>
          </a:p>
          <a:p>
            <a:r>
              <a:rPr lang="en-US" dirty="0" smtClean="0"/>
              <a:t>2014	Using Social Media to Promote Destination Images in Mainland China</a:t>
            </a:r>
            <a:r>
              <a:rPr lang="en-US" b="1" dirty="0" smtClean="0"/>
              <a:t> </a:t>
            </a:r>
            <a:r>
              <a:rPr lang="en-US" dirty="0" smtClean="0"/>
              <a:t>, 1 years grant funded by </a:t>
            </a:r>
            <a:r>
              <a:rPr lang="en-US" b="1" i="1" dirty="0" smtClean="0"/>
              <a:t>China National Tourism Administration</a:t>
            </a:r>
            <a:endParaRPr lang="zh-CN" altLang="en-US" dirty="0" smtClean="0"/>
          </a:p>
          <a:p>
            <a:r>
              <a:rPr lang="en-US" dirty="0" smtClean="0"/>
              <a:t>2013	Interpersonal Communication of Tourism Information among New Media Users’ Social Network, 3 years grant funded by </a:t>
            </a:r>
            <a:r>
              <a:rPr lang="en-US" b="1" i="1" dirty="0" smtClean="0"/>
              <a:t>China National Tourism Administration</a:t>
            </a:r>
            <a:endParaRPr lang="zh-CN" altLang="en-US" dirty="0" smtClean="0"/>
          </a:p>
          <a:p>
            <a:r>
              <a:rPr lang="en-US" dirty="0" smtClean="0"/>
              <a:t>2013	</a:t>
            </a:r>
            <a:r>
              <a:rPr lang="fr-FR" dirty="0" smtClean="0"/>
              <a:t>The </a:t>
            </a:r>
            <a:r>
              <a:rPr lang="en-US" dirty="0" smtClean="0"/>
              <a:t>Spatial Distribution and Function of  </a:t>
            </a:r>
            <a:r>
              <a:rPr lang="fr-FR" dirty="0" smtClean="0"/>
              <a:t>Major Tourism Development Projects of  </a:t>
            </a:r>
            <a:r>
              <a:rPr lang="en-US" dirty="0" smtClean="0"/>
              <a:t>Shanghai in the process of Establishing World Famous </a:t>
            </a:r>
            <a:r>
              <a:rPr lang="en-US" dirty="0" err="1" smtClean="0"/>
              <a:t>Tou</a:t>
            </a:r>
            <a:r>
              <a:rPr lang="fr-FR" dirty="0" smtClean="0"/>
              <a:t>rism </a:t>
            </a:r>
            <a:r>
              <a:rPr lang="en-US" dirty="0" smtClean="0"/>
              <a:t>Destination</a:t>
            </a:r>
            <a:r>
              <a:rPr lang="fr-FR" dirty="0" smtClean="0"/>
              <a:t>, </a:t>
            </a:r>
            <a:r>
              <a:rPr lang="en-US" dirty="0" smtClean="0"/>
              <a:t>1 years grant funded by </a:t>
            </a:r>
            <a:r>
              <a:rPr lang="fr-FR" dirty="0" smtClean="0"/>
              <a:t>funded by </a:t>
            </a:r>
            <a:r>
              <a:rPr lang="en-US" b="1" i="1" dirty="0" smtClean="0"/>
              <a:t>Development and Research Center of Shanghai Municipal Government, Shanghai  Municipal Tourism Bureau </a:t>
            </a:r>
            <a:endParaRPr lang="zh-CN" altLang="en-US" dirty="0" smtClean="0"/>
          </a:p>
          <a:p>
            <a:r>
              <a:rPr lang="en-US" dirty="0" smtClean="0"/>
              <a:t>2013	The Sustainable Tourism Development of  Irrigation works  in China, 1 years grant funded by </a:t>
            </a:r>
            <a:r>
              <a:rPr lang="en-US" b="1" i="1" dirty="0" smtClean="0"/>
              <a:t>Development Research Center of  the Ministry of Water of China</a:t>
            </a:r>
            <a:endParaRPr lang="zh-CN" altLang="en-US" dirty="0" smtClean="0"/>
          </a:p>
          <a:p>
            <a:r>
              <a:rPr lang="en-US" dirty="0" smtClean="0"/>
              <a:t>2012	Standing upon the Shoulders of Giants! Future Trends of Hospitality Management Curriculum Design: Experiences of the United States, Taiwan and China, 3 years grant funded by </a:t>
            </a:r>
            <a:r>
              <a:rPr lang="en-US" b="1" i="1" dirty="0" smtClean="0"/>
              <a:t>National Science Council of Taiwan</a:t>
            </a:r>
            <a:endParaRPr lang="zh-CN" altLang="en-US" dirty="0" smtClean="0"/>
          </a:p>
          <a:p>
            <a:r>
              <a:rPr lang="en-US" dirty="0" smtClean="0"/>
              <a:t>2012	</a:t>
            </a:r>
            <a:r>
              <a:rPr lang="fr-FR" dirty="0" smtClean="0"/>
              <a:t>The Asian Paradigm for Metropolitan Tourism : Experiences from Hong Kong, </a:t>
            </a:r>
            <a:r>
              <a:rPr lang="en-US" dirty="0" smtClean="0"/>
              <a:t>3 years grant </a:t>
            </a:r>
            <a:r>
              <a:rPr lang="fr-FR" dirty="0" smtClean="0"/>
              <a:t>funded by </a:t>
            </a:r>
            <a:r>
              <a:rPr lang="fr-FR" b="1" i="1" dirty="0" smtClean="0"/>
              <a:t>the Hong Kong Polytechnic University </a:t>
            </a:r>
            <a:endParaRPr lang="zh-CN" altLang="en-US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cap="all" dirty="0" smtClean="0"/>
              <a:t>GRANTS AND FUNDS: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35785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2012	Job satisfaction and social network of migrant female workers in China’s hospitality sector, 3 years grant funded by </a:t>
            </a:r>
            <a:r>
              <a:rPr lang="en-US" b="1" i="1" dirty="0" smtClean="0"/>
              <a:t>Ministry of Education of China, </a:t>
            </a:r>
            <a:r>
              <a:rPr lang="en-US" dirty="0" smtClean="0"/>
              <a:t>No. 12YJC790157</a:t>
            </a:r>
            <a:endParaRPr lang="zh-CN" altLang="en-US" dirty="0" smtClean="0"/>
          </a:p>
          <a:p>
            <a:r>
              <a:rPr lang="en-US" dirty="0" smtClean="0"/>
              <a:t>2012	Strategic development of service industry of Shanghai, 1 year project funded by</a:t>
            </a:r>
            <a:r>
              <a:rPr lang="en-US" b="1" i="1" dirty="0" smtClean="0"/>
              <a:t> Development and Reform Commission of Shanghai</a:t>
            </a:r>
            <a:endParaRPr lang="zh-CN" altLang="en-US" dirty="0" smtClean="0"/>
          </a:p>
          <a:p>
            <a:r>
              <a:rPr lang="en-US" dirty="0" smtClean="0"/>
              <a:t>2012	National Standards of Sightseeing Bus in China, 2 years grant funded by </a:t>
            </a:r>
            <a:r>
              <a:rPr lang="en-US" b="1" i="1" dirty="0" smtClean="0"/>
              <a:t>China National Tourism Administration</a:t>
            </a:r>
            <a:endParaRPr lang="zh-CN" altLang="en-US" dirty="0" smtClean="0"/>
          </a:p>
          <a:p>
            <a:r>
              <a:rPr lang="en-US" dirty="0" smtClean="0"/>
              <a:t>2011	Employee satisfaction in lodging and catering sector, 1 year project funded by </a:t>
            </a:r>
            <a:r>
              <a:rPr lang="en-US" b="1" i="1" dirty="0" err="1" smtClean="0"/>
              <a:t>Fudan</a:t>
            </a:r>
            <a:r>
              <a:rPr lang="en-US" b="1" i="1" dirty="0" smtClean="0"/>
              <a:t> </a:t>
            </a:r>
            <a:r>
              <a:rPr lang="en-US" b="1" i="1" dirty="0" err="1" smtClean="0"/>
              <a:t>Jinmiao</a:t>
            </a:r>
            <a:r>
              <a:rPr lang="en-US" b="1" i="1" dirty="0" smtClean="0"/>
              <a:t> Funds</a:t>
            </a:r>
            <a:endParaRPr lang="zh-CN" altLang="en-US" dirty="0" smtClean="0"/>
          </a:p>
          <a:p>
            <a:r>
              <a:rPr lang="en-US" dirty="0" smtClean="0"/>
              <a:t>2011	</a:t>
            </a:r>
            <a:r>
              <a:rPr lang="en-GB" dirty="0" smtClean="0"/>
              <a:t>Leisure Travel Motivation of the Chinese One Child Generation, 2 years project funded by</a:t>
            </a:r>
            <a:r>
              <a:rPr lang="en-GB" b="1" i="1" dirty="0" smtClean="0"/>
              <a:t> Hong Kong Polytechnic University</a:t>
            </a:r>
            <a:endParaRPr lang="zh-CN" altLang="en-US" dirty="0" smtClean="0"/>
          </a:p>
          <a:p>
            <a:r>
              <a:rPr lang="en-US" dirty="0" smtClean="0"/>
              <a:t>2008	Tourism Development of Ancient Villages and the Interaction Mechanism of Stakeholders, 3 years project funded by </a:t>
            </a:r>
            <a:r>
              <a:rPr lang="en-US" b="1" i="1" dirty="0" smtClean="0"/>
              <a:t>Chinese National Social Science Foundation</a:t>
            </a:r>
            <a:r>
              <a:rPr lang="en-US" dirty="0" smtClean="0"/>
              <a:t>, No. 07CJY049</a:t>
            </a:r>
            <a:endParaRPr lang="zh-CN" altLang="en-US" dirty="0" smtClean="0"/>
          </a:p>
          <a:p>
            <a:r>
              <a:rPr lang="en-US" dirty="0" smtClean="0"/>
              <a:t>2007	Marketing Plan for 2008 Beijing Olympics, 1 year project funded by </a:t>
            </a:r>
            <a:r>
              <a:rPr lang="en-US" b="1" i="1" dirty="0" smtClean="0"/>
              <a:t>China National Tourism Administration</a:t>
            </a:r>
            <a:endParaRPr lang="zh-CN" altLang="en-US" dirty="0" smtClean="0"/>
          </a:p>
          <a:p>
            <a:r>
              <a:rPr lang="en-US" dirty="0" smtClean="0"/>
              <a:t>2007	Inbound and Domestic Tourism of Sichuan, 2 years project funded by </a:t>
            </a:r>
            <a:r>
              <a:rPr lang="en-US" b="1" i="1" dirty="0" smtClean="0"/>
              <a:t>Sichuan Provincial Tourism Bureau</a:t>
            </a:r>
            <a:endParaRPr lang="zh-CN" altLang="en-US" dirty="0" smtClean="0"/>
          </a:p>
          <a:p>
            <a:r>
              <a:rPr lang="en-US" dirty="0" smtClean="0"/>
              <a:t>2005	Government’s Role in Promoting China’s Tourism Image, 1 year grant funded by </a:t>
            </a:r>
            <a:r>
              <a:rPr lang="en-US" b="1" i="1" dirty="0" smtClean="0"/>
              <a:t>China National Tourism Administration</a:t>
            </a:r>
            <a:endParaRPr lang="zh-CN" altLang="en-US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cap="all" dirty="0" smtClean="0"/>
              <a:t>GRANTS AND FUNDS: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Articles in Refereed Journals</a:t>
            </a:r>
            <a:endParaRPr lang="zh-CN" altLang="en-US" b="1" i="1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, H</a:t>
            </a:r>
            <a:r>
              <a:rPr lang="en-US" dirty="0" smtClean="0"/>
              <a:t>., Yuan, Y., Zhang, Q., &amp; Zhao, J. (2014). An Empirical Study of Customer Based Brand Equity Model for China’s Economy Hotels, </a:t>
            </a:r>
            <a:r>
              <a:rPr lang="en-US" i="1" dirty="0" smtClean="0"/>
              <a:t>Journal of China Travel Research</a:t>
            </a:r>
            <a:r>
              <a:rPr lang="en-US" dirty="0" smtClean="0"/>
              <a:t>. 9 (4): 76-81.</a:t>
            </a:r>
            <a:endParaRPr lang="zh-CN" altLang="en-US" dirty="0" smtClean="0"/>
          </a:p>
          <a:p>
            <a:pPr lvl="0"/>
            <a:r>
              <a:rPr lang="en-US" dirty="0" smtClean="0"/>
              <a:t>Deng Claire, Li Mimi, </a:t>
            </a:r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*. Developing a measurement scale for Event Image,</a:t>
            </a:r>
            <a:r>
              <a:rPr lang="en-US" i="1" dirty="0" smtClean="0"/>
              <a:t> Journal of Hospitality &amp; Tourism Research </a:t>
            </a:r>
            <a:r>
              <a:rPr lang="en-US" dirty="0" smtClean="0"/>
              <a:t>(SSCI), DOI: 10.1177/1096348012471378. 2014.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(2013). The development of economy hotels in China, </a:t>
            </a:r>
            <a:r>
              <a:rPr lang="en-US" i="1" dirty="0" smtClean="0"/>
              <a:t>Journal of Hotel &amp; Business Management</a:t>
            </a:r>
            <a:r>
              <a:rPr lang="en-US" dirty="0" smtClean="0"/>
              <a:t>, 2 (1): 11-12. (2013: e104. doi:10.4172/2169-0286.1000e104)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, H</a:t>
            </a:r>
            <a:r>
              <a:rPr lang="en-US" dirty="0" smtClean="0"/>
              <a:t>., </a:t>
            </a:r>
            <a:r>
              <a:rPr lang="en-US" dirty="0" err="1" smtClean="0"/>
              <a:t>Shen</a:t>
            </a:r>
            <a:r>
              <a:rPr lang="en-US" dirty="0" smtClean="0"/>
              <a:t>, D. &amp; He, Y. (2013). Tourism Market Structure in Republic China. In </a:t>
            </a:r>
            <a:r>
              <a:rPr lang="en-US" dirty="0" err="1" smtClean="0"/>
              <a:t>Ba</a:t>
            </a:r>
            <a:r>
              <a:rPr lang="en-US" dirty="0" smtClean="0"/>
              <a:t>, edited </a:t>
            </a:r>
            <a:r>
              <a:rPr lang="en-US" i="1" dirty="0" err="1" smtClean="0"/>
              <a:t>Fudan</a:t>
            </a:r>
            <a:r>
              <a:rPr lang="en-US" i="1" dirty="0" smtClean="0"/>
              <a:t> Tourism Studies</a:t>
            </a:r>
            <a:r>
              <a:rPr lang="en-US" dirty="0" smtClean="0"/>
              <a:t>, </a:t>
            </a:r>
            <a:r>
              <a:rPr lang="en-US" dirty="0" err="1" smtClean="0"/>
              <a:t>Fudan</a:t>
            </a:r>
            <a:r>
              <a:rPr lang="en-US" dirty="0" smtClean="0"/>
              <a:t> University Press, 2014. 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, Huang </a:t>
            </a:r>
            <a:r>
              <a:rPr lang="en-US" dirty="0" err="1" smtClean="0"/>
              <a:t>Chenchen</a:t>
            </a:r>
            <a:r>
              <a:rPr lang="en-US" dirty="0" smtClean="0"/>
              <a:t>. (2012), Domestic migrant workers in China’s hotel industry: An exploratory study of their life satisfaction and job burnout, </a:t>
            </a:r>
            <a:r>
              <a:rPr lang="en-US" i="1" dirty="0" smtClean="0"/>
              <a:t>International Journal of Hospitality Management </a:t>
            </a:r>
            <a:r>
              <a:rPr lang="en-US" dirty="0" smtClean="0"/>
              <a:t>(SSCI), 31 (4): 1283–1291.</a:t>
            </a:r>
            <a:endParaRPr lang="zh-CN" altLang="en-US" dirty="0" smtClean="0"/>
          </a:p>
          <a:p>
            <a:pPr lvl="0"/>
            <a:r>
              <a:rPr lang="en-US" dirty="0" smtClean="0"/>
              <a:t>Wu </a:t>
            </a:r>
            <a:r>
              <a:rPr lang="en-US" dirty="0" err="1" smtClean="0"/>
              <a:t>Wenqin</a:t>
            </a:r>
            <a:r>
              <a:rPr lang="en-US" dirty="0" smtClean="0"/>
              <a:t>, </a:t>
            </a:r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, 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 smtClean="0"/>
              <a:t>Chenjia</a:t>
            </a:r>
            <a:r>
              <a:rPr lang="en-US" dirty="0" smtClean="0"/>
              <a:t> &amp; Liu </a:t>
            </a:r>
            <a:r>
              <a:rPr lang="en-US" dirty="0" err="1" smtClean="0"/>
              <a:t>Hongbo</a:t>
            </a:r>
            <a:r>
              <a:rPr lang="en-US" dirty="0" smtClean="0"/>
              <a:t>. (2012), A Study on the Index Model of the Resource Value and Development Potentials of Ecotourism in Water Conservancy Scenic Spots, Management World (CSSCI), 2012 (3):184-186.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, Wu </a:t>
            </a:r>
            <a:r>
              <a:rPr lang="en-US" dirty="0" err="1" smtClean="0"/>
              <a:t>Wenqing</a:t>
            </a:r>
            <a:r>
              <a:rPr lang="en-US" dirty="0" smtClean="0"/>
              <a:t>. (2011), Study on the Model of Customer Satisfaction and Re-purchase Intention in Service Sector, </a:t>
            </a:r>
            <a:r>
              <a:rPr lang="en-US" i="1" dirty="0" smtClean="0"/>
              <a:t>Tourism Tribune</a:t>
            </a:r>
            <a:r>
              <a:rPr lang="en-US" dirty="0" smtClean="0"/>
              <a:t> (CSSCI), 26 (9)：85-89.</a:t>
            </a:r>
            <a:endParaRPr lang="zh-CN" altLang="en-US" dirty="0" smtClean="0"/>
          </a:p>
          <a:p>
            <a:pPr lvl="0"/>
            <a:r>
              <a:rPr lang="en-US" b="1" dirty="0" err="1" smtClean="0"/>
              <a:t>Shen</a:t>
            </a:r>
            <a:r>
              <a:rPr lang="en-US" b="1" dirty="0" smtClean="0"/>
              <a:t> Han</a:t>
            </a:r>
            <a:r>
              <a:rPr lang="en-US" dirty="0" smtClean="0"/>
              <a:t>. (2011), The Development of Outbound Tourism in China, </a:t>
            </a:r>
            <a:r>
              <a:rPr lang="en-US" i="1" dirty="0" smtClean="0"/>
              <a:t>Tourism Tribune</a:t>
            </a:r>
            <a:r>
              <a:rPr lang="en-US" dirty="0" smtClean="0"/>
              <a:t> (CSSCI), 26 (7)：6-7.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cap="all" dirty="0" smtClean="0"/>
              <a:t>Publications</a:t>
            </a:r>
            <a:r>
              <a:rPr lang="en-US" cap="all" dirty="0" smtClean="0"/>
              <a:t>:</a:t>
            </a:r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459</TotalTime>
  <Words>1278</Words>
  <Application>Microsoft Office PowerPoint</Application>
  <PresentationFormat>On-screen Show (4:3)</PresentationFormat>
  <Paragraphs>153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聚合</vt:lpstr>
      <vt:lpstr>Prof. Han Shen</vt:lpstr>
      <vt:lpstr>Research Interests:</vt:lpstr>
      <vt:lpstr>Current PositionS: </vt:lpstr>
      <vt:lpstr>EDUCATION BACKGROUND:</vt:lpstr>
      <vt:lpstr>Professional Affiliations:</vt:lpstr>
      <vt:lpstr>Academic Positions: </vt:lpstr>
      <vt:lpstr>GRANTS AND FUNDS:</vt:lpstr>
      <vt:lpstr>GRANTS AND FUNDS:</vt:lpstr>
      <vt:lpstr>Publications:</vt:lpstr>
      <vt:lpstr>Publications:</vt:lpstr>
      <vt:lpstr>Publications:</vt:lpstr>
      <vt:lpstr>Publications:</vt:lpstr>
      <vt:lpstr>Publications:</vt:lpstr>
      <vt:lpstr>Professional Services:</vt:lpstr>
      <vt:lpstr>Professional Services:</vt:lpstr>
      <vt:lpstr>Contact Info.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Han Shen</dc:title>
  <dc:creator>ShenHan</dc:creator>
  <cp:lastModifiedBy>Shanker Dayal Mishra</cp:lastModifiedBy>
  <cp:revision>46</cp:revision>
  <dcterms:created xsi:type="dcterms:W3CDTF">2014-09-09T20:04:37Z</dcterms:created>
  <dcterms:modified xsi:type="dcterms:W3CDTF">2014-10-08T07:14:23Z</dcterms:modified>
</cp:coreProperties>
</file>