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56" r:id="rId4"/>
    <p:sldId id="257" r:id="rId5"/>
    <p:sldId id="258" r:id="rId6"/>
    <p:sldId id="260" r:id="rId7"/>
    <p:sldId id="261" r:id="rId8"/>
    <p:sldId id="259" r:id="rId9"/>
    <p:sldId id="262" r:id="rId10"/>
    <p:sldId id="263" r:id="rId11"/>
    <p:sldId id="264" r:id="rId12"/>
    <p:sldId id="265"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9CB4F85-703D-4777-B5EA-93CBA78EC16A}" type="datetimeFigureOut">
              <a:rPr lang="en-US"/>
              <a:pPr>
                <a:defRPr/>
              </a:pPr>
              <a:t>10/19/2015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BDE8CD-513F-418E-989E-1B0D7195E9F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24D387-B042-43FA-BCBA-B8E7DF09D69A}" type="datetimeFigureOut">
              <a:rPr lang="en-US"/>
              <a:pPr>
                <a:defRPr/>
              </a:pPr>
              <a:t>10/19/2015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3038A3-3088-47A4-9723-633E2640151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9F737E3-3133-4F2E-9E4E-B5FBCC72BF77}" type="datetimeFigureOut">
              <a:rPr lang="en-US"/>
              <a:pPr>
                <a:defRPr/>
              </a:pPr>
              <a:t>10/19/2015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321FD7-68AF-43B0-B687-8B87505BD8E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6BCC570-0502-42FF-A1A8-C7A59EC71A1D}" type="datetimeFigureOut">
              <a:rPr lang="en-US"/>
              <a:pPr>
                <a:defRPr/>
              </a:pPr>
              <a:t>10/19/2015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7BE61E-C0AE-478D-AD23-EA5E0C291BB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97B54C-1EB6-4C62-9E3F-B54A0D0BF107}" type="datetimeFigureOut">
              <a:rPr lang="en-US"/>
              <a:pPr>
                <a:defRPr/>
              </a:pPr>
              <a:t>10/19/2015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AE6909-A6B6-4481-AB73-DF136B8FC0D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DA1F003-93F0-409C-A6D2-627C0E4E9EEB}" type="datetimeFigureOut">
              <a:rPr lang="en-US"/>
              <a:pPr>
                <a:defRPr/>
              </a:pPr>
              <a:t>10/19/2015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2CFDB7-7C31-42B8-9463-975ABC0C61B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F9D03CA-40FD-4863-9F1E-1FB5C67DC963}" type="datetimeFigureOut">
              <a:rPr lang="en-US"/>
              <a:pPr>
                <a:defRPr/>
              </a:pPr>
              <a:t>10/19/2015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004132B-25D8-488D-9C0F-40C7BFC7AFB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AD4331C-5FFD-4F83-A7C8-E1B21CBD7B2F}" type="datetimeFigureOut">
              <a:rPr lang="en-US"/>
              <a:pPr>
                <a:defRPr/>
              </a:pPr>
              <a:t>10/19/2015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967EE67-4318-477E-BD2C-1ECE56E395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94041D9-002C-435F-BEAB-913A85349DBD}" type="datetimeFigureOut">
              <a:rPr lang="en-US"/>
              <a:pPr>
                <a:defRPr/>
              </a:pPr>
              <a:t>10/19/2015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230DFB1-0CA1-4E42-89DE-52D43B6AE6F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8998AB5-B715-4842-A468-EE969E060B03}" type="datetimeFigureOut">
              <a:rPr lang="en-US"/>
              <a:pPr>
                <a:defRPr/>
              </a:pPr>
              <a:t>10/19/2015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062AD86-6801-462E-8A3C-95C297346FA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0ABEF9-9C04-4C4E-9436-EBBDD8934599}" type="datetimeFigureOut">
              <a:rPr lang="en-US"/>
              <a:pPr>
                <a:defRPr/>
              </a:pPr>
              <a:t>10/19/2015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4B96E6-907D-42D2-94FB-361673547B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C8FB325-7866-47FD-8BA6-2ED8A9669CD8}" type="datetimeFigureOut">
              <a:rPr lang="en-US"/>
              <a:pPr>
                <a:defRPr/>
              </a:pPr>
              <a:t>10/19/2015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8F5DA05-6A5A-4FDD-BD60-24F559771FC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omicsonline.com/open-access/international-journal-of-emergency-mental-health-and-human-resilience.php"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http://www.esciencecentral.org/journals/child-and-adolescent-behavior.php" TargetMode="External"/><Relationship Id="rId4" Type="http://schemas.openxmlformats.org/officeDocument/2006/relationships/hyperlink" Target="http://omicsonline.org/alzheimers-disease-parkinsonism.ph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neurologyconference.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srcRect/>
          <a:stretch>
            <a:fillRect/>
          </a:stretch>
        </p:blipFill>
        <p:spPr bwMode="auto">
          <a:xfrm>
            <a:off x="6350" y="0"/>
            <a:ext cx="9137650" cy="2849563"/>
          </a:xfrm>
          <a:prstGeom prst="rect">
            <a:avLst/>
          </a:prstGeom>
          <a:noFill/>
          <a:ln w="9525">
            <a:noFill/>
            <a:miter lim="800000"/>
            <a:headEnd/>
            <a:tailEnd/>
          </a:ln>
        </p:spPr>
      </p:pic>
      <p:sp>
        <p:nvSpPr>
          <p:cNvPr id="8" name="Subtitle 2"/>
          <p:cNvSpPr txBox="1">
            <a:spLocks/>
          </p:cNvSpPr>
          <p:nvPr/>
        </p:nvSpPr>
        <p:spPr>
          <a:xfrm>
            <a:off x="1217613" y="285750"/>
            <a:ext cx="6556375" cy="1163638"/>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a:t>
            </a:r>
            <a:r>
              <a:rPr lang="en-US" sz="5400" dirty="0" smtClean="0">
                <a:solidFill>
                  <a:schemeClr val="accent6"/>
                </a:solidFill>
                <a:latin typeface="Stencil" panose="040409050D0802020404" pitchFamily="82" charset="0"/>
              </a:rPr>
              <a:t>International</a:t>
            </a:r>
            <a:endParaRPr lang="en-US" sz="5400" dirty="0">
              <a:solidFill>
                <a:schemeClr val="accent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w="9525">
            <a:noFill/>
            <a:miter lim="800000"/>
            <a:headEnd/>
            <a:tailEnd/>
          </a:ln>
        </p:spPr>
        <p:txBody>
          <a:bodyPr wrap="none">
            <a:spAutoFit/>
          </a:bodyPr>
          <a:lstStyle/>
          <a:p>
            <a:r>
              <a:rPr lang="en-US" altLang="en-US" sz="2000">
                <a:solidFill>
                  <a:srgbClr val="7030A0"/>
                </a:solidFill>
              </a:rPr>
              <a:t>Contact us at: contact.omics@omicsonline.org</a:t>
            </a:r>
          </a:p>
        </p:txBody>
      </p:sp>
      <p:pic>
        <p:nvPicPr>
          <p:cNvPr id="2053" name="Picture 3" descr="C:\Users\rakesh-s\Desktop\indexFG.jpg"/>
          <p:cNvPicPr>
            <a:picLocks noChangeAspect="1" noChangeArrowheads="1"/>
          </p:cNvPicPr>
          <p:nvPr/>
        </p:nvPicPr>
        <p:blipFill>
          <a:blip r:embed="rId3"/>
          <a:srcRect/>
          <a:stretch>
            <a:fillRect/>
          </a:stretch>
        </p:blipFill>
        <p:spPr bwMode="auto">
          <a:xfrm>
            <a:off x="6350" y="849313"/>
            <a:ext cx="1981200" cy="1992312"/>
          </a:xfrm>
          <a:prstGeom prst="rect">
            <a:avLst/>
          </a:prstGeom>
          <a:noFill/>
          <a:ln w="9525">
            <a:noFill/>
            <a:miter lim="800000"/>
            <a:headEnd/>
            <a:tailEnd/>
          </a:ln>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a:t>
            </a:r>
            <a:r>
              <a:rPr lang="en-US" sz="2200" dirty="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a:t>
            </a:r>
            <a:r>
              <a:rPr lang="en-US" sz="2200" dirty="0">
                <a:solidFill>
                  <a:srgbClr val="0070C0"/>
                </a:solidFill>
                <a:latin typeface="Nyala" panose="02000504070300020003" pitchFamily="2" charset="0"/>
              </a:rPr>
              <a:t>International journals </a:t>
            </a:r>
            <a:r>
              <a:rPr lang="en-US" sz="2200" dirty="0">
                <a:solidFill>
                  <a:srgbClr val="0070C0"/>
                </a:solidFill>
                <a:latin typeface="Nyala" panose="02000504070300020003" pitchFamily="2" charset="0"/>
              </a:rPr>
              <a:t>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a:t>
            </a:r>
            <a:r>
              <a:rPr lang="en-US" sz="2200" dirty="0">
                <a:solidFill>
                  <a:srgbClr val="0070C0"/>
                </a:solidFill>
                <a:latin typeface="Nyala" panose="02000504070300020003" pitchFamily="2" charset="0"/>
              </a:rPr>
              <a:t>International signed </a:t>
            </a:r>
            <a:r>
              <a:rPr lang="en-US" sz="2200" dirty="0">
                <a:solidFill>
                  <a:srgbClr val="0070C0"/>
                </a:solidFill>
                <a:latin typeface="Nyala" panose="02000504070300020003" pitchFamily="2" charset="0"/>
              </a:rPr>
              <a:t>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371600"/>
            <a:ext cx="8229600" cy="914400"/>
          </a:xfrm>
        </p:spPr>
        <p:txBody>
          <a:bodyPr/>
          <a:lstStyle/>
          <a:p>
            <a:pPr eaLnBrk="1" hangingPunct="1"/>
            <a:r>
              <a:rPr lang="en-US" smtClean="0"/>
              <a:t>Interest areas (cont.)</a:t>
            </a:r>
          </a:p>
        </p:txBody>
      </p:sp>
      <p:sp>
        <p:nvSpPr>
          <p:cNvPr id="11267" name="Content Placeholder 2"/>
          <p:cNvSpPr>
            <a:spLocks noGrp="1"/>
          </p:cNvSpPr>
          <p:nvPr>
            <p:ph idx="1"/>
          </p:nvPr>
        </p:nvSpPr>
        <p:spPr>
          <a:xfrm>
            <a:off x="457200" y="2362200"/>
            <a:ext cx="8229600" cy="3763963"/>
          </a:xfrm>
        </p:spPr>
        <p:txBody>
          <a:bodyPr/>
          <a:lstStyle/>
          <a:p>
            <a:pPr algn="ctr" eaLnBrk="1" hangingPunct="1"/>
            <a:r>
              <a:rPr lang="en-US" smtClean="0"/>
              <a:t>Psycho-social issues in management of Depression and Personality disorders</a:t>
            </a:r>
          </a:p>
          <a:p>
            <a:pPr algn="ctr" eaLnBrk="1" hangingPunct="1"/>
            <a:r>
              <a:rPr lang="en-US" smtClean="0"/>
              <a:t>Dialectical behavioral therapy</a:t>
            </a:r>
          </a:p>
          <a:p>
            <a:pPr algn="ctr" eaLnBrk="1" hangingPunct="1"/>
            <a:r>
              <a:rPr lang="en-US" smtClean="0"/>
              <a:t>Couple / Marital therapy</a:t>
            </a:r>
          </a:p>
        </p:txBody>
      </p:sp>
      <p:pic>
        <p:nvPicPr>
          <p:cNvPr id="11268" name="Picture 4"/>
          <p:cNvPicPr>
            <a:picLocks noChangeAspect="1" noChangeArrowheads="1"/>
          </p:cNvPicPr>
          <p:nvPr/>
        </p:nvPicPr>
        <p:blipFill>
          <a:blip r:embed="rId2"/>
          <a:srcRect/>
          <a:stretch>
            <a:fillRect/>
          </a:stretch>
        </p:blipFill>
        <p:spPr bwMode="auto">
          <a:xfrm>
            <a:off x="685800" y="285750"/>
            <a:ext cx="8243888" cy="116205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066800"/>
            <a:ext cx="8229600" cy="762000"/>
          </a:xfrm>
        </p:spPr>
        <p:txBody>
          <a:bodyPr/>
          <a:lstStyle/>
          <a:p>
            <a:pPr eaLnBrk="1" hangingPunct="1"/>
            <a:r>
              <a:rPr lang="en-US" smtClean="0"/>
              <a:t>Future Goals</a:t>
            </a:r>
          </a:p>
        </p:txBody>
      </p:sp>
      <p:sp>
        <p:nvSpPr>
          <p:cNvPr id="12291" name="Content Placeholder 2"/>
          <p:cNvSpPr>
            <a:spLocks noGrp="1"/>
          </p:cNvSpPr>
          <p:nvPr>
            <p:ph idx="1"/>
          </p:nvPr>
        </p:nvSpPr>
        <p:spPr/>
        <p:txBody>
          <a:bodyPr/>
          <a:lstStyle/>
          <a:p>
            <a:pPr algn="ctr" eaLnBrk="1" hangingPunct="1"/>
            <a:r>
              <a:rPr lang="en-US" smtClean="0"/>
              <a:t>To propagate awareness regarding mental illness</a:t>
            </a:r>
          </a:p>
          <a:p>
            <a:pPr algn="ctr" eaLnBrk="1" hangingPunct="1"/>
            <a:r>
              <a:rPr lang="en-US" smtClean="0"/>
              <a:t>De-stigmatization</a:t>
            </a:r>
          </a:p>
          <a:p>
            <a:pPr algn="ctr" eaLnBrk="1" hangingPunct="1"/>
            <a:r>
              <a:rPr lang="en-US" smtClean="0"/>
              <a:t>Increase environment of social and emotional support by use of positive psychology among family members</a:t>
            </a:r>
          </a:p>
        </p:txBody>
      </p:sp>
      <p:pic>
        <p:nvPicPr>
          <p:cNvPr id="12292" name="Picture 4"/>
          <p:cNvPicPr>
            <a:picLocks noChangeAspect="1" noChangeArrowheads="1"/>
          </p:cNvPicPr>
          <p:nvPr/>
        </p:nvPicPr>
        <p:blipFill>
          <a:blip r:embed="rId2"/>
          <a:srcRect/>
          <a:stretch>
            <a:fillRect/>
          </a:stretch>
        </p:blipFill>
        <p:spPr bwMode="auto">
          <a:xfrm>
            <a:off x="457200" y="304800"/>
            <a:ext cx="7715250" cy="762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219200"/>
            <a:ext cx="8229600" cy="914400"/>
          </a:xfrm>
        </p:spPr>
        <p:txBody>
          <a:bodyPr/>
          <a:lstStyle/>
          <a:p>
            <a:pPr eaLnBrk="1" hangingPunct="1"/>
            <a:r>
              <a:rPr lang="en-US" smtClean="0"/>
              <a:t>Future Goals (cont.)</a:t>
            </a:r>
          </a:p>
        </p:txBody>
      </p:sp>
      <p:sp>
        <p:nvSpPr>
          <p:cNvPr id="13315" name="Content Placeholder 2"/>
          <p:cNvSpPr>
            <a:spLocks noGrp="1"/>
          </p:cNvSpPr>
          <p:nvPr>
            <p:ph idx="1"/>
          </p:nvPr>
        </p:nvSpPr>
        <p:spPr>
          <a:xfrm>
            <a:off x="457200" y="2286000"/>
            <a:ext cx="8229600" cy="3840163"/>
          </a:xfrm>
        </p:spPr>
        <p:txBody>
          <a:bodyPr/>
          <a:lstStyle/>
          <a:p>
            <a:pPr algn="ctr" eaLnBrk="1" hangingPunct="1"/>
            <a:r>
              <a:rPr lang="en-US" smtClean="0"/>
              <a:t>Incorporate Cultural and Spiritual values in psychiatric treatment</a:t>
            </a:r>
          </a:p>
          <a:p>
            <a:pPr algn="ctr" eaLnBrk="1" hangingPunct="1"/>
            <a:r>
              <a:rPr lang="en-US" smtClean="0"/>
              <a:t>Rehabilitation services expenditure in Pakistan</a:t>
            </a:r>
          </a:p>
          <a:p>
            <a:pPr algn="ctr" eaLnBrk="1" hangingPunct="1"/>
            <a:r>
              <a:rPr lang="en-US" smtClean="0"/>
              <a:t>Geriatric psychiatry and psycho-education regarding dementia </a:t>
            </a:r>
          </a:p>
          <a:p>
            <a:pPr eaLnBrk="1" hangingPunct="1"/>
            <a:endParaRPr lang="en-US" smtClean="0"/>
          </a:p>
        </p:txBody>
      </p:sp>
      <p:pic>
        <p:nvPicPr>
          <p:cNvPr id="13316" name="Picture 4"/>
          <p:cNvPicPr>
            <a:picLocks noChangeAspect="1" noChangeArrowheads="1"/>
          </p:cNvPicPr>
          <p:nvPr/>
        </p:nvPicPr>
        <p:blipFill>
          <a:blip r:embed="rId2"/>
          <a:srcRect/>
          <a:stretch>
            <a:fillRect/>
          </a:stretch>
        </p:blipFill>
        <p:spPr bwMode="auto">
          <a:xfrm>
            <a:off x="838200" y="285750"/>
            <a:ext cx="8091488" cy="11620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endParaRPr lang="en-US" smtClean="0"/>
          </a:p>
        </p:txBody>
      </p:sp>
      <p:sp>
        <p:nvSpPr>
          <p:cNvPr id="14339" name="Content Placeholder 2"/>
          <p:cNvSpPr>
            <a:spLocks noGrp="1"/>
          </p:cNvSpPr>
          <p:nvPr>
            <p:ph idx="1"/>
          </p:nvPr>
        </p:nvSpPr>
        <p:spPr/>
        <p:txBody>
          <a:bodyPr/>
          <a:lstStyle/>
          <a:p>
            <a:pPr eaLnBrk="1" hangingPunct="1"/>
            <a:endParaRPr lang="en-US" smtClean="0"/>
          </a:p>
        </p:txBody>
      </p:sp>
      <p:pic>
        <p:nvPicPr>
          <p:cNvPr id="14340" name="Picture 2"/>
          <p:cNvPicPr>
            <a:picLocks noChangeAspect="1" noChangeArrowheads="1"/>
          </p:cNvPicPr>
          <p:nvPr/>
        </p:nvPicPr>
        <p:blipFill>
          <a:blip r:embed="rId2"/>
          <a:srcRect/>
          <a:stretch>
            <a:fillRect/>
          </a:stretch>
        </p:blipFill>
        <p:spPr bwMode="auto">
          <a:xfrm>
            <a:off x="-47625" y="0"/>
            <a:ext cx="9191625" cy="6958013"/>
          </a:xfrm>
          <a:prstGeom prst="rect">
            <a:avLst/>
          </a:prstGeom>
          <a:noFill/>
          <a:ln w="9525">
            <a:noFill/>
            <a:miter lim="800000"/>
            <a:headEnd/>
            <a:tailEnd/>
          </a:ln>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Psychiatry</a:t>
            </a:r>
            <a:br>
              <a:rPr lang="en-US" dirty="0" smtClean="0"/>
            </a:br>
            <a:r>
              <a:rPr lang="en-US" dirty="0" smtClean="0"/>
              <a:t>Related Journals</a:t>
            </a:r>
            <a:endParaRPr lang="en-US" dirty="0"/>
          </a:p>
        </p:txBody>
      </p:sp>
      <p:sp>
        <p:nvSpPr>
          <p:cNvPr id="7" name="Vertical Scroll 6"/>
          <p:cNvSpPr/>
          <p:nvPr/>
        </p:nvSpPr>
        <p:spPr>
          <a:xfrm>
            <a:off x="-82550" y="1471613"/>
            <a:ext cx="8718550" cy="4243387"/>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hlinkClick r:id="rId3" tooltip="International Journal of Emergency Mental Health and Human Resilience"/>
              </a:rPr>
              <a:t>International Journal of Emergency Mental Health and Human Resilience</a:t>
            </a:r>
            <a:endParaRPr lang="en-IN" sz="2000" dirty="0"/>
          </a:p>
          <a:p>
            <a:pPr marL="342900" indent="-342900">
              <a:buFont typeface="Wingdings" panose="05000000000000000000" pitchFamily="2" charset="2"/>
              <a:buChar char="Ø"/>
              <a:defRPr/>
            </a:pPr>
            <a:r>
              <a:rPr lang="en-IN" sz="2000" dirty="0">
                <a:hlinkClick r:id="rId4" tooltip="Journal of Alzheimers Disease &amp; Parkinsonism"/>
              </a:rPr>
              <a:t>Journal of </a:t>
            </a:r>
            <a:r>
              <a:rPr lang="en-IN" sz="2000" dirty="0" err="1">
                <a:hlinkClick r:id="rId4" tooltip="Journal of Alzheimers Disease &amp; Parkinsonism"/>
              </a:rPr>
              <a:t>Alzheimers</a:t>
            </a:r>
            <a:r>
              <a:rPr lang="en-IN" sz="2000" dirty="0">
                <a:hlinkClick r:id="rId4" tooltip="Journal of Alzheimers Disease &amp; Parkinsonism"/>
              </a:rPr>
              <a:t> Disease &amp; Parkinsonism</a:t>
            </a:r>
            <a:endParaRPr lang="en-IN" sz="2000" dirty="0"/>
          </a:p>
          <a:p>
            <a:pPr marL="342900" indent="-342900">
              <a:buFont typeface="Wingdings" panose="05000000000000000000" pitchFamily="2" charset="2"/>
              <a:buChar char="Ø"/>
              <a:defRPr/>
            </a:pPr>
            <a:r>
              <a:rPr lang="en-IN" sz="2000" dirty="0">
                <a:hlinkClick r:id="rId5" tooltip="Journal of Child and Adolescent Behaviour"/>
              </a:rPr>
              <a:t>Journal of Child and Adolescent Behaviour</a:t>
            </a:r>
            <a:endParaRPr lang="en-IN" sz="2000" dirty="0"/>
          </a:p>
          <a:p>
            <a:pPr marL="342900" indent="-342900">
              <a:buFont typeface="Wingdings" panose="05000000000000000000" pitchFamily="2" charset="2"/>
              <a:buChar char="Ø"/>
              <a:defRPr/>
            </a:pPr>
            <a:endParaRPr lang="en-US" sz="2000" dirty="0">
              <a:solidFill>
                <a:schemeClr val="bg2">
                  <a:lumMod val="50000"/>
                </a:schemeClr>
              </a:solidFill>
              <a:latin typeface="Estrangelo Edessa" panose="03080600000000000000" pitchFamily="66" charset="0"/>
              <a:cs typeface="Estrangelo Edessa" panose="03080600000000000000"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C:\Users\rakesh-s\Desktop\speaker.jpg"/>
          <p:cNvPicPr>
            <a:picLocks noChangeAspect="1" noChangeArrowheads="1"/>
          </p:cNvPicPr>
          <p:nvPr/>
        </p:nvPicPr>
        <p:blipFill>
          <a:blip r:embed="rId2"/>
          <a:srcRect/>
          <a:stretch>
            <a:fillRect/>
          </a:stretch>
        </p:blipFill>
        <p:spPr bwMode="auto">
          <a:xfrm>
            <a:off x="0" y="3962400"/>
            <a:ext cx="9144000" cy="2819400"/>
          </a:xfrm>
          <a:prstGeom prst="rect">
            <a:avLst/>
          </a:prstGeom>
          <a:noFill/>
          <a:ln w="9525">
            <a:noFill/>
            <a:miter lim="800000"/>
            <a:headEnd/>
            <a:tailEnd/>
          </a:ln>
        </p:spPr>
      </p:pic>
      <p:sp>
        <p:nvSpPr>
          <p:cNvPr id="6" name="Horizontal Scroll 5"/>
          <p:cNvSpPr/>
          <p:nvPr/>
        </p:nvSpPr>
        <p:spPr>
          <a:xfrm>
            <a:off x="346075" y="914400"/>
            <a:ext cx="8229600" cy="3514725"/>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sz="2400" dirty="0">
                <a:hlinkClick r:id="rId3" tooltip="Click here"/>
              </a:rPr>
              <a:t>Neurology &amp; Therapeutics</a:t>
            </a: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Psychiatry</a:t>
            </a:r>
            <a:r>
              <a:rPr lang="en-US" sz="3600" dirty="0"/>
              <a:t/>
            </a:r>
            <a:br>
              <a:rPr lang="en-US" sz="3600" dirty="0"/>
            </a:br>
            <a:r>
              <a:rPr lang="en-US" sz="3600" dirty="0"/>
              <a:t>Related Conferences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endParaRPr lang="en-US" smtClean="0"/>
          </a:p>
        </p:txBody>
      </p:sp>
      <p:sp>
        <p:nvSpPr>
          <p:cNvPr id="16387" name="Content Placeholder 2"/>
          <p:cNvSpPr>
            <a:spLocks noGrp="1"/>
          </p:cNvSpPr>
          <p:nvPr>
            <p:ph idx="1"/>
          </p:nvPr>
        </p:nvSpPr>
        <p:spPr/>
        <p:txBody>
          <a:bodyPr/>
          <a:lstStyle/>
          <a:p>
            <a:pPr eaLnBrk="1" hangingPunct="1"/>
            <a:endParaRPr lang="en-US" smtClean="0"/>
          </a:p>
        </p:txBody>
      </p:sp>
      <p:pic>
        <p:nvPicPr>
          <p:cNvPr id="16388" name="Picture 2" descr="C:\Users\rakesh-s\Desktop\2-2nd-dec.jpg"/>
          <p:cNvPicPr>
            <a:picLocks noChangeAspect="1" noChangeArrowheads="1"/>
          </p:cNvPicPr>
          <p:nvPr/>
        </p:nvPicPr>
        <p:blipFill>
          <a:blip r:embed="rId2"/>
          <a:srcRect/>
          <a:stretch>
            <a:fillRect/>
          </a:stretch>
        </p:blipFill>
        <p:spPr bwMode="auto">
          <a:xfrm>
            <a:off x="0" y="0"/>
            <a:ext cx="9144000" cy="4348163"/>
          </a:xfrm>
          <a:prstGeom prst="rect">
            <a:avLst/>
          </a:prstGeom>
          <a:noFill/>
          <a:ln w="9525">
            <a:noFill/>
            <a:miter lim="800000"/>
            <a:headEnd/>
            <a:tailEnd/>
          </a:ln>
        </p:spPr>
      </p:pic>
      <p:pic>
        <p:nvPicPr>
          <p:cNvPr id="16389" name="Picture 3" descr="C:\Users\rakesh-s\Desktop\membership.jpg"/>
          <p:cNvPicPr>
            <a:picLocks noChangeAspect="1" noChangeArrowheads="1"/>
          </p:cNvPicPr>
          <p:nvPr/>
        </p:nvPicPr>
        <p:blipFill>
          <a:blip r:embed="rId3"/>
          <a:srcRect/>
          <a:stretch>
            <a:fillRect/>
          </a:stretch>
        </p:blipFill>
        <p:spPr bwMode="auto">
          <a:xfrm>
            <a:off x="0" y="4191000"/>
            <a:ext cx="9144000" cy="2667000"/>
          </a:xfrm>
          <a:prstGeom prst="rect">
            <a:avLst/>
          </a:prstGeom>
          <a:noFill/>
          <a:ln w="9525">
            <a:noFill/>
            <a:miter lim="800000"/>
            <a:headEnd/>
            <a:tailEnd/>
          </a:ln>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a:latin typeface="Andalus" pitchFamily="18" charset="-78"/>
                <a:cs typeface="Andalus" pitchFamily="18" charset="-78"/>
              </a:rPr>
              <a:t>International</a:t>
            </a:r>
            <a:r>
              <a:rPr lang="en-US" sz="2400" dirty="0" smtClean="0">
                <a:solidFill>
                  <a:schemeClr val="accent5">
                    <a:lumMod val="10000"/>
                  </a:schemeClr>
                </a:solidFill>
                <a:latin typeface="Andalus" panose="02020603050405020304" pitchFamily="18" charset="-78"/>
                <a:cs typeface="Andalus" panose="02020603050405020304" pitchFamily="18" charset="-78"/>
              </a:rPr>
              <a:t>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Open </a:t>
            </a:r>
            <a:r>
              <a:rPr lang="en-US" dirty="0">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srcRect/>
          <a:stretch>
            <a:fillRect/>
          </a:stretch>
        </p:blipFill>
        <p:spPr bwMode="auto">
          <a:xfrm>
            <a:off x="0" y="-93663"/>
            <a:ext cx="9144000" cy="6926263"/>
          </a:xfrm>
          <a:prstGeom prst="rect">
            <a:avLst/>
          </a:prstGeom>
          <a:noFill/>
          <a:ln w="9525">
            <a:noFill/>
            <a:miter lim="800000"/>
            <a:headEnd/>
            <a:tailEnd/>
          </a:ln>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US" sz="2000" dirty="0">
                <a:solidFill>
                  <a:schemeClr val="tx1"/>
                </a:solidFill>
                <a:latin typeface="Centaur" pitchFamily="18" charset="0"/>
              </a:rPr>
              <a:t>International</a:t>
            </a:r>
            <a:r>
              <a:rPr lang="en-IN" sz="2000" dirty="0" smtClean="0">
                <a:solidFill>
                  <a:schemeClr val="tx1"/>
                </a:solidFill>
                <a:latin typeface="Centaur" panose="02030504050205020304" pitchFamily="18" charset="0"/>
              </a:rPr>
              <a:t>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US" sz="2000" dirty="0">
                <a:solidFill>
                  <a:schemeClr val="tx1"/>
                </a:solidFill>
                <a:latin typeface="Centaur" pitchFamily="18" charset="0"/>
              </a:rPr>
              <a:t>International</a:t>
            </a:r>
            <a:r>
              <a:rPr lang="en-IN" sz="2000" dirty="0" smtClean="0">
                <a:solidFill>
                  <a:schemeClr val="bg2">
                    <a:lumMod val="10000"/>
                  </a:schemeClr>
                </a:solidFill>
                <a:latin typeface="Centaur" panose="02030504050205020304" pitchFamily="18" charset="0"/>
              </a:rPr>
              <a:t>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
        <p:nvSpPr>
          <p:cNvPr id="8" name="Rectangle 7"/>
          <p:cNvSpPr/>
          <p:nvPr/>
        </p:nvSpPr>
        <p:spPr>
          <a:xfrm>
            <a:off x="1333500" y="5715000"/>
            <a:ext cx="6230938"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IN" dirty="0">
                <a:solidFill>
                  <a:srgbClr val="0070C0"/>
                </a:solidFill>
                <a:latin typeface="Times New Roman" pitchFamily="18" charset="0"/>
                <a:ea typeface="Microsoft YaHei" panose="020B0503020204020204" pitchFamily="34" charset="-122"/>
                <a:cs typeface="Times New Roman" pitchFamily="18" charset="0"/>
              </a:rPr>
              <a:t>For more details please visit our website: http://omicsonline.org/Submitmanuscript.php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2133600"/>
            <a:ext cx="7772400" cy="1466850"/>
          </a:xfrm>
        </p:spPr>
        <p:txBody>
          <a:bodyPr/>
          <a:lstStyle/>
          <a:p>
            <a:pPr eaLnBrk="1" hangingPunct="1"/>
            <a:r>
              <a:rPr lang="en-US" smtClean="0"/>
              <a:t>Hena Jawaid</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Chief Resident Psychiatry Unit </a:t>
            </a:r>
          </a:p>
          <a:p>
            <a:pPr eaLnBrk="1" fontAlgn="auto" hangingPunct="1">
              <a:spcAft>
                <a:spcPts val="0"/>
              </a:spcAft>
              <a:buFont typeface="Arial" pitchFamily="34" charset="0"/>
              <a:buNone/>
              <a:defRPr/>
            </a:pPr>
            <a:r>
              <a:rPr lang="en-US" dirty="0" smtClean="0"/>
              <a:t>Aga Khan University Hospital</a:t>
            </a:r>
          </a:p>
          <a:p>
            <a:pPr eaLnBrk="1" fontAlgn="auto" hangingPunct="1">
              <a:spcAft>
                <a:spcPts val="0"/>
              </a:spcAft>
              <a:buFont typeface="Arial" pitchFamily="34" charset="0"/>
              <a:buNone/>
              <a:defRPr/>
            </a:pPr>
            <a:r>
              <a:rPr lang="en-US" dirty="0" smtClean="0"/>
              <a:t>Karachi Pakistan</a:t>
            </a:r>
          </a:p>
          <a:p>
            <a:pPr eaLnBrk="1" fontAlgn="auto" hangingPunct="1">
              <a:spcAft>
                <a:spcPts val="0"/>
              </a:spcAft>
              <a:buFont typeface="Arial" pitchFamily="34" charset="0"/>
              <a:buNone/>
              <a:defRPr/>
            </a:pPr>
            <a:endParaRPr lang="en-US" dirty="0" smtClean="0"/>
          </a:p>
        </p:txBody>
      </p:sp>
      <p:pic>
        <p:nvPicPr>
          <p:cNvPr id="4100" name="Picture 4"/>
          <p:cNvPicPr>
            <a:picLocks noChangeAspect="1" noChangeArrowheads="1"/>
          </p:cNvPicPr>
          <p:nvPr/>
        </p:nvPicPr>
        <p:blipFill>
          <a:blip r:embed="rId2"/>
          <a:srcRect/>
          <a:stretch>
            <a:fillRect/>
          </a:stretch>
        </p:blipFill>
        <p:spPr bwMode="auto">
          <a:xfrm>
            <a:off x="457200" y="381000"/>
            <a:ext cx="7715250" cy="1447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427038"/>
          </a:xfrm>
        </p:spPr>
        <p:txBody>
          <a:bodyPr rtlCol="0">
            <a:normAutofit fontScale="90000"/>
          </a:bodyPr>
          <a:lstStyle/>
          <a:p>
            <a:pPr eaLnBrk="1" fontAlgn="auto" hangingPunct="1">
              <a:spcAft>
                <a:spcPts val="0"/>
              </a:spcAft>
              <a:defRPr/>
            </a:pPr>
            <a:r>
              <a:rPr lang="en-US" dirty="0" smtClean="0"/>
              <a:t>Research areas</a:t>
            </a:r>
          </a:p>
        </p:txBody>
      </p:sp>
      <p:sp>
        <p:nvSpPr>
          <p:cNvPr id="3" name="Content Placeholder 2"/>
          <p:cNvSpPr>
            <a:spLocks noGrp="1"/>
          </p:cNvSpPr>
          <p:nvPr>
            <p:ph idx="1"/>
          </p:nvPr>
        </p:nvSpPr>
        <p:spPr>
          <a:xfrm>
            <a:off x="457200" y="2514600"/>
            <a:ext cx="8229600" cy="3611563"/>
          </a:xfrm>
        </p:spPr>
        <p:txBody>
          <a:bodyPr rtlCol="0">
            <a:normAutofit/>
          </a:bodyPr>
          <a:lstStyle/>
          <a:p>
            <a:pPr algn="ctr" eaLnBrk="1" fontAlgn="auto" hangingPunct="1">
              <a:spcAft>
                <a:spcPts val="0"/>
              </a:spcAft>
              <a:buFont typeface="Arial" pitchFamily="34" charset="0"/>
              <a:buChar char="•"/>
              <a:defRPr/>
            </a:pPr>
            <a:r>
              <a:rPr lang="en-US" dirty="0" smtClean="0"/>
              <a:t>Management of schizophrenia in adolescents - psychosocial issues and treatment modalities  to reduce medication side effects</a:t>
            </a:r>
          </a:p>
          <a:p>
            <a:pPr marL="0" indent="0" algn="ctr" eaLnBrk="1" fontAlgn="auto" hangingPunct="1">
              <a:spcAft>
                <a:spcPts val="0"/>
              </a:spcAft>
              <a:buFont typeface="Arial" pitchFamily="34" charset="0"/>
              <a:buNone/>
              <a:defRPr/>
            </a:pPr>
            <a:endParaRPr lang="en-US" dirty="0" smtClean="0"/>
          </a:p>
          <a:p>
            <a:pPr algn="ctr" eaLnBrk="1" fontAlgn="auto" hangingPunct="1">
              <a:spcAft>
                <a:spcPts val="0"/>
              </a:spcAft>
              <a:buFont typeface="Arial" pitchFamily="34" charset="0"/>
              <a:buChar char="•"/>
              <a:defRPr/>
            </a:pPr>
            <a:r>
              <a:rPr lang="en-US" dirty="0" smtClean="0"/>
              <a:t>Sexual problems and stigma in chronic mental illness</a:t>
            </a:r>
          </a:p>
        </p:txBody>
      </p:sp>
      <p:pic>
        <p:nvPicPr>
          <p:cNvPr id="5124" name="Picture 4"/>
          <p:cNvPicPr>
            <a:picLocks noChangeAspect="1" noChangeArrowheads="1"/>
          </p:cNvPicPr>
          <p:nvPr/>
        </p:nvPicPr>
        <p:blipFill>
          <a:blip r:embed="rId2"/>
          <a:srcRect/>
          <a:stretch>
            <a:fillRect/>
          </a:stretch>
        </p:blipFill>
        <p:spPr bwMode="auto">
          <a:xfrm>
            <a:off x="609600" y="285750"/>
            <a:ext cx="8320088" cy="11620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066800"/>
            <a:ext cx="8229600" cy="762000"/>
          </a:xfrm>
        </p:spPr>
        <p:txBody>
          <a:bodyPr/>
          <a:lstStyle/>
          <a:p>
            <a:pPr eaLnBrk="1" hangingPunct="1"/>
            <a:r>
              <a:rPr lang="en-US" smtClean="0"/>
              <a:t>Research areas (cont.)</a:t>
            </a:r>
          </a:p>
        </p:txBody>
      </p:sp>
      <p:sp>
        <p:nvSpPr>
          <p:cNvPr id="6147" name="Content Placeholder 2"/>
          <p:cNvSpPr>
            <a:spLocks noGrp="1"/>
          </p:cNvSpPr>
          <p:nvPr>
            <p:ph idx="1"/>
          </p:nvPr>
        </p:nvSpPr>
        <p:spPr>
          <a:xfrm>
            <a:off x="457200" y="1981200"/>
            <a:ext cx="8229600" cy="4144963"/>
          </a:xfrm>
        </p:spPr>
        <p:txBody>
          <a:bodyPr/>
          <a:lstStyle/>
          <a:p>
            <a:pPr algn="ctr" eaLnBrk="1" hangingPunct="1"/>
            <a:r>
              <a:rPr lang="en-US" smtClean="0"/>
              <a:t>Psychodynamic etiology in later life – issues of transference and counter transference</a:t>
            </a:r>
          </a:p>
          <a:p>
            <a:pPr algn="ctr" eaLnBrk="1" hangingPunct="1"/>
            <a:r>
              <a:rPr lang="en-US" smtClean="0"/>
              <a:t>Therapy of therapists during their training</a:t>
            </a:r>
          </a:p>
          <a:p>
            <a:pPr algn="ctr" eaLnBrk="1" hangingPunct="1"/>
            <a:r>
              <a:rPr lang="en-US" smtClean="0"/>
              <a:t>Cultural differences in practicing psychiatry across the borders</a:t>
            </a:r>
          </a:p>
          <a:p>
            <a:pPr eaLnBrk="1" hangingPunct="1"/>
            <a:endParaRPr lang="en-US" smtClean="0"/>
          </a:p>
        </p:txBody>
      </p:sp>
      <p:pic>
        <p:nvPicPr>
          <p:cNvPr id="6148" name="Picture 4"/>
          <p:cNvPicPr>
            <a:picLocks noChangeAspect="1" noChangeArrowheads="1"/>
          </p:cNvPicPr>
          <p:nvPr/>
        </p:nvPicPr>
        <p:blipFill>
          <a:blip r:embed="rId2"/>
          <a:srcRect/>
          <a:stretch>
            <a:fillRect/>
          </a:stretch>
        </p:blipFill>
        <p:spPr bwMode="auto">
          <a:xfrm>
            <a:off x="685800" y="285750"/>
            <a:ext cx="8243888" cy="10096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066800"/>
            <a:ext cx="8229600" cy="914400"/>
          </a:xfrm>
        </p:spPr>
        <p:txBody>
          <a:bodyPr/>
          <a:lstStyle/>
          <a:p>
            <a:pPr eaLnBrk="1" hangingPunct="1"/>
            <a:r>
              <a:rPr lang="en-US" smtClean="0"/>
              <a:t>Research areas (cont.)</a:t>
            </a:r>
          </a:p>
        </p:txBody>
      </p:sp>
      <p:sp>
        <p:nvSpPr>
          <p:cNvPr id="7171" name="Content Placeholder 2"/>
          <p:cNvSpPr>
            <a:spLocks noGrp="1"/>
          </p:cNvSpPr>
          <p:nvPr>
            <p:ph idx="1"/>
          </p:nvPr>
        </p:nvSpPr>
        <p:spPr>
          <a:xfrm>
            <a:off x="457200" y="2362200"/>
            <a:ext cx="8229600" cy="3763963"/>
          </a:xfrm>
        </p:spPr>
        <p:txBody>
          <a:bodyPr/>
          <a:lstStyle/>
          <a:p>
            <a:pPr algn="ctr" eaLnBrk="1" hangingPunct="1"/>
            <a:r>
              <a:rPr lang="en-US" smtClean="0"/>
              <a:t>Emotional quotient and relationships</a:t>
            </a:r>
          </a:p>
          <a:p>
            <a:pPr algn="ctr" eaLnBrk="1" hangingPunct="1"/>
            <a:r>
              <a:rPr lang="en-US" smtClean="0"/>
              <a:t>Personality development and childhood conflicts</a:t>
            </a:r>
          </a:p>
          <a:p>
            <a:pPr algn="ctr" eaLnBrk="1" hangingPunct="1"/>
            <a:r>
              <a:rPr lang="en-US" smtClean="0"/>
              <a:t>Stigma and perception of mental illness in third world countries</a:t>
            </a:r>
          </a:p>
          <a:p>
            <a:pPr eaLnBrk="1" hangingPunct="1"/>
            <a:endParaRPr lang="en-US" smtClean="0"/>
          </a:p>
        </p:txBody>
      </p:sp>
      <p:pic>
        <p:nvPicPr>
          <p:cNvPr id="7172" name="Picture 4"/>
          <p:cNvPicPr>
            <a:picLocks noChangeAspect="1" noChangeArrowheads="1"/>
          </p:cNvPicPr>
          <p:nvPr/>
        </p:nvPicPr>
        <p:blipFill>
          <a:blip r:embed="rId2"/>
          <a:srcRect/>
          <a:stretch>
            <a:fillRect/>
          </a:stretch>
        </p:blipFill>
        <p:spPr bwMode="auto">
          <a:xfrm>
            <a:off x="762000" y="304800"/>
            <a:ext cx="7715250" cy="11144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371600"/>
            <a:ext cx="8229600" cy="609600"/>
          </a:xfrm>
        </p:spPr>
        <p:txBody>
          <a:bodyPr/>
          <a:lstStyle/>
          <a:p>
            <a:pPr eaLnBrk="1" hangingPunct="1"/>
            <a:r>
              <a:rPr lang="en-US" smtClean="0"/>
              <a:t>Research areas (cont.)</a:t>
            </a:r>
          </a:p>
        </p:txBody>
      </p:sp>
      <p:sp>
        <p:nvSpPr>
          <p:cNvPr id="8195" name="Content Placeholder 2"/>
          <p:cNvSpPr>
            <a:spLocks noGrp="1"/>
          </p:cNvSpPr>
          <p:nvPr>
            <p:ph idx="1"/>
          </p:nvPr>
        </p:nvSpPr>
        <p:spPr>
          <a:xfrm>
            <a:off x="457200" y="2438400"/>
            <a:ext cx="8229600" cy="3687763"/>
          </a:xfrm>
        </p:spPr>
        <p:txBody>
          <a:bodyPr/>
          <a:lstStyle/>
          <a:p>
            <a:pPr algn="ctr" eaLnBrk="1" hangingPunct="1"/>
            <a:r>
              <a:rPr lang="en-US" smtClean="0"/>
              <a:t>Spirituality and Psychiatry</a:t>
            </a:r>
          </a:p>
          <a:p>
            <a:pPr algn="ctr" eaLnBrk="1" hangingPunct="1"/>
            <a:r>
              <a:rPr lang="en-US" smtClean="0"/>
              <a:t>Biological basis of mental illnesses</a:t>
            </a:r>
          </a:p>
          <a:p>
            <a:pPr algn="ctr" eaLnBrk="1" hangingPunct="1"/>
            <a:r>
              <a:rPr lang="en-US" smtClean="0"/>
              <a:t>Cultural beliefs influencing the presentations of the psychiatric illnesses</a:t>
            </a:r>
          </a:p>
          <a:p>
            <a:pPr algn="ctr" eaLnBrk="1" hangingPunct="1"/>
            <a:endParaRPr lang="en-US" smtClean="0"/>
          </a:p>
          <a:p>
            <a:pPr algn="ctr" eaLnBrk="1" hangingPunct="1"/>
            <a:endParaRPr lang="en-US" smtClean="0"/>
          </a:p>
          <a:p>
            <a:pPr eaLnBrk="1" hangingPunct="1"/>
            <a:endParaRPr lang="en-US" smtClean="0"/>
          </a:p>
        </p:txBody>
      </p:sp>
      <p:pic>
        <p:nvPicPr>
          <p:cNvPr id="8196" name="Picture 4"/>
          <p:cNvPicPr>
            <a:picLocks noChangeAspect="1" noChangeArrowheads="1"/>
          </p:cNvPicPr>
          <p:nvPr/>
        </p:nvPicPr>
        <p:blipFill>
          <a:blip r:embed="rId2"/>
          <a:srcRect/>
          <a:stretch>
            <a:fillRect/>
          </a:stretch>
        </p:blipFill>
        <p:spPr bwMode="auto">
          <a:xfrm>
            <a:off x="685800" y="285750"/>
            <a:ext cx="8243888" cy="12382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447800"/>
            <a:ext cx="8229600" cy="838200"/>
          </a:xfrm>
        </p:spPr>
        <p:txBody>
          <a:bodyPr/>
          <a:lstStyle/>
          <a:p>
            <a:pPr eaLnBrk="1" hangingPunct="1"/>
            <a:r>
              <a:rPr lang="en-US" smtClean="0"/>
              <a:t>Interest areas</a:t>
            </a:r>
          </a:p>
        </p:txBody>
      </p:sp>
      <p:sp>
        <p:nvSpPr>
          <p:cNvPr id="9219" name="Content Placeholder 2"/>
          <p:cNvSpPr>
            <a:spLocks noGrp="1"/>
          </p:cNvSpPr>
          <p:nvPr>
            <p:ph idx="1"/>
          </p:nvPr>
        </p:nvSpPr>
        <p:spPr>
          <a:xfrm>
            <a:off x="457200" y="2209800"/>
            <a:ext cx="8229600" cy="3916363"/>
          </a:xfrm>
        </p:spPr>
        <p:txBody>
          <a:bodyPr/>
          <a:lstStyle/>
          <a:p>
            <a:pPr algn="ctr" eaLnBrk="1" hangingPunct="1"/>
            <a:r>
              <a:rPr lang="en-US" smtClean="0"/>
              <a:t>Psychodynamic psychiatry</a:t>
            </a:r>
          </a:p>
          <a:p>
            <a:pPr algn="ctr" eaLnBrk="1" hangingPunct="1"/>
            <a:r>
              <a:rPr lang="en-US" smtClean="0"/>
              <a:t>Ego psychology</a:t>
            </a:r>
          </a:p>
          <a:p>
            <a:pPr algn="ctr" eaLnBrk="1" hangingPunct="1"/>
            <a:r>
              <a:rPr lang="en-US" smtClean="0"/>
              <a:t>Object relations theory</a:t>
            </a:r>
          </a:p>
          <a:p>
            <a:pPr algn="ctr" eaLnBrk="1" hangingPunct="1"/>
            <a:r>
              <a:rPr lang="en-US" smtClean="0"/>
              <a:t>Self psychology</a:t>
            </a:r>
          </a:p>
          <a:p>
            <a:pPr eaLnBrk="1" hangingPunct="1"/>
            <a:endParaRPr lang="en-US" smtClean="0"/>
          </a:p>
        </p:txBody>
      </p:sp>
      <p:pic>
        <p:nvPicPr>
          <p:cNvPr id="9220" name="Picture 4"/>
          <p:cNvPicPr>
            <a:picLocks noChangeAspect="1" noChangeArrowheads="1"/>
          </p:cNvPicPr>
          <p:nvPr/>
        </p:nvPicPr>
        <p:blipFill>
          <a:blip r:embed="rId2"/>
          <a:srcRect/>
          <a:stretch>
            <a:fillRect/>
          </a:stretch>
        </p:blipFill>
        <p:spPr bwMode="auto">
          <a:xfrm>
            <a:off x="533400" y="304800"/>
            <a:ext cx="7715250" cy="1143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52600"/>
            <a:ext cx="8229600" cy="762000"/>
          </a:xfrm>
        </p:spPr>
        <p:txBody>
          <a:bodyPr/>
          <a:lstStyle/>
          <a:p>
            <a:pPr eaLnBrk="1" hangingPunct="1"/>
            <a:r>
              <a:rPr lang="en-US" smtClean="0"/>
              <a:t>Interest areas (cont.)</a:t>
            </a:r>
          </a:p>
        </p:txBody>
      </p:sp>
      <p:sp>
        <p:nvSpPr>
          <p:cNvPr id="10243" name="Content Placeholder 2"/>
          <p:cNvSpPr>
            <a:spLocks noGrp="1"/>
          </p:cNvSpPr>
          <p:nvPr>
            <p:ph idx="1"/>
          </p:nvPr>
        </p:nvSpPr>
        <p:spPr>
          <a:xfrm>
            <a:off x="457200" y="2590800"/>
            <a:ext cx="8229600" cy="3535363"/>
          </a:xfrm>
        </p:spPr>
        <p:txBody>
          <a:bodyPr/>
          <a:lstStyle/>
          <a:p>
            <a:pPr algn="ctr" eaLnBrk="1" hangingPunct="1"/>
            <a:r>
              <a:rPr lang="en-US" smtClean="0"/>
              <a:t>Psycho-social issues in managing chronic mental illnesses</a:t>
            </a:r>
          </a:p>
          <a:p>
            <a:pPr algn="ctr" eaLnBrk="1" hangingPunct="1"/>
            <a:r>
              <a:rPr lang="en-US" smtClean="0"/>
              <a:t>Bipolar Affective Disorder and related psycho-social issues </a:t>
            </a:r>
          </a:p>
          <a:p>
            <a:pPr algn="ctr" eaLnBrk="1" hangingPunct="1"/>
            <a:r>
              <a:rPr lang="en-US" smtClean="0"/>
              <a:t>Conversion and somatization disorder- intra-psychic conflicts involved</a:t>
            </a:r>
          </a:p>
        </p:txBody>
      </p:sp>
      <p:pic>
        <p:nvPicPr>
          <p:cNvPr id="10244" name="Picture 4"/>
          <p:cNvPicPr>
            <a:picLocks noChangeAspect="1" noChangeArrowheads="1"/>
          </p:cNvPicPr>
          <p:nvPr/>
        </p:nvPicPr>
        <p:blipFill>
          <a:blip r:embed="rId2"/>
          <a:srcRect/>
          <a:stretch>
            <a:fillRect/>
          </a:stretch>
        </p:blipFill>
        <p:spPr bwMode="auto">
          <a:xfrm>
            <a:off x="457200" y="381000"/>
            <a:ext cx="8305800" cy="10382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526</Words>
  <Application>Microsoft Office PowerPoint</Application>
  <PresentationFormat>On-screen Show (4:3)</PresentationFormat>
  <Paragraphs>61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Hena Jawaid</vt:lpstr>
      <vt:lpstr>Research areas</vt:lpstr>
      <vt:lpstr>Research areas (cont.)</vt:lpstr>
      <vt:lpstr>Research areas (cont.)</vt:lpstr>
      <vt:lpstr>Research areas (cont.)</vt:lpstr>
      <vt:lpstr>Interest areas</vt:lpstr>
      <vt:lpstr>Interest areas (cont.)</vt:lpstr>
      <vt:lpstr>Interest areas (cont.)</vt:lpstr>
      <vt:lpstr>Future Goals</vt:lpstr>
      <vt:lpstr>Future Goals (cont.)</vt:lpstr>
      <vt:lpstr>PowerPoint Presentation</vt:lpstr>
      <vt:lpstr>PowerPoint Presentation</vt:lpstr>
      <vt:lpstr>PowerPoint Presentation</vt:lpstr>
    </vt:vector>
  </TitlesOfParts>
  <Company>Aga Khan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Hena Jawaid</dc:title>
  <dc:creator>hena.jawaid</dc:creator>
  <cp:lastModifiedBy>alia asif</cp:lastModifiedBy>
  <cp:revision>13</cp:revision>
  <dcterms:created xsi:type="dcterms:W3CDTF">2014-08-28T03:15:45Z</dcterms:created>
  <dcterms:modified xsi:type="dcterms:W3CDTF">2015-10-19T10:08:23Z</dcterms:modified>
</cp:coreProperties>
</file>