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7"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5727" y="4912377"/>
            <a:ext cx="7758506" cy="1200329"/>
          </a:xfrm>
          <a:prstGeom prst="rect">
            <a:avLst/>
          </a:prstGeom>
        </p:spPr>
        <p:txBody>
          <a:bodyPr wrap="square">
            <a:spAutoFit/>
          </a:bodyPr>
          <a:lstStyle/>
          <a:p>
            <a:r>
              <a:rPr lang="en-IN" b="1" dirty="0">
                <a:latin typeface="Times New Roman" pitchFamily="18" charset="0"/>
                <a:cs typeface="Times New Roman" pitchFamily="18" charset="0"/>
              </a:rPr>
              <a:t>Hiroshi Tanaka </a:t>
            </a:r>
          </a:p>
          <a:p>
            <a:r>
              <a:rPr lang="en-IN" dirty="0">
                <a:latin typeface="Times New Roman" pitchFamily="18" charset="0"/>
                <a:cs typeface="Times New Roman" pitchFamily="18" charset="0"/>
              </a:rPr>
              <a:t>Associate Professor </a:t>
            </a:r>
          </a:p>
          <a:p>
            <a:r>
              <a:rPr lang="en-IN" dirty="0">
                <a:latin typeface="Times New Roman" pitchFamily="18" charset="0"/>
                <a:cs typeface="Times New Roman" pitchFamily="18" charset="0"/>
              </a:rPr>
              <a:t>Kurume National College of Technology </a:t>
            </a:r>
          </a:p>
          <a:p>
            <a:r>
              <a:rPr lang="en-IN" dirty="0">
                <a:latin typeface="Times New Roman" pitchFamily="18" charset="0"/>
                <a:cs typeface="Times New Roman" pitchFamily="18" charset="0"/>
              </a:rPr>
              <a:t>Japan</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a:t>
            </a:r>
            <a:r>
              <a:rPr lang="en-IN" sz="3600" b="1" i="1" dirty="0" smtClean="0">
                <a:solidFill>
                  <a:srgbClr val="7030A0"/>
                </a:solidFill>
                <a:latin typeface="Times New Roman" pitchFamily="18" charset="0"/>
                <a:cs typeface="Times New Roman" pitchFamily="18" charset="0"/>
              </a:rPr>
              <a:t>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2" name="Picture 2" descr="Hiroshi Tanak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888" y="1966840"/>
            <a:ext cx="1757911" cy="230637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49212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752600"/>
            <a:ext cx="8382000" cy="4185761"/>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a:latin typeface="Times New Roman" pitchFamily="18" charset="0"/>
                <a:cs typeface="Times New Roman" pitchFamily="18" charset="0"/>
              </a:rPr>
              <a:t>He received the Metallurgical Engineering degree from the University of Tokyo, Japan, in 1996, and the degree of Doctor of Engineering from the University of the </a:t>
            </a:r>
            <a:r>
              <a:rPr lang="en-IN" sz="2400" dirty="0" err="1">
                <a:latin typeface="Times New Roman" pitchFamily="18" charset="0"/>
                <a:cs typeface="Times New Roman" pitchFamily="18" charset="0"/>
              </a:rPr>
              <a:t>Ryukyus</a:t>
            </a:r>
            <a:r>
              <a:rPr lang="en-IN" sz="2400" dirty="0">
                <a:latin typeface="Times New Roman" pitchFamily="18" charset="0"/>
                <a:cs typeface="Times New Roman" pitchFamily="18" charset="0"/>
              </a:rPr>
              <a:t>, Japan, 2001. Since 1996, He was with the Thermal Engineering Laboratory of the University of the </a:t>
            </a:r>
            <a:r>
              <a:rPr lang="en-IN" sz="2400" dirty="0" err="1">
                <a:latin typeface="Times New Roman" pitchFamily="18" charset="0"/>
                <a:cs typeface="Times New Roman" pitchFamily="18" charset="0"/>
              </a:rPr>
              <a:t>Ryukyus</a:t>
            </a:r>
            <a:r>
              <a:rPr lang="en-IN" sz="2400" dirty="0">
                <a:latin typeface="Times New Roman" pitchFamily="18" charset="0"/>
                <a:cs typeface="Times New Roman" pitchFamily="18" charset="0"/>
              </a:rPr>
              <a:t>. In 2001, He was a Research Assistant at Kurume National College of Technology, Japan. Presently, he is an Associate Professor at Kurume National College of Technology.</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027" y="2286000"/>
            <a:ext cx="8305800" cy="301621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3600" dirty="0">
                <a:latin typeface="Times New Roman" pitchFamily="18" charset="0"/>
                <a:cs typeface="Times New Roman" pitchFamily="18" charset="0"/>
              </a:rPr>
              <a:t>Solar </a:t>
            </a:r>
            <a:r>
              <a:rPr lang="en-IN" sz="3600" dirty="0" smtClean="0">
                <a:latin typeface="Times New Roman" pitchFamily="18" charset="0"/>
                <a:cs typeface="Times New Roman" pitchFamily="18" charset="0"/>
              </a:rPr>
              <a:t>distillation</a:t>
            </a:r>
          </a:p>
          <a:p>
            <a:r>
              <a:rPr lang="en-IN" sz="3600" dirty="0" smtClean="0">
                <a:latin typeface="Times New Roman" pitchFamily="18" charset="0"/>
                <a:cs typeface="Times New Roman" pitchFamily="18" charset="0"/>
              </a:rPr>
              <a:t>Thermal </a:t>
            </a:r>
            <a:r>
              <a:rPr lang="en-IN" sz="3600" dirty="0">
                <a:latin typeface="Times New Roman" pitchFamily="18" charset="0"/>
                <a:cs typeface="Times New Roman" pitchFamily="18" charset="0"/>
              </a:rPr>
              <a:t>distillation utilizing wind </a:t>
            </a:r>
            <a:r>
              <a:rPr lang="en-IN" sz="3600" dirty="0" smtClean="0">
                <a:latin typeface="Times New Roman" pitchFamily="18" charset="0"/>
                <a:cs typeface="Times New Roman" pitchFamily="18" charset="0"/>
              </a:rPr>
              <a:t>energy</a:t>
            </a:r>
          </a:p>
          <a:p>
            <a:r>
              <a:rPr lang="en-IN" sz="3600" dirty="0">
                <a:latin typeface="Times New Roman" pitchFamily="18" charset="0"/>
                <a:cs typeface="Times New Roman" pitchFamily="18" charset="0"/>
              </a:rPr>
              <a:t>B</a:t>
            </a:r>
            <a:r>
              <a:rPr lang="en-IN" sz="3600" dirty="0" smtClean="0">
                <a:latin typeface="Times New Roman" pitchFamily="18" charset="0"/>
                <a:cs typeface="Times New Roman" pitchFamily="18" charset="0"/>
              </a:rPr>
              <a:t>iomass </a:t>
            </a:r>
            <a:r>
              <a:rPr lang="en-IN" sz="3600" dirty="0">
                <a:latin typeface="Times New Roman" pitchFamily="18" charset="0"/>
                <a:cs typeface="Times New Roman" pitchFamily="18" charset="0"/>
              </a:rPr>
              <a:t>and waste heat</a:t>
            </a:r>
            <a:endParaRPr lang="en-US" sz="36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773382"/>
            <a:ext cx="8455024" cy="4093428"/>
          </a:xfrm>
          <a:prstGeom prst="rect">
            <a:avLst/>
          </a:prstGeom>
        </p:spPr>
        <p:txBody>
          <a:bodyPr wrap="square">
            <a:spAutoFit/>
          </a:bodyPr>
          <a:lstStyle/>
          <a:p>
            <a:r>
              <a:rPr lang="en-US" sz="40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2400" dirty="0">
                <a:latin typeface="Times New Roman" pitchFamily="18" charset="0"/>
                <a:cs typeface="Times New Roman" pitchFamily="18" charset="0"/>
              </a:rPr>
              <a:t>Tanaka H (2015) Tilted Wick Solar Still with Flat Plate Bottom Reflector: Numerical Analysis for a Case with a Gap Between Them. J </a:t>
            </a:r>
            <a:r>
              <a:rPr lang="en-IN" sz="2400" dirty="0" err="1">
                <a:latin typeface="Times New Roman" pitchFamily="18" charset="0"/>
                <a:cs typeface="Times New Roman" pitchFamily="18" charset="0"/>
              </a:rPr>
              <a:t>Fundam</a:t>
            </a:r>
            <a:r>
              <a:rPr lang="en-IN" sz="2400" dirty="0">
                <a:latin typeface="Times New Roman" pitchFamily="18" charset="0"/>
                <a:cs typeface="Times New Roman" pitchFamily="18" charset="0"/>
              </a:rPr>
              <a:t> Renewable Energy </a:t>
            </a:r>
            <a:r>
              <a:rPr lang="en-IN" sz="2400" dirty="0" err="1">
                <a:latin typeface="Times New Roman" pitchFamily="18" charset="0"/>
                <a:cs typeface="Times New Roman" pitchFamily="18" charset="0"/>
              </a:rPr>
              <a:t>Appl</a:t>
            </a:r>
            <a:r>
              <a:rPr lang="en-IN" sz="2400" dirty="0">
                <a:latin typeface="Times New Roman" pitchFamily="18" charset="0"/>
                <a:cs typeface="Times New Roman" pitchFamily="18" charset="0"/>
              </a:rPr>
              <a:t> 5</a:t>
            </a:r>
            <a:r>
              <a:rPr lang="en-IN" sz="2400" dirty="0" smtClean="0">
                <a:latin typeface="Times New Roman" pitchFamily="18" charset="0"/>
                <a:cs typeface="Times New Roman" pitchFamily="18" charset="0"/>
              </a:rPr>
              <a:t>: 175.</a:t>
            </a:r>
          </a:p>
          <a:p>
            <a:pPr marL="514350" indent="-514350">
              <a:buFont typeface="+mj-lt"/>
              <a:buAutoNum type="arabicPeriod"/>
            </a:pPr>
            <a:endParaRPr lang="en-IN" sz="2400" dirty="0">
              <a:latin typeface="Times New Roman" pitchFamily="18" charset="0"/>
              <a:cs typeface="Times New Roman" pitchFamily="18" charset="0"/>
            </a:endParaRPr>
          </a:p>
          <a:p>
            <a:pPr marL="514350" indent="-514350">
              <a:buFont typeface="+mj-lt"/>
              <a:buAutoNum type="arabicPeriod"/>
            </a:pPr>
            <a:r>
              <a:rPr lang="en-IN" sz="2400" dirty="0" err="1">
                <a:latin typeface="Times New Roman" pitchFamily="18" charset="0"/>
                <a:cs typeface="Times New Roman" pitchFamily="18" charset="0"/>
              </a:rPr>
              <a:t>Saida</a:t>
            </a:r>
            <a:r>
              <a:rPr lang="en-IN" sz="2400" dirty="0">
                <a:latin typeface="Times New Roman" pitchFamily="18" charset="0"/>
                <a:cs typeface="Times New Roman" pitchFamily="18" charset="0"/>
              </a:rPr>
              <a:t> Y, Watanabe S, Baba J, </a:t>
            </a:r>
            <a:r>
              <a:rPr lang="en-IN" sz="2400" dirty="0" err="1">
                <a:latin typeface="Times New Roman" pitchFamily="18" charset="0"/>
                <a:cs typeface="Times New Roman" pitchFamily="18" charset="0"/>
              </a:rPr>
              <a:t>Koshio</a:t>
            </a:r>
            <a:r>
              <a:rPr lang="en-IN" sz="2400" dirty="0">
                <a:latin typeface="Times New Roman" pitchFamily="18" charset="0"/>
                <a:cs typeface="Times New Roman" pitchFamily="18" charset="0"/>
              </a:rPr>
              <a:t> J, Kondo R, et al. (2014) </a:t>
            </a:r>
            <a:r>
              <a:rPr lang="en-IN" sz="2400" dirty="0" smtClean="0">
                <a:latin typeface="Times New Roman" pitchFamily="18" charset="0"/>
                <a:cs typeface="Times New Roman" pitchFamily="18" charset="0"/>
              </a:rPr>
              <a:t>Recurrent Interstitial </a:t>
            </a:r>
            <a:r>
              <a:rPr lang="en-IN" sz="2400" dirty="0">
                <a:latin typeface="Times New Roman" pitchFamily="18" charset="0"/>
                <a:cs typeface="Times New Roman" pitchFamily="18" charset="0"/>
              </a:rPr>
              <a:t>Lung Disease Induced By Various Therapies for Non-Small Cell </a:t>
            </a:r>
            <a:r>
              <a:rPr lang="en-IN" sz="2400" dirty="0" smtClean="0">
                <a:latin typeface="Times New Roman" pitchFamily="18" charset="0"/>
                <a:cs typeface="Times New Roman" pitchFamily="18" charset="0"/>
              </a:rPr>
              <a:t>Lung Cancer</a:t>
            </a:r>
            <a:r>
              <a:rPr lang="en-IN" sz="2400" dirty="0">
                <a:latin typeface="Times New Roman" pitchFamily="18" charset="0"/>
                <a:cs typeface="Times New Roman" pitchFamily="18" charset="0"/>
              </a:rPr>
              <a:t>. J </a:t>
            </a:r>
            <a:r>
              <a:rPr lang="en-IN" sz="2400" dirty="0" err="1">
                <a:latin typeface="Times New Roman" pitchFamily="18" charset="0"/>
                <a:cs typeface="Times New Roman" pitchFamily="18" charset="0"/>
              </a:rPr>
              <a:t>Clin</a:t>
            </a:r>
            <a:r>
              <a:rPr lang="en-IN" sz="2400" dirty="0">
                <a:latin typeface="Times New Roman" pitchFamily="18" charset="0"/>
                <a:cs typeface="Times New Roman" pitchFamily="18" charset="0"/>
              </a:rPr>
              <a:t> Case Rep 4</a:t>
            </a:r>
            <a:r>
              <a:rPr lang="en-IN" sz="2400" dirty="0" smtClean="0">
                <a:latin typeface="Times New Roman" pitchFamily="18" charset="0"/>
                <a:cs typeface="Times New Roman" pitchFamily="18" charset="0"/>
              </a:rPr>
              <a:t>: 471</a:t>
            </a:r>
            <a:r>
              <a:rPr lang="en-IN"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47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537</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293</cp:revision>
  <dcterms:created xsi:type="dcterms:W3CDTF">2014-10-14T11:42:21Z</dcterms:created>
  <dcterms:modified xsi:type="dcterms:W3CDTF">2015-11-17T09:59:05Z</dcterms:modified>
</cp:coreProperties>
</file>