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87" r:id="rId2"/>
    <p:sldId id="288" r:id="rId3"/>
    <p:sldId id="256" r:id="rId4"/>
    <p:sldId id="257" r:id="rId5"/>
    <p:sldId id="258" r:id="rId6"/>
    <p:sldId id="283" r:id="rId7"/>
    <p:sldId id="284"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9"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FE7BF34A-7BE3-438D-87DB-1CAFDDD6D1FC}" type="datetimeFigureOut">
              <a:rPr lang="en-US" smtClean="0"/>
              <a:pPr/>
              <a:t>9/18/2015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AFEA3F-EF0A-46DF-81EB-003E915EDFE5}" type="slidenum">
              <a:rPr lang="en-US" smtClean="0"/>
              <a:pPr/>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7BF34A-7BE3-438D-87DB-1CAFDDD6D1FC}" type="datetimeFigureOut">
              <a:rPr lang="en-US" smtClean="0"/>
              <a:pPr/>
              <a:t>9/18/2015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AFEA3F-EF0A-46DF-81EB-003E915EDF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7BF34A-7BE3-438D-87DB-1CAFDDD6D1FC}" type="datetimeFigureOut">
              <a:rPr lang="en-US" smtClean="0"/>
              <a:pPr/>
              <a:t>9/18/2015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AFEA3F-EF0A-46DF-81EB-003E915EDF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FE7BF34A-7BE3-438D-87DB-1CAFDDD6D1FC}" type="datetimeFigureOut">
              <a:rPr lang="en-US" smtClean="0"/>
              <a:pPr/>
              <a:t>9/18/2015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AFEA3F-EF0A-46DF-81EB-003E915EDFE5}" type="slidenum">
              <a:rPr lang="en-US" smtClean="0"/>
              <a:pPr/>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7BF34A-7BE3-438D-87DB-1CAFDDD6D1FC}" type="datetimeFigureOut">
              <a:rPr lang="en-US" smtClean="0"/>
              <a:pPr/>
              <a:t>9/18/2015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AFEA3F-EF0A-46DF-81EB-003E915EDFE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FE7BF34A-7BE3-438D-87DB-1CAFDDD6D1FC}" type="datetimeFigureOut">
              <a:rPr lang="en-US" smtClean="0"/>
              <a:pPr/>
              <a:t>9/18/2015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AFEA3F-EF0A-46DF-81EB-003E915EDF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E7BF34A-7BE3-438D-87DB-1CAFDDD6D1FC}" type="datetimeFigureOut">
              <a:rPr lang="en-US" smtClean="0"/>
              <a:pPr/>
              <a:t>9/18/2015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AFEA3F-EF0A-46DF-81EB-003E915EDF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E7BF34A-7BE3-438D-87DB-1CAFDDD6D1FC}" type="datetimeFigureOut">
              <a:rPr lang="en-US" smtClean="0"/>
              <a:pPr/>
              <a:t>9/18/2015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AFEA3F-EF0A-46DF-81EB-003E915EDF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7BF34A-7BE3-438D-87DB-1CAFDDD6D1FC}" type="datetimeFigureOut">
              <a:rPr lang="en-US" smtClean="0"/>
              <a:pPr/>
              <a:t>9/18/2015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AFEA3F-EF0A-46DF-81EB-003E915EDF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7BF34A-7BE3-438D-87DB-1CAFDDD6D1FC}" type="datetimeFigureOut">
              <a:rPr lang="en-US" smtClean="0"/>
              <a:pPr/>
              <a:t>9/18/2015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AFEA3F-EF0A-46DF-81EB-003E915EDF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7BF34A-7BE3-438D-87DB-1CAFDDD6D1FC}" type="datetimeFigureOut">
              <a:rPr lang="en-US" smtClean="0"/>
              <a:pPr/>
              <a:t>9/18/2015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AFEA3F-EF0A-46DF-81EB-003E915EDFE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FE7BF34A-7BE3-438D-87DB-1CAFDDD6D1FC}" type="datetimeFigureOut">
              <a:rPr lang="en-US" smtClean="0"/>
              <a:pPr/>
              <a:t>9/18/2015</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2EAFEA3F-EF0A-46DF-81EB-003E915EDFE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rakesh-s\Desktop\spring-ppt-template-green-blue-nature-plants-backgrounds-wallpapers-960x350.jpg"/>
          <p:cNvPicPr>
            <a:picLocks noChangeAspect="1" noChangeArrowheads="1"/>
          </p:cNvPicPr>
          <p:nvPr/>
        </p:nvPicPr>
        <p:blipFill>
          <a:blip r:embed="rId2"/>
          <a:srcRect/>
          <a:stretch>
            <a:fillRect/>
          </a:stretch>
        </p:blipFill>
        <p:spPr bwMode="auto">
          <a:xfrm>
            <a:off x="6350" y="0"/>
            <a:ext cx="9137650" cy="2849563"/>
          </a:xfrm>
          <a:prstGeom prst="rect">
            <a:avLst/>
          </a:prstGeom>
          <a:noFill/>
          <a:ln w="9525">
            <a:noFill/>
            <a:miter lim="800000"/>
            <a:headEnd/>
            <a:tailEnd/>
          </a:ln>
        </p:spPr>
      </p:pic>
      <p:sp>
        <p:nvSpPr>
          <p:cNvPr id="8" name="Subtitle 2"/>
          <p:cNvSpPr txBox="1">
            <a:spLocks/>
          </p:cNvSpPr>
          <p:nvPr/>
        </p:nvSpPr>
        <p:spPr>
          <a:xfrm>
            <a:off x="1217613" y="285750"/>
            <a:ext cx="6556375" cy="1163638"/>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dirty="0" smtClean="0">
                <a:solidFill>
                  <a:schemeClr val="accent6"/>
                </a:solidFill>
                <a:latin typeface="Stencil" panose="040409050D0802020404" pitchFamily="82" charset="0"/>
              </a:rPr>
              <a:t>OMICS </a:t>
            </a:r>
            <a:r>
              <a:rPr lang="en-US" sz="5400" dirty="0" smtClean="0">
                <a:solidFill>
                  <a:schemeClr val="accent6"/>
                </a:solidFill>
                <a:latin typeface="Stencil" panose="040409050D0802020404" pitchFamily="82" charset="0"/>
              </a:rPr>
              <a:t>International</a:t>
            </a:r>
            <a:endParaRPr lang="en-US" sz="5400" dirty="0">
              <a:solidFill>
                <a:schemeClr val="accent6"/>
              </a:solidFill>
              <a:latin typeface="Stencil" panose="040409050D0802020404" pitchFamily="82" charset="0"/>
            </a:endParaRPr>
          </a:p>
        </p:txBody>
      </p:sp>
      <p:sp>
        <p:nvSpPr>
          <p:cNvPr id="2052" name="Rectangle 8"/>
          <p:cNvSpPr>
            <a:spLocks noChangeArrowheads="1"/>
          </p:cNvSpPr>
          <p:nvPr/>
        </p:nvSpPr>
        <p:spPr bwMode="auto">
          <a:xfrm>
            <a:off x="2209800" y="6372225"/>
            <a:ext cx="5019675" cy="400050"/>
          </a:xfrm>
          <a:prstGeom prst="rect">
            <a:avLst/>
          </a:prstGeom>
          <a:noFill/>
          <a:ln w="9525">
            <a:noFill/>
            <a:miter lim="800000"/>
            <a:headEnd/>
            <a:tailEnd/>
          </a:ln>
        </p:spPr>
        <p:txBody>
          <a:bodyPr wrap="none">
            <a:spAutoFit/>
          </a:bodyPr>
          <a:lstStyle/>
          <a:p>
            <a:r>
              <a:rPr lang="en-US" altLang="en-US" sz="2000">
                <a:solidFill>
                  <a:srgbClr val="7030A0"/>
                </a:solidFill>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through </a:t>
            </a:r>
            <a:r>
              <a:rPr lang="en-US" sz="2200" dirty="0">
                <a:solidFill>
                  <a:srgbClr val="0070C0"/>
                </a:solidFill>
                <a:latin typeface="Nyala" panose="02000504070300020003" pitchFamily="2" charset="0"/>
              </a:rPr>
              <a:t>its Open Access Initiative is committed to make genuine and reliable contributions to the scientific </a:t>
            </a:r>
            <a:r>
              <a:rPr lang="en-US" sz="2200" dirty="0" smtClean="0">
                <a:solidFill>
                  <a:srgbClr val="0070C0"/>
                </a:solidFill>
                <a:latin typeface="Nyala" panose="02000504070300020003" pitchFamily="2" charset="0"/>
              </a:rPr>
              <a:t>community. OMICS International </a:t>
            </a:r>
            <a:r>
              <a:rPr lang="en-US" sz="2200" dirty="0">
                <a:solidFill>
                  <a:srgbClr val="0070C0"/>
                </a:solidFill>
                <a:latin typeface="Nyala" panose="02000504070300020003" pitchFamily="2" charset="0"/>
              </a:rPr>
              <a:t>journals have over </a:t>
            </a:r>
            <a:r>
              <a:rPr lang="en-US" sz="2200" b="1" dirty="0">
                <a:solidFill>
                  <a:srgbClr val="0070C0"/>
                </a:solidFill>
                <a:latin typeface="Nyala" panose="02000504070300020003" pitchFamily="2" charset="0"/>
              </a:rPr>
              <a:t>3 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a:solidFill>
                  <a:srgbClr val="0070C0"/>
                </a:solidFill>
                <a:latin typeface="Nyala" panose="02000504070300020003" pitchFamily="2" charset="0"/>
              </a:rPr>
              <a:t>30000</a:t>
            </a:r>
            <a:r>
              <a:rPr lang="en-US" sz="2200" dirty="0">
                <a:solidFill>
                  <a:srgbClr val="0070C0"/>
                </a:solidFill>
                <a:latin typeface="Nyala" panose="02000504070300020003" pitchFamily="2" charset="0"/>
              </a:rPr>
              <a:t> eminent personalities that ensure a rapid, quality and quick review process. 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304800"/>
            <a:ext cx="8305800" cy="5410200"/>
          </a:xfrm>
        </p:spPr>
        <p:txBody>
          <a:bodyPr>
            <a:normAutofit/>
          </a:bodyPr>
          <a:lstStyle/>
          <a:p>
            <a:pPr lvl="0">
              <a:buFont typeface="Wingdings" pitchFamily="2" charset="2"/>
              <a:buChar char="ü"/>
            </a:pPr>
            <a:r>
              <a:rPr lang="en-US" sz="1600" dirty="0">
                <a:solidFill>
                  <a:srgbClr val="00B050"/>
                </a:solidFill>
                <a:latin typeface="Times New Roman" pitchFamily="18" charset="0"/>
                <a:cs typeface="Times New Roman" pitchFamily="18" charset="0"/>
              </a:rPr>
              <a:t>K. </a:t>
            </a:r>
            <a:r>
              <a:rPr lang="en-US" sz="1600" dirty="0" err="1">
                <a:solidFill>
                  <a:srgbClr val="00B050"/>
                </a:solidFill>
                <a:latin typeface="Times New Roman" pitchFamily="18" charset="0"/>
                <a:cs typeface="Times New Roman" pitchFamily="18" charset="0"/>
              </a:rPr>
              <a:t>Anuar</a:t>
            </a:r>
            <a:r>
              <a:rPr lang="en-US" sz="1600" dirty="0">
                <a:solidFill>
                  <a:srgbClr val="00B050"/>
                </a:solidFill>
                <a:latin typeface="Times New Roman" pitchFamily="18" charset="0"/>
                <a:cs typeface="Times New Roman" pitchFamily="18" charset="0"/>
              </a:rPr>
              <a:t>, W.T. Tan, S. </a:t>
            </a:r>
            <a:r>
              <a:rPr lang="en-US" sz="1600" dirty="0" err="1">
                <a:solidFill>
                  <a:srgbClr val="00B050"/>
                </a:solidFill>
                <a:latin typeface="Times New Roman" pitchFamily="18" charset="0"/>
                <a:cs typeface="Times New Roman" pitchFamily="18" charset="0"/>
              </a:rPr>
              <a:t>Atan</a:t>
            </a:r>
            <a:r>
              <a:rPr lang="en-US" sz="1600" dirty="0">
                <a:solidFill>
                  <a:srgbClr val="00B050"/>
                </a:solidFill>
                <a:latin typeface="Times New Roman" pitchFamily="18" charset="0"/>
                <a:cs typeface="Times New Roman" pitchFamily="18" charset="0"/>
              </a:rPr>
              <a:t>, Z. </a:t>
            </a:r>
            <a:r>
              <a:rPr lang="en-US" sz="1600" dirty="0" err="1">
                <a:solidFill>
                  <a:srgbClr val="00B050"/>
                </a:solidFill>
                <a:latin typeface="Times New Roman" pitchFamily="18" charset="0"/>
                <a:cs typeface="Times New Roman" pitchFamily="18" charset="0"/>
              </a:rPr>
              <a:t>Kuang</a:t>
            </a:r>
            <a:r>
              <a:rPr lang="en-US" sz="1600" dirty="0">
                <a:solidFill>
                  <a:srgbClr val="00B050"/>
                </a:solidFill>
                <a:latin typeface="Times New Roman" pitchFamily="18" charset="0"/>
                <a:cs typeface="Times New Roman" pitchFamily="18" charset="0"/>
              </a:rPr>
              <a:t>, M.J. </a:t>
            </a:r>
            <a:r>
              <a:rPr lang="en-US" sz="1600" dirty="0" err="1">
                <a:solidFill>
                  <a:srgbClr val="00B050"/>
                </a:solidFill>
                <a:latin typeface="Times New Roman" pitchFamily="18" charset="0"/>
                <a:cs typeface="Times New Roman" pitchFamily="18" charset="0"/>
              </a:rPr>
              <a:t>Haron</a:t>
            </a:r>
            <a:r>
              <a:rPr lang="en-US" sz="1600" dirty="0">
                <a:solidFill>
                  <a:srgbClr val="00B050"/>
                </a:solidFill>
                <a:latin typeface="Times New Roman" pitchFamily="18" charset="0"/>
                <a:cs typeface="Times New Roman" pitchFamily="18" charset="0"/>
              </a:rPr>
              <a:t>, S.M. Ho, N. </a:t>
            </a:r>
            <a:r>
              <a:rPr lang="en-US" sz="1600" dirty="0" smtClean="0">
                <a:solidFill>
                  <a:srgbClr val="00B050"/>
                </a:solidFill>
                <a:latin typeface="Times New Roman" pitchFamily="18" charset="0"/>
                <a:cs typeface="Times New Roman" pitchFamily="18" charset="0"/>
              </a:rPr>
              <a:t> </a:t>
            </a:r>
            <a:r>
              <a:rPr lang="en-US" sz="1600" dirty="0" err="1" smtClean="0">
                <a:solidFill>
                  <a:srgbClr val="00B050"/>
                </a:solidFill>
                <a:latin typeface="Times New Roman" pitchFamily="18" charset="0"/>
                <a:cs typeface="Times New Roman" pitchFamily="18" charset="0"/>
              </a:rPr>
              <a:t>Saravanan</a:t>
            </a:r>
            <a:r>
              <a:rPr lang="en-US" sz="1600" dirty="0" smtClean="0">
                <a:solidFill>
                  <a:srgbClr val="00B050"/>
                </a:solidFill>
                <a:latin typeface="Times New Roman" pitchFamily="18" charset="0"/>
                <a:cs typeface="Times New Roman" pitchFamily="18" charset="0"/>
              </a:rPr>
              <a:t> (</a:t>
            </a:r>
            <a:r>
              <a:rPr lang="en-US" sz="1600" dirty="0">
                <a:solidFill>
                  <a:srgbClr val="00B050"/>
                </a:solidFill>
                <a:latin typeface="Times New Roman" pitchFamily="18" charset="0"/>
                <a:cs typeface="Times New Roman" pitchFamily="18" charset="0"/>
              </a:rPr>
              <a:t>2009) Influence Of Bath Temperature and pH Value On Properties Of Chemically Deposited Cu</a:t>
            </a:r>
            <a:r>
              <a:rPr lang="en-US" sz="1600" baseline="-25000" dirty="0">
                <a:solidFill>
                  <a:srgbClr val="00B050"/>
                </a:solidFill>
                <a:latin typeface="Times New Roman" pitchFamily="18" charset="0"/>
                <a:cs typeface="Times New Roman" pitchFamily="18" charset="0"/>
              </a:rPr>
              <a:t>4</a:t>
            </a:r>
            <a:r>
              <a:rPr lang="en-US" sz="1600" dirty="0">
                <a:solidFill>
                  <a:srgbClr val="00B050"/>
                </a:solidFill>
                <a:latin typeface="Times New Roman" pitchFamily="18" charset="0"/>
                <a:cs typeface="Times New Roman" pitchFamily="18" charset="0"/>
              </a:rPr>
              <a:t>SnS</a:t>
            </a:r>
            <a:r>
              <a:rPr lang="en-US" sz="1600" baseline="-25000" dirty="0">
                <a:solidFill>
                  <a:srgbClr val="00B050"/>
                </a:solidFill>
                <a:latin typeface="Times New Roman" pitchFamily="18" charset="0"/>
                <a:cs typeface="Times New Roman" pitchFamily="18" charset="0"/>
              </a:rPr>
              <a:t>4</a:t>
            </a:r>
            <a:r>
              <a:rPr lang="en-US" sz="1600" dirty="0">
                <a:solidFill>
                  <a:srgbClr val="00B050"/>
                </a:solidFill>
                <a:latin typeface="Times New Roman" pitchFamily="18" charset="0"/>
                <a:cs typeface="Times New Roman" pitchFamily="18" charset="0"/>
              </a:rPr>
              <a:t> Thin Films, </a:t>
            </a:r>
            <a:r>
              <a:rPr lang="en-US" sz="1600" i="1" dirty="0">
                <a:solidFill>
                  <a:srgbClr val="00B050"/>
                </a:solidFill>
                <a:latin typeface="Times New Roman" pitchFamily="18" charset="0"/>
                <a:cs typeface="Times New Roman" pitchFamily="18" charset="0"/>
              </a:rPr>
              <a:t>J. </a:t>
            </a:r>
            <a:r>
              <a:rPr lang="en-US" sz="1600" i="1" dirty="0" err="1">
                <a:solidFill>
                  <a:srgbClr val="00B050"/>
                </a:solidFill>
                <a:latin typeface="Times New Roman" pitchFamily="18" charset="0"/>
                <a:cs typeface="Times New Roman" pitchFamily="18" charset="0"/>
              </a:rPr>
              <a:t>Chil</a:t>
            </a:r>
            <a:r>
              <a:rPr lang="en-US" sz="1600" i="1" dirty="0">
                <a:solidFill>
                  <a:srgbClr val="00B050"/>
                </a:solidFill>
                <a:latin typeface="Times New Roman" pitchFamily="18" charset="0"/>
                <a:cs typeface="Times New Roman" pitchFamily="18" charset="0"/>
              </a:rPr>
              <a:t>. Chem. Soc.</a:t>
            </a:r>
            <a:r>
              <a:rPr lang="en-US" sz="1600" dirty="0">
                <a:solidFill>
                  <a:srgbClr val="00B050"/>
                </a:solidFill>
                <a:latin typeface="Times New Roman" pitchFamily="18" charset="0"/>
                <a:cs typeface="Times New Roman" pitchFamily="18" charset="0"/>
              </a:rPr>
              <a:t>, 54(3) 256-259.</a:t>
            </a:r>
          </a:p>
          <a:p>
            <a:pPr lvl="0">
              <a:buFont typeface="Wingdings" pitchFamily="2" charset="2"/>
              <a:buChar char="ü"/>
            </a:pPr>
            <a:r>
              <a:rPr lang="en-US" sz="1600" dirty="0">
                <a:solidFill>
                  <a:srgbClr val="00B050"/>
                </a:solidFill>
                <a:latin typeface="Times New Roman" pitchFamily="18" charset="0"/>
                <a:cs typeface="Times New Roman" pitchFamily="18" charset="0"/>
              </a:rPr>
              <a:t>K. </a:t>
            </a:r>
            <a:r>
              <a:rPr lang="en-US" sz="1600" dirty="0" err="1">
                <a:solidFill>
                  <a:srgbClr val="00B050"/>
                </a:solidFill>
                <a:latin typeface="Times New Roman" pitchFamily="18" charset="0"/>
                <a:cs typeface="Times New Roman" pitchFamily="18" charset="0"/>
              </a:rPr>
              <a:t>Anuar</a:t>
            </a:r>
            <a:r>
              <a:rPr lang="en-US" sz="1600" dirty="0">
                <a:solidFill>
                  <a:srgbClr val="00B050"/>
                </a:solidFill>
                <a:latin typeface="Times New Roman" pitchFamily="18" charset="0"/>
                <a:cs typeface="Times New Roman" pitchFamily="18" charset="0"/>
              </a:rPr>
              <a:t>, N. </a:t>
            </a:r>
            <a:r>
              <a:rPr lang="en-US" sz="1600" dirty="0" err="1">
                <a:solidFill>
                  <a:srgbClr val="00B050"/>
                </a:solidFill>
                <a:latin typeface="Times New Roman" pitchFamily="18" charset="0"/>
                <a:cs typeface="Times New Roman" pitchFamily="18" charset="0"/>
              </a:rPr>
              <a:t>Saravanan</a:t>
            </a:r>
            <a:r>
              <a:rPr lang="en-US" sz="1600" dirty="0">
                <a:solidFill>
                  <a:srgbClr val="00B050"/>
                </a:solidFill>
                <a:latin typeface="Times New Roman" pitchFamily="18" charset="0"/>
                <a:cs typeface="Times New Roman" pitchFamily="18" charset="0"/>
              </a:rPr>
              <a:t>, W.T. Tan, S. </a:t>
            </a:r>
            <a:r>
              <a:rPr lang="en-US" sz="1600" dirty="0" err="1">
                <a:solidFill>
                  <a:srgbClr val="00B050"/>
                </a:solidFill>
                <a:latin typeface="Times New Roman" pitchFamily="18" charset="0"/>
                <a:cs typeface="Times New Roman" pitchFamily="18" charset="0"/>
              </a:rPr>
              <a:t>Atan</a:t>
            </a:r>
            <a:r>
              <a:rPr lang="en-US" sz="1600" dirty="0">
                <a:solidFill>
                  <a:srgbClr val="00B050"/>
                </a:solidFill>
                <a:latin typeface="Times New Roman" pitchFamily="18" charset="0"/>
                <a:cs typeface="Times New Roman" pitchFamily="18" charset="0"/>
              </a:rPr>
              <a:t>, Z. </a:t>
            </a:r>
            <a:r>
              <a:rPr lang="en-US" sz="1600" dirty="0" err="1">
                <a:solidFill>
                  <a:srgbClr val="00B050"/>
                </a:solidFill>
                <a:latin typeface="Times New Roman" pitchFamily="18" charset="0"/>
                <a:cs typeface="Times New Roman" pitchFamily="18" charset="0"/>
              </a:rPr>
              <a:t>Kuang</a:t>
            </a:r>
            <a:r>
              <a:rPr lang="en-US" sz="1600" dirty="0">
                <a:solidFill>
                  <a:srgbClr val="00B050"/>
                </a:solidFill>
                <a:latin typeface="Times New Roman" pitchFamily="18" charset="0"/>
                <a:cs typeface="Times New Roman" pitchFamily="18" charset="0"/>
              </a:rPr>
              <a:t>, M.J. </a:t>
            </a:r>
            <a:r>
              <a:rPr lang="en-US" sz="1600" dirty="0" err="1">
                <a:solidFill>
                  <a:srgbClr val="00B050"/>
                </a:solidFill>
                <a:latin typeface="Times New Roman" pitchFamily="18" charset="0"/>
                <a:cs typeface="Times New Roman" pitchFamily="18" charset="0"/>
              </a:rPr>
              <a:t>Haron</a:t>
            </a:r>
            <a:r>
              <a:rPr lang="en-US" sz="1600" dirty="0">
                <a:solidFill>
                  <a:srgbClr val="00B050"/>
                </a:solidFill>
                <a:latin typeface="Times New Roman" pitchFamily="18" charset="0"/>
                <a:cs typeface="Times New Roman" pitchFamily="18" charset="0"/>
              </a:rPr>
              <a:t>, S.M. Ho (2009) Effect of Deposition Period and pH on Chemical Bath Deposited Cu</a:t>
            </a:r>
            <a:r>
              <a:rPr lang="en-US" sz="1600" baseline="-25000" dirty="0">
                <a:solidFill>
                  <a:srgbClr val="00B050"/>
                </a:solidFill>
                <a:latin typeface="Times New Roman" pitchFamily="18" charset="0"/>
                <a:cs typeface="Times New Roman" pitchFamily="18" charset="0"/>
              </a:rPr>
              <a:t>4</a:t>
            </a:r>
            <a:r>
              <a:rPr lang="en-US" sz="1600" dirty="0">
                <a:solidFill>
                  <a:srgbClr val="00B050"/>
                </a:solidFill>
                <a:latin typeface="Times New Roman" pitchFamily="18" charset="0"/>
                <a:cs typeface="Times New Roman" pitchFamily="18" charset="0"/>
              </a:rPr>
              <a:t>SnS</a:t>
            </a:r>
            <a:r>
              <a:rPr lang="en-US" sz="1600" baseline="-25000" dirty="0">
                <a:solidFill>
                  <a:srgbClr val="00B050"/>
                </a:solidFill>
                <a:latin typeface="Times New Roman" pitchFamily="18" charset="0"/>
                <a:cs typeface="Times New Roman" pitchFamily="18" charset="0"/>
              </a:rPr>
              <a:t>4</a:t>
            </a:r>
            <a:r>
              <a:rPr lang="en-US" sz="1600" dirty="0">
                <a:solidFill>
                  <a:srgbClr val="00B050"/>
                </a:solidFill>
                <a:latin typeface="Times New Roman" pitchFamily="18" charset="0"/>
                <a:cs typeface="Times New Roman" pitchFamily="18" charset="0"/>
              </a:rPr>
              <a:t> Thin Films, </a:t>
            </a:r>
            <a:r>
              <a:rPr lang="en-US" sz="1600" i="1" dirty="0">
                <a:solidFill>
                  <a:srgbClr val="00B050"/>
                </a:solidFill>
                <a:latin typeface="Times New Roman" pitchFamily="18" charset="0"/>
                <a:cs typeface="Times New Roman" pitchFamily="18" charset="0"/>
              </a:rPr>
              <a:t>Phil J </a:t>
            </a:r>
            <a:r>
              <a:rPr lang="en-US" sz="1600" i="1" dirty="0" err="1">
                <a:solidFill>
                  <a:srgbClr val="00B050"/>
                </a:solidFill>
                <a:latin typeface="Times New Roman" pitchFamily="18" charset="0"/>
                <a:cs typeface="Times New Roman" pitchFamily="18" charset="0"/>
              </a:rPr>
              <a:t>Sci</a:t>
            </a:r>
            <a:r>
              <a:rPr lang="en-US" sz="1600" dirty="0">
                <a:solidFill>
                  <a:srgbClr val="00B050"/>
                </a:solidFill>
                <a:latin typeface="Times New Roman" pitchFamily="18" charset="0"/>
                <a:cs typeface="Times New Roman" pitchFamily="18" charset="0"/>
              </a:rPr>
              <a:t>, 138(2) 161-168. </a:t>
            </a:r>
          </a:p>
          <a:p>
            <a:pPr lvl="0">
              <a:buFont typeface="Wingdings" pitchFamily="2" charset="2"/>
              <a:buChar char="ü"/>
            </a:pPr>
            <a:r>
              <a:rPr lang="en-US" sz="1600" dirty="0">
                <a:solidFill>
                  <a:srgbClr val="00B050"/>
                </a:solidFill>
                <a:latin typeface="Times New Roman" pitchFamily="18" charset="0"/>
                <a:cs typeface="Times New Roman" pitchFamily="18" charset="0"/>
              </a:rPr>
              <a:t>K. </a:t>
            </a:r>
            <a:r>
              <a:rPr lang="en-US" sz="1600" dirty="0" err="1">
                <a:solidFill>
                  <a:srgbClr val="00B050"/>
                </a:solidFill>
                <a:latin typeface="Times New Roman" pitchFamily="18" charset="0"/>
                <a:cs typeface="Times New Roman" pitchFamily="18" charset="0"/>
              </a:rPr>
              <a:t>Anuar</a:t>
            </a:r>
            <a:r>
              <a:rPr lang="en-US" sz="1600" dirty="0">
                <a:solidFill>
                  <a:srgbClr val="00B050"/>
                </a:solidFill>
                <a:latin typeface="Times New Roman" pitchFamily="18" charset="0"/>
                <a:cs typeface="Times New Roman" pitchFamily="18" charset="0"/>
              </a:rPr>
              <a:t>, Tan W.T., Abdullah, A.H., </a:t>
            </a:r>
            <a:r>
              <a:rPr lang="en-US" sz="1600" dirty="0" err="1">
                <a:solidFill>
                  <a:srgbClr val="00B050"/>
                </a:solidFill>
                <a:latin typeface="Times New Roman" pitchFamily="18" charset="0"/>
                <a:cs typeface="Times New Roman" pitchFamily="18" charset="0"/>
              </a:rPr>
              <a:t>Jelas</a:t>
            </a:r>
            <a:r>
              <a:rPr lang="en-US" sz="1600" dirty="0">
                <a:solidFill>
                  <a:srgbClr val="00B050"/>
                </a:solidFill>
                <a:latin typeface="Times New Roman" pitchFamily="18" charset="0"/>
                <a:cs typeface="Times New Roman" pitchFamily="18" charset="0"/>
              </a:rPr>
              <a:t> H.M., N. </a:t>
            </a:r>
            <a:r>
              <a:rPr lang="en-US" sz="1600" dirty="0" err="1">
                <a:solidFill>
                  <a:srgbClr val="00B050"/>
                </a:solidFill>
                <a:latin typeface="Times New Roman" pitchFamily="18" charset="0"/>
                <a:cs typeface="Times New Roman" pitchFamily="18" charset="0"/>
              </a:rPr>
              <a:t>Saravanan</a:t>
            </a:r>
            <a:r>
              <a:rPr lang="en-US" sz="1600" dirty="0">
                <a:solidFill>
                  <a:srgbClr val="00B050"/>
                </a:solidFill>
                <a:latin typeface="Times New Roman" pitchFamily="18" charset="0"/>
                <a:cs typeface="Times New Roman" pitchFamily="18" charset="0"/>
              </a:rPr>
              <a:t>, Ho S.M., </a:t>
            </a:r>
            <a:r>
              <a:rPr lang="en-US" sz="1600" dirty="0" err="1">
                <a:solidFill>
                  <a:srgbClr val="00B050"/>
                </a:solidFill>
                <a:latin typeface="Times New Roman" pitchFamily="18" charset="0"/>
                <a:cs typeface="Times New Roman" pitchFamily="18" charset="0"/>
              </a:rPr>
              <a:t>Yazid</a:t>
            </a:r>
            <a:r>
              <a:rPr lang="en-US" sz="1600" dirty="0">
                <a:solidFill>
                  <a:srgbClr val="00B050"/>
                </a:solidFill>
                <a:latin typeface="Times New Roman" pitchFamily="18" charset="0"/>
                <a:cs typeface="Times New Roman" pitchFamily="18" charset="0"/>
              </a:rPr>
              <a:t> M. (2009) Chemical bath deposition of </a:t>
            </a:r>
            <a:r>
              <a:rPr lang="en-US" sz="1600" dirty="0" err="1">
                <a:solidFill>
                  <a:srgbClr val="00B050"/>
                </a:solidFill>
                <a:latin typeface="Times New Roman" pitchFamily="18" charset="0"/>
                <a:cs typeface="Times New Roman" pitchFamily="18" charset="0"/>
              </a:rPr>
              <a:t>NiSe</a:t>
            </a:r>
            <a:r>
              <a:rPr lang="en-US" sz="1600" dirty="0">
                <a:solidFill>
                  <a:srgbClr val="00B050"/>
                </a:solidFill>
                <a:latin typeface="Times New Roman" pitchFamily="18" charset="0"/>
                <a:cs typeface="Times New Roman" pitchFamily="18" charset="0"/>
              </a:rPr>
              <a:t> thin films from alkaline solutions using </a:t>
            </a:r>
            <a:r>
              <a:rPr lang="en-US" sz="1600" dirty="0" err="1">
                <a:solidFill>
                  <a:srgbClr val="00B050"/>
                </a:solidFill>
                <a:latin typeface="Times New Roman" pitchFamily="18" charset="0"/>
                <a:cs typeface="Times New Roman" pitchFamily="18" charset="0"/>
              </a:rPr>
              <a:t>triethanolamine</a:t>
            </a:r>
            <a:r>
              <a:rPr lang="en-US" sz="1600" dirty="0">
                <a:solidFill>
                  <a:srgbClr val="00B050"/>
                </a:solidFill>
                <a:latin typeface="Times New Roman" pitchFamily="18" charset="0"/>
                <a:cs typeface="Times New Roman" pitchFamily="18" charset="0"/>
              </a:rPr>
              <a:t> as complexing agent, </a:t>
            </a:r>
            <a:r>
              <a:rPr lang="en-US" sz="1600" i="1" dirty="0">
                <a:solidFill>
                  <a:srgbClr val="00B050"/>
                </a:solidFill>
                <a:latin typeface="Times New Roman" pitchFamily="18" charset="0"/>
                <a:cs typeface="Times New Roman" pitchFamily="18" charset="0"/>
              </a:rPr>
              <a:t>Orient. J. Chem.</a:t>
            </a:r>
            <a:r>
              <a:rPr lang="en-US" sz="1600" dirty="0">
                <a:solidFill>
                  <a:srgbClr val="00B050"/>
                </a:solidFill>
                <a:latin typeface="Times New Roman" pitchFamily="18" charset="0"/>
                <a:cs typeface="Times New Roman" pitchFamily="18" charset="0"/>
              </a:rPr>
              <a:t>, 25(4), 813-816.</a:t>
            </a:r>
          </a:p>
          <a:p>
            <a:pPr lvl="0">
              <a:buFont typeface="Wingdings" pitchFamily="2" charset="2"/>
              <a:buChar char="ü"/>
            </a:pPr>
            <a:r>
              <a:rPr lang="en-US" sz="1600" dirty="0">
                <a:solidFill>
                  <a:srgbClr val="00B050"/>
                </a:solidFill>
                <a:latin typeface="Times New Roman" pitchFamily="18" charset="0"/>
                <a:cs typeface="Times New Roman" pitchFamily="18" charset="0"/>
              </a:rPr>
              <a:t>A. </a:t>
            </a:r>
            <a:r>
              <a:rPr lang="en-US" sz="1600" dirty="0" err="1">
                <a:solidFill>
                  <a:srgbClr val="00B050"/>
                </a:solidFill>
                <a:latin typeface="Times New Roman" pitchFamily="18" charset="0"/>
                <a:cs typeface="Times New Roman" pitchFamily="18" charset="0"/>
              </a:rPr>
              <a:t>Kassim</a:t>
            </a:r>
            <a:r>
              <a:rPr lang="en-US" sz="1600" dirty="0">
                <a:solidFill>
                  <a:srgbClr val="00B050"/>
                </a:solidFill>
                <a:latin typeface="Times New Roman" pitchFamily="18" charset="0"/>
                <a:cs typeface="Times New Roman" pitchFamily="18" charset="0"/>
              </a:rPr>
              <a:t>, S. </a:t>
            </a:r>
            <a:r>
              <a:rPr lang="en-US" sz="1600" dirty="0" err="1">
                <a:solidFill>
                  <a:srgbClr val="00B050"/>
                </a:solidFill>
                <a:latin typeface="Times New Roman" pitchFamily="18" charset="0"/>
                <a:cs typeface="Times New Roman" pitchFamily="18" charset="0"/>
              </a:rPr>
              <a:t>Nagalingam</a:t>
            </a:r>
            <a:r>
              <a:rPr lang="en-US" sz="1600" dirty="0">
                <a:solidFill>
                  <a:srgbClr val="00B050"/>
                </a:solidFill>
                <a:latin typeface="Times New Roman" pitchFamily="18" charset="0"/>
                <a:cs typeface="Times New Roman" pitchFamily="18" charset="0"/>
              </a:rPr>
              <a:t>, T.E. Tee, A.M. </a:t>
            </a:r>
            <a:r>
              <a:rPr lang="en-US" sz="1600" dirty="0" err="1">
                <a:solidFill>
                  <a:srgbClr val="00B050"/>
                </a:solidFill>
                <a:latin typeface="Times New Roman" pitchFamily="18" charset="0"/>
                <a:cs typeface="Times New Roman" pitchFamily="18" charset="0"/>
              </a:rPr>
              <a:t>Shariff</a:t>
            </a:r>
            <a:r>
              <a:rPr lang="en-US" sz="1600" dirty="0">
                <a:solidFill>
                  <a:srgbClr val="00B050"/>
                </a:solidFill>
                <a:latin typeface="Times New Roman" pitchFamily="18" charset="0"/>
                <a:cs typeface="Times New Roman" pitchFamily="18" charset="0"/>
              </a:rPr>
              <a:t>, D. </a:t>
            </a:r>
            <a:r>
              <a:rPr lang="en-US" sz="1600" dirty="0" err="1">
                <a:solidFill>
                  <a:srgbClr val="00B050"/>
                </a:solidFill>
                <a:latin typeface="Times New Roman" pitchFamily="18" charset="0"/>
                <a:cs typeface="Times New Roman" pitchFamily="18" charset="0"/>
              </a:rPr>
              <a:t>Kuang</a:t>
            </a:r>
            <a:r>
              <a:rPr lang="en-US" sz="1600" dirty="0">
                <a:solidFill>
                  <a:srgbClr val="00B050"/>
                </a:solidFill>
                <a:latin typeface="Times New Roman" pitchFamily="18" charset="0"/>
                <a:cs typeface="Times New Roman" pitchFamily="18" charset="0"/>
              </a:rPr>
              <a:t>, M.J. </a:t>
            </a:r>
            <a:r>
              <a:rPr lang="en-US" sz="1600" dirty="0" err="1">
                <a:solidFill>
                  <a:srgbClr val="00B050"/>
                </a:solidFill>
                <a:latin typeface="Times New Roman" pitchFamily="18" charset="0"/>
                <a:cs typeface="Times New Roman" pitchFamily="18" charset="0"/>
              </a:rPr>
              <a:t>Haron</a:t>
            </a:r>
            <a:r>
              <a:rPr lang="en-US" sz="1600" dirty="0">
                <a:solidFill>
                  <a:srgbClr val="00B050"/>
                </a:solidFill>
                <a:latin typeface="Times New Roman" pitchFamily="18" charset="0"/>
                <a:cs typeface="Times New Roman" pitchFamily="18" charset="0"/>
              </a:rPr>
              <a:t>, S.M. Ho (2009) Effects of pH value on the </a:t>
            </a:r>
            <a:r>
              <a:rPr lang="en-US" sz="1600" dirty="0" err="1">
                <a:solidFill>
                  <a:srgbClr val="00B050"/>
                </a:solidFill>
                <a:latin typeface="Times New Roman" pitchFamily="18" charset="0"/>
                <a:cs typeface="Times New Roman" pitchFamily="18" charset="0"/>
              </a:rPr>
              <a:t>electrodeposition</a:t>
            </a:r>
            <a:r>
              <a:rPr lang="en-US" sz="1600" dirty="0">
                <a:solidFill>
                  <a:srgbClr val="00B050"/>
                </a:solidFill>
                <a:latin typeface="Times New Roman" pitchFamily="18" charset="0"/>
                <a:cs typeface="Times New Roman" pitchFamily="18" charset="0"/>
              </a:rPr>
              <a:t> of Cu</a:t>
            </a:r>
            <a:r>
              <a:rPr lang="en-US" sz="1600" baseline="-25000" dirty="0">
                <a:solidFill>
                  <a:srgbClr val="00B050"/>
                </a:solidFill>
                <a:latin typeface="Times New Roman" pitchFamily="18" charset="0"/>
                <a:cs typeface="Times New Roman" pitchFamily="18" charset="0"/>
              </a:rPr>
              <a:t>4</a:t>
            </a:r>
            <a:r>
              <a:rPr lang="en-US" sz="1600" dirty="0">
                <a:solidFill>
                  <a:srgbClr val="00B050"/>
                </a:solidFill>
                <a:latin typeface="Times New Roman" pitchFamily="18" charset="0"/>
                <a:cs typeface="Times New Roman" pitchFamily="18" charset="0"/>
              </a:rPr>
              <a:t>SnS</a:t>
            </a:r>
            <a:r>
              <a:rPr lang="en-US" sz="1600" baseline="-25000" dirty="0">
                <a:solidFill>
                  <a:srgbClr val="00B050"/>
                </a:solidFill>
                <a:latin typeface="Times New Roman" pitchFamily="18" charset="0"/>
                <a:cs typeface="Times New Roman" pitchFamily="18" charset="0"/>
              </a:rPr>
              <a:t>4</a:t>
            </a:r>
            <a:r>
              <a:rPr lang="en-US" sz="1600" dirty="0">
                <a:solidFill>
                  <a:srgbClr val="00B050"/>
                </a:solidFill>
                <a:latin typeface="Times New Roman" pitchFamily="18" charset="0"/>
                <a:cs typeface="Times New Roman" pitchFamily="18" charset="0"/>
              </a:rPr>
              <a:t> thin films. </a:t>
            </a:r>
            <a:r>
              <a:rPr lang="en-US" sz="1600" i="1" dirty="0" err="1">
                <a:solidFill>
                  <a:srgbClr val="00B050"/>
                </a:solidFill>
                <a:latin typeface="Times New Roman" pitchFamily="18" charset="0"/>
                <a:cs typeface="Times New Roman" pitchFamily="18" charset="0"/>
              </a:rPr>
              <a:t>Analele</a:t>
            </a:r>
            <a:r>
              <a:rPr lang="en-US" sz="1600" i="1" dirty="0">
                <a:solidFill>
                  <a:srgbClr val="00B050"/>
                </a:solidFill>
                <a:latin typeface="Times New Roman" pitchFamily="18" charset="0"/>
                <a:cs typeface="Times New Roman" pitchFamily="18" charset="0"/>
              </a:rPr>
              <a:t> </a:t>
            </a:r>
            <a:r>
              <a:rPr lang="en-US" sz="1600" i="1" dirty="0" err="1">
                <a:solidFill>
                  <a:srgbClr val="00B050"/>
                </a:solidFill>
                <a:latin typeface="Times New Roman" pitchFamily="18" charset="0"/>
                <a:cs typeface="Times New Roman" pitchFamily="18" charset="0"/>
              </a:rPr>
              <a:t>Universitatii</a:t>
            </a:r>
            <a:r>
              <a:rPr lang="en-US" sz="1600" i="1" dirty="0">
                <a:solidFill>
                  <a:srgbClr val="00B050"/>
                </a:solidFill>
                <a:latin typeface="Times New Roman" pitchFamily="18" charset="0"/>
                <a:cs typeface="Times New Roman" pitchFamily="18" charset="0"/>
              </a:rPr>
              <a:t> din </a:t>
            </a:r>
            <a:r>
              <a:rPr lang="en-US" sz="1600" i="1" dirty="0" err="1">
                <a:solidFill>
                  <a:srgbClr val="00B050"/>
                </a:solidFill>
                <a:latin typeface="Times New Roman" pitchFamily="18" charset="0"/>
                <a:cs typeface="Times New Roman" pitchFamily="18" charset="0"/>
              </a:rPr>
              <a:t>Bucuresti</a:t>
            </a:r>
            <a:r>
              <a:rPr lang="en-US" sz="1600" i="1" dirty="0">
                <a:solidFill>
                  <a:srgbClr val="00B050"/>
                </a:solidFill>
                <a:latin typeface="Times New Roman" pitchFamily="18" charset="0"/>
                <a:cs typeface="Times New Roman" pitchFamily="18" charset="0"/>
              </a:rPr>
              <a:t>, </a:t>
            </a:r>
            <a:r>
              <a:rPr lang="en-US" sz="1600" dirty="0">
                <a:solidFill>
                  <a:srgbClr val="00B050"/>
                </a:solidFill>
                <a:latin typeface="Times New Roman" pitchFamily="18" charset="0"/>
                <a:cs typeface="Times New Roman" pitchFamily="18" charset="0"/>
              </a:rPr>
              <a:t>18(1): 59-64. </a:t>
            </a:r>
          </a:p>
          <a:p>
            <a:pPr lvl="0">
              <a:buFont typeface="Wingdings" pitchFamily="2" charset="2"/>
              <a:buChar char="ü"/>
            </a:pPr>
            <a:r>
              <a:rPr lang="en-US" sz="1600" dirty="0">
                <a:solidFill>
                  <a:srgbClr val="00B050"/>
                </a:solidFill>
                <a:latin typeface="Times New Roman" pitchFamily="18" charset="0"/>
                <a:cs typeface="Times New Roman" pitchFamily="18" charset="0"/>
              </a:rPr>
              <a:t>K. </a:t>
            </a:r>
            <a:r>
              <a:rPr lang="en-US" sz="1600" dirty="0" err="1">
                <a:solidFill>
                  <a:srgbClr val="00B050"/>
                </a:solidFill>
                <a:latin typeface="Times New Roman" pitchFamily="18" charset="0"/>
                <a:cs typeface="Times New Roman" pitchFamily="18" charset="0"/>
              </a:rPr>
              <a:t>Anuar</a:t>
            </a:r>
            <a:r>
              <a:rPr lang="en-US" sz="1600" dirty="0">
                <a:solidFill>
                  <a:srgbClr val="00B050"/>
                </a:solidFill>
                <a:latin typeface="Times New Roman" pitchFamily="18" charset="0"/>
                <a:cs typeface="Times New Roman" pitchFamily="18" charset="0"/>
              </a:rPr>
              <a:t>, W.T. Tan, N. </a:t>
            </a:r>
            <a:r>
              <a:rPr lang="en-US" sz="1600" dirty="0" err="1">
                <a:solidFill>
                  <a:srgbClr val="00B050"/>
                </a:solidFill>
                <a:latin typeface="Times New Roman" pitchFamily="18" charset="0"/>
                <a:cs typeface="Times New Roman" pitchFamily="18" charset="0"/>
              </a:rPr>
              <a:t>Saravanan</a:t>
            </a:r>
            <a:r>
              <a:rPr lang="en-US" sz="1600" dirty="0">
                <a:solidFill>
                  <a:srgbClr val="00B050"/>
                </a:solidFill>
                <a:latin typeface="Times New Roman" pitchFamily="18" charset="0"/>
                <a:cs typeface="Times New Roman" pitchFamily="18" charset="0"/>
              </a:rPr>
              <a:t>, S.M. Ho, S.Y. </a:t>
            </a:r>
            <a:r>
              <a:rPr lang="en-US" sz="1600" dirty="0" err="1">
                <a:solidFill>
                  <a:srgbClr val="00B050"/>
                </a:solidFill>
                <a:latin typeface="Times New Roman" pitchFamily="18" charset="0"/>
                <a:cs typeface="Times New Roman" pitchFamily="18" charset="0"/>
              </a:rPr>
              <a:t>Gwee</a:t>
            </a:r>
            <a:r>
              <a:rPr lang="en-US" sz="1600" dirty="0">
                <a:solidFill>
                  <a:srgbClr val="00B050"/>
                </a:solidFill>
                <a:latin typeface="Times New Roman" pitchFamily="18" charset="0"/>
                <a:cs typeface="Times New Roman" pitchFamily="18" charset="0"/>
              </a:rPr>
              <a:t> (2009) Influence of pH values on chemical bath deposited FeS</a:t>
            </a:r>
            <a:r>
              <a:rPr lang="en-US" sz="1600" baseline="-25000" dirty="0">
                <a:solidFill>
                  <a:srgbClr val="00B050"/>
                </a:solidFill>
                <a:latin typeface="Times New Roman" pitchFamily="18" charset="0"/>
                <a:cs typeface="Times New Roman" pitchFamily="18" charset="0"/>
              </a:rPr>
              <a:t>2</a:t>
            </a:r>
            <a:r>
              <a:rPr lang="en-US" sz="1600" dirty="0">
                <a:solidFill>
                  <a:srgbClr val="00B050"/>
                </a:solidFill>
                <a:latin typeface="Times New Roman" pitchFamily="18" charset="0"/>
                <a:cs typeface="Times New Roman" pitchFamily="18" charset="0"/>
              </a:rPr>
              <a:t> thin films, </a:t>
            </a:r>
            <a:r>
              <a:rPr lang="en-US" sz="1600" i="1" dirty="0">
                <a:solidFill>
                  <a:srgbClr val="00B050"/>
                </a:solidFill>
                <a:latin typeface="Times New Roman" pitchFamily="18" charset="0"/>
                <a:cs typeface="Times New Roman" pitchFamily="18" charset="0"/>
              </a:rPr>
              <a:t>Pacific Journal of Science and Technology</a:t>
            </a:r>
            <a:r>
              <a:rPr lang="en-US" sz="1600" dirty="0">
                <a:solidFill>
                  <a:srgbClr val="00B050"/>
                </a:solidFill>
                <a:latin typeface="Times New Roman" pitchFamily="18" charset="0"/>
                <a:cs typeface="Times New Roman" pitchFamily="18" charset="0"/>
              </a:rPr>
              <a:t>, 10(2): 801-805.</a:t>
            </a:r>
          </a:p>
          <a:p>
            <a:pPr lvl="0">
              <a:buFont typeface="Wingdings" pitchFamily="2" charset="2"/>
              <a:buChar char="ü"/>
            </a:pPr>
            <a:r>
              <a:rPr lang="en-US" sz="1600" dirty="0">
                <a:solidFill>
                  <a:srgbClr val="00B050"/>
                </a:solidFill>
                <a:latin typeface="Times New Roman" pitchFamily="18" charset="0"/>
                <a:cs typeface="Times New Roman" pitchFamily="18" charset="0"/>
              </a:rPr>
              <a:t>A. </a:t>
            </a:r>
            <a:r>
              <a:rPr lang="en-US" sz="1600" dirty="0" err="1">
                <a:solidFill>
                  <a:srgbClr val="00B050"/>
                </a:solidFill>
                <a:latin typeface="Times New Roman" pitchFamily="18" charset="0"/>
                <a:cs typeface="Times New Roman" pitchFamily="18" charset="0"/>
              </a:rPr>
              <a:t>Kassim</a:t>
            </a:r>
            <a:r>
              <a:rPr lang="en-US" sz="1600" dirty="0">
                <a:solidFill>
                  <a:srgbClr val="00B050"/>
                </a:solidFill>
                <a:latin typeface="Times New Roman" pitchFamily="18" charset="0"/>
                <a:cs typeface="Times New Roman" pitchFamily="18" charset="0"/>
              </a:rPr>
              <a:t>, Ho, S.M., Tan, W.T., N. </a:t>
            </a:r>
            <a:r>
              <a:rPr lang="en-US" sz="1600" dirty="0" err="1">
                <a:solidFill>
                  <a:srgbClr val="00B050"/>
                </a:solidFill>
                <a:latin typeface="Times New Roman" pitchFamily="18" charset="0"/>
                <a:cs typeface="Times New Roman" pitchFamily="18" charset="0"/>
              </a:rPr>
              <a:t>Saravanan</a:t>
            </a:r>
            <a:r>
              <a:rPr lang="en-US" sz="1600" dirty="0">
                <a:solidFill>
                  <a:srgbClr val="00B050"/>
                </a:solidFill>
                <a:latin typeface="Times New Roman" pitchFamily="18" charset="0"/>
                <a:cs typeface="Times New Roman" pitchFamily="18" charset="0"/>
              </a:rPr>
              <a:t> (2010) Composition, structure and photoelectrochemical characterization of electrodeposited Cu</a:t>
            </a:r>
            <a:r>
              <a:rPr lang="en-US" sz="1600" baseline="-25000" dirty="0">
                <a:solidFill>
                  <a:srgbClr val="00B050"/>
                </a:solidFill>
                <a:latin typeface="Times New Roman" pitchFamily="18" charset="0"/>
                <a:cs typeface="Times New Roman" pitchFamily="18" charset="0"/>
              </a:rPr>
              <a:t>4</a:t>
            </a:r>
            <a:r>
              <a:rPr lang="en-US" sz="1600" dirty="0">
                <a:solidFill>
                  <a:srgbClr val="00B050"/>
                </a:solidFill>
                <a:latin typeface="Times New Roman" pitchFamily="18" charset="0"/>
                <a:cs typeface="Times New Roman" pitchFamily="18" charset="0"/>
              </a:rPr>
              <a:t>SnS</a:t>
            </a:r>
            <a:r>
              <a:rPr lang="en-US" sz="1600" baseline="-25000" dirty="0">
                <a:solidFill>
                  <a:srgbClr val="00B050"/>
                </a:solidFill>
                <a:latin typeface="Times New Roman" pitchFamily="18" charset="0"/>
                <a:cs typeface="Times New Roman" pitchFamily="18" charset="0"/>
              </a:rPr>
              <a:t>4</a:t>
            </a:r>
            <a:r>
              <a:rPr lang="en-US" sz="1600" dirty="0">
                <a:solidFill>
                  <a:srgbClr val="00B050"/>
                </a:solidFill>
                <a:latin typeface="Times New Roman" pitchFamily="18" charset="0"/>
                <a:cs typeface="Times New Roman" pitchFamily="18" charset="0"/>
              </a:rPr>
              <a:t> thin films, </a:t>
            </a:r>
            <a:r>
              <a:rPr lang="en-US" sz="1600" i="1" dirty="0">
                <a:solidFill>
                  <a:srgbClr val="00B050"/>
                </a:solidFill>
                <a:latin typeface="Times New Roman" pitchFamily="18" charset="0"/>
                <a:cs typeface="Times New Roman" pitchFamily="18" charset="0"/>
              </a:rPr>
              <a:t>Orient. J. Chem. </a:t>
            </a:r>
            <a:r>
              <a:rPr lang="en-US" sz="1600" dirty="0">
                <a:solidFill>
                  <a:srgbClr val="00B050"/>
                </a:solidFill>
                <a:latin typeface="Times New Roman" pitchFamily="18" charset="0"/>
                <a:cs typeface="Times New Roman" pitchFamily="18" charset="0"/>
              </a:rPr>
              <a:t>26 (2), 389-394.</a:t>
            </a:r>
          </a:p>
          <a:p>
            <a:endParaRPr lang="en-US" dirty="0"/>
          </a:p>
        </p:txBody>
      </p:sp>
    </p:spTree>
    <p:extLst>
      <p:ext uri="{BB962C8B-B14F-4D97-AF65-F5344CB8AC3E}">
        <p14:creationId xmlns:p14="http://schemas.microsoft.com/office/powerpoint/2010/main" val="28070713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609600"/>
            <a:ext cx="8305800" cy="5105400"/>
          </a:xfrm>
        </p:spPr>
        <p:txBody>
          <a:bodyPr/>
          <a:lstStyle/>
          <a:p>
            <a:pPr lvl="0">
              <a:buFont typeface="Wingdings" pitchFamily="2" charset="2"/>
              <a:buChar char="ü"/>
            </a:pPr>
            <a:r>
              <a:rPr lang="en-US" sz="1600" dirty="0">
                <a:solidFill>
                  <a:srgbClr val="00B050"/>
                </a:solidFill>
                <a:latin typeface="Times New Roman" pitchFamily="18" charset="0"/>
                <a:cs typeface="Times New Roman" pitchFamily="18" charset="0"/>
              </a:rPr>
              <a:t>K. </a:t>
            </a:r>
            <a:r>
              <a:rPr lang="en-US" sz="1600" dirty="0" err="1">
                <a:solidFill>
                  <a:srgbClr val="00B050"/>
                </a:solidFill>
                <a:latin typeface="Times New Roman" pitchFamily="18" charset="0"/>
                <a:cs typeface="Times New Roman" pitchFamily="18" charset="0"/>
              </a:rPr>
              <a:t>Anuar</a:t>
            </a:r>
            <a:r>
              <a:rPr lang="en-US" sz="1600" dirty="0">
                <a:solidFill>
                  <a:srgbClr val="00B050"/>
                </a:solidFill>
                <a:latin typeface="Times New Roman" pitchFamily="18" charset="0"/>
                <a:cs typeface="Times New Roman" pitchFamily="18" charset="0"/>
              </a:rPr>
              <a:t>, W.T. Tan, S. </a:t>
            </a:r>
            <a:r>
              <a:rPr lang="en-US" sz="1600" dirty="0" err="1">
                <a:solidFill>
                  <a:srgbClr val="00B050"/>
                </a:solidFill>
                <a:latin typeface="Times New Roman" pitchFamily="18" charset="0"/>
                <a:cs typeface="Times New Roman" pitchFamily="18" charset="0"/>
              </a:rPr>
              <a:t>Atan</a:t>
            </a:r>
            <a:r>
              <a:rPr lang="en-US" sz="1600" dirty="0">
                <a:solidFill>
                  <a:srgbClr val="00B050"/>
                </a:solidFill>
                <a:latin typeface="Times New Roman" pitchFamily="18" charset="0"/>
                <a:cs typeface="Times New Roman" pitchFamily="18" charset="0"/>
              </a:rPr>
              <a:t>, Z. </a:t>
            </a:r>
            <a:r>
              <a:rPr lang="en-US" sz="1600" dirty="0" err="1">
                <a:solidFill>
                  <a:srgbClr val="00B050"/>
                </a:solidFill>
                <a:latin typeface="Times New Roman" pitchFamily="18" charset="0"/>
                <a:cs typeface="Times New Roman" pitchFamily="18" charset="0"/>
              </a:rPr>
              <a:t>Kuang</a:t>
            </a:r>
            <a:r>
              <a:rPr lang="en-US" sz="1600" dirty="0">
                <a:solidFill>
                  <a:srgbClr val="00B050"/>
                </a:solidFill>
                <a:latin typeface="Times New Roman" pitchFamily="18" charset="0"/>
                <a:cs typeface="Times New Roman" pitchFamily="18" charset="0"/>
              </a:rPr>
              <a:t>, M.J. </a:t>
            </a:r>
            <a:r>
              <a:rPr lang="en-US" sz="1600" dirty="0" err="1">
                <a:solidFill>
                  <a:srgbClr val="00B050"/>
                </a:solidFill>
                <a:latin typeface="Times New Roman" pitchFamily="18" charset="0"/>
                <a:cs typeface="Times New Roman" pitchFamily="18" charset="0"/>
              </a:rPr>
              <a:t>Haron</a:t>
            </a:r>
            <a:r>
              <a:rPr lang="en-US" sz="1600" dirty="0">
                <a:solidFill>
                  <a:srgbClr val="00B050"/>
                </a:solidFill>
                <a:latin typeface="Times New Roman" pitchFamily="18" charset="0"/>
                <a:cs typeface="Times New Roman" pitchFamily="18" charset="0"/>
              </a:rPr>
              <a:t>, S.M. Ho and N. </a:t>
            </a:r>
            <a:r>
              <a:rPr lang="en-US" sz="1600" dirty="0" err="1">
                <a:solidFill>
                  <a:srgbClr val="00B050"/>
                </a:solidFill>
                <a:latin typeface="Times New Roman" pitchFamily="18" charset="0"/>
                <a:cs typeface="Times New Roman" pitchFamily="18" charset="0"/>
              </a:rPr>
              <a:t>Saravanan</a:t>
            </a:r>
            <a:r>
              <a:rPr lang="en-US" sz="1600" dirty="0">
                <a:solidFill>
                  <a:srgbClr val="00B050"/>
                </a:solidFill>
                <a:latin typeface="Times New Roman" pitchFamily="18" charset="0"/>
                <a:cs typeface="Times New Roman" pitchFamily="18" charset="0"/>
              </a:rPr>
              <a:t> (2010) Effects Of Electrolytes Concentration On The Chemically Deposited Cu</a:t>
            </a:r>
            <a:r>
              <a:rPr lang="en-US" sz="1600" baseline="-25000" dirty="0">
                <a:solidFill>
                  <a:srgbClr val="00B050"/>
                </a:solidFill>
                <a:latin typeface="Times New Roman" pitchFamily="18" charset="0"/>
                <a:cs typeface="Times New Roman" pitchFamily="18" charset="0"/>
              </a:rPr>
              <a:t>4</a:t>
            </a:r>
            <a:r>
              <a:rPr lang="en-US" sz="1600" dirty="0">
                <a:solidFill>
                  <a:srgbClr val="00B050"/>
                </a:solidFill>
                <a:latin typeface="Times New Roman" pitchFamily="18" charset="0"/>
                <a:cs typeface="Times New Roman" pitchFamily="18" charset="0"/>
              </a:rPr>
              <a:t>SnS</a:t>
            </a:r>
            <a:r>
              <a:rPr lang="en-US" sz="1600" baseline="-25000" dirty="0">
                <a:solidFill>
                  <a:srgbClr val="00B050"/>
                </a:solidFill>
                <a:latin typeface="Times New Roman" pitchFamily="18" charset="0"/>
                <a:cs typeface="Times New Roman" pitchFamily="18" charset="0"/>
              </a:rPr>
              <a:t>4</a:t>
            </a:r>
            <a:r>
              <a:rPr lang="en-US" sz="1600" dirty="0">
                <a:solidFill>
                  <a:srgbClr val="00B050"/>
                </a:solidFill>
                <a:latin typeface="Times New Roman" pitchFamily="18" charset="0"/>
                <a:cs typeface="Times New Roman" pitchFamily="18" charset="0"/>
              </a:rPr>
              <a:t> Thin Films, </a:t>
            </a:r>
            <a:r>
              <a:rPr lang="en-US" sz="1600" i="1" dirty="0">
                <a:solidFill>
                  <a:srgbClr val="00B050"/>
                </a:solidFill>
                <a:latin typeface="Times New Roman" pitchFamily="18" charset="0"/>
                <a:cs typeface="Times New Roman" pitchFamily="18" charset="0"/>
              </a:rPr>
              <a:t>Asian J Chem. </a:t>
            </a:r>
            <a:r>
              <a:rPr lang="en-US" sz="1600" dirty="0">
                <a:solidFill>
                  <a:srgbClr val="00B050"/>
                </a:solidFill>
                <a:latin typeface="Times New Roman" pitchFamily="18" charset="0"/>
                <a:cs typeface="Times New Roman" pitchFamily="18" charset="0"/>
              </a:rPr>
              <a:t>22(1), 222-232. </a:t>
            </a:r>
          </a:p>
          <a:p>
            <a:pPr lvl="0">
              <a:buFont typeface="Wingdings" pitchFamily="2" charset="2"/>
              <a:buChar char="ü"/>
            </a:pPr>
            <a:r>
              <a:rPr lang="en-US" sz="1600" dirty="0">
                <a:solidFill>
                  <a:srgbClr val="00B050"/>
                </a:solidFill>
                <a:latin typeface="Times New Roman" pitchFamily="18" charset="0"/>
                <a:cs typeface="Times New Roman" pitchFamily="18" charset="0"/>
              </a:rPr>
              <a:t>K. </a:t>
            </a:r>
            <a:r>
              <a:rPr lang="en-US" sz="1600" dirty="0" err="1">
                <a:solidFill>
                  <a:srgbClr val="00B050"/>
                </a:solidFill>
                <a:latin typeface="Times New Roman" pitchFamily="18" charset="0"/>
                <a:cs typeface="Times New Roman" pitchFamily="18" charset="0"/>
              </a:rPr>
              <a:t>Anuar</a:t>
            </a:r>
            <a:r>
              <a:rPr lang="en-US" sz="1600" dirty="0">
                <a:solidFill>
                  <a:srgbClr val="00B050"/>
                </a:solidFill>
                <a:latin typeface="Times New Roman" pitchFamily="18" charset="0"/>
                <a:cs typeface="Times New Roman" pitchFamily="18" charset="0"/>
              </a:rPr>
              <a:t>, K. </a:t>
            </a:r>
            <a:r>
              <a:rPr lang="en-US" sz="1600" dirty="0" err="1">
                <a:solidFill>
                  <a:srgbClr val="00B050"/>
                </a:solidFill>
                <a:latin typeface="Times New Roman" pitchFamily="18" charset="0"/>
                <a:cs typeface="Times New Roman" pitchFamily="18" charset="0"/>
              </a:rPr>
              <a:t>Zulkefly</a:t>
            </a:r>
            <a:r>
              <a:rPr lang="en-US" sz="1600" dirty="0">
                <a:solidFill>
                  <a:srgbClr val="00B050"/>
                </a:solidFill>
                <a:latin typeface="Times New Roman" pitchFamily="18" charset="0"/>
                <a:cs typeface="Times New Roman" pitchFamily="18" charset="0"/>
              </a:rPr>
              <a:t>, S, </a:t>
            </a:r>
            <a:r>
              <a:rPr lang="en-US" sz="1600" dirty="0" err="1">
                <a:solidFill>
                  <a:srgbClr val="00B050"/>
                </a:solidFill>
                <a:latin typeface="Times New Roman" pitchFamily="18" charset="0"/>
                <a:cs typeface="Times New Roman" pitchFamily="18" charset="0"/>
              </a:rPr>
              <a:t>Atan</a:t>
            </a:r>
            <a:r>
              <a:rPr lang="en-US" sz="1600" dirty="0">
                <a:solidFill>
                  <a:srgbClr val="00B050"/>
                </a:solidFill>
                <a:latin typeface="Times New Roman" pitchFamily="18" charset="0"/>
                <a:cs typeface="Times New Roman" pitchFamily="18" charset="0"/>
              </a:rPr>
              <a:t>, H. </a:t>
            </a:r>
            <a:r>
              <a:rPr lang="en-US" sz="1600" dirty="0" err="1">
                <a:solidFill>
                  <a:srgbClr val="00B050"/>
                </a:solidFill>
                <a:latin typeface="Times New Roman" pitchFamily="18" charset="0"/>
                <a:cs typeface="Times New Roman" pitchFamily="18" charset="0"/>
              </a:rPr>
              <a:t>Jelas</a:t>
            </a:r>
            <a:r>
              <a:rPr lang="en-US" sz="1600" dirty="0">
                <a:solidFill>
                  <a:srgbClr val="00B050"/>
                </a:solidFill>
                <a:latin typeface="Times New Roman" pitchFamily="18" charset="0"/>
                <a:cs typeface="Times New Roman" pitchFamily="18" charset="0"/>
              </a:rPr>
              <a:t>, W.T. Tan, S.M. Ho (2010) Effects of deposition potential on Cu</a:t>
            </a:r>
            <a:r>
              <a:rPr lang="en-US" sz="1600" baseline="-25000" dirty="0">
                <a:solidFill>
                  <a:srgbClr val="00B050"/>
                </a:solidFill>
                <a:latin typeface="Times New Roman" pitchFamily="18" charset="0"/>
                <a:cs typeface="Times New Roman" pitchFamily="18" charset="0"/>
              </a:rPr>
              <a:t>4</a:t>
            </a:r>
            <a:r>
              <a:rPr lang="en-US" sz="1600" dirty="0">
                <a:solidFill>
                  <a:srgbClr val="00B050"/>
                </a:solidFill>
                <a:latin typeface="Times New Roman" pitchFamily="18" charset="0"/>
                <a:cs typeface="Times New Roman" pitchFamily="18" charset="0"/>
              </a:rPr>
              <a:t>SnS</a:t>
            </a:r>
            <a:r>
              <a:rPr lang="en-US" sz="1600" baseline="-25000" dirty="0">
                <a:solidFill>
                  <a:srgbClr val="00B050"/>
                </a:solidFill>
                <a:latin typeface="Times New Roman" pitchFamily="18" charset="0"/>
                <a:cs typeface="Times New Roman" pitchFamily="18" charset="0"/>
              </a:rPr>
              <a:t>4</a:t>
            </a:r>
            <a:r>
              <a:rPr lang="en-US" sz="1600" dirty="0">
                <a:solidFill>
                  <a:srgbClr val="00B050"/>
                </a:solidFill>
                <a:latin typeface="Times New Roman" pitchFamily="18" charset="0"/>
                <a:cs typeface="Times New Roman" pitchFamily="18" charset="0"/>
              </a:rPr>
              <a:t> thin films prepared by </a:t>
            </a:r>
            <a:r>
              <a:rPr lang="en-US" sz="1600" dirty="0" err="1">
                <a:solidFill>
                  <a:srgbClr val="00B050"/>
                </a:solidFill>
                <a:latin typeface="Times New Roman" pitchFamily="18" charset="0"/>
                <a:cs typeface="Times New Roman" pitchFamily="18" charset="0"/>
              </a:rPr>
              <a:t>electrodeposition</a:t>
            </a:r>
            <a:r>
              <a:rPr lang="en-US" sz="1600" dirty="0">
                <a:solidFill>
                  <a:srgbClr val="00B050"/>
                </a:solidFill>
                <a:latin typeface="Times New Roman" pitchFamily="18" charset="0"/>
                <a:cs typeface="Times New Roman" pitchFamily="18" charset="0"/>
              </a:rPr>
              <a:t> technique, </a:t>
            </a:r>
            <a:r>
              <a:rPr lang="en-US" sz="1600" i="1" dirty="0">
                <a:solidFill>
                  <a:srgbClr val="00B050"/>
                </a:solidFill>
                <a:latin typeface="Times New Roman" pitchFamily="18" charset="0"/>
                <a:cs typeface="Times New Roman" pitchFamily="18" charset="0"/>
              </a:rPr>
              <a:t>The Arabian Journal for Science and Engineering</a:t>
            </a:r>
            <a:r>
              <a:rPr lang="en-US" sz="1600" dirty="0">
                <a:solidFill>
                  <a:srgbClr val="00B050"/>
                </a:solidFill>
                <a:latin typeface="Times New Roman" pitchFamily="18" charset="0"/>
                <a:cs typeface="Times New Roman" pitchFamily="18" charset="0"/>
              </a:rPr>
              <a:t>, 35 (1A): 83-92.</a:t>
            </a:r>
          </a:p>
          <a:p>
            <a:pPr lvl="0">
              <a:buFont typeface="Wingdings" pitchFamily="2" charset="2"/>
              <a:buChar char="ü"/>
            </a:pPr>
            <a:r>
              <a:rPr lang="en-US" sz="1600" dirty="0">
                <a:solidFill>
                  <a:srgbClr val="00B050"/>
                </a:solidFill>
                <a:latin typeface="Times New Roman" pitchFamily="18" charset="0"/>
                <a:cs typeface="Times New Roman" pitchFamily="18" charset="0"/>
              </a:rPr>
              <a:t>K. </a:t>
            </a:r>
            <a:r>
              <a:rPr lang="en-US" sz="1600" dirty="0" err="1">
                <a:solidFill>
                  <a:srgbClr val="00B050"/>
                </a:solidFill>
                <a:latin typeface="Times New Roman" pitchFamily="18" charset="0"/>
                <a:cs typeface="Times New Roman" pitchFamily="18" charset="0"/>
              </a:rPr>
              <a:t>Anuar</a:t>
            </a:r>
            <a:r>
              <a:rPr lang="en-US" sz="1600" dirty="0">
                <a:solidFill>
                  <a:srgbClr val="00B050"/>
                </a:solidFill>
                <a:latin typeface="Times New Roman" pitchFamily="18" charset="0"/>
                <a:cs typeface="Times New Roman" pitchFamily="18" charset="0"/>
              </a:rPr>
              <a:t>, W.T. Tan, H.A. Abdul, N. </a:t>
            </a:r>
            <a:r>
              <a:rPr lang="en-US" sz="1600" dirty="0" err="1">
                <a:solidFill>
                  <a:srgbClr val="00B050"/>
                </a:solidFill>
                <a:latin typeface="Times New Roman" pitchFamily="18" charset="0"/>
                <a:cs typeface="Times New Roman" pitchFamily="18" charset="0"/>
              </a:rPr>
              <a:t>Saravanan</a:t>
            </a:r>
            <a:r>
              <a:rPr lang="en-US" sz="1600" dirty="0">
                <a:solidFill>
                  <a:srgbClr val="00B050"/>
                </a:solidFill>
                <a:latin typeface="Times New Roman" pitchFamily="18" charset="0"/>
                <a:cs typeface="Times New Roman" pitchFamily="18" charset="0"/>
              </a:rPr>
              <a:t>, S.M. Ho (2010) Deposition and characterization of Cu</a:t>
            </a:r>
            <a:r>
              <a:rPr lang="en-US" sz="1600" baseline="-25000" dirty="0">
                <a:solidFill>
                  <a:srgbClr val="00B050"/>
                </a:solidFill>
                <a:latin typeface="Times New Roman" pitchFamily="18" charset="0"/>
                <a:cs typeface="Times New Roman" pitchFamily="18" charset="0"/>
              </a:rPr>
              <a:t>4</a:t>
            </a:r>
            <a:r>
              <a:rPr lang="en-US" sz="1600" dirty="0">
                <a:solidFill>
                  <a:srgbClr val="00B050"/>
                </a:solidFill>
                <a:latin typeface="Times New Roman" pitchFamily="18" charset="0"/>
                <a:cs typeface="Times New Roman" pitchFamily="18" charset="0"/>
              </a:rPr>
              <a:t>SnS</a:t>
            </a:r>
            <a:r>
              <a:rPr lang="en-US" sz="1600" baseline="-25000" dirty="0">
                <a:solidFill>
                  <a:srgbClr val="00B050"/>
                </a:solidFill>
                <a:latin typeface="Times New Roman" pitchFamily="18" charset="0"/>
                <a:cs typeface="Times New Roman" pitchFamily="18" charset="0"/>
              </a:rPr>
              <a:t>4</a:t>
            </a:r>
            <a:r>
              <a:rPr lang="en-US" sz="1600" dirty="0">
                <a:solidFill>
                  <a:srgbClr val="00B050"/>
                </a:solidFill>
                <a:latin typeface="Times New Roman" pitchFamily="18" charset="0"/>
                <a:cs typeface="Times New Roman" pitchFamily="18" charset="0"/>
              </a:rPr>
              <a:t> thin films by chemical bath deposition method, </a:t>
            </a:r>
            <a:r>
              <a:rPr lang="en-US" sz="1600" i="1" dirty="0">
                <a:solidFill>
                  <a:srgbClr val="00B050"/>
                </a:solidFill>
                <a:latin typeface="Times New Roman" pitchFamily="18" charset="0"/>
                <a:cs typeface="Times New Roman" pitchFamily="18" charset="0"/>
              </a:rPr>
              <a:t>Macedonian Journal of Chemistry and Chemical Engineering</a:t>
            </a:r>
            <a:r>
              <a:rPr lang="en-US" sz="1600" dirty="0">
                <a:solidFill>
                  <a:srgbClr val="00B050"/>
                </a:solidFill>
                <a:latin typeface="Times New Roman" pitchFamily="18" charset="0"/>
                <a:cs typeface="Times New Roman" pitchFamily="18" charset="0"/>
              </a:rPr>
              <a:t>, 29(1): 97-103. </a:t>
            </a:r>
          </a:p>
          <a:p>
            <a:pPr lvl="0">
              <a:buFont typeface="Wingdings" pitchFamily="2" charset="2"/>
              <a:buChar char="ü"/>
            </a:pPr>
            <a:r>
              <a:rPr lang="en-US" sz="1600" dirty="0">
                <a:solidFill>
                  <a:srgbClr val="00B050"/>
                </a:solidFill>
                <a:latin typeface="Times New Roman" pitchFamily="18" charset="0"/>
                <a:cs typeface="Times New Roman" pitchFamily="18" charset="0"/>
              </a:rPr>
              <a:t>K. </a:t>
            </a:r>
            <a:r>
              <a:rPr lang="en-US" sz="1600" dirty="0" err="1">
                <a:solidFill>
                  <a:srgbClr val="00B050"/>
                </a:solidFill>
                <a:latin typeface="Times New Roman" pitchFamily="18" charset="0"/>
                <a:cs typeface="Times New Roman" pitchFamily="18" charset="0"/>
              </a:rPr>
              <a:t>Anuar</a:t>
            </a:r>
            <a:r>
              <a:rPr lang="en-US" sz="1600" dirty="0">
                <a:solidFill>
                  <a:srgbClr val="00B050"/>
                </a:solidFill>
                <a:latin typeface="Times New Roman" pitchFamily="18" charset="0"/>
                <a:cs typeface="Times New Roman" pitchFamily="18" charset="0"/>
              </a:rPr>
              <a:t>, K. </a:t>
            </a:r>
            <a:r>
              <a:rPr lang="en-US" sz="1600" dirty="0" err="1">
                <a:solidFill>
                  <a:srgbClr val="00B050"/>
                </a:solidFill>
                <a:latin typeface="Times New Roman" pitchFamily="18" charset="0"/>
                <a:cs typeface="Times New Roman" pitchFamily="18" charset="0"/>
              </a:rPr>
              <a:t>Zulkefly</a:t>
            </a:r>
            <a:r>
              <a:rPr lang="en-US" sz="1600" dirty="0">
                <a:solidFill>
                  <a:srgbClr val="00B050"/>
                </a:solidFill>
                <a:latin typeface="Times New Roman" pitchFamily="18" charset="0"/>
                <a:cs typeface="Times New Roman" pitchFamily="18" charset="0"/>
              </a:rPr>
              <a:t>, S. </a:t>
            </a:r>
            <a:r>
              <a:rPr lang="en-US" sz="1600" dirty="0" err="1">
                <a:solidFill>
                  <a:srgbClr val="00B050"/>
                </a:solidFill>
                <a:latin typeface="Times New Roman" pitchFamily="18" charset="0"/>
                <a:cs typeface="Times New Roman" pitchFamily="18" charset="0"/>
              </a:rPr>
              <a:t>Atan</a:t>
            </a:r>
            <a:r>
              <a:rPr lang="en-US" sz="1600" dirty="0">
                <a:solidFill>
                  <a:srgbClr val="00B050"/>
                </a:solidFill>
                <a:latin typeface="Times New Roman" pitchFamily="18" charset="0"/>
                <a:cs typeface="Times New Roman" pitchFamily="18" charset="0"/>
              </a:rPr>
              <a:t>, W.T. Tan, S.M. Ho, N. </a:t>
            </a:r>
            <a:r>
              <a:rPr lang="en-US" sz="1600" dirty="0" err="1">
                <a:solidFill>
                  <a:srgbClr val="00B050"/>
                </a:solidFill>
                <a:latin typeface="Times New Roman" pitchFamily="18" charset="0"/>
                <a:cs typeface="Times New Roman" pitchFamily="18" charset="0"/>
              </a:rPr>
              <a:t>Saravanan</a:t>
            </a:r>
            <a:r>
              <a:rPr lang="en-US" sz="1600" dirty="0">
                <a:solidFill>
                  <a:srgbClr val="00B050"/>
                </a:solidFill>
                <a:latin typeface="Times New Roman" pitchFamily="18" charset="0"/>
                <a:cs typeface="Times New Roman" pitchFamily="18" charset="0"/>
              </a:rPr>
              <a:t> (2010) Preparation and studies of chemically deposited Cu</a:t>
            </a:r>
            <a:r>
              <a:rPr lang="en-US" sz="1600" baseline="-25000" dirty="0">
                <a:solidFill>
                  <a:srgbClr val="00B050"/>
                </a:solidFill>
                <a:latin typeface="Times New Roman" pitchFamily="18" charset="0"/>
                <a:cs typeface="Times New Roman" pitchFamily="18" charset="0"/>
              </a:rPr>
              <a:t>4</a:t>
            </a:r>
            <a:r>
              <a:rPr lang="en-US" sz="1600" dirty="0">
                <a:solidFill>
                  <a:srgbClr val="00B050"/>
                </a:solidFill>
                <a:latin typeface="Times New Roman" pitchFamily="18" charset="0"/>
                <a:cs typeface="Times New Roman" pitchFamily="18" charset="0"/>
              </a:rPr>
              <a:t>SnS</a:t>
            </a:r>
            <a:r>
              <a:rPr lang="en-US" sz="1600" baseline="-25000" dirty="0">
                <a:solidFill>
                  <a:srgbClr val="00B050"/>
                </a:solidFill>
                <a:latin typeface="Times New Roman" pitchFamily="18" charset="0"/>
                <a:cs typeface="Times New Roman" pitchFamily="18" charset="0"/>
              </a:rPr>
              <a:t>4</a:t>
            </a:r>
            <a:r>
              <a:rPr lang="en-US" sz="1600" dirty="0">
                <a:solidFill>
                  <a:srgbClr val="00B050"/>
                </a:solidFill>
                <a:latin typeface="Times New Roman" pitchFamily="18" charset="0"/>
                <a:cs typeface="Times New Roman" pitchFamily="18" charset="0"/>
              </a:rPr>
              <a:t> thin films in the presence of complexing agent Na</a:t>
            </a:r>
            <a:r>
              <a:rPr lang="en-US" sz="1600" baseline="-25000" dirty="0">
                <a:solidFill>
                  <a:srgbClr val="00B050"/>
                </a:solidFill>
                <a:latin typeface="Times New Roman" pitchFamily="18" charset="0"/>
                <a:cs typeface="Times New Roman" pitchFamily="18" charset="0"/>
              </a:rPr>
              <a:t>2</a:t>
            </a:r>
            <a:r>
              <a:rPr lang="en-US" sz="1600" dirty="0">
                <a:solidFill>
                  <a:srgbClr val="00B050"/>
                </a:solidFill>
                <a:latin typeface="Times New Roman" pitchFamily="18" charset="0"/>
                <a:cs typeface="Times New Roman" pitchFamily="18" charset="0"/>
              </a:rPr>
              <a:t>EDTA. </a:t>
            </a:r>
            <a:r>
              <a:rPr lang="en-US" sz="1600" i="1" dirty="0">
                <a:solidFill>
                  <a:srgbClr val="00B050"/>
                </a:solidFill>
                <a:latin typeface="Times New Roman" pitchFamily="18" charset="0"/>
                <a:cs typeface="Times New Roman" pitchFamily="18" charset="0"/>
              </a:rPr>
              <a:t>Indian Journal of Engineering &amp; Materials Sciences</a:t>
            </a:r>
            <a:r>
              <a:rPr lang="en-US" sz="1600" dirty="0">
                <a:solidFill>
                  <a:srgbClr val="00B050"/>
                </a:solidFill>
                <a:latin typeface="Times New Roman" pitchFamily="18" charset="0"/>
                <a:cs typeface="Times New Roman" pitchFamily="18" charset="0"/>
              </a:rPr>
              <a:t>, 17: 295-298.</a:t>
            </a:r>
          </a:p>
          <a:p>
            <a:pPr lvl="0">
              <a:buFont typeface="Wingdings" pitchFamily="2" charset="2"/>
              <a:buChar char="ü"/>
            </a:pPr>
            <a:r>
              <a:rPr lang="en-US" sz="1600" dirty="0">
                <a:solidFill>
                  <a:srgbClr val="00B050"/>
                </a:solidFill>
                <a:latin typeface="Times New Roman" pitchFamily="18" charset="0"/>
                <a:cs typeface="Times New Roman" pitchFamily="18" charset="0"/>
              </a:rPr>
              <a:t>K. </a:t>
            </a:r>
            <a:r>
              <a:rPr lang="en-US" sz="1600" dirty="0" err="1">
                <a:solidFill>
                  <a:srgbClr val="00B050"/>
                </a:solidFill>
                <a:latin typeface="Times New Roman" pitchFamily="18" charset="0"/>
                <a:cs typeface="Times New Roman" pitchFamily="18" charset="0"/>
              </a:rPr>
              <a:t>Anuar</a:t>
            </a:r>
            <a:r>
              <a:rPr lang="en-US" sz="1600" dirty="0">
                <a:solidFill>
                  <a:srgbClr val="00B050"/>
                </a:solidFill>
                <a:latin typeface="Times New Roman" pitchFamily="18" charset="0"/>
                <a:cs typeface="Times New Roman" pitchFamily="18" charset="0"/>
              </a:rPr>
              <a:t>, N. </a:t>
            </a:r>
            <a:r>
              <a:rPr lang="en-US" sz="1600" dirty="0" err="1">
                <a:solidFill>
                  <a:srgbClr val="00B050"/>
                </a:solidFill>
                <a:latin typeface="Times New Roman" pitchFamily="18" charset="0"/>
                <a:cs typeface="Times New Roman" pitchFamily="18" charset="0"/>
              </a:rPr>
              <a:t>Saravanan</a:t>
            </a:r>
            <a:r>
              <a:rPr lang="en-US" sz="1600" dirty="0">
                <a:solidFill>
                  <a:srgbClr val="00B050"/>
                </a:solidFill>
                <a:latin typeface="Times New Roman" pitchFamily="18" charset="0"/>
                <a:cs typeface="Times New Roman" pitchFamily="18" charset="0"/>
              </a:rPr>
              <a:t>, K. </a:t>
            </a:r>
            <a:r>
              <a:rPr lang="en-US" sz="1600" dirty="0" err="1">
                <a:solidFill>
                  <a:srgbClr val="00B050"/>
                </a:solidFill>
                <a:latin typeface="Times New Roman" pitchFamily="18" charset="0"/>
                <a:cs typeface="Times New Roman" pitchFamily="18" charset="0"/>
              </a:rPr>
              <a:t>Zulkefly</a:t>
            </a:r>
            <a:r>
              <a:rPr lang="en-US" sz="1600" dirty="0">
                <a:solidFill>
                  <a:srgbClr val="00B050"/>
                </a:solidFill>
                <a:latin typeface="Times New Roman" pitchFamily="18" charset="0"/>
                <a:cs typeface="Times New Roman" pitchFamily="18" charset="0"/>
              </a:rPr>
              <a:t>, S. </a:t>
            </a:r>
            <a:r>
              <a:rPr lang="en-US" sz="1600" dirty="0" err="1">
                <a:solidFill>
                  <a:srgbClr val="00B050"/>
                </a:solidFill>
                <a:latin typeface="Times New Roman" pitchFamily="18" charset="0"/>
                <a:cs typeface="Times New Roman" pitchFamily="18" charset="0"/>
              </a:rPr>
              <a:t>Atan</a:t>
            </a:r>
            <a:r>
              <a:rPr lang="en-US" sz="1600" dirty="0">
                <a:solidFill>
                  <a:srgbClr val="00B050"/>
                </a:solidFill>
                <a:latin typeface="Times New Roman" pitchFamily="18" charset="0"/>
                <a:cs typeface="Times New Roman" pitchFamily="18" charset="0"/>
              </a:rPr>
              <a:t>, W.T. Tan, S.M. Ho (2010) Influence of complexing agent (Na</a:t>
            </a:r>
            <a:r>
              <a:rPr lang="en-US" sz="1600" baseline="-25000" dirty="0">
                <a:solidFill>
                  <a:srgbClr val="00B050"/>
                </a:solidFill>
                <a:latin typeface="Times New Roman" pitchFamily="18" charset="0"/>
                <a:cs typeface="Times New Roman" pitchFamily="18" charset="0"/>
              </a:rPr>
              <a:t>2</a:t>
            </a:r>
            <a:r>
              <a:rPr lang="en-US" sz="1600" dirty="0">
                <a:solidFill>
                  <a:srgbClr val="00B050"/>
                </a:solidFill>
                <a:latin typeface="Times New Roman" pitchFamily="18" charset="0"/>
                <a:cs typeface="Times New Roman" pitchFamily="18" charset="0"/>
              </a:rPr>
              <a:t>EDTA) on chemical bath deposited Cu</a:t>
            </a:r>
            <a:r>
              <a:rPr lang="en-US" sz="1600" baseline="-25000" dirty="0">
                <a:solidFill>
                  <a:srgbClr val="00B050"/>
                </a:solidFill>
                <a:latin typeface="Times New Roman" pitchFamily="18" charset="0"/>
                <a:cs typeface="Times New Roman" pitchFamily="18" charset="0"/>
              </a:rPr>
              <a:t>4</a:t>
            </a:r>
            <a:r>
              <a:rPr lang="en-US" sz="1600" dirty="0">
                <a:solidFill>
                  <a:srgbClr val="00B050"/>
                </a:solidFill>
                <a:latin typeface="Times New Roman" pitchFamily="18" charset="0"/>
                <a:cs typeface="Times New Roman" pitchFamily="18" charset="0"/>
              </a:rPr>
              <a:t>SnS</a:t>
            </a:r>
            <a:r>
              <a:rPr lang="en-US" sz="1600" baseline="-25000" dirty="0">
                <a:solidFill>
                  <a:srgbClr val="00B050"/>
                </a:solidFill>
                <a:latin typeface="Times New Roman" pitchFamily="18" charset="0"/>
                <a:cs typeface="Times New Roman" pitchFamily="18" charset="0"/>
              </a:rPr>
              <a:t>4</a:t>
            </a:r>
            <a:r>
              <a:rPr lang="en-US" sz="1600" dirty="0">
                <a:solidFill>
                  <a:srgbClr val="00B050"/>
                </a:solidFill>
                <a:latin typeface="Times New Roman" pitchFamily="18" charset="0"/>
                <a:cs typeface="Times New Roman" pitchFamily="18" charset="0"/>
              </a:rPr>
              <a:t> thin films, </a:t>
            </a:r>
            <a:r>
              <a:rPr lang="en-US" sz="1600" i="1" dirty="0">
                <a:solidFill>
                  <a:srgbClr val="00B050"/>
                </a:solidFill>
                <a:latin typeface="Times New Roman" pitchFamily="18" charset="0"/>
                <a:cs typeface="Times New Roman" pitchFamily="18" charset="0"/>
              </a:rPr>
              <a:t>Bull. Chem. Soc. Ethiop.,</a:t>
            </a:r>
            <a:r>
              <a:rPr lang="en-US" sz="1600" dirty="0">
                <a:solidFill>
                  <a:srgbClr val="00B050"/>
                </a:solidFill>
                <a:latin typeface="Times New Roman" pitchFamily="18" charset="0"/>
                <a:cs typeface="Times New Roman" pitchFamily="18" charset="0"/>
              </a:rPr>
              <a:t> 24(2): 259-266.</a:t>
            </a:r>
          </a:p>
          <a:p>
            <a:pPr lvl="0">
              <a:buFont typeface="Wingdings" pitchFamily="2" charset="2"/>
              <a:buChar char="ü"/>
            </a:pPr>
            <a:r>
              <a:rPr lang="en-US" sz="1600" dirty="0">
                <a:solidFill>
                  <a:srgbClr val="00B050"/>
                </a:solidFill>
                <a:latin typeface="Times New Roman" pitchFamily="18" charset="0"/>
                <a:cs typeface="Times New Roman" pitchFamily="18" charset="0"/>
              </a:rPr>
              <a:t>K. </a:t>
            </a:r>
            <a:r>
              <a:rPr lang="en-US" sz="1600" dirty="0" err="1">
                <a:solidFill>
                  <a:srgbClr val="00B050"/>
                </a:solidFill>
                <a:latin typeface="Times New Roman" pitchFamily="18" charset="0"/>
                <a:cs typeface="Times New Roman" pitchFamily="18" charset="0"/>
              </a:rPr>
              <a:t>Anuar</a:t>
            </a:r>
            <a:r>
              <a:rPr lang="en-US" sz="1600" dirty="0">
                <a:solidFill>
                  <a:srgbClr val="00B050"/>
                </a:solidFill>
                <a:latin typeface="Times New Roman" pitchFamily="18" charset="0"/>
                <a:cs typeface="Times New Roman" pitchFamily="18" charset="0"/>
              </a:rPr>
              <a:t>, N. </a:t>
            </a:r>
            <a:r>
              <a:rPr lang="en-US" sz="1600" dirty="0" err="1">
                <a:solidFill>
                  <a:srgbClr val="00B050"/>
                </a:solidFill>
                <a:latin typeface="Times New Roman" pitchFamily="18" charset="0"/>
                <a:cs typeface="Times New Roman" pitchFamily="18" charset="0"/>
              </a:rPr>
              <a:t>Saravanan</a:t>
            </a:r>
            <a:r>
              <a:rPr lang="en-US" sz="1600" dirty="0">
                <a:solidFill>
                  <a:srgbClr val="00B050"/>
                </a:solidFill>
                <a:latin typeface="Times New Roman" pitchFamily="18" charset="0"/>
                <a:cs typeface="Times New Roman" pitchFamily="18" charset="0"/>
              </a:rPr>
              <a:t>, W.T. Tan, S.M. Ho (2010) Effects of deposition period on the chemical bath deposited Cu</a:t>
            </a:r>
            <a:r>
              <a:rPr lang="en-US" sz="1600" baseline="-25000" dirty="0">
                <a:solidFill>
                  <a:srgbClr val="00B050"/>
                </a:solidFill>
                <a:latin typeface="Times New Roman" pitchFamily="18" charset="0"/>
                <a:cs typeface="Times New Roman" pitchFamily="18" charset="0"/>
              </a:rPr>
              <a:t>4</a:t>
            </a:r>
            <a:r>
              <a:rPr lang="en-US" sz="1600" dirty="0">
                <a:solidFill>
                  <a:srgbClr val="00B050"/>
                </a:solidFill>
                <a:latin typeface="Times New Roman" pitchFamily="18" charset="0"/>
                <a:cs typeface="Times New Roman" pitchFamily="18" charset="0"/>
              </a:rPr>
              <a:t>SnS</a:t>
            </a:r>
            <a:r>
              <a:rPr lang="en-US" sz="1600" baseline="-25000" dirty="0">
                <a:solidFill>
                  <a:srgbClr val="00B050"/>
                </a:solidFill>
                <a:latin typeface="Times New Roman" pitchFamily="18" charset="0"/>
                <a:cs typeface="Times New Roman" pitchFamily="18" charset="0"/>
              </a:rPr>
              <a:t>4</a:t>
            </a:r>
            <a:r>
              <a:rPr lang="en-US" sz="1600" dirty="0">
                <a:solidFill>
                  <a:srgbClr val="00B050"/>
                </a:solidFill>
                <a:latin typeface="Times New Roman" pitchFamily="18" charset="0"/>
                <a:cs typeface="Times New Roman" pitchFamily="18" charset="0"/>
              </a:rPr>
              <a:t> thin films, </a:t>
            </a:r>
            <a:r>
              <a:rPr lang="en-US" sz="1600" i="1" dirty="0">
                <a:solidFill>
                  <a:srgbClr val="00B050"/>
                </a:solidFill>
                <a:latin typeface="Times New Roman" pitchFamily="18" charset="0"/>
                <a:cs typeface="Times New Roman" pitchFamily="18" charset="0"/>
              </a:rPr>
              <a:t>Rev. Soc. Quim. Peru</a:t>
            </a:r>
            <a:r>
              <a:rPr lang="en-US" sz="1600" dirty="0">
                <a:solidFill>
                  <a:srgbClr val="00B050"/>
                </a:solidFill>
                <a:latin typeface="Times New Roman" pitchFamily="18" charset="0"/>
                <a:cs typeface="Times New Roman" pitchFamily="18" charset="0"/>
              </a:rPr>
              <a:t>, 76(1): 54-60.</a:t>
            </a:r>
          </a:p>
          <a:p>
            <a:endParaRPr lang="en-US" dirty="0"/>
          </a:p>
        </p:txBody>
      </p:sp>
    </p:spTree>
    <p:extLst>
      <p:ext uri="{BB962C8B-B14F-4D97-AF65-F5344CB8AC3E}">
        <p14:creationId xmlns:p14="http://schemas.microsoft.com/office/powerpoint/2010/main" val="34042229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381000"/>
            <a:ext cx="8305800" cy="5486400"/>
          </a:xfrm>
        </p:spPr>
        <p:txBody>
          <a:bodyPr>
            <a:normAutofit lnSpcReduction="10000"/>
          </a:bodyPr>
          <a:lstStyle/>
          <a:p>
            <a:pPr lvl="0">
              <a:buFont typeface="Wingdings" pitchFamily="2" charset="2"/>
              <a:buChar char="ü"/>
            </a:pPr>
            <a:r>
              <a:rPr lang="en-US" sz="1600" dirty="0">
                <a:solidFill>
                  <a:srgbClr val="00B050"/>
                </a:solidFill>
                <a:latin typeface="Times New Roman" pitchFamily="18" charset="0"/>
                <a:cs typeface="Times New Roman" pitchFamily="18" charset="0"/>
              </a:rPr>
              <a:t>A. </a:t>
            </a:r>
            <a:r>
              <a:rPr lang="en-US" sz="1600" dirty="0" err="1">
                <a:solidFill>
                  <a:srgbClr val="00B050"/>
                </a:solidFill>
                <a:latin typeface="Times New Roman" pitchFamily="18" charset="0"/>
                <a:cs typeface="Times New Roman" pitchFamily="18" charset="0"/>
              </a:rPr>
              <a:t>Kassim</a:t>
            </a:r>
            <a:r>
              <a:rPr lang="en-US" sz="1600" dirty="0">
                <a:solidFill>
                  <a:srgbClr val="00B050"/>
                </a:solidFill>
                <a:latin typeface="Times New Roman" pitchFamily="18" charset="0"/>
                <a:cs typeface="Times New Roman" pitchFamily="18" charset="0"/>
              </a:rPr>
              <a:t>, S.M. Ho, A.H. Abdullah, S. </a:t>
            </a:r>
            <a:r>
              <a:rPr lang="en-US" sz="1600" dirty="0" err="1">
                <a:solidFill>
                  <a:srgbClr val="00B050"/>
                </a:solidFill>
                <a:latin typeface="Times New Roman" pitchFamily="18" charset="0"/>
                <a:cs typeface="Times New Roman" pitchFamily="18" charset="0"/>
              </a:rPr>
              <a:t>Nagalingam</a:t>
            </a:r>
            <a:r>
              <a:rPr lang="en-US" sz="1600" dirty="0">
                <a:solidFill>
                  <a:srgbClr val="00B050"/>
                </a:solidFill>
                <a:latin typeface="Times New Roman" pitchFamily="18" charset="0"/>
                <a:cs typeface="Times New Roman" pitchFamily="18" charset="0"/>
              </a:rPr>
              <a:t> (2010) XRD, AFM and UV-Vis optical studies of </a:t>
            </a:r>
            <a:r>
              <a:rPr lang="en-US" sz="1600" dirty="0" err="1">
                <a:solidFill>
                  <a:srgbClr val="00B050"/>
                </a:solidFill>
                <a:latin typeface="Times New Roman" pitchFamily="18" charset="0"/>
                <a:cs typeface="Times New Roman" pitchFamily="18" charset="0"/>
              </a:rPr>
              <a:t>PbSe</a:t>
            </a:r>
            <a:r>
              <a:rPr lang="en-US" sz="1600" dirty="0">
                <a:solidFill>
                  <a:srgbClr val="00B050"/>
                </a:solidFill>
                <a:latin typeface="Times New Roman" pitchFamily="18" charset="0"/>
                <a:cs typeface="Times New Roman" pitchFamily="18" charset="0"/>
              </a:rPr>
              <a:t> thin films produced by chemical bath deposition method, </a:t>
            </a:r>
            <a:r>
              <a:rPr lang="en-US" sz="1600" i="1" dirty="0">
                <a:solidFill>
                  <a:srgbClr val="00B050"/>
                </a:solidFill>
                <a:latin typeface="Times New Roman" pitchFamily="18" charset="0"/>
                <a:cs typeface="Times New Roman" pitchFamily="18" charset="0"/>
              </a:rPr>
              <a:t>Transaction C: Chemistry and Chemical Engineering</a:t>
            </a:r>
            <a:r>
              <a:rPr lang="en-US" sz="1600" dirty="0">
                <a:solidFill>
                  <a:srgbClr val="00B050"/>
                </a:solidFill>
                <a:latin typeface="Times New Roman" pitchFamily="18" charset="0"/>
                <a:cs typeface="Times New Roman" pitchFamily="18" charset="0"/>
              </a:rPr>
              <a:t>, 17(2): 139-143</a:t>
            </a:r>
            <a:r>
              <a:rPr lang="en-US" sz="1600" dirty="0" smtClean="0">
                <a:solidFill>
                  <a:srgbClr val="00B050"/>
                </a:solidFill>
                <a:latin typeface="Times New Roman" pitchFamily="18" charset="0"/>
                <a:cs typeface="Times New Roman" pitchFamily="18" charset="0"/>
              </a:rPr>
              <a:t>.</a:t>
            </a:r>
          </a:p>
          <a:p>
            <a:pPr lvl="0">
              <a:buFont typeface="Wingdings" pitchFamily="2" charset="2"/>
              <a:buChar char="ü"/>
            </a:pPr>
            <a:endParaRPr lang="en-US" sz="1600" dirty="0">
              <a:solidFill>
                <a:srgbClr val="00B050"/>
              </a:solidFill>
              <a:latin typeface="Times New Roman" pitchFamily="18" charset="0"/>
              <a:cs typeface="Times New Roman" pitchFamily="18" charset="0"/>
            </a:endParaRPr>
          </a:p>
          <a:p>
            <a:pPr lvl="0">
              <a:buFont typeface="Wingdings" pitchFamily="2" charset="2"/>
              <a:buChar char="ü"/>
            </a:pPr>
            <a:r>
              <a:rPr lang="en-US" sz="1600" dirty="0">
                <a:solidFill>
                  <a:srgbClr val="00B050"/>
                </a:solidFill>
                <a:latin typeface="Times New Roman" pitchFamily="18" charset="0"/>
                <a:cs typeface="Times New Roman" pitchFamily="18" charset="0"/>
              </a:rPr>
              <a:t>K. </a:t>
            </a:r>
            <a:r>
              <a:rPr lang="en-US" sz="1600" dirty="0" err="1">
                <a:solidFill>
                  <a:srgbClr val="00B050"/>
                </a:solidFill>
                <a:latin typeface="Times New Roman" pitchFamily="18" charset="0"/>
                <a:cs typeface="Times New Roman" pitchFamily="18" charset="0"/>
              </a:rPr>
              <a:t>Anuar</a:t>
            </a:r>
            <a:r>
              <a:rPr lang="en-US" sz="1600" dirty="0">
                <a:solidFill>
                  <a:srgbClr val="00B050"/>
                </a:solidFill>
                <a:latin typeface="Times New Roman" pitchFamily="18" charset="0"/>
                <a:cs typeface="Times New Roman" pitchFamily="18" charset="0"/>
              </a:rPr>
              <a:t>, H.A. Abdul, S.M. Ho, N. </a:t>
            </a:r>
            <a:r>
              <a:rPr lang="en-US" sz="1600" dirty="0" err="1">
                <a:solidFill>
                  <a:srgbClr val="00B050"/>
                </a:solidFill>
                <a:latin typeface="Times New Roman" pitchFamily="18" charset="0"/>
                <a:cs typeface="Times New Roman" pitchFamily="18" charset="0"/>
              </a:rPr>
              <a:t>Saravanan</a:t>
            </a:r>
            <a:r>
              <a:rPr lang="en-US" sz="1600" dirty="0">
                <a:solidFill>
                  <a:srgbClr val="00B050"/>
                </a:solidFill>
                <a:latin typeface="Times New Roman" pitchFamily="18" charset="0"/>
                <a:cs typeface="Times New Roman" pitchFamily="18" charset="0"/>
              </a:rPr>
              <a:t> (2010) Effect of deposition time on surface topography of chemical bath deposited </a:t>
            </a:r>
            <a:r>
              <a:rPr lang="en-US" sz="1600" dirty="0" err="1">
                <a:solidFill>
                  <a:srgbClr val="00B050"/>
                </a:solidFill>
                <a:latin typeface="Times New Roman" pitchFamily="18" charset="0"/>
                <a:cs typeface="Times New Roman" pitchFamily="18" charset="0"/>
              </a:rPr>
              <a:t>PbSe</a:t>
            </a:r>
            <a:r>
              <a:rPr lang="en-US" sz="1600" dirty="0">
                <a:solidFill>
                  <a:srgbClr val="00B050"/>
                </a:solidFill>
                <a:latin typeface="Times New Roman" pitchFamily="18" charset="0"/>
                <a:cs typeface="Times New Roman" pitchFamily="18" charset="0"/>
              </a:rPr>
              <a:t> thin films observed by atomic force microscopy, </a:t>
            </a:r>
            <a:r>
              <a:rPr lang="en-US" sz="1600" i="1" dirty="0">
                <a:solidFill>
                  <a:srgbClr val="00B050"/>
                </a:solidFill>
                <a:latin typeface="Times New Roman" pitchFamily="18" charset="0"/>
                <a:cs typeface="Times New Roman" pitchFamily="18" charset="0"/>
              </a:rPr>
              <a:t>Pacific Journal of Science and Technology</a:t>
            </a:r>
            <a:r>
              <a:rPr lang="en-US" sz="1600" dirty="0">
                <a:solidFill>
                  <a:srgbClr val="00B050"/>
                </a:solidFill>
                <a:latin typeface="Times New Roman" pitchFamily="18" charset="0"/>
                <a:cs typeface="Times New Roman" pitchFamily="18" charset="0"/>
              </a:rPr>
              <a:t>, 11(1): 399-403</a:t>
            </a:r>
            <a:r>
              <a:rPr lang="en-US" sz="1600" dirty="0" smtClean="0">
                <a:solidFill>
                  <a:srgbClr val="00B050"/>
                </a:solidFill>
                <a:latin typeface="Times New Roman" pitchFamily="18" charset="0"/>
                <a:cs typeface="Times New Roman" pitchFamily="18" charset="0"/>
              </a:rPr>
              <a:t>.</a:t>
            </a:r>
          </a:p>
          <a:p>
            <a:pPr lvl="0">
              <a:buFont typeface="Wingdings" pitchFamily="2" charset="2"/>
              <a:buChar char="ü"/>
            </a:pPr>
            <a:endParaRPr lang="en-US" sz="1600" dirty="0">
              <a:solidFill>
                <a:srgbClr val="00B050"/>
              </a:solidFill>
              <a:latin typeface="Times New Roman" pitchFamily="18" charset="0"/>
              <a:cs typeface="Times New Roman" pitchFamily="18" charset="0"/>
            </a:endParaRPr>
          </a:p>
          <a:p>
            <a:pPr lvl="0">
              <a:buFont typeface="Wingdings" pitchFamily="2" charset="2"/>
              <a:buChar char="ü"/>
            </a:pPr>
            <a:r>
              <a:rPr lang="en-US" sz="1600" dirty="0">
                <a:solidFill>
                  <a:srgbClr val="00B050"/>
                </a:solidFill>
                <a:latin typeface="Times New Roman" pitchFamily="18" charset="0"/>
                <a:cs typeface="Times New Roman" pitchFamily="18" charset="0"/>
              </a:rPr>
              <a:t>K. </a:t>
            </a:r>
            <a:r>
              <a:rPr lang="en-US" sz="1600" dirty="0" err="1">
                <a:solidFill>
                  <a:srgbClr val="00B050"/>
                </a:solidFill>
                <a:latin typeface="Times New Roman" pitchFamily="18" charset="0"/>
                <a:cs typeface="Times New Roman" pitchFamily="18" charset="0"/>
              </a:rPr>
              <a:t>Anuar</a:t>
            </a:r>
            <a:r>
              <a:rPr lang="en-US" sz="1600" dirty="0">
                <a:solidFill>
                  <a:srgbClr val="00B050"/>
                </a:solidFill>
                <a:latin typeface="Times New Roman" pitchFamily="18" charset="0"/>
                <a:cs typeface="Times New Roman" pitchFamily="18" charset="0"/>
              </a:rPr>
              <a:t>, W.T. Tan, K.A. </a:t>
            </a:r>
            <a:r>
              <a:rPr lang="en-US" sz="1600" dirty="0" err="1">
                <a:solidFill>
                  <a:srgbClr val="00B050"/>
                </a:solidFill>
                <a:latin typeface="Times New Roman" pitchFamily="18" charset="0"/>
                <a:cs typeface="Times New Roman" pitchFamily="18" charset="0"/>
              </a:rPr>
              <a:t>Dzulkefly</a:t>
            </a:r>
            <a:r>
              <a:rPr lang="en-US" sz="1600" dirty="0">
                <a:solidFill>
                  <a:srgbClr val="00B050"/>
                </a:solidFill>
                <a:latin typeface="Times New Roman" pitchFamily="18" charset="0"/>
                <a:cs typeface="Times New Roman" pitchFamily="18" charset="0"/>
              </a:rPr>
              <a:t>, M. J. </a:t>
            </a:r>
            <a:r>
              <a:rPr lang="en-US" sz="1600" dirty="0" err="1">
                <a:solidFill>
                  <a:srgbClr val="00B050"/>
                </a:solidFill>
                <a:latin typeface="Times New Roman" pitchFamily="18" charset="0"/>
                <a:cs typeface="Times New Roman" pitchFamily="18" charset="0"/>
              </a:rPr>
              <a:t>Haron</a:t>
            </a:r>
            <a:r>
              <a:rPr lang="en-US" sz="1600" dirty="0">
                <a:solidFill>
                  <a:srgbClr val="00B050"/>
                </a:solidFill>
                <a:latin typeface="Times New Roman" pitchFamily="18" charset="0"/>
                <a:cs typeface="Times New Roman" pitchFamily="18" charset="0"/>
              </a:rPr>
              <a:t>, S.M. Ho, M. </a:t>
            </a:r>
            <a:r>
              <a:rPr lang="en-US" sz="1600" dirty="0" err="1">
                <a:solidFill>
                  <a:srgbClr val="00B050"/>
                </a:solidFill>
                <a:latin typeface="Times New Roman" pitchFamily="18" charset="0"/>
                <a:cs typeface="Times New Roman" pitchFamily="18" charset="0"/>
              </a:rPr>
              <a:t>Shanthi</a:t>
            </a:r>
            <a:r>
              <a:rPr lang="en-US" sz="1600" dirty="0">
                <a:solidFill>
                  <a:srgbClr val="00B050"/>
                </a:solidFill>
                <a:latin typeface="Times New Roman" pitchFamily="18" charset="0"/>
                <a:cs typeface="Times New Roman" pitchFamily="18" charset="0"/>
              </a:rPr>
              <a:t>, N. </a:t>
            </a:r>
            <a:r>
              <a:rPr lang="en-US" sz="1600" dirty="0" err="1">
                <a:solidFill>
                  <a:srgbClr val="00B050"/>
                </a:solidFill>
                <a:latin typeface="Times New Roman" pitchFamily="18" charset="0"/>
                <a:cs typeface="Times New Roman" pitchFamily="18" charset="0"/>
              </a:rPr>
              <a:t>Saravanan</a:t>
            </a:r>
            <a:r>
              <a:rPr lang="en-US" sz="1600" dirty="0">
                <a:solidFill>
                  <a:srgbClr val="00B050"/>
                </a:solidFill>
                <a:latin typeface="Times New Roman" pitchFamily="18" charset="0"/>
                <a:cs typeface="Times New Roman" pitchFamily="18" charset="0"/>
              </a:rPr>
              <a:t> (2010) Preparation and characterization of </a:t>
            </a:r>
            <a:r>
              <a:rPr lang="en-US" sz="1600" dirty="0" err="1">
                <a:solidFill>
                  <a:srgbClr val="00B050"/>
                </a:solidFill>
                <a:latin typeface="Times New Roman" pitchFamily="18" charset="0"/>
                <a:cs typeface="Times New Roman" pitchFamily="18" charset="0"/>
              </a:rPr>
              <a:t>PbSe</a:t>
            </a:r>
            <a:r>
              <a:rPr lang="en-US" sz="1600" dirty="0">
                <a:solidFill>
                  <a:srgbClr val="00B050"/>
                </a:solidFill>
                <a:latin typeface="Times New Roman" pitchFamily="18" charset="0"/>
                <a:cs typeface="Times New Roman" pitchFamily="18" charset="0"/>
              </a:rPr>
              <a:t> thin films by chemical bath deposition, </a:t>
            </a:r>
            <a:r>
              <a:rPr lang="en-US" sz="1600" i="1" dirty="0" err="1">
                <a:solidFill>
                  <a:srgbClr val="00B050"/>
                </a:solidFill>
                <a:latin typeface="Times New Roman" pitchFamily="18" charset="0"/>
                <a:cs typeface="Times New Roman" pitchFamily="18" charset="0"/>
              </a:rPr>
              <a:t>Jurnal</a:t>
            </a:r>
            <a:r>
              <a:rPr lang="en-US" sz="1600" i="1" dirty="0">
                <a:solidFill>
                  <a:srgbClr val="00B050"/>
                </a:solidFill>
                <a:latin typeface="Times New Roman" pitchFamily="18" charset="0"/>
                <a:cs typeface="Times New Roman" pitchFamily="18" charset="0"/>
              </a:rPr>
              <a:t> Kimia</a:t>
            </a:r>
            <a:r>
              <a:rPr lang="en-US" sz="1600" dirty="0">
                <a:solidFill>
                  <a:srgbClr val="00B050"/>
                </a:solidFill>
                <a:latin typeface="Times New Roman" pitchFamily="18" charset="0"/>
                <a:cs typeface="Times New Roman" pitchFamily="18" charset="0"/>
              </a:rPr>
              <a:t>, 4(1): 1-6. </a:t>
            </a:r>
            <a:endParaRPr lang="en-US" sz="1600" dirty="0" smtClean="0">
              <a:solidFill>
                <a:srgbClr val="00B050"/>
              </a:solidFill>
              <a:latin typeface="Times New Roman" pitchFamily="18" charset="0"/>
              <a:cs typeface="Times New Roman" pitchFamily="18" charset="0"/>
            </a:endParaRPr>
          </a:p>
          <a:p>
            <a:pPr lvl="0">
              <a:buFont typeface="Wingdings" pitchFamily="2" charset="2"/>
              <a:buChar char="ü"/>
            </a:pPr>
            <a:endParaRPr lang="en-US" sz="1600" dirty="0">
              <a:solidFill>
                <a:srgbClr val="00B050"/>
              </a:solidFill>
              <a:latin typeface="Times New Roman" pitchFamily="18" charset="0"/>
              <a:cs typeface="Times New Roman" pitchFamily="18" charset="0"/>
            </a:endParaRPr>
          </a:p>
          <a:p>
            <a:pPr lvl="0">
              <a:buFont typeface="Wingdings" pitchFamily="2" charset="2"/>
              <a:buChar char="ü"/>
            </a:pPr>
            <a:r>
              <a:rPr lang="en-US" sz="1600" dirty="0">
                <a:solidFill>
                  <a:srgbClr val="00B050"/>
                </a:solidFill>
                <a:latin typeface="Times New Roman" pitchFamily="18" charset="0"/>
                <a:cs typeface="Times New Roman" pitchFamily="18" charset="0"/>
              </a:rPr>
              <a:t>K. </a:t>
            </a:r>
            <a:r>
              <a:rPr lang="en-US" sz="1600" dirty="0" err="1">
                <a:solidFill>
                  <a:srgbClr val="00B050"/>
                </a:solidFill>
                <a:latin typeface="Times New Roman" pitchFamily="18" charset="0"/>
                <a:cs typeface="Times New Roman" pitchFamily="18" charset="0"/>
              </a:rPr>
              <a:t>Anuar</a:t>
            </a:r>
            <a:r>
              <a:rPr lang="en-US" sz="1600" dirty="0">
                <a:solidFill>
                  <a:srgbClr val="00B050"/>
                </a:solidFill>
                <a:latin typeface="Times New Roman" pitchFamily="18" charset="0"/>
                <a:cs typeface="Times New Roman" pitchFamily="18" charset="0"/>
              </a:rPr>
              <a:t>, W.T. Tan, M. </a:t>
            </a:r>
            <a:r>
              <a:rPr lang="en-US" sz="1600" dirty="0" err="1">
                <a:solidFill>
                  <a:srgbClr val="00B050"/>
                </a:solidFill>
                <a:latin typeface="Times New Roman" pitchFamily="18" charset="0"/>
                <a:cs typeface="Times New Roman" pitchFamily="18" charset="0"/>
              </a:rPr>
              <a:t>Jelas</a:t>
            </a:r>
            <a:r>
              <a:rPr lang="en-US" sz="1600" dirty="0">
                <a:solidFill>
                  <a:srgbClr val="00B050"/>
                </a:solidFill>
                <a:latin typeface="Times New Roman" pitchFamily="18" charset="0"/>
                <a:cs typeface="Times New Roman" pitchFamily="18" charset="0"/>
              </a:rPr>
              <a:t>, S.M. Ho, S.Y. </a:t>
            </a:r>
            <a:r>
              <a:rPr lang="en-US" sz="1600" dirty="0" err="1">
                <a:solidFill>
                  <a:srgbClr val="00B050"/>
                </a:solidFill>
                <a:latin typeface="Times New Roman" pitchFamily="18" charset="0"/>
                <a:cs typeface="Times New Roman" pitchFamily="18" charset="0"/>
              </a:rPr>
              <a:t>Gwee</a:t>
            </a:r>
            <a:r>
              <a:rPr lang="en-US" sz="1600" dirty="0">
                <a:solidFill>
                  <a:srgbClr val="00B050"/>
                </a:solidFill>
                <a:latin typeface="Times New Roman" pitchFamily="18" charset="0"/>
                <a:cs typeface="Times New Roman" pitchFamily="18" charset="0"/>
              </a:rPr>
              <a:t> (2010) Effects of deposition period on the properties of FeS</a:t>
            </a:r>
            <a:r>
              <a:rPr lang="en-US" sz="1600" baseline="-25000" dirty="0">
                <a:solidFill>
                  <a:srgbClr val="00B050"/>
                </a:solidFill>
                <a:latin typeface="Times New Roman" pitchFamily="18" charset="0"/>
                <a:cs typeface="Times New Roman" pitchFamily="18" charset="0"/>
              </a:rPr>
              <a:t>2</a:t>
            </a:r>
            <a:r>
              <a:rPr lang="en-US" sz="1600" dirty="0">
                <a:solidFill>
                  <a:srgbClr val="00B050"/>
                </a:solidFill>
                <a:latin typeface="Times New Roman" pitchFamily="18" charset="0"/>
                <a:cs typeface="Times New Roman" pitchFamily="18" charset="0"/>
              </a:rPr>
              <a:t> thin films by chemical bath deposition method, </a:t>
            </a:r>
            <a:r>
              <a:rPr lang="en-US" sz="1600" i="1" dirty="0" err="1">
                <a:solidFill>
                  <a:srgbClr val="00B050"/>
                </a:solidFill>
                <a:latin typeface="Times New Roman" pitchFamily="18" charset="0"/>
                <a:cs typeface="Times New Roman" pitchFamily="18" charset="0"/>
              </a:rPr>
              <a:t>Thammasat</a:t>
            </a:r>
            <a:r>
              <a:rPr lang="en-US" sz="1600" i="1" dirty="0">
                <a:solidFill>
                  <a:srgbClr val="00B050"/>
                </a:solidFill>
                <a:latin typeface="Times New Roman" pitchFamily="18" charset="0"/>
                <a:cs typeface="Times New Roman" pitchFamily="18" charset="0"/>
              </a:rPr>
              <a:t> Int. J. Sc. Tech</a:t>
            </a:r>
            <a:r>
              <a:rPr lang="en-US" sz="1600" dirty="0">
                <a:solidFill>
                  <a:srgbClr val="00B050"/>
                </a:solidFill>
                <a:latin typeface="Times New Roman" pitchFamily="18" charset="0"/>
                <a:cs typeface="Times New Roman" pitchFamily="18" charset="0"/>
              </a:rPr>
              <a:t>., 15(2): 62-69</a:t>
            </a:r>
            <a:r>
              <a:rPr lang="en-US" sz="1600" dirty="0" smtClean="0">
                <a:solidFill>
                  <a:srgbClr val="00B050"/>
                </a:solidFill>
                <a:latin typeface="Times New Roman" pitchFamily="18" charset="0"/>
                <a:cs typeface="Times New Roman" pitchFamily="18" charset="0"/>
              </a:rPr>
              <a:t>.</a:t>
            </a:r>
          </a:p>
          <a:p>
            <a:pPr lvl="0">
              <a:buFont typeface="Wingdings" pitchFamily="2" charset="2"/>
              <a:buChar char="ü"/>
            </a:pPr>
            <a:endParaRPr lang="en-US" sz="1600" dirty="0">
              <a:solidFill>
                <a:srgbClr val="00B050"/>
              </a:solidFill>
              <a:latin typeface="Times New Roman" pitchFamily="18" charset="0"/>
              <a:cs typeface="Times New Roman" pitchFamily="18" charset="0"/>
            </a:endParaRPr>
          </a:p>
          <a:p>
            <a:pPr lvl="0">
              <a:buFont typeface="Wingdings" pitchFamily="2" charset="2"/>
              <a:buChar char="ü"/>
            </a:pPr>
            <a:r>
              <a:rPr lang="en-US" sz="1600" dirty="0">
                <a:solidFill>
                  <a:srgbClr val="00B050"/>
                </a:solidFill>
                <a:latin typeface="Times New Roman" pitchFamily="18" charset="0"/>
                <a:cs typeface="Times New Roman" pitchFamily="18" charset="0"/>
              </a:rPr>
              <a:t>K. </a:t>
            </a:r>
            <a:r>
              <a:rPr lang="en-US" sz="1600" dirty="0" err="1">
                <a:solidFill>
                  <a:srgbClr val="00B050"/>
                </a:solidFill>
                <a:latin typeface="Times New Roman" pitchFamily="18" charset="0"/>
                <a:cs typeface="Times New Roman" pitchFamily="18" charset="0"/>
              </a:rPr>
              <a:t>Anuar</a:t>
            </a:r>
            <a:r>
              <a:rPr lang="en-US" sz="1600" dirty="0">
                <a:solidFill>
                  <a:srgbClr val="00B050"/>
                </a:solidFill>
                <a:latin typeface="Times New Roman" pitchFamily="18" charset="0"/>
                <a:cs typeface="Times New Roman" pitchFamily="18" charset="0"/>
              </a:rPr>
              <a:t>, M. </a:t>
            </a:r>
            <a:r>
              <a:rPr lang="en-US" sz="1600" dirty="0" err="1">
                <a:solidFill>
                  <a:srgbClr val="00B050"/>
                </a:solidFill>
                <a:latin typeface="Times New Roman" pitchFamily="18" charset="0"/>
                <a:cs typeface="Times New Roman" pitchFamily="18" charset="0"/>
              </a:rPr>
              <a:t>Jelas</a:t>
            </a:r>
            <a:r>
              <a:rPr lang="en-US" sz="1600" dirty="0">
                <a:solidFill>
                  <a:srgbClr val="00B050"/>
                </a:solidFill>
                <a:latin typeface="Times New Roman" pitchFamily="18" charset="0"/>
                <a:cs typeface="Times New Roman" pitchFamily="18" charset="0"/>
              </a:rPr>
              <a:t>, M. Y </a:t>
            </a:r>
            <a:r>
              <a:rPr lang="en-US" sz="1600" dirty="0" err="1">
                <a:solidFill>
                  <a:srgbClr val="00B050"/>
                </a:solidFill>
                <a:latin typeface="Times New Roman" pitchFamily="18" charset="0"/>
                <a:cs typeface="Times New Roman" pitchFamily="18" charset="0"/>
              </a:rPr>
              <a:t>Rosli</a:t>
            </a:r>
            <a:r>
              <a:rPr lang="en-US" sz="1600" dirty="0">
                <a:solidFill>
                  <a:srgbClr val="00B050"/>
                </a:solidFill>
                <a:latin typeface="Times New Roman" pitchFamily="18" charset="0"/>
                <a:cs typeface="Times New Roman" pitchFamily="18" charset="0"/>
              </a:rPr>
              <a:t>, W.T. Tan, H.A. Abdul, S.M. Ho, N. </a:t>
            </a:r>
            <a:r>
              <a:rPr lang="en-US" sz="1600" dirty="0" err="1">
                <a:solidFill>
                  <a:srgbClr val="00B050"/>
                </a:solidFill>
                <a:latin typeface="Times New Roman" pitchFamily="18" charset="0"/>
                <a:cs typeface="Times New Roman" pitchFamily="18" charset="0"/>
              </a:rPr>
              <a:t>Saravanan</a:t>
            </a:r>
            <a:r>
              <a:rPr lang="en-US" sz="1600" dirty="0">
                <a:solidFill>
                  <a:srgbClr val="00B050"/>
                </a:solidFill>
                <a:latin typeface="Times New Roman" pitchFamily="18" charset="0"/>
                <a:cs typeface="Times New Roman" pitchFamily="18" charset="0"/>
              </a:rPr>
              <a:t> (2010) Chemical bath deposition of </a:t>
            </a:r>
            <a:r>
              <a:rPr lang="en-US" sz="1600" dirty="0" err="1">
                <a:solidFill>
                  <a:srgbClr val="00B050"/>
                </a:solidFill>
                <a:latin typeface="Times New Roman" pitchFamily="18" charset="0"/>
                <a:cs typeface="Times New Roman" pitchFamily="18" charset="0"/>
              </a:rPr>
              <a:t>NiSe</a:t>
            </a:r>
            <a:r>
              <a:rPr lang="en-US" sz="1600" dirty="0">
                <a:solidFill>
                  <a:srgbClr val="00B050"/>
                </a:solidFill>
                <a:latin typeface="Times New Roman" pitchFamily="18" charset="0"/>
                <a:cs typeface="Times New Roman" pitchFamily="18" charset="0"/>
              </a:rPr>
              <a:t> thin films from aqueous solutions, </a:t>
            </a:r>
            <a:r>
              <a:rPr lang="en-US" sz="1600" i="1" dirty="0">
                <a:solidFill>
                  <a:srgbClr val="00B050"/>
                </a:solidFill>
                <a:latin typeface="Times New Roman" pitchFamily="18" charset="0"/>
                <a:cs typeface="Times New Roman" pitchFamily="18" charset="0"/>
              </a:rPr>
              <a:t>Kuwait Journal of Science and Engineering</a:t>
            </a:r>
            <a:r>
              <a:rPr lang="en-US" sz="1600" dirty="0">
                <a:solidFill>
                  <a:srgbClr val="00B050"/>
                </a:solidFill>
                <a:latin typeface="Times New Roman" pitchFamily="18" charset="0"/>
                <a:cs typeface="Times New Roman" pitchFamily="18" charset="0"/>
              </a:rPr>
              <a:t>, 37(2): 63-73.</a:t>
            </a:r>
          </a:p>
          <a:p>
            <a:endParaRPr lang="en-US" dirty="0"/>
          </a:p>
        </p:txBody>
      </p:sp>
    </p:spTree>
    <p:extLst>
      <p:ext uri="{BB962C8B-B14F-4D97-AF65-F5344CB8AC3E}">
        <p14:creationId xmlns:p14="http://schemas.microsoft.com/office/powerpoint/2010/main" val="32460100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381000"/>
            <a:ext cx="8001000" cy="5334000"/>
          </a:xfrm>
        </p:spPr>
        <p:txBody>
          <a:bodyPr>
            <a:normAutofit fontScale="92500"/>
          </a:bodyPr>
          <a:lstStyle/>
          <a:p>
            <a:pPr lvl="0">
              <a:buFont typeface="Wingdings" pitchFamily="2" charset="2"/>
              <a:buChar char="ü"/>
            </a:pPr>
            <a:r>
              <a:rPr lang="en-US" sz="1600" dirty="0">
                <a:solidFill>
                  <a:srgbClr val="00B050"/>
                </a:solidFill>
                <a:latin typeface="Times New Roman" pitchFamily="18" charset="0"/>
                <a:cs typeface="Times New Roman" pitchFamily="18" charset="0"/>
              </a:rPr>
              <a:t>K. </a:t>
            </a:r>
            <a:r>
              <a:rPr lang="en-US" sz="1600" dirty="0" err="1">
                <a:solidFill>
                  <a:srgbClr val="00B050"/>
                </a:solidFill>
                <a:latin typeface="Times New Roman" pitchFamily="18" charset="0"/>
                <a:cs typeface="Times New Roman" pitchFamily="18" charset="0"/>
              </a:rPr>
              <a:t>Anuar</a:t>
            </a:r>
            <a:r>
              <a:rPr lang="en-US" sz="1600" dirty="0">
                <a:solidFill>
                  <a:srgbClr val="00B050"/>
                </a:solidFill>
                <a:latin typeface="Times New Roman" pitchFamily="18" charset="0"/>
                <a:cs typeface="Times New Roman" pitchFamily="18" charset="0"/>
              </a:rPr>
              <a:t>, S.M. Ho, H.A. Abdul, K. </a:t>
            </a:r>
            <a:r>
              <a:rPr lang="en-US" sz="1600" dirty="0" err="1">
                <a:solidFill>
                  <a:srgbClr val="00B050"/>
                </a:solidFill>
                <a:latin typeface="Times New Roman" pitchFamily="18" charset="0"/>
                <a:cs typeface="Times New Roman" pitchFamily="18" charset="0"/>
              </a:rPr>
              <a:t>Noraini</a:t>
            </a:r>
            <a:r>
              <a:rPr lang="en-US" sz="1600" dirty="0">
                <a:solidFill>
                  <a:srgbClr val="00B050"/>
                </a:solidFill>
                <a:latin typeface="Times New Roman" pitchFamily="18" charset="0"/>
                <a:cs typeface="Times New Roman" pitchFamily="18" charset="0"/>
              </a:rPr>
              <a:t>, N. </a:t>
            </a:r>
            <a:r>
              <a:rPr lang="en-US" sz="1600" dirty="0" err="1">
                <a:solidFill>
                  <a:srgbClr val="00B050"/>
                </a:solidFill>
                <a:latin typeface="Times New Roman" pitchFamily="18" charset="0"/>
                <a:cs typeface="Times New Roman" pitchFamily="18" charset="0"/>
              </a:rPr>
              <a:t>Saravanan</a:t>
            </a:r>
            <a:r>
              <a:rPr lang="en-US" sz="1600" dirty="0">
                <a:solidFill>
                  <a:srgbClr val="00B050"/>
                </a:solidFill>
                <a:latin typeface="Times New Roman" pitchFamily="18" charset="0"/>
                <a:cs typeface="Times New Roman" pitchFamily="18" charset="0"/>
              </a:rPr>
              <a:t> (2010) Influence of the deposition time on the structure and morphology of the </a:t>
            </a:r>
            <a:r>
              <a:rPr lang="en-US" sz="1600" dirty="0" err="1">
                <a:solidFill>
                  <a:srgbClr val="00B050"/>
                </a:solidFill>
                <a:latin typeface="Times New Roman" pitchFamily="18" charset="0"/>
                <a:cs typeface="Times New Roman" pitchFamily="18" charset="0"/>
              </a:rPr>
              <a:t>ZnS</a:t>
            </a:r>
            <a:r>
              <a:rPr lang="en-US" sz="1600" dirty="0">
                <a:solidFill>
                  <a:srgbClr val="00B050"/>
                </a:solidFill>
                <a:latin typeface="Times New Roman" pitchFamily="18" charset="0"/>
                <a:cs typeface="Times New Roman" pitchFamily="18" charset="0"/>
              </a:rPr>
              <a:t> thin films electrodeposited on indium tin oxide substrates. </a:t>
            </a:r>
            <a:r>
              <a:rPr lang="en-US" sz="1600" i="1" dirty="0">
                <a:solidFill>
                  <a:srgbClr val="00B050"/>
                </a:solidFill>
                <a:latin typeface="Times New Roman" pitchFamily="18" charset="0"/>
                <a:cs typeface="Times New Roman" pitchFamily="18" charset="0"/>
              </a:rPr>
              <a:t>Digest Journal of Nanomaterials and </a:t>
            </a:r>
            <a:r>
              <a:rPr lang="en-US" sz="1600" i="1" dirty="0" err="1">
                <a:solidFill>
                  <a:srgbClr val="00B050"/>
                </a:solidFill>
                <a:latin typeface="Times New Roman" pitchFamily="18" charset="0"/>
                <a:cs typeface="Times New Roman" pitchFamily="18" charset="0"/>
              </a:rPr>
              <a:t>Biostructures</a:t>
            </a:r>
            <a:r>
              <a:rPr lang="en-US" sz="1600" dirty="0">
                <a:solidFill>
                  <a:srgbClr val="00B050"/>
                </a:solidFill>
                <a:latin typeface="Times New Roman" pitchFamily="18" charset="0"/>
                <a:cs typeface="Times New Roman" pitchFamily="18" charset="0"/>
              </a:rPr>
              <a:t>, 5(4): 975-980. </a:t>
            </a:r>
            <a:endParaRPr lang="en-US" sz="1600" dirty="0" smtClean="0">
              <a:solidFill>
                <a:srgbClr val="00B050"/>
              </a:solidFill>
              <a:latin typeface="Times New Roman" pitchFamily="18" charset="0"/>
              <a:cs typeface="Times New Roman" pitchFamily="18" charset="0"/>
            </a:endParaRPr>
          </a:p>
          <a:p>
            <a:pPr lvl="0">
              <a:buFont typeface="Wingdings" pitchFamily="2" charset="2"/>
              <a:buChar char="ü"/>
            </a:pPr>
            <a:endParaRPr lang="en-US" sz="1600" dirty="0">
              <a:solidFill>
                <a:srgbClr val="00B050"/>
              </a:solidFill>
              <a:latin typeface="Times New Roman" pitchFamily="18" charset="0"/>
              <a:cs typeface="Times New Roman" pitchFamily="18" charset="0"/>
            </a:endParaRPr>
          </a:p>
          <a:p>
            <a:pPr lvl="0">
              <a:buFont typeface="Wingdings" pitchFamily="2" charset="2"/>
              <a:buChar char="ü"/>
            </a:pPr>
            <a:r>
              <a:rPr lang="en-US" sz="1600" dirty="0">
                <a:solidFill>
                  <a:srgbClr val="00B050"/>
                </a:solidFill>
                <a:latin typeface="Times New Roman" pitchFamily="18" charset="0"/>
                <a:cs typeface="Times New Roman" pitchFamily="18" charset="0"/>
              </a:rPr>
              <a:t>K. </a:t>
            </a:r>
            <a:r>
              <a:rPr lang="en-US" sz="1600" dirty="0" err="1">
                <a:solidFill>
                  <a:srgbClr val="00B050"/>
                </a:solidFill>
                <a:latin typeface="Times New Roman" pitchFamily="18" charset="0"/>
                <a:cs typeface="Times New Roman" pitchFamily="18" charset="0"/>
              </a:rPr>
              <a:t>Anuar</a:t>
            </a:r>
            <a:r>
              <a:rPr lang="en-US" sz="1600" dirty="0">
                <a:solidFill>
                  <a:srgbClr val="00B050"/>
                </a:solidFill>
                <a:latin typeface="Times New Roman" pitchFamily="18" charset="0"/>
                <a:cs typeface="Times New Roman" pitchFamily="18" charset="0"/>
              </a:rPr>
              <a:t>, N. </a:t>
            </a:r>
            <a:r>
              <a:rPr lang="en-US" sz="1600" dirty="0" err="1">
                <a:solidFill>
                  <a:srgbClr val="00B050"/>
                </a:solidFill>
                <a:latin typeface="Times New Roman" pitchFamily="18" charset="0"/>
                <a:cs typeface="Times New Roman" pitchFamily="18" charset="0"/>
              </a:rPr>
              <a:t>Saravanan</a:t>
            </a:r>
            <a:r>
              <a:rPr lang="en-US" sz="1600" dirty="0">
                <a:solidFill>
                  <a:srgbClr val="00B050"/>
                </a:solidFill>
                <a:latin typeface="Times New Roman" pitchFamily="18" charset="0"/>
                <a:cs typeface="Times New Roman" pitchFamily="18" charset="0"/>
              </a:rPr>
              <a:t>, S.M. Ho, K. </a:t>
            </a:r>
            <a:r>
              <a:rPr lang="en-US" sz="1600" dirty="0" err="1">
                <a:solidFill>
                  <a:srgbClr val="00B050"/>
                </a:solidFill>
                <a:latin typeface="Times New Roman" pitchFamily="18" charset="0"/>
                <a:cs typeface="Times New Roman" pitchFamily="18" charset="0"/>
              </a:rPr>
              <a:t>Noraini</a:t>
            </a:r>
            <a:r>
              <a:rPr lang="en-US" sz="1600" dirty="0">
                <a:solidFill>
                  <a:srgbClr val="00B050"/>
                </a:solidFill>
                <a:latin typeface="Times New Roman" pitchFamily="18" charset="0"/>
                <a:cs typeface="Times New Roman" pitchFamily="18" charset="0"/>
              </a:rPr>
              <a:t> (2010) XRD and AFM studies of </a:t>
            </a:r>
            <a:r>
              <a:rPr lang="en-US" sz="1600" dirty="0" err="1">
                <a:solidFill>
                  <a:srgbClr val="00B050"/>
                </a:solidFill>
                <a:latin typeface="Times New Roman" pitchFamily="18" charset="0"/>
                <a:cs typeface="Times New Roman" pitchFamily="18" charset="0"/>
              </a:rPr>
              <a:t>ZnS</a:t>
            </a:r>
            <a:r>
              <a:rPr lang="en-US" sz="1600" dirty="0">
                <a:solidFill>
                  <a:srgbClr val="00B050"/>
                </a:solidFill>
                <a:latin typeface="Times New Roman" pitchFamily="18" charset="0"/>
                <a:cs typeface="Times New Roman" pitchFamily="18" charset="0"/>
              </a:rPr>
              <a:t> thin films produced by </a:t>
            </a:r>
            <a:r>
              <a:rPr lang="en-US" sz="1600" dirty="0" err="1">
                <a:solidFill>
                  <a:srgbClr val="00B050"/>
                </a:solidFill>
                <a:latin typeface="Times New Roman" pitchFamily="18" charset="0"/>
                <a:cs typeface="Times New Roman" pitchFamily="18" charset="0"/>
              </a:rPr>
              <a:t>electrodeposition</a:t>
            </a:r>
            <a:r>
              <a:rPr lang="en-US" sz="1600" dirty="0">
                <a:solidFill>
                  <a:srgbClr val="00B050"/>
                </a:solidFill>
                <a:latin typeface="Times New Roman" pitchFamily="18" charset="0"/>
                <a:cs typeface="Times New Roman" pitchFamily="18" charset="0"/>
              </a:rPr>
              <a:t> method. </a:t>
            </a:r>
            <a:r>
              <a:rPr lang="en-US" sz="1600" i="1" dirty="0">
                <a:solidFill>
                  <a:srgbClr val="00B050"/>
                </a:solidFill>
                <a:latin typeface="Times New Roman" pitchFamily="18" charset="0"/>
                <a:cs typeface="Times New Roman" pitchFamily="18" charset="0"/>
              </a:rPr>
              <a:t>Arabian Journal of Chemistry</a:t>
            </a:r>
            <a:r>
              <a:rPr lang="en-US" sz="1600" dirty="0">
                <a:solidFill>
                  <a:srgbClr val="00B050"/>
                </a:solidFill>
                <a:latin typeface="Times New Roman" pitchFamily="18" charset="0"/>
                <a:cs typeface="Times New Roman" pitchFamily="18" charset="0"/>
              </a:rPr>
              <a:t>, 3(4): 243-249</a:t>
            </a:r>
            <a:r>
              <a:rPr lang="en-US" sz="1600" dirty="0" smtClean="0">
                <a:solidFill>
                  <a:srgbClr val="00B050"/>
                </a:solidFill>
                <a:latin typeface="Times New Roman" pitchFamily="18" charset="0"/>
                <a:cs typeface="Times New Roman" pitchFamily="18" charset="0"/>
              </a:rPr>
              <a:t>.</a:t>
            </a:r>
          </a:p>
          <a:p>
            <a:pPr lvl="0">
              <a:buFont typeface="Wingdings" pitchFamily="2" charset="2"/>
              <a:buChar char="ü"/>
            </a:pPr>
            <a:endParaRPr lang="en-US" sz="1600" dirty="0">
              <a:solidFill>
                <a:srgbClr val="00B050"/>
              </a:solidFill>
              <a:latin typeface="Times New Roman" pitchFamily="18" charset="0"/>
              <a:cs typeface="Times New Roman" pitchFamily="18" charset="0"/>
            </a:endParaRPr>
          </a:p>
          <a:p>
            <a:pPr lvl="0">
              <a:buFont typeface="Wingdings" pitchFamily="2" charset="2"/>
              <a:buChar char="ü"/>
            </a:pPr>
            <a:r>
              <a:rPr lang="en-US" sz="1600" dirty="0">
                <a:solidFill>
                  <a:srgbClr val="00B050"/>
                </a:solidFill>
                <a:latin typeface="Times New Roman" pitchFamily="18" charset="0"/>
                <a:cs typeface="Times New Roman" pitchFamily="18" charset="0"/>
              </a:rPr>
              <a:t>A. </a:t>
            </a:r>
            <a:r>
              <a:rPr lang="en-US" sz="1600" dirty="0" err="1">
                <a:solidFill>
                  <a:srgbClr val="00B050"/>
                </a:solidFill>
                <a:latin typeface="Times New Roman" pitchFamily="18" charset="0"/>
                <a:cs typeface="Times New Roman" pitchFamily="18" charset="0"/>
              </a:rPr>
              <a:t>Kassim</a:t>
            </a:r>
            <a:r>
              <a:rPr lang="en-US" sz="1600" dirty="0">
                <a:solidFill>
                  <a:srgbClr val="00B050"/>
                </a:solidFill>
                <a:latin typeface="Times New Roman" pitchFamily="18" charset="0"/>
                <a:cs typeface="Times New Roman" pitchFamily="18" charset="0"/>
              </a:rPr>
              <a:t>, W.T. Tan, S.M. Ho, N. </a:t>
            </a:r>
            <a:r>
              <a:rPr lang="en-US" sz="1600" dirty="0" err="1">
                <a:solidFill>
                  <a:srgbClr val="00B050"/>
                </a:solidFill>
                <a:latin typeface="Times New Roman" pitchFamily="18" charset="0"/>
                <a:cs typeface="Times New Roman" pitchFamily="18" charset="0"/>
              </a:rPr>
              <a:t>Saravanan</a:t>
            </a:r>
            <a:r>
              <a:rPr lang="en-US" sz="1600" dirty="0">
                <a:solidFill>
                  <a:srgbClr val="00B050"/>
                </a:solidFill>
                <a:latin typeface="Times New Roman" pitchFamily="18" charset="0"/>
                <a:cs typeface="Times New Roman" pitchFamily="18" charset="0"/>
              </a:rPr>
              <a:t> (2010) Influence of pH on the structural and morphological properties of </a:t>
            </a:r>
            <a:r>
              <a:rPr lang="en-US" sz="1600" dirty="0" err="1">
                <a:solidFill>
                  <a:srgbClr val="00B050"/>
                </a:solidFill>
                <a:latin typeface="Times New Roman" pitchFamily="18" charset="0"/>
                <a:cs typeface="Times New Roman" pitchFamily="18" charset="0"/>
              </a:rPr>
              <a:t>ZnS</a:t>
            </a:r>
            <a:r>
              <a:rPr lang="en-US" sz="1600" dirty="0">
                <a:solidFill>
                  <a:srgbClr val="00B050"/>
                </a:solidFill>
                <a:latin typeface="Times New Roman" pitchFamily="18" charset="0"/>
                <a:cs typeface="Times New Roman" pitchFamily="18" charset="0"/>
              </a:rPr>
              <a:t> thin films. </a:t>
            </a:r>
            <a:r>
              <a:rPr lang="en-US" sz="1600" i="1" dirty="0" err="1">
                <a:solidFill>
                  <a:srgbClr val="00B050"/>
                </a:solidFill>
                <a:latin typeface="Times New Roman" pitchFamily="18" charset="0"/>
                <a:cs typeface="Times New Roman" pitchFamily="18" charset="0"/>
              </a:rPr>
              <a:t>Anadolu</a:t>
            </a:r>
            <a:r>
              <a:rPr lang="en-US" sz="1600" i="1" dirty="0">
                <a:solidFill>
                  <a:srgbClr val="00B050"/>
                </a:solidFill>
                <a:latin typeface="Times New Roman" pitchFamily="18" charset="0"/>
                <a:cs typeface="Times New Roman" pitchFamily="18" charset="0"/>
              </a:rPr>
              <a:t> University Journal of Science and Technology</a:t>
            </a:r>
            <a:r>
              <a:rPr lang="en-US" sz="1600" dirty="0">
                <a:solidFill>
                  <a:srgbClr val="00B050"/>
                </a:solidFill>
                <a:latin typeface="Times New Roman" pitchFamily="18" charset="0"/>
                <a:cs typeface="Times New Roman" pitchFamily="18" charset="0"/>
              </a:rPr>
              <a:t>, 11(1): 17-22</a:t>
            </a:r>
            <a:r>
              <a:rPr lang="en-US" sz="1600" dirty="0" smtClean="0">
                <a:solidFill>
                  <a:srgbClr val="00B050"/>
                </a:solidFill>
                <a:latin typeface="Times New Roman" pitchFamily="18" charset="0"/>
                <a:cs typeface="Times New Roman" pitchFamily="18" charset="0"/>
              </a:rPr>
              <a:t>.</a:t>
            </a:r>
          </a:p>
          <a:p>
            <a:pPr lvl="0">
              <a:buFont typeface="Wingdings" pitchFamily="2" charset="2"/>
              <a:buChar char="ü"/>
            </a:pPr>
            <a:endParaRPr lang="en-US" sz="1600" dirty="0">
              <a:solidFill>
                <a:srgbClr val="00B050"/>
              </a:solidFill>
              <a:latin typeface="Times New Roman" pitchFamily="18" charset="0"/>
              <a:cs typeface="Times New Roman" pitchFamily="18" charset="0"/>
            </a:endParaRPr>
          </a:p>
          <a:p>
            <a:pPr lvl="0">
              <a:buFont typeface="Wingdings" pitchFamily="2" charset="2"/>
              <a:buChar char="ü"/>
            </a:pPr>
            <a:r>
              <a:rPr lang="en-US" sz="1600" dirty="0">
                <a:solidFill>
                  <a:srgbClr val="00B050"/>
                </a:solidFill>
                <a:latin typeface="Times New Roman" pitchFamily="18" charset="0"/>
                <a:cs typeface="Times New Roman" pitchFamily="18" charset="0"/>
              </a:rPr>
              <a:t>K. </a:t>
            </a:r>
            <a:r>
              <a:rPr lang="en-US" sz="1600" dirty="0" err="1">
                <a:solidFill>
                  <a:srgbClr val="00B050"/>
                </a:solidFill>
                <a:latin typeface="Times New Roman" pitchFamily="18" charset="0"/>
                <a:cs typeface="Times New Roman" pitchFamily="18" charset="0"/>
              </a:rPr>
              <a:t>Anuar</a:t>
            </a:r>
            <a:r>
              <a:rPr lang="en-US" sz="1600" dirty="0">
                <a:solidFill>
                  <a:srgbClr val="00B050"/>
                </a:solidFill>
                <a:latin typeface="Times New Roman" pitchFamily="18" charset="0"/>
                <a:cs typeface="Times New Roman" pitchFamily="18" charset="0"/>
              </a:rPr>
              <a:t>, W.T. Tan, S.M. Ho, H.A. Abdul, H.J. Ahmad, N. </a:t>
            </a:r>
            <a:r>
              <a:rPr lang="en-US" sz="1600" dirty="0" err="1">
                <a:solidFill>
                  <a:srgbClr val="00B050"/>
                </a:solidFill>
                <a:latin typeface="Times New Roman" pitchFamily="18" charset="0"/>
                <a:cs typeface="Times New Roman" pitchFamily="18" charset="0"/>
              </a:rPr>
              <a:t>Saravanan</a:t>
            </a:r>
            <a:r>
              <a:rPr lang="en-US" sz="1600" dirty="0">
                <a:solidFill>
                  <a:srgbClr val="00B050"/>
                </a:solidFill>
                <a:latin typeface="Times New Roman" pitchFamily="18" charset="0"/>
                <a:cs typeface="Times New Roman" pitchFamily="18" charset="0"/>
              </a:rPr>
              <a:t> (2010) Effect of solution concentration on MnS</a:t>
            </a:r>
            <a:r>
              <a:rPr lang="en-US" sz="1600" baseline="-25000" dirty="0">
                <a:solidFill>
                  <a:srgbClr val="00B050"/>
                </a:solidFill>
                <a:latin typeface="Times New Roman" pitchFamily="18" charset="0"/>
                <a:cs typeface="Times New Roman" pitchFamily="18" charset="0"/>
              </a:rPr>
              <a:t>2</a:t>
            </a:r>
            <a:r>
              <a:rPr lang="en-US" sz="1600" dirty="0">
                <a:solidFill>
                  <a:srgbClr val="00B050"/>
                </a:solidFill>
                <a:latin typeface="Times New Roman" pitchFamily="18" charset="0"/>
                <a:cs typeface="Times New Roman" pitchFamily="18" charset="0"/>
              </a:rPr>
              <a:t> thin films deposited in a chemical bath</a:t>
            </a:r>
            <a:r>
              <a:rPr lang="en-US" sz="1600" i="1" dirty="0">
                <a:solidFill>
                  <a:srgbClr val="00B050"/>
                </a:solidFill>
                <a:latin typeface="Times New Roman" pitchFamily="18" charset="0"/>
                <a:cs typeface="Times New Roman" pitchFamily="18" charset="0"/>
              </a:rPr>
              <a:t>. </a:t>
            </a:r>
            <a:r>
              <a:rPr lang="en-US" sz="1600" i="1" dirty="0" err="1">
                <a:solidFill>
                  <a:srgbClr val="00B050"/>
                </a:solidFill>
                <a:latin typeface="Times New Roman" pitchFamily="18" charset="0"/>
                <a:cs typeface="Times New Roman" pitchFamily="18" charset="0"/>
              </a:rPr>
              <a:t>Kasetsart</a:t>
            </a:r>
            <a:r>
              <a:rPr lang="en-US" sz="1600" i="1" dirty="0">
                <a:solidFill>
                  <a:srgbClr val="00B050"/>
                </a:solidFill>
                <a:latin typeface="Times New Roman" pitchFamily="18" charset="0"/>
                <a:cs typeface="Times New Roman" pitchFamily="18" charset="0"/>
              </a:rPr>
              <a:t> J. (Nat. </a:t>
            </a:r>
            <a:r>
              <a:rPr lang="en-US" sz="1600" i="1" dirty="0" err="1">
                <a:solidFill>
                  <a:srgbClr val="00B050"/>
                </a:solidFill>
                <a:latin typeface="Times New Roman" pitchFamily="18" charset="0"/>
                <a:cs typeface="Times New Roman" pitchFamily="18" charset="0"/>
              </a:rPr>
              <a:t>Sci</a:t>
            </a:r>
            <a:r>
              <a:rPr lang="en-US" sz="1600" i="1" dirty="0">
                <a:solidFill>
                  <a:srgbClr val="00B050"/>
                </a:solidFill>
                <a:latin typeface="Times New Roman" pitchFamily="18" charset="0"/>
                <a:cs typeface="Times New Roman" pitchFamily="18" charset="0"/>
              </a:rPr>
              <a:t>),</a:t>
            </a:r>
            <a:r>
              <a:rPr lang="en-US" sz="1600" dirty="0">
                <a:solidFill>
                  <a:srgbClr val="00B050"/>
                </a:solidFill>
                <a:latin typeface="Times New Roman" pitchFamily="18" charset="0"/>
                <a:cs typeface="Times New Roman" pitchFamily="18" charset="0"/>
              </a:rPr>
              <a:t> 44: 446-453. </a:t>
            </a:r>
            <a:endParaRPr lang="en-US" sz="1600" dirty="0" smtClean="0">
              <a:solidFill>
                <a:srgbClr val="00B050"/>
              </a:solidFill>
              <a:latin typeface="Times New Roman" pitchFamily="18" charset="0"/>
              <a:cs typeface="Times New Roman" pitchFamily="18" charset="0"/>
            </a:endParaRPr>
          </a:p>
          <a:p>
            <a:pPr lvl="0">
              <a:buFont typeface="Wingdings" pitchFamily="2" charset="2"/>
              <a:buChar char="ü"/>
            </a:pPr>
            <a:endParaRPr lang="en-US" sz="1600" dirty="0">
              <a:solidFill>
                <a:srgbClr val="00B050"/>
              </a:solidFill>
              <a:latin typeface="Times New Roman" pitchFamily="18" charset="0"/>
              <a:cs typeface="Times New Roman" pitchFamily="18" charset="0"/>
            </a:endParaRPr>
          </a:p>
          <a:p>
            <a:pPr lvl="0">
              <a:buFont typeface="Wingdings" pitchFamily="2" charset="2"/>
              <a:buChar char="ü"/>
            </a:pPr>
            <a:r>
              <a:rPr lang="en-US" sz="1600" dirty="0">
                <a:solidFill>
                  <a:srgbClr val="00B050"/>
                </a:solidFill>
                <a:latin typeface="Times New Roman" pitchFamily="18" charset="0"/>
                <a:cs typeface="Times New Roman" pitchFamily="18" charset="0"/>
              </a:rPr>
              <a:t>K. </a:t>
            </a:r>
            <a:r>
              <a:rPr lang="en-US" sz="1600" dirty="0" err="1">
                <a:solidFill>
                  <a:srgbClr val="00B050"/>
                </a:solidFill>
                <a:latin typeface="Times New Roman" pitchFamily="18" charset="0"/>
                <a:cs typeface="Times New Roman" pitchFamily="18" charset="0"/>
              </a:rPr>
              <a:t>Anuar</a:t>
            </a:r>
            <a:r>
              <a:rPr lang="en-US" sz="1600" dirty="0">
                <a:solidFill>
                  <a:srgbClr val="00B050"/>
                </a:solidFill>
                <a:latin typeface="Times New Roman" pitchFamily="18" charset="0"/>
                <a:cs typeface="Times New Roman" pitchFamily="18" charset="0"/>
              </a:rPr>
              <a:t>, A.H. Abdullah, S.M. Ho, N. </a:t>
            </a:r>
            <a:r>
              <a:rPr lang="en-US" sz="1600" dirty="0" err="1">
                <a:solidFill>
                  <a:srgbClr val="00B050"/>
                </a:solidFill>
                <a:latin typeface="Times New Roman" pitchFamily="18" charset="0"/>
                <a:cs typeface="Times New Roman" pitchFamily="18" charset="0"/>
              </a:rPr>
              <a:t>Saravanan</a:t>
            </a:r>
            <a:r>
              <a:rPr lang="en-US" sz="1600" dirty="0">
                <a:solidFill>
                  <a:srgbClr val="00B050"/>
                </a:solidFill>
                <a:latin typeface="Times New Roman" pitchFamily="18" charset="0"/>
                <a:cs typeface="Times New Roman" pitchFamily="18" charset="0"/>
              </a:rPr>
              <a:t> (2010) Influence of deposition time on the properties of chemical bath deposited manganese sulfide thin films, </a:t>
            </a:r>
            <a:r>
              <a:rPr lang="en-US" sz="1600" i="1" dirty="0" err="1">
                <a:solidFill>
                  <a:srgbClr val="00B050"/>
                </a:solidFill>
                <a:latin typeface="Times New Roman" pitchFamily="18" charset="0"/>
                <a:cs typeface="Times New Roman" pitchFamily="18" charset="0"/>
              </a:rPr>
              <a:t>Avances</a:t>
            </a:r>
            <a:r>
              <a:rPr lang="en-US" sz="1600" i="1" dirty="0">
                <a:solidFill>
                  <a:srgbClr val="00B050"/>
                </a:solidFill>
                <a:latin typeface="Times New Roman" pitchFamily="18" charset="0"/>
                <a:cs typeface="Times New Roman" pitchFamily="18" charset="0"/>
              </a:rPr>
              <a:t> en </a:t>
            </a:r>
            <a:r>
              <a:rPr lang="en-US" sz="1600" i="1" dirty="0" err="1">
                <a:solidFill>
                  <a:srgbClr val="00B050"/>
                </a:solidFill>
                <a:latin typeface="Times New Roman" pitchFamily="18" charset="0"/>
                <a:cs typeface="Times New Roman" pitchFamily="18" charset="0"/>
              </a:rPr>
              <a:t>Quimica</a:t>
            </a:r>
            <a:r>
              <a:rPr lang="en-US" sz="1600" dirty="0">
                <a:solidFill>
                  <a:srgbClr val="00B050"/>
                </a:solidFill>
                <a:latin typeface="Times New Roman" pitchFamily="18" charset="0"/>
                <a:cs typeface="Times New Roman" pitchFamily="18" charset="0"/>
              </a:rPr>
              <a:t>, 5(3), 141-145. </a:t>
            </a:r>
          </a:p>
          <a:p>
            <a:endParaRPr lang="en-US" dirty="0"/>
          </a:p>
        </p:txBody>
      </p:sp>
    </p:spTree>
    <p:extLst>
      <p:ext uri="{BB962C8B-B14F-4D97-AF65-F5344CB8AC3E}">
        <p14:creationId xmlns:p14="http://schemas.microsoft.com/office/powerpoint/2010/main" val="42499918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228600"/>
            <a:ext cx="7772400" cy="5486400"/>
          </a:xfrm>
        </p:spPr>
        <p:txBody>
          <a:bodyPr>
            <a:normAutofit lnSpcReduction="10000"/>
          </a:bodyPr>
          <a:lstStyle/>
          <a:p>
            <a:pPr lvl="0">
              <a:buFont typeface="Wingdings" pitchFamily="2" charset="2"/>
              <a:buChar char="ü"/>
            </a:pPr>
            <a:r>
              <a:rPr lang="en-US" sz="1600" dirty="0">
                <a:solidFill>
                  <a:srgbClr val="00B050"/>
                </a:solidFill>
                <a:latin typeface="Times New Roman" pitchFamily="18" charset="0"/>
                <a:cs typeface="Times New Roman" pitchFamily="18" charset="0"/>
              </a:rPr>
              <a:t>K. </a:t>
            </a:r>
            <a:r>
              <a:rPr lang="en-US" sz="1600" dirty="0" err="1">
                <a:solidFill>
                  <a:srgbClr val="00B050"/>
                </a:solidFill>
                <a:latin typeface="Times New Roman" pitchFamily="18" charset="0"/>
                <a:cs typeface="Times New Roman" pitchFamily="18" charset="0"/>
              </a:rPr>
              <a:t>Anuar</a:t>
            </a:r>
            <a:r>
              <a:rPr lang="en-US" sz="1600" dirty="0">
                <a:solidFill>
                  <a:srgbClr val="00B050"/>
                </a:solidFill>
                <a:latin typeface="Times New Roman" pitchFamily="18" charset="0"/>
                <a:cs typeface="Times New Roman" pitchFamily="18" charset="0"/>
              </a:rPr>
              <a:t>, S.M. Ho (2010) Deposition and characterization of </a:t>
            </a:r>
            <a:r>
              <a:rPr lang="en-US" sz="1600" dirty="0" err="1">
                <a:solidFill>
                  <a:srgbClr val="00B050"/>
                </a:solidFill>
                <a:latin typeface="Times New Roman" pitchFamily="18" charset="0"/>
                <a:cs typeface="Times New Roman" pitchFamily="18" charset="0"/>
              </a:rPr>
              <a:t>MnS</a:t>
            </a:r>
            <a:r>
              <a:rPr lang="en-US" sz="1600" dirty="0">
                <a:solidFill>
                  <a:srgbClr val="00B050"/>
                </a:solidFill>
                <a:latin typeface="Times New Roman" pitchFamily="18" charset="0"/>
                <a:cs typeface="Times New Roman" pitchFamily="18" charset="0"/>
              </a:rPr>
              <a:t> thin films by chemical bath deposition method. </a:t>
            </a:r>
            <a:r>
              <a:rPr lang="en-US" sz="1600" i="1" dirty="0">
                <a:solidFill>
                  <a:srgbClr val="00B050"/>
                </a:solidFill>
                <a:latin typeface="Times New Roman" pitchFamily="18" charset="0"/>
                <a:cs typeface="Times New Roman" pitchFamily="18" charset="0"/>
              </a:rPr>
              <a:t>International Journal of Chemistry Research</a:t>
            </a:r>
            <a:r>
              <a:rPr lang="en-US" sz="1600" dirty="0">
                <a:solidFill>
                  <a:srgbClr val="00B050"/>
                </a:solidFill>
                <a:latin typeface="Times New Roman" pitchFamily="18" charset="0"/>
                <a:cs typeface="Times New Roman" pitchFamily="18" charset="0"/>
              </a:rPr>
              <a:t>, 1(1): 1-5</a:t>
            </a:r>
            <a:r>
              <a:rPr lang="en-US" sz="1600" dirty="0" smtClean="0">
                <a:solidFill>
                  <a:srgbClr val="00B050"/>
                </a:solidFill>
                <a:latin typeface="Times New Roman" pitchFamily="18" charset="0"/>
                <a:cs typeface="Times New Roman" pitchFamily="18" charset="0"/>
              </a:rPr>
              <a:t>.</a:t>
            </a:r>
          </a:p>
          <a:p>
            <a:pPr lvl="0">
              <a:buFont typeface="Wingdings" pitchFamily="2" charset="2"/>
              <a:buChar char="ü"/>
            </a:pPr>
            <a:endParaRPr lang="en-US" sz="1600" dirty="0">
              <a:solidFill>
                <a:srgbClr val="00B050"/>
              </a:solidFill>
              <a:latin typeface="Times New Roman" pitchFamily="18" charset="0"/>
              <a:cs typeface="Times New Roman" pitchFamily="18" charset="0"/>
            </a:endParaRPr>
          </a:p>
          <a:p>
            <a:pPr lvl="0">
              <a:buFont typeface="Wingdings" pitchFamily="2" charset="2"/>
              <a:buChar char="ü"/>
            </a:pPr>
            <a:r>
              <a:rPr lang="en-US" sz="1600" dirty="0">
                <a:solidFill>
                  <a:srgbClr val="00B050"/>
                </a:solidFill>
                <a:latin typeface="Times New Roman" pitchFamily="18" charset="0"/>
                <a:cs typeface="Times New Roman" pitchFamily="18" charset="0"/>
              </a:rPr>
              <a:t>K. </a:t>
            </a:r>
            <a:r>
              <a:rPr lang="en-US" sz="1600" dirty="0" err="1">
                <a:solidFill>
                  <a:srgbClr val="00B050"/>
                </a:solidFill>
                <a:latin typeface="Times New Roman" pitchFamily="18" charset="0"/>
                <a:cs typeface="Times New Roman" pitchFamily="18" charset="0"/>
              </a:rPr>
              <a:t>Anuar</a:t>
            </a:r>
            <a:r>
              <a:rPr lang="en-US" sz="1600" dirty="0">
                <a:solidFill>
                  <a:srgbClr val="00B050"/>
                </a:solidFill>
                <a:latin typeface="Times New Roman" pitchFamily="18" charset="0"/>
                <a:cs typeface="Times New Roman" pitchFamily="18" charset="0"/>
              </a:rPr>
              <a:t>, W.T. Tan, N. </a:t>
            </a:r>
            <a:r>
              <a:rPr lang="en-US" sz="1600" dirty="0" err="1">
                <a:solidFill>
                  <a:srgbClr val="00B050"/>
                </a:solidFill>
                <a:latin typeface="Times New Roman" pitchFamily="18" charset="0"/>
                <a:cs typeface="Times New Roman" pitchFamily="18" charset="0"/>
              </a:rPr>
              <a:t>Saravanan</a:t>
            </a:r>
            <a:r>
              <a:rPr lang="en-US" sz="1600" dirty="0">
                <a:solidFill>
                  <a:srgbClr val="00B050"/>
                </a:solidFill>
                <a:latin typeface="Times New Roman" pitchFamily="18" charset="0"/>
                <a:cs typeface="Times New Roman" pitchFamily="18" charset="0"/>
              </a:rPr>
              <a:t>, S.M. Ho (2010) The effect of bath temperature on the chemical bath deposition of copper sulphide thin films. </a:t>
            </a:r>
            <a:r>
              <a:rPr lang="en-US" sz="1600" i="1" dirty="0">
                <a:solidFill>
                  <a:srgbClr val="00B050"/>
                </a:solidFill>
                <a:latin typeface="Times New Roman" pitchFamily="18" charset="0"/>
                <a:cs typeface="Times New Roman" pitchFamily="18" charset="0"/>
              </a:rPr>
              <a:t>Jordan Journal of Chemistry</a:t>
            </a:r>
            <a:r>
              <a:rPr lang="en-US" sz="1600" dirty="0">
                <a:solidFill>
                  <a:srgbClr val="00B050"/>
                </a:solidFill>
                <a:latin typeface="Times New Roman" pitchFamily="18" charset="0"/>
                <a:cs typeface="Times New Roman" pitchFamily="18" charset="0"/>
              </a:rPr>
              <a:t>, 5(2), 165-173</a:t>
            </a:r>
            <a:r>
              <a:rPr lang="en-US" sz="1600" dirty="0" smtClean="0">
                <a:solidFill>
                  <a:srgbClr val="00B050"/>
                </a:solidFill>
                <a:latin typeface="Times New Roman" pitchFamily="18" charset="0"/>
                <a:cs typeface="Times New Roman" pitchFamily="18" charset="0"/>
              </a:rPr>
              <a:t>.</a:t>
            </a:r>
          </a:p>
          <a:p>
            <a:pPr lvl="0">
              <a:buFont typeface="Wingdings" pitchFamily="2" charset="2"/>
              <a:buChar char="ü"/>
            </a:pPr>
            <a:endParaRPr lang="en-US" sz="1600" dirty="0">
              <a:solidFill>
                <a:srgbClr val="00B050"/>
              </a:solidFill>
              <a:latin typeface="Times New Roman" pitchFamily="18" charset="0"/>
              <a:cs typeface="Times New Roman" pitchFamily="18" charset="0"/>
            </a:endParaRPr>
          </a:p>
          <a:p>
            <a:pPr lvl="0">
              <a:buFont typeface="Wingdings" pitchFamily="2" charset="2"/>
              <a:buChar char="ü"/>
            </a:pPr>
            <a:r>
              <a:rPr lang="en-US" sz="1600" dirty="0">
                <a:solidFill>
                  <a:srgbClr val="00B050"/>
                </a:solidFill>
                <a:latin typeface="Times New Roman" pitchFamily="18" charset="0"/>
                <a:cs typeface="Times New Roman" pitchFamily="18" charset="0"/>
              </a:rPr>
              <a:t>K. </a:t>
            </a:r>
            <a:r>
              <a:rPr lang="en-US" sz="1600" dirty="0" err="1">
                <a:solidFill>
                  <a:srgbClr val="00B050"/>
                </a:solidFill>
                <a:latin typeface="Times New Roman" pitchFamily="18" charset="0"/>
                <a:cs typeface="Times New Roman" pitchFamily="18" charset="0"/>
              </a:rPr>
              <a:t>Anuar</a:t>
            </a:r>
            <a:r>
              <a:rPr lang="en-US" sz="1600" dirty="0">
                <a:solidFill>
                  <a:srgbClr val="00B050"/>
                </a:solidFill>
                <a:latin typeface="Times New Roman" pitchFamily="18" charset="0"/>
                <a:cs typeface="Times New Roman" pitchFamily="18" charset="0"/>
              </a:rPr>
              <a:t>, N. </a:t>
            </a:r>
            <a:r>
              <a:rPr lang="en-US" sz="1600" dirty="0" err="1">
                <a:solidFill>
                  <a:srgbClr val="00B050"/>
                </a:solidFill>
                <a:latin typeface="Times New Roman" pitchFamily="18" charset="0"/>
                <a:cs typeface="Times New Roman" pitchFamily="18" charset="0"/>
              </a:rPr>
              <a:t>Saravanan</a:t>
            </a:r>
            <a:r>
              <a:rPr lang="en-US" sz="1600" dirty="0">
                <a:solidFill>
                  <a:srgbClr val="00B050"/>
                </a:solidFill>
                <a:latin typeface="Times New Roman" pitchFamily="18" charset="0"/>
                <a:cs typeface="Times New Roman" pitchFamily="18" charset="0"/>
              </a:rPr>
              <a:t>, T.W. Tan, K.L. Koon, S.M. Ho (2010) Effect of pH value and electrolyte concentration on the copper sulphide thin films prepared by chemical bath deposition method. </a:t>
            </a:r>
            <a:r>
              <a:rPr lang="en-US" sz="1600" i="1" dirty="0" err="1">
                <a:solidFill>
                  <a:srgbClr val="00B050"/>
                </a:solidFill>
                <a:latin typeface="Times New Roman" pitchFamily="18" charset="0"/>
                <a:cs typeface="Times New Roman" pitchFamily="18" charset="0"/>
              </a:rPr>
              <a:t>Gazi</a:t>
            </a:r>
            <a:r>
              <a:rPr lang="en-US" sz="1600" i="1" dirty="0">
                <a:solidFill>
                  <a:srgbClr val="00B050"/>
                </a:solidFill>
                <a:latin typeface="Times New Roman" pitchFamily="18" charset="0"/>
                <a:cs typeface="Times New Roman" pitchFamily="18" charset="0"/>
              </a:rPr>
              <a:t> University Journal of Science</a:t>
            </a:r>
            <a:r>
              <a:rPr lang="en-US" sz="1600" dirty="0">
                <a:solidFill>
                  <a:srgbClr val="00B050"/>
                </a:solidFill>
                <a:latin typeface="Times New Roman" pitchFamily="18" charset="0"/>
                <a:cs typeface="Times New Roman" pitchFamily="18" charset="0"/>
              </a:rPr>
              <a:t>, 23(4): 435-443. </a:t>
            </a:r>
            <a:endParaRPr lang="en-US" sz="1600" dirty="0" smtClean="0">
              <a:solidFill>
                <a:srgbClr val="00B050"/>
              </a:solidFill>
              <a:latin typeface="Times New Roman" pitchFamily="18" charset="0"/>
              <a:cs typeface="Times New Roman" pitchFamily="18" charset="0"/>
            </a:endParaRPr>
          </a:p>
          <a:p>
            <a:pPr lvl="0">
              <a:buFont typeface="Wingdings" pitchFamily="2" charset="2"/>
              <a:buChar char="ü"/>
            </a:pPr>
            <a:endParaRPr lang="en-US" sz="1600" dirty="0">
              <a:solidFill>
                <a:srgbClr val="00B050"/>
              </a:solidFill>
              <a:latin typeface="Times New Roman" pitchFamily="18" charset="0"/>
              <a:cs typeface="Times New Roman" pitchFamily="18" charset="0"/>
            </a:endParaRPr>
          </a:p>
          <a:p>
            <a:pPr lvl="0">
              <a:buFont typeface="Wingdings" pitchFamily="2" charset="2"/>
              <a:buChar char="ü"/>
            </a:pPr>
            <a:r>
              <a:rPr lang="en-US" sz="1600" dirty="0">
                <a:solidFill>
                  <a:srgbClr val="00B050"/>
                </a:solidFill>
                <a:latin typeface="Times New Roman" pitchFamily="18" charset="0"/>
                <a:cs typeface="Times New Roman" pitchFamily="18" charset="0"/>
              </a:rPr>
              <a:t>K. </a:t>
            </a:r>
            <a:r>
              <a:rPr lang="en-US" sz="1600" dirty="0" err="1">
                <a:solidFill>
                  <a:srgbClr val="00B050"/>
                </a:solidFill>
                <a:latin typeface="Times New Roman" pitchFamily="18" charset="0"/>
                <a:cs typeface="Times New Roman" pitchFamily="18" charset="0"/>
              </a:rPr>
              <a:t>Anuar</a:t>
            </a:r>
            <a:r>
              <a:rPr lang="en-US" sz="1600" dirty="0">
                <a:solidFill>
                  <a:srgbClr val="00B050"/>
                </a:solidFill>
                <a:latin typeface="Times New Roman" pitchFamily="18" charset="0"/>
                <a:cs typeface="Times New Roman" pitchFamily="18" charset="0"/>
              </a:rPr>
              <a:t>, W.T. Tan, N. </a:t>
            </a:r>
            <a:r>
              <a:rPr lang="en-US" sz="1600" dirty="0" err="1">
                <a:solidFill>
                  <a:srgbClr val="00B050"/>
                </a:solidFill>
                <a:latin typeface="Times New Roman" pitchFamily="18" charset="0"/>
                <a:cs typeface="Times New Roman" pitchFamily="18" charset="0"/>
              </a:rPr>
              <a:t>Saravanan</a:t>
            </a:r>
            <a:r>
              <a:rPr lang="en-US" sz="1600" dirty="0">
                <a:solidFill>
                  <a:srgbClr val="00B050"/>
                </a:solidFill>
                <a:latin typeface="Times New Roman" pitchFamily="18" charset="0"/>
                <a:cs typeface="Times New Roman" pitchFamily="18" charset="0"/>
              </a:rPr>
              <a:t>, L.K. </a:t>
            </a:r>
            <a:r>
              <a:rPr lang="en-US" sz="1600" dirty="0" err="1">
                <a:solidFill>
                  <a:srgbClr val="00B050"/>
                </a:solidFill>
                <a:latin typeface="Times New Roman" pitchFamily="18" charset="0"/>
                <a:cs typeface="Times New Roman" pitchFamily="18" charset="0"/>
              </a:rPr>
              <a:t>Khor</a:t>
            </a:r>
            <a:r>
              <a:rPr lang="en-US" sz="1600" dirty="0">
                <a:solidFill>
                  <a:srgbClr val="00B050"/>
                </a:solidFill>
                <a:latin typeface="Times New Roman" pitchFamily="18" charset="0"/>
                <a:cs typeface="Times New Roman" pitchFamily="18" charset="0"/>
              </a:rPr>
              <a:t>, S.M. Ho (2010) Effects of deposition time on the chemical bath-deposited </a:t>
            </a:r>
            <a:r>
              <a:rPr lang="en-US" sz="1600" dirty="0" err="1">
                <a:solidFill>
                  <a:srgbClr val="00B050"/>
                </a:solidFill>
                <a:latin typeface="Times New Roman" pitchFamily="18" charset="0"/>
                <a:cs typeface="Times New Roman" pitchFamily="18" charset="0"/>
              </a:rPr>
              <a:t>CuS</a:t>
            </a:r>
            <a:r>
              <a:rPr lang="en-US" sz="1600" dirty="0">
                <a:solidFill>
                  <a:srgbClr val="00B050"/>
                </a:solidFill>
                <a:latin typeface="Times New Roman" pitchFamily="18" charset="0"/>
                <a:cs typeface="Times New Roman" pitchFamily="18" charset="0"/>
              </a:rPr>
              <a:t> thin films. </a:t>
            </a:r>
            <a:r>
              <a:rPr lang="en-US" sz="1600" i="1" dirty="0">
                <a:solidFill>
                  <a:srgbClr val="00B050"/>
                </a:solidFill>
                <a:latin typeface="Times New Roman" pitchFamily="18" charset="0"/>
                <a:cs typeface="Times New Roman" pitchFamily="18" charset="0"/>
              </a:rPr>
              <a:t>Journal of Nepal Chemical Society</a:t>
            </a:r>
            <a:r>
              <a:rPr lang="en-US" sz="1600" dirty="0">
                <a:solidFill>
                  <a:srgbClr val="00B050"/>
                </a:solidFill>
                <a:latin typeface="Times New Roman" pitchFamily="18" charset="0"/>
                <a:cs typeface="Times New Roman" pitchFamily="18" charset="0"/>
              </a:rPr>
              <a:t>, 25: 2-8</a:t>
            </a:r>
            <a:r>
              <a:rPr lang="en-US" sz="1600" dirty="0" smtClean="0">
                <a:solidFill>
                  <a:srgbClr val="00B050"/>
                </a:solidFill>
                <a:latin typeface="Times New Roman" pitchFamily="18" charset="0"/>
                <a:cs typeface="Times New Roman" pitchFamily="18" charset="0"/>
              </a:rPr>
              <a:t>.</a:t>
            </a:r>
          </a:p>
          <a:p>
            <a:pPr lvl="0">
              <a:buFont typeface="Wingdings" pitchFamily="2" charset="2"/>
              <a:buChar char="ü"/>
            </a:pPr>
            <a:endParaRPr lang="en-US" sz="1600" dirty="0">
              <a:solidFill>
                <a:srgbClr val="00B050"/>
              </a:solidFill>
              <a:latin typeface="Times New Roman" pitchFamily="18" charset="0"/>
              <a:cs typeface="Times New Roman" pitchFamily="18" charset="0"/>
            </a:endParaRPr>
          </a:p>
          <a:p>
            <a:pPr lvl="0">
              <a:buFont typeface="Wingdings" pitchFamily="2" charset="2"/>
              <a:buChar char="ü"/>
            </a:pPr>
            <a:r>
              <a:rPr lang="en-US" sz="1600" dirty="0">
                <a:solidFill>
                  <a:srgbClr val="00B050"/>
                </a:solidFill>
                <a:latin typeface="Times New Roman" pitchFamily="18" charset="0"/>
                <a:cs typeface="Times New Roman" pitchFamily="18" charset="0"/>
              </a:rPr>
              <a:t>K. </a:t>
            </a:r>
            <a:r>
              <a:rPr lang="en-US" sz="1600" dirty="0" err="1">
                <a:solidFill>
                  <a:srgbClr val="00B050"/>
                </a:solidFill>
                <a:latin typeface="Times New Roman" pitchFamily="18" charset="0"/>
                <a:cs typeface="Times New Roman" pitchFamily="18" charset="0"/>
              </a:rPr>
              <a:t>Anuar</a:t>
            </a:r>
            <a:r>
              <a:rPr lang="en-US" sz="1600" dirty="0">
                <a:solidFill>
                  <a:srgbClr val="00B050"/>
                </a:solidFill>
                <a:latin typeface="Times New Roman" pitchFamily="18" charset="0"/>
                <a:cs typeface="Times New Roman" pitchFamily="18" charset="0"/>
              </a:rPr>
              <a:t>, N. </a:t>
            </a:r>
            <a:r>
              <a:rPr lang="en-US" sz="1600" dirty="0" err="1">
                <a:solidFill>
                  <a:srgbClr val="00B050"/>
                </a:solidFill>
                <a:latin typeface="Times New Roman" pitchFamily="18" charset="0"/>
                <a:cs typeface="Times New Roman" pitchFamily="18" charset="0"/>
              </a:rPr>
              <a:t>Saravanan</a:t>
            </a:r>
            <a:r>
              <a:rPr lang="en-US" sz="1600" dirty="0">
                <a:solidFill>
                  <a:srgbClr val="00B050"/>
                </a:solidFill>
                <a:latin typeface="Times New Roman" pitchFamily="18" charset="0"/>
                <a:cs typeface="Times New Roman" pitchFamily="18" charset="0"/>
              </a:rPr>
              <a:t>, W.T. Tan, S.M. Ho, D. </a:t>
            </a:r>
            <a:r>
              <a:rPr lang="en-US" sz="1600" dirty="0" err="1">
                <a:solidFill>
                  <a:srgbClr val="00B050"/>
                </a:solidFill>
                <a:latin typeface="Times New Roman" pitchFamily="18" charset="0"/>
                <a:cs typeface="Times New Roman" pitchFamily="18" charset="0"/>
              </a:rPr>
              <a:t>Teo</a:t>
            </a:r>
            <a:r>
              <a:rPr lang="en-US" sz="1600" dirty="0">
                <a:solidFill>
                  <a:srgbClr val="00B050"/>
                </a:solidFill>
                <a:latin typeface="Times New Roman" pitchFamily="18" charset="0"/>
                <a:cs typeface="Times New Roman" pitchFamily="18" charset="0"/>
              </a:rPr>
              <a:t> (2010) Chemical bath deposition of nickel sulphide (Ni</a:t>
            </a:r>
            <a:r>
              <a:rPr lang="en-US" sz="1600" baseline="-25000" dirty="0">
                <a:solidFill>
                  <a:srgbClr val="00B050"/>
                </a:solidFill>
                <a:latin typeface="Times New Roman" pitchFamily="18" charset="0"/>
                <a:cs typeface="Times New Roman" pitchFamily="18" charset="0"/>
              </a:rPr>
              <a:t>4</a:t>
            </a:r>
            <a:r>
              <a:rPr lang="en-US" sz="1600" dirty="0">
                <a:solidFill>
                  <a:srgbClr val="00B050"/>
                </a:solidFill>
                <a:latin typeface="Times New Roman" pitchFamily="18" charset="0"/>
                <a:cs typeface="Times New Roman" pitchFamily="18" charset="0"/>
              </a:rPr>
              <a:t>S</a:t>
            </a:r>
            <a:r>
              <a:rPr lang="en-US" sz="1600" baseline="-25000" dirty="0">
                <a:solidFill>
                  <a:srgbClr val="00B050"/>
                </a:solidFill>
                <a:latin typeface="Times New Roman" pitchFamily="18" charset="0"/>
                <a:cs typeface="Times New Roman" pitchFamily="18" charset="0"/>
              </a:rPr>
              <a:t>3</a:t>
            </a:r>
            <a:r>
              <a:rPr lang="en-US" sz="1600" dirty="0">
                <a:solidFill>
                  <a:srgbClr val="00B050"/>
                </a:solidFill>
                <a:latin typeface="Times New Roman" pitchFamily="18" charset="0"/>
                <a:cs typeface="Times New Roman" pitchFamily="18" charset="0"/>
              </a:rPr>
              <a:t>) thin films. </a:t>
            </a:r>
            <a:r>
              <a:rPr lang="en-US" sz="1600" i="1" dirty="0">
                <a:solidFill>
                  <a:srgbClr val="00B050"/>
                </a:solidFill>
                <a:latin typeface="Times New Roman" pitchFamily="18" charset="0"/>
                <a:cs typeface="Times New Roman" pitchFamily="18" charset="0"/>
              </a:rPr>
              <a:t>Leonardo Journal of Sciences</a:t>
            </a:r>
            <a:r>
              <a:rPr lang="en-US" sz="1600" dirty="0">
                <a:solidFill>
                  <a:srgbClr val="00B050"/>
                </a:solidFill>
                <a:latin typeface="Times New Roman" pitchFamily="18" charset="0"/>
                <a:cs typeface="Times New Roman" pitchFamily="18" charset="0"/>
              </a:rPr>
              <a:t>, 16: 1-12.</a:t>
            </a:r>
          </a:p>
          <a:p>
            <a:endParaRPr lang="en-US" dirty="0"/>
          </a:p>
        </p:txBody>
      </p:sp>
    </p:spTree>
    <p:extLst>
      <p:ext uri="{BB962C8B-B14F-4D97-AF65-F5344CB8AC3E}">
        <p14:creationId xmlns:p14="http://schemas.microsoft.com/office/powerpoint/2010/main" val="18601091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228600"/>
            <a:ext cx="8001000" cy="5486400"/>
          </a:xfrm>
        </p:spPr>
        <p:txBody>
          <a:bodyPr>
            <a:normAutofit lnSpcReduction="10000"/>
          </a:bodyPr>
          <a:lstStyle/>
          <a:p>
            <a:pPr lvl="0">
              <a:buFont typeface="Wingdings" pitchFamily="2" charset="2"/>
              <a:buChar char="ü"/>
            </a:pPr>
            <a:r>
              <a:rPr lang="en-US" sz="1600" dirty="0">
                <a:solidFill>
                  <a:srgbClr val="00B050"/>
                </a:solidFill>
                <a:latin typeface="Times New Roman" pitchFamily="18" charset="0"/>
                <a:cs typeface="Times New Roman" pitchFamily="18" charset="0"/>
              </a:rPr>
              <a:t>K. </a:t>
            </a:r>
            <a:r>
              <a:rPr lang="en-US" sz="1600" dirty="0" err="1">
                <a:solidFill>
                  <a:srgbClr val="00B050"/>
                </a:solidFill>
                <a:latin typeface="Times New Roman" pitchFamily="18" charset="0"/>
                <a:cs typeface="Times New Roman" pitchFamily="18" charset="0"/>
              </a:rPr>
              <a:t>Anuar</a:t>
            </a:r>
            <a:r>
              <a:rPr lang="en-US" sz="1600" dirty="0">
                <a:solidFill>
                  <a:srgbClr val="00B050"/>
                </a:solidFill>
                <a:latin typeface="Times New Roman" pitchFamily="18" charset="0"/>
                <a:cs typeface="Times New Roman" pitchFamily="18" charset="0"/>
              </a:rPr>
              <a:t>, S.M. Ho, S. </a:t>
            </a:r>
            <a:r>
              <a:rPr lang="en-US" sz="1600" dirty="0" err="1">
                <a:solidFill>
                  <a:srgbClr val="00B050"/>
                </a:solidFill>
                <a:latin typeface="Times New Roman" pitchFamily="18" charset="0"/>
                <a:cs typeface="Times New Roman" pitchFamily="18" charset="0"/>
              </a:rPr>
              <a:t>Atan</a:t>
            </a:r>
            <a:r>
              <a:rPr lang="en-US" sz="1600" dirty="0">
                <a:solidFill>
                  <a:srgbClr val="00B050"/>
                </a:solidFill>
                <a:latin typeface="Times New Roman" pitchFamily="18" charset="0"/>
                <a:cs typeface="Times New Roman" pitchFamily="18" charset="0"/>
              </a:rPr>
              <a:t>, N. </a:t>
            </a:r>
            <a:r>
              <a:rPr lang="en-US" sz="1600" dirty="0" err="1">
                <a:solidFill>
                  <a:srgbClr val="00B050"/>
                </a:solidFill>
                <a:latin typeface="Times New Roman" pitchFamily="18" charset="0"/>
                <a:cs typeface="Times New Roman" pitchFamily="18" charset="0"/>
              </a:rPr>
              <a:t>Saravanan</a:t>
            </a:r>
            <a:r>
              <a:rPr lang="en-US" sz="1600" dirty="0">
                <a:solidFill>
                  <a:srgbClr val="00B050"/>
                </a:solidFill>
                <a:latin typeface="Times New Roman" pitchFamily="18" charset="0"/>
                <a:cs typeface="Times New Roman" pitchFamily="18" charset="0"/>
              </a:rPr>
              <a:t> (2010), Influence of </a:t>
            </a:r>
            <a:r>
              <a:rPr lang="en-US" sz="1600" dirty="0" err="1">
                <a:solidFill>
                  <a:srgbClr val="00B050"/>
                </a:solidFill>
                <a:latin typeface="Times New Roman" pitchFamily="18" charset="0"/>
                <a:cs typeface="Times New Roman" pitchFamily="18" charset="0"/>
              </a:rPr>
              <a:t>triethanolamine</a:t>
            </a:r>
            <a:r>
              <a:rPr lang="en-US" sz="1600" dirty="0">
                <a:solidFill>
                  <a:srgbClr val="00B050"/>
                </a:solidFill>
                <a:latin typeface="Times New Roman" pitchFamily="18" charset="0"/>
                <a:cs typeface="Times New Roman" pitchFamily="18" charset="0"/>
              </a:rPr>
              <a:t> on the properties of chemical bath deposited nickel sulphide thin films, </a:t>
            </a:r>
            <a:r>
              <a:rPr lang="en-US" sz="1600" i="1" dirty="0" err="1">
                <a:solidFill>
                  <a:srgbClr val="00B050"/>
                </a:solidFill>
                <a:latin typeface="Times New Roman" pitchFamily="18" charset="0"/>
                <a:cs typeface="Times New Roman" pitchFamily="18" charset="0"/>
              </a:rPr>
              <a:t>Jurnal</a:t>
            </a:r>
            <a:r>
              <a:rPr lang="en-US" sz="1600" i="1" dirty="0">
                <a:solidFill>
                  <a:srgbClr val="00B050"/>
                </a:solidFill>
                <a:latin typeface="Times New Roman" pitchFamily="18" charset="0"/>
                <a:cs typeface="Times New Roman" pitchFamily="18" charset="0"/>
              </a:rPr>
              <a:t> </a:t>
            </a:r>
            <a:r>
              <a:rPr lang="en-US" sz="1600" i="1" dirty="0" err="1">
                <a:solidFill>
                  <a:srgbClr val="00B050"/>
                </a:solidFill>
                <a:latin typeface="Times New Roman" pitchFamily="18" charset="0"/>
                <a:cs typeface="Times New Roman" pitchFamily="18" charset="0"/>
              </a:rPr>
              <a:t>Nanosains</a:t>
            </a:r>
            <a:r>
              <a:rPr lang="en-US" sz="1600" i="1" dirty="0">
                <a:solidFill>
                  <a:srgbClr val="00B050"/>
                </a:solidFill>
                <a:latin typeface="Times New Roman" pitchFamily="18" charset="0"/>
                <a:cs typeface="Times New Roman" pitchFamily="18" charset="0"/>
              </a:rPr>
              <a:t> &amp; </a:t>
            </a:r>
            <a:r>
              <a:rPr lang="en-US" sz="1600" i="1" dirty="0" err="1">
                <a:solidFill>
                  <a:srgbClr val="00B050"/>
                </a:solidFill>
                <a:latin typeface="Times New Roman" pitchFamily="18" charset="0"/>
                <a:cs typeface="Times New Roman" pitchFamily="18" charset="0"/>
              </a:rPr>
              <a:t>Nanoteknologi</a:t>
            </a:r>
            <a:r>
              <a:rPr lang="en-US" sz="1600" dirty="0">
                <a:solidFill>
                  <a:srgbClr val="00B050"/>
                </a:solidFill>
                <a:latin typeface="Times New Roman" pitchFamily="18" charset="0"/>
                <a:cs typeface="Times New Roman" pitchFamily="18" charset="0"/>
              </a:rPr>
              <a:t>, 3(2): 22-24</a:t>
            </a:r>
            <a:r>
              <a:rPr lang="en-US" sz="1600" dirty="0" smtClean="0">
                <a:solidFill>
                  <a:srgbClr val="00B050"/>
                </a:solidFill>
                <a:latin typeface="Times New Roman" pitchFamily="18" charset="0"/>
                <a:cs typeface="Times New Roman" pitchFamily="18" charset="0"/>
              </a:rPr>
              <a:t>.</a:t>
            </a:r>
          </a:p>
          <a:p>
            <a:pPr lvl="0">
              <a:buFont typeface="Wingdings" pitchFamily="2" charset="2"/>
              <a:buChar char="ü"/>
            </a:pPr>
            <a:endParaRPr lang="en-US" sz="1600" dirty="0">
              <a:solidFill>
                <a:srgbClr val="00B050"/>
              </a:solidFill>
              <a:latin typeface="Times New Roman" pitchFamily="18" charset="0"/>
              <a:cs typeface="Times New Roman" pitchFamily="18" charset="0"/>
            </a:endParaRPr>
          </a:p>
          <a:p>
            <a:pPr lvl="0">
              <a:buFont typeface="Wingdings" pitchFamily="2" charset="2"/>
              <a:buChar char="ü"/>
            </a:pPr>
            <a:r>
              <a:rPr lang="en-US" sz="1600" dirty="0">
                <a:solidFill>
                  <a:srgbClr val="00B050"/>
                </a:solidFill>
                <a:latin typeface="Times New Roman" pitchFamily="18" charset="0"/>
                <a:cs typeface="Times New Roman" pitchFamily="18" charset="0"/>
              </a:rPr>
              <a:t>K. </a:t>
            </a:r>
            <a:r>
              <a:rPr lang="en-US" sz="1600" dirty="0" err="1">
                <a:solidFill>
                  <a:srgbClr val="00B050"/>
                </a:solidFill>
                <a:latin typeface="Times New Roman" pitchFamily="18" charset="0"/>
                <a:cs typeface="Times New Roman" pitchFamily="18" charset="0"/>
              </a:rPr>
              <a:t>Anuar</a:t>
            </a:r>
            <a:r>
              <a:rPr lang="en-US" sz="1600" dirty="0">
                <a:solidFill>
                  <a:srgbClr val="00B050"/>
                </a:solidFill>
                <a:latin typeface="Times New Roman" pitchFamily="18" charset="0"/>
                <a:cs typeface="Times New Roman" pitchFamily="18" charset="0"/>
              </a:rPr>
              <a:t>, S.M. Ho, Y.Y. Loh, N. </a:t>
            </a:r>
            <a:r>
              <a:rPr lang="en-US" sz="1600" dirty="0" err="1">
                <a:solidFill>
                  <a:srgbClr val="00B050"/>
                </a:solidFill>
                <a:latin typeface="Times New Roman" pitchFamily="18" charset="0"/>
                <a:cs typeface="Times New Roman" pitchFamily="18" charset="0"/>
              </a:rPr>
              <a:t>Saravanan</a:t>
            </a:r>
            <a:r>
              <a:rPr lang="en-US" sz="1600" dirty="0">
                <a:solidFill>
                  <a:srgbClr val="00B050"/>
                </a:solidFill>
                <a:latin typeface="Times New Roman" pitchFamily="18" charset="0"/>
                <a:cs typeface="Times New Roman" pitchFamily="18" charset="0"/>
              </a:rPr>
              <a:t> (2010) Structural and morphological characterization of chemical bath deposition of </a:t>
            </a:r>
            <a:r>
              <a:rPr lang="en-US" sz="1600" dirty="0" err="1">
                <a:solidFill>
                  <a:srgbClr val="00B050"/>
                </a:solidFill>
                <a:latin typeface="Times New Roman" pitchFamily="18" charset="0"/>
                <a:cs typeface="Times New Roman" pitchFamily="18" charset="0"/>
              </a:rPr>
              <a:t>FeS</a:t>
            </a:r>
            <a:r>
              <a:rPr lang="en-US" sz="1600" dirty="0">
                <a:solidFill>
                  <a:srgbClr val="00B050"/>
                </a:solidFill>
                <a:latin typeface="Times New Roman" pitchFamily="18" charset="0"/>
                <a:cs typeface="Times New Roman" pitchFamily="18" charset="0"/>
              </a:rPr>
              <a:t> thin films in the presence of sodium tartrate as a complexing agent. </a:t>
            </a:r>
            <a:r>
              <a:rPr lang="en-US" sz="1600" i="1" dirty="0" err="1">
                <a:solidFill>
                  <a:srgbClr val="00B050"/>
                </a:solidFill>
                <a:latin typeface="Times New Roman" pitchFamily="18" charset="0"/>
                <a:cs typeface="Times New Roman" pitchFamily="18" charset="0"/>
              </a:rPr>
              <a:t>Silpakorn</a:t>
            </a:r>
            <a:r>
              <a:rPr lang="en-US" sz="1600" i="1" dirty="0">
                <a:solidFill>
                  <a:srgbClr val="00B050"/>
                </a:solidFill>
                <a:latin typeface="Times New Roman" pitchFamily="18" charset="0"/>
                <a:cs typeface="Times New Roman" pitchFamily="18" charset="0"/>
              </a:rPr>
              <a:t> U Science &amp; Tech J.,</a:t>
            </a:r>
            <a:r>
              <a:rPr lang="en-US" sz="1600" dirty="0">
                <a:solidFill>
                  <a:srgbClr val="00B050"/>
                </a:solidFill>
                <a:latin typeface="Times New Roman" pitchFamily="18" charset="0"/>
                <a:cs typeface="Times New Roman" pitchFamily="18" charset="0"/>
              </a:rPr>
              <a:t> 4(2): 36-42. </a:t>
            </a:r>
            <a:endParaRPr lang="en-US" sz="1600" dirty="0" smtClean="0">
              <a:solidFill>
                <a:srgbClr val="00B050"/>
              </a:solidFill>
              <a:latin typeface="Times New Roman" pitchFamily="18" charset="0"/>
              <a:cs typeface="Times New Roman" pitchFamily="18" charset="0"/>
            </a:endParaRPr>
          </a:p>
          <a:p>
            <a:pPr lvl="0">
              <a:buFont typeface="Wingdings" pitchFamily="2" charset="2"/>
              <a:buChar char="ü"/>
            </a:pPr>
            <a:endParaRPr lang="en-US" sz="1600" dirty="0">
              <a:solidFill>
                <a:srgbClr val="00B050"/>
              </a:solidFill>
              <a:latin typeface="Times New Roman" pitchFamily="18" charset="0"/>
              <a:cs typeface="Times New Roman" pitchFamily="18" charset="0"/>
            </a:endParaRPr>
          </a:p>
          <a:p>
            <a:pPr lvl="0">
              <a:buFont typeface="Wingdings" pitchFamily="2" charset="2"/>
              <a:buChar char="ü"/>
            </a:pPr>
            <a:r>
              <a:rPr lang="en-US" sz="1600" dirty="0">
                <a:solidFill>
                  <a:srgbClr val="00B050"/>
                </a:solidFill>
                <a:latin typeface="Times New Roman" pitchFamily="18" charset="0"/>
                <a:cs typeface="Times New Roman" pitchFamily="18" charset="0"/>
              </a:rPr>
              <a:t>K. </a:t>
            </a:r>
            <a:r>
              <a:rPr lang="en-US" sz="1600" dirty="0" err="1">
                <a:solidFill>
                  <a:srgbClr val="00B050"/>
                </a:solidFill>
                <a:latin typeface="Times New Roman" pitchFamily="18" charset="0"/>
                <a:cs typeface="Times New Roman" pitchFamily="18" charset="0"/>
              </a:rPr>
              <a:t>Anuar</a:t>
            </a:r>
            <a:r>
              <a:rPr lang="en-US" sz="1600" dirty="0">
                <a:solidFill>
                  <a:srgbClr val="00B050"/>
                </a:solidFill>
                <a:latin typeface="Times New Roman" pitchFamily="18" charset="0"/>
                <a:cs typeface="Times New Roman" pitchFamily="18" charset="0"/>
              </a:rPr>
              <a:t>, N. </a:t>
            </a:r>
            <a:r>
              <a:rPr lang="en-US" sz="1600" dirty="0" err="1">
                <a:solidFill>
                  <a:srgbClr val="00B050"/>
                </a:solidFill>
                <a:latin typeface="Times New Roman" pitchFamily="18" charset="0"/>
                <a:cs typeface="Times New Roman" pitchFamily="18" charset="0"/>
              </a:rPr>
              <a:t>Saravanan</a:t>
            </a:r>
            <a:r>
              <a:rPr lang="en-US" sz="1600" dirty="0">
                <a:solidFill>
                  <a:srgbClr val="00B050"/>
                </a:solidFill>
                <a:latin typeface="Times New Roman" pitchFamily="18" charset="0"/>
                <a:cs typeface="Times New Roman" pitchFamily="18" charset="0"/>
              </a:rPr>
              <a:t>, S.M. Ho, C.F. </a:t>
            </a:r>
            <a:r>
              <a:rPr lang="en-US" sz="1600" dirty="0" err="1">
                <a:solidFill>
                  <a:srgbClr val="00B050"/>
                </a:solidFill>
                <a:latin typeface="Times New Roman" pitchFamily="18" charset="0"/>
                <a:cs typeface="Times New Roman" pitchFamily="18" charset="0"/>
              </a:rPr>
              <a:t>Ngai</a:t>
            </a:r>
            <a:r>
              <a:rPr lang="en-US" sz="1600" dirty="0">
                <a:solidFill>
                  <a:srgbClr val="00B050"/>
                </a:solidFill>
                <a:latin typeface="Times New Roman" pitchFamily="18" charset="0"/>
                <a:cs typeface="Times New Roman" pitchFamily="18" charset="0"/>
              </a:rPr>
              <a:t> (2010) Structural transformations in chemical bath deposited nickel sulphide thin films. </a:t>
            </a:r>
            <a:r>
              <a:rPr lang="en-US" sz="1600" i="1" dirty="0">
                <a:solidFill>
                  <a:srgbClr val="00B050"/>
                </a:solidFill>
                <a:latin typeface="Times New Roman" pitchFamily="18" charset="0"/>
                <a:cs typeface="Times New Roman" pitchFamily="18" charset="0"/>
              </a:rPr>
              <a:t>Pacific Journal of Science and Technology</a:t>
            </a:r>
            <a:r>
              <a:rPr lang="en-US" sz="1600" dirty="0">
                <a:solidFill>
                  <a:srgbClr val="00B050"/>
                </a:solidFill>
                <a:latin typeface="Times New Roman" pitchFamily="18" charset="0"/>
                <a:cs typeface="Times New Roman" pitchFamily="18" charset="0"/>
              </a:rPr>
              <a:t>, 11(2): 441-445</a:t>
            </a:r>
            <a:r>
              <a:rPr lang="en-US" sz="1600" dirty="0" smtClean="0">
                <a:solidFill>
                  <a:srgbClr val="00B050"/>
                </a:solidFill>
                <a:latin typeface="Times New Roman" pitchFamily="18" charset="0"/>
                <a:cs typeface="Times New Roman" pitchFamily="18" charset="0"/>
              </a:rPr>
              <a:t>.</a:t>
            </a:r>
          </a:p>
          <a:p>
            <a:pPr lvl="0">
              <a:buFont typeface="Wingdings" pitchFamily="2" charset="2"/>
              <a:buChar char="ü"/>
            </a:pPr>
            <a:endParaRPr lang="en-US" sz="1600" dirty="0">
              <a:solidFill>
                <a:srgbClr val="00B050"/>
              </a:solidFill>
              <a:latin typeface="Times New Roman" pitchFamily="18" charset="0"/>
              <a:cs typeface="Times New Roman" pitchFamily="18" charset="0"/>
            </a:endParaRPr>
          </a:p>
          <a:p>
            <a:pPr lvl="0">
              <a:buFont typeface="Wingdings" pitchFamily="2" charset="2"/>
              <a:buChar char="ü"/>
            </a:pPr>
            <a:r>
              <a:rPr lang="en-US" sz="1600" dirty="0">
                <a:solidFill>
                  <a:srgbClr val="00B050"/>
                </a:solidFill>
                <a:latin typeface="Times New Roman" pitchFamily="18" charset="0"/>
                <a:cs typeface="Times New Roman" pitchFamily="18" charset="0"/>
              </a:rPr>
              <a:t>K. </a:t>
            </a:r>
            <a:r>
              <a:rPr lang="en-US" sz="1600" dirty="0" err="1">
                <a:solidFill>
                  <a:srgbClr val="00B050"/>
                </a:solidFill>
                <a:latin typeface="Times New Roman" pitchFamily="18" charset="0"/>
                <a:cs typeface="Times New Roman" pitchFamily="18" charset="0"/>
              </a:rPr>
              <a:t>Anuar</a:t>
            </a:r>
            <a:r>
              <a:rPr lang="en-US" sz="1600" dirty="0">
                <a:solidFill>
                  <a:srgbClr val="00B050"/>
                </a:solidFill>
                <a:latin typeface="Times New Roman" pitchFamily="18" charset="0"/>
                <a:cs typeface="Times New Roman" pitchFamily="18" charset="0"/>
              </a:rPr>
              <a:t>, S.M. Ho, S. </a:t>
            </a:r>
            <a:r>
              <a:rPr lang="en-US" sz="1600" dirty="0" err="1">
                <a:solidFill>
                  <a:srgbClr val="00B050"/>
                </a:solidFill>
                <a:latin typeface="Times New Roman" pitchFamily="18" charset="0"/>
                <a:cs typeface="Times New Roman" pitchFamily="18" charset="0"/>
              </a:rPr>
              <a:t>Atan</a:t>
            </a:r>
            <a:r>
              <a:rPr lang="en-US" sz="1600" dirty="0">
                <a:solidFill>
                  <a:srgbClr val="00B050"/>
                </a:solidFill>
                <a:latin typeface="Times New Roman" pitchFamily="18" charset="0"/>
                <a:cs typeface="Times New Roman" pitchFamily="18" charset="0"/>
              </a:rPr>
              <a:t>, N. </a:t>
            </a:r>
            <a:r>
              <a:rPr lang="en-US" sz="1600" dirty="0" err="1">
                <a:solidFill>
                  <a:srgbClr val="00B050"/>
                </a:solidFill>
                <a:latin typeface="Times New Roman" pitchFamily="18" charset="0"/>
                <a:cs typeface="Times New Roman" pitchFamily="18" charset="0"/>
              </a:rPr>
              <a:t>Saravanan</a:t>
            </a:r>
            <a:r>
              <a:rPr lang="en-US" sz="1600" dirty="0">
                <a:solidFill>
                  <a:srgbClr val="00B050"/>
                </a:solidFill>
                <a:latin typeface="Times New Roman" pitchFamily="18" charset="0"/>
                <a:cs typeface="Times New Roman" pitchFamily="18" charset="0"/>
              </a:rPr>
              <a:t> (2010) X-ray diffraction and atomic force microscopy studies of chemical bath deposited </a:t>
            </a:r>
            <a:r>
              <a:rPr lang="en-US" sz="1600" dirty="0" err="1">
                <a:solidFill>
                  <a:srgbClr val="00B050"/>
                </a:solidFill>
                <a:latin typeface="Times New Roman" pitchFamily="18" charset="0"/>
                <a:cs typeface="Times New Roman" pitchFamily="18" charset="0"/>
              </a:rPr>
              <a:t>FeS</a:t>
            </a:r>
            <a:r>
              <a:rPr lang="en-US" sz="1600" dirty="0">
                <a:solidFill>
                  <a:srgbClr val="00B050"/>
                </a:solidFill>
                <a:latin typeface="Times New Roman" pitchFamily="18" charset="0"/>
                <a:cs typeface="Times New Roman" pitchFamily="18" charset="0"/>
              </a:rPr>
              <a:t> thin films. </a:t>
            </a:r>
            <a:r>
              <a:rPr lang="en-US" sz="1600" i="1" dirty="0" err="1">
                <a:solidFill>
                  <a:srgbClr val="00B050"/>
                </a:solidFill>
                <a:latin typeface="Times New Roman" pitchFamily="18" charset="0"/>
                <a:cs typeface="Times New Roman" pitchFamily="18" charset="0"/>
              </a:rPr>
              <a:t>Studia</a:t>
            </a:r>
            <a:r>
              <a:rPr lang="en-US" sz="1600" i="1" dirty="0">
                <a:solidFill>
                  <a:srgbClr val="00B050"/>
                </a:solidFill>
                <a:latin typeface="Times New Roman" pitchFamily="18" charset="0"/>
                <a:cs typeface="Times New Roman" pitchFamily="18" charset="0"/>
              </a:rPr>
              <a:t> UBB. </a:t>
            </a:r>
            <a:r>
              <a:rPr lang="en-US" sz="1600" i="1" dirty="0" err="1">
                <a:solidFill>
                  <a:srgbClr val="00B050"/>
                </a:solidFill>
                <a:latin typeface="Times New Roman" pitchFamily="18" charset="0"/>
                <a:cs typeface="Times New Roman" pitchFamily="18" charset="0"/>
              </a:rPr>
              <a:t>Chemia</a:t>
            </a:r>
            <a:r>
              <a:rPr lang="en-US" sz="1600" dirty="0">
                <a:solidFill>
                  <a:srgbClr val="00B050"/>
                </a:solidFill>
                <a:latin typeface="Times New Roman" pitchFamily="18" charset="0"/>
                <a:cs typeface="Times New Roman" pitchFamily="18" charset="0"/>
              </a:rPr>
              <a:t>, 55(3): 5-11. </a:t>
            </a:r>
            <a:endParaRPr lang="en-US" sz="1600" dirty="0" smtClean="0">
              <a:solidFill>
                <a:srgbClr val="00B050"/>
              </a:solidFill>
              <a:latin typeface="Times New Roman" pitchFamily="18" charset="0"/>
              <a:cs typeface="Times New Roman" pitchFamily="18" charset="0"/>
            </a:endParaRPr>
          </a:p>
          <a:p>
            <a:pPr lvl="0">
              <a:buFont typeface="Wingdings" pitchFamily="2" charset="2"/>
              <a:buChar char="ü"/>
            </a:pPr>
            <a:endParaRPr lang="en-US" sz="1600" dirty="0">
              <a:solidFill>
                <a:srgbClr val="00B050"/>
              </a:solidFill>
              <a:latin typeface="Times New Roman" pitchFamily="18" charset="0"/>
              <a:cs typeface="Times New Roman" pitchFamily="18" charset="0"/>
            </a:endParaRPr>
          </a:p>
          <a:p>
            <a:pPr lvl="0">
              <a:buFont typeface="Wingdings" pitchFamily="2" charset="2"/>
              <a:buChar char="ü"/>
            </a:pPr>
            <a:r>
              <a:rPr lang="en-US" sz="1600" dirty="0">
                <a:solidFill>
                  <a:srgbClr val="00B050"/>
                </a:solidFill>
                <a:latin typeface="Times New Roman" pitchFamily="18" charset="0"/>
                <a:cs typeface="Times New Roman" pitchFamily="18" charset="0"/>
              </a:rPr>
              <a:t>K. </a:t>
            </a:r>
            <a:r>
              <a:rPr lang="en-US" sz="1600" dirty="0" err="1">
                <a:solidFill>
                  <a:srgbClr val="00B050"/>
                </a:solidFill>
                <a:latin typeface="Times New Roman" pitchFamily="18" charset="0"/>
                <a:cs typeface="Times New Roman" pitchFamily="18" charset="0"/>
              </a:rPr>
              <a:t>Anuar</a:t>
            </a:r>
            <a:r>
              <a:rPr lang="en-US" sz="1600" dirty="0">
                <a:solidFill>
                  <a:srgbClr val="00B050"/>
                </a:solidFill>
                <a:latin typeface="Times New Roman" pitchFamily="18" charset="0"/>
                <a:cs typeface="Times New Roman" pitchFamily="18" charset="0"/>
              </a:rPr>
              <a:t>, S.M. Ho, M. </a:t>
            </a:r>
            <a:r>
              <a:rPr lang="en-US" sz="1600" dirty="0" err="1">
                <a:solidFill>
                  <a:srgbClr val="00B050"/>
                </a:solidFill>
                <a:latin typeface="Times New Roman" pitchFamily="18" charset="0"/>
                <a:cs typeface="Times New Roman" pitchFamily="18" charset="0"/>
              </a:rPr>
              <a:t>Shanthi</a:t>
            </a:r>
            <a:r>
              <a:rPr lang="en-US" sz="1600" dirty="0">
                <a:solidFill>
                  <a:srgbClr val="00B050"/>
                </a:solidFill>
                <a:latin typeface="Times New Roman" pitchFamily="18" charset="0"/>
                <a:cs typeface="Times New Roman" pitchFamily="18" charset="0"/>
              </a:rPr>
              <a:t>, N. </a:t>
            </a:r>
            <a:r>
              <a:rPr lang="en-US" sz="1600" dirty="0" err="1">
                <a:solidFill>
                  <a:srgbClr val="00B050"/>
                </a:solidFill>
                <a:latin typeface="Times New Roman" pitchFamily="18" charset="0"/>
                <a:cs typeface="Times New Roman" pitchFamily="18" charset="0"/>
              </a:rPr>
              <a:t>Saravanan</a:t>
            </a:r>
            <a:r>
              <a:rPr lang="en-US" sz="1600" dirty="0">
                <a:solidFill>
                  <a:srgbClr val="00B050"/>
                </a:solidFill>
                <a:latin typeface="Times New Roman" pitchFamily="18" charset="0"/>
                <a:cs typeface="Times New Roman" pitchFamily="18" charset="0"/>
              </a:rPr>
              <a:t> (2010) Synthesis of </a:t>
            </a:r>
            <a:r>
              <a:rPr lang="en-US" sz="1600" dirty="0" err="1">
                <a:solidFill>
                  <a:srgbClr val="00B050"/>
                </a:solidFill>
                <a:latin typeface="Times New Roman" pitchFamily="18" charset="0"/>
                <a:cs typeface="Times New Roman" pitchFamily="18" charset="0"/>
              </a:rPr>
              <a:t>PbSe</a:t>
            </a:r>
            <a:r>
              <a:rPr lang="en-US" sz="1600" dirty="0">
                <a:solidFill>
                  <a:srgbClr val="00B050"/>
                </a:solidFill>
                <a:latin typeface="Times New Roman" pitchFamily="18" charset="0"/>
                <a:cs typeface="Times New Roman" pitchFamily="18" charset="0"/>
              </a:rPr>
              <a:t> thin film by chemical bath deposition and its characterization using XRD, SEM and UV-Vis spectrophotometer. </a:t>
            </a:r>
            <a:r>
              <a:rPr lang="en-US" sz="1600" i="1" dirty="0" err="1">
                <a:solidFill>
                  <a:srgbClr val="00B050"/>
                </a:solidFill>
                <a:latin typeface="Times New Roman" pitchFamily="18" charset="0"/>
                <a:cs typeface="Times New Roman" pitchFamily="18" charset="0"/>
              </a:rPr>
              <a:t>Makara</a:t>
            </a:r>
            <a:r>
              <a:rPr lang="en-US" sz="1600" i="1" dirty="0">
                <a:solidFill>
                  <a:srgbClr val="00B050"/>
                </a:solidFill>
                <a:latin typeface="Times New Roman" pitchFamily="18" charset="0"/>
                <a:cs typeface="Times New Roman" pitchFamily="18" charset="0"/>
              </a:rPr>
              <a:t> </a:t>
            </a:r>
            <a:r>
              <a:rPr lang="en-US" sz="1600" i="1" dirty="0" err="1">
                <a:solidFill>
                  <a:srgbClr val="00B050"/>
                </a:solidFill>
                <a:latin typeface="Times New Roman" pitchFamily="18" charset="0"/>
                <a:cs typeface="Times New Roman" pitchFamily="18" charset="0"/>
              </a:rPr>
              <a:t>Sains</a:t>
            </a:r>
            <a:r>
              <a:rPr lang="en-US" sz="1600" i="1" dirty="0">
                <a:solidFill>
                  <a:srgbClr val="00B050"/>
                </a:solidFill>
                <a:latin typeface="Times New Roman" pitchFamily="18" charset="0"/>
                <a:cs typeface="Times New Roman" pitchFamily="18" charset="0"/>
              </a:rPr>
              <a:t>,</a:t>
            </a:r>
            <a:r>
              <a:rPr lang="en-US" sz="1600" dirty="0">
                <a:solidFill>
                  <a:srgbClr val="00B050"/>
                </a:solidFill>
                <a:latin typeface="Times New Roman" pitchFamily="18" charset="0"/>
                <a:cs typeface="Times New Roman" pitchFamily="18" charset="0"/>
              </a:rPr>
              <a:t> 14(2): 117-120.</a:t>
            </a:r>
          </a:p>
          <a:p>
            <a:endParaRPr lang="en-US" dirty="0">
              <a:solidFill>
                <a:srgbClr val="00B050"/>
              </a:solidFill>
            </a:endParaRPr>
          </a:p>
        </p:txBody>
      </p:sp>
    </p:spTree>
    <p:extLst>
      <p:ext uri="{BB962C8B-B14F-4D97-AF65-F5344CB8AC3E}">
        <p14:creationId xmlns:p14="http://schemas.microsoft.com/office/powerpoint/2010/main" val="34704066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304800"/>
            <a:ext cx="7924800" cy="5410200"/>
          </a:xfrm>
        </p:spPr>
        <p:txBody>
          <a:bodyPr>
            <a:normAutofit lnSpcReduction="10000"/>
          </a:bodyPr>
          <a:lstStyle/>
          <a:p>
            <a:pPr lvl="0">
              <a:buFont typeface="Wingdings" pitchFamily="2" charset="2"/>
              <a:buChar char="ü"/>
            </a:pPr>
            <a:r>
              <a:rPr lang="en-US" sz="1600" dirty="0">
                <a:solidFill>
                  <a:srgbClr val="00B050"/>
                </a:solidFill>
                <a:latin typeface="Times New Roman" pitchFamily="18" charset="0"/>
                <a:cs typeface="Times New Roman" pitchFamily="18" charset="0"/>
              </a:rPr>
              <a:t>K. </a:t>
            </a:r>
            <a:r>
              <a:rPr lang="en-US" sz="1600" dirty="0" err="1">
                <a:solidFill>
                  <a:srgbClr val="00B050"/>
                </a:solidFill>
                <a:latin typeface="Times New Roman" pitchFamily="18" charset="0"/>
                <a:cs typeface="Times New Roman" pitchFamily="18" charset="0"/>
              </a:rPr>
              <a:t>Anuar</a:t>
            </a:r>
            <a:r>
              <a:rPr lang="en-US" sz="1600" dirty="0">
                <a:solidFill>
                  <a:srgbClr val="00B050"/>
                </a:solidFill>
                <a:latin typeface="Times New Roman" pitchFamily="18" charset="0"/>
                <a:cs typeface="Times New Roman" pitchFamily="18" charset="0"/>
              </a:rPr>
              <a:t>, S.M. Ho, W.T. Tan, C.F. </a:t>
            </a:r>
            <a:r>
              <a:rPr lang="en-US" sz="1600" dirty="0" err="1">
                <a:solidFill>
                  <a:srgbClr val="00B050"/>
                </a:solidFill>
                <a:latin typeface="Times New Roman" pitchFamily="18" charset="0"/>
                <a:cs typeface="Times New Roman" pitchFamily="18" charset="0"/>
              </a:rPr>
              <a:t>Ngai</a:t>
            </a:r>
            <a:r>
              <a:rPr lang="en-US" sz="1600" dirty="0">
                <a:solidFill>
                  <a:srgbClr val="00B050"/>
                </a:solidFill>
                <a:latin typeface="Times New Roman" pitchFamily="18" charset="0"/>
                <a:cs typeface="Times New Roman" pitchFamily="18" charset="0"/>
              </a:rPr>
              <a:t> (2011) Influence of </a:t>
            </a:r>
            <a:r>
              <a:rPr lang="en-US" sz="1600" dirty="0" err="1">
                <a:solidFill>
                  <a:srgbClr val="00B050"/>
                </a:solidFill>
                <a:latin typeface="Times New Roman" pitchFamily="18" charset="0"/>
                <a:cs typeface="Times New Roman" pitchFamily="18" charset="0"/>
              </a:rPr>
              <a:t>triethanolamine</a:t>
            </a:r>
            <a:r>
              <a:rPr lang="en-US" sz="1600" dirty="0">
                <a:solidFill>
                  <a:srgbClr val="00B050"/>
                </a:solidFill>
                <a:latin typeface="Times New Roman" pitchFamily="18" charset="0"/>
                <a:cs typeface="Times New Roman" pitchFamily="18" charset="0"/>
              </a:rPr>
              <a:t> on the chemical bath deposited </a:t>
            </a:r>
            <a:r>
              <a:rPr lang="en-US" sz="1600" dirty="0" err="1">
                <a:solidFill>
                  <a:srgbClr val="00B050"/>
                </a:solidFill>
                <a:latin typeface="Times New Roman" pitchFamily="18" charset="0"/>
                <a:cs typeface="Times New Roman" pitchFamily="18" charset="0"/>
              </a:rPr>
              <a:t>NiS</a:t>
            </a:r>
            <a:r>
              <a:rPr lang="en-US" sz="1600" dirty="0">
                <a:solidFill>
                  <a:srgbClr val="00B050"/>
                </a:solidFill>
                <a:latin typeface="Times New Roman" pitchFamily="18" charset="0"/>
                <a:cs typeface="Times New Roman" pitchFamily="18" charset="0"/>
              </a:rPr>
              <a:t> thin films, </a:t>
            </a:r>
            <a:r>
              <a:rPr lang="en-US" sz="1600" i="1" dirty="0">
                <a:solidFill>
                  <a:srgbClr val="00B050"/>
                </a:solidFill>
                <a:latin typeface="Times New Roman" pitchFamily="18" charset="0"/>
                <a:cs typeface="Times New Roman" pitchFamily="18" charset="0"/>
              </a:rPr>
              <a:t>American Journal of Applied Sciences</a:t>
            </a:r>
            <a:r>
              <a:rPr lang="en-US" sz="1600" dirty="0">
                <a:solidFill>
                  <a:srgbClr val="00B050"/>
                </a:solidFill>
                <a:latin typeface="Times New Roman" pitchFamily="18" charset="0"/>
                <a:cs typeface="Times New Roman" pitchFamily="18" charset="0"/>
              </a:rPr>
              <a:t>, 8(4): 359-361. </a:t>
            </a:r>
            <a:endParaRPr lang="en-US" sz="1600" dirty="0" smtClean="0">
              <a:solidFill>
                <a:srgbClr val="00B050"/>
              </a:solidFill>
              <a:latin typeface="Times New Roman" pitchFamily="18" charset="0"/>
              <a:cs typeface="Times New Roman" pitchFamily="18" charset="0"/>
            </a:endParaRPr>
          </a:p>
          <a:p>
            <a:pPr lvl="0">
              <a:buFont typeface="Wingdings" pitchFamily="2" charset="2"/>
              <a:buChar char="ü"/>
            </a:pPr>
            <a:endParaRPr lang="en-US" sz="1600" dirty="0">
              <a:solidFill>
                <a:srgbClr val="00B050"/>
              </a:solidFill>
              <a:latin typeface="Times New Roman" pitchFamily="18" charset="0"/>
              <a:cs typeface="Times New Roman" pitchFamily="18" charset="0"/>
            </a:endParaRPr>
          </a:p>
          <a:p>
            <a:pPr lvl="0">
              <a:buFont typeface="Wingdings" pitchFamily="2" charset="2"/>
              <a:buChar char="ü"/>
            </a:pPr>
            <a:r>
              <a:rPr lang="en-US" sz="1600" dirty="0">
                <a:solidFill>
                  <a:srgbClr val="00B050"/>
                </a:solidFill>
                <a:latin typeface="Times New Roman" pitchFamily="18" charset="0"/>
                <a:cs typeface="Times New Roman" pitchFamily="18" charset="0"/>
              </a:rPr>
              <a:t>K. </a:t>
            </a:r>
            <a:r>
              <a:rPr lang="en-US" sz="1600" dirty="0" err="1">
                <a:solidFill>
                  <a:srgbClr val="00B050"/>
                </a:solidFill>
                <a:latin typeface="Times New Roman" pitchFamily="18" charset="0"/>
                <a:cs typeface="Times New Roman" pitchFamily="18" charset="0"/>
              </a:rPr>
              <a:t>Anuar</a:t>
            </a:r>
            <a:r>
              <a:rPr lang="en-US" sz="1600" dirty="0">
                <a:solidFill>
                  <a:srgbClr val="00B050"/>
                </a:solidFill>
                <a:latin typeface="Times New Roman" pitchFamily="18" charset="0"/>
                <a:cs typeface="Times New Roman" pitchFamily="18" charset="0"/>
              </a:rPr>
              <a:t>, W.T. Tan, N. </a:t>
            </a:r>
            <a:r>
              <a:rPr lang="en-US" sz="1600" dirty="0" err="1">
                <a:solidFill>
                  <a:srgbClr val="00B050"/>
                </a:solidFill>
                <a:latin typeface="Times New Roman" pitchFamily="18" charset="0"/>
                <a:cs typeface="Times New Roman" pitchFamily="18" charset="0"/>
              </a:rPr>
              <a:t>Saravanan</a:t>
            </a:r>
            <a:r>
              <a:rPr lang="en-US" sz="1600" dirty="0">
                <a:solidFill>
                  <a:srgbClr val="00B050"/>
                </a:solidFill>
                <a:latin typeface="Times New Roman" pitchFamily="18" charset="0"/>
                <a:cs typeface="Times New Roman" pitchFamily="18" charset="0"/>
              </a:rPr>
              <a:t>, S.M. Ho (2011) Influence of pH on the properties of chemical bath deposited Ni</a:t>
            </a:r>
            <a:r>
              <a:rPr lang="en-US" sz="1600" baseline="-25000" dirty="0">
                <a:solidFill>
                  <a:srgbClr val="00B050"/>
                </a:solidFill>
                <a:latin typeface="Times New Roman" pitchFamily="18" charset="0"/>
                <a:cs typeface="Times New Roman" pitchFamily="18" charset="0"/>
              </a:rPr>
              <a:t>4</a:t>
            </a:r>
            <a:r>
              <a:rPr lang="en-US" sz="1600" dirty="0">
                <a:solidFill>
                  <a:srgbClr val="00B050"/>
                </a:solidFill>
                <a:latin typeface="Times New Roman" pitchFamily="18" charset="0"/>
                <a:cs typeface="Times New Roman" pitchFamily="18" charset="0"/>
              </a:rPr>
              <a:t>S</a:t>
            </a:r>
            <a:r>
              <a:rPr lang="en-US" sz="1600" baseline="-25000" dirty="0">
                <a:solidFill>
                  <a:srgbClr val="00B050"/>
                </a:solidFill>
                <a:latin typeface="Times New Roman" pitchFamily="18" charset="0"/>
                <a:cs typeface="Times New Roman" pitchFamily="18" charset="0"/>
              </a:rPr>
              <a:t>3</a:t>
            </a:r>
            <a:r>
              <a:rPr lang="en-US" sz="1600" dirty="0">
                <a:solidFill>
                  <a:srgbClr val="00B050"/>
                </a:solidFill>
                <a:latin typeface="Times New Roman" pitchFamily="18" charset="0"/>
                <a:cs typeface="Times New Roman" pitchFamily="18" charset="0"/>
              </a:rPr>
              <a:t> thin films, </a:t>
            </a:r>
            <a:r>
              <a:rPr lang="en-US" sz="1600" i="1" dirty="0">
                <a:solidFill>
                  <a:srgbClr val="00B050"/>
                </a:solidFill>
                <a:latin typeface="Times New Roman" pitchFamily="18" charset="0"/>
                <a:cs typeface="Times New Roman" pitchFamily="18" charset="0"/>
              </a:rPr>
              <a:t>Bangladesh Journal of Scientific and Industrial Research</a:t>
            </a:r>
            <a:r>
              <a:rPr lang="en-US" sz="1600" dirty="0">
                <a:solidFill>
                  <a:srgbClr val="00B050"/>
                </a:solidFill>
                <a:latin typeface="Times New Roman" pitchFamily="18" charset="0"/>
                <a:cs typeface="Times New Roman" pitchFamily="18" charset="0"/>
              </a:rPr>
              <a:t>, 46(2): 243-246.  </a:t>
            </a:r>
            <a:endParaRPr lang="en-US" sz="1600" dirty="0" smtClean="0">
              <a:solidFill>
                <a:srgbClr val="00B050"/>
              </a:solidFill>
              <a:latin typeface="Times New Roman" pitchFamily="18" charset="0"/>
              <a:cs typeface="Times New Roman" pitchFamily="18" charset="0"/>
            </a:endParaRPr>
          </a:p>
          <a:p>
            <a:pPr lvl="0">
              <a:buFont typeface="Wingdings" pitchFamily="2" charset="2"/>
              <a:buChar char="ü"/>
            </a:pPr>
            <a:endParaRPr lang="en-US" sz="1600" dirty="0">
              <a:solidFill>
                <a:srgbClr val="00B050"/>
              </a:solidFill>
              <a:latin typeface="Times New Roman" pitchFamily="18" charset="0"/>
              <a:cs typeface="Times New Roman" pitchFamily="18" charset="0"/>
            </a:endParaRPr>
          </a:p>
          <a:p>
            <a:pPr lvl="0">
              <a:buFont typeface="Wingdings" pitchFamily="2" charset="2"/>
              <a:buChar char="ü"/>
            </a:pPr>
            <a:r>
              <a:rPr lang="en-US" sz="1600" dirty="0">
                <a:solidFill>
                  <a:srgbClr val="00B050"/>
                </a:solidFill>
                <a:latin typeface="Times New Roman" pitchFamily="18" charset="0"/>
                <a:cs typeface="Times New Roman" pitchFamily="18" charset="0"/>
              </a:rPr>
              <a:t>K. </a:t>
            </a:r>
            <a:r>
              <a:rPr lang="en-US" sz="1600" dirty="0" err="1">
                <a:solidFill>
                  <a:srgbClr val="00B050"/>
                </a:solidFill>
                <a:latin typeface="Times New Roman" pitchFamily="18" charset="0"/>
                <a:cs typeface="Times New Roman" pitchFamily="18" charset="0"/>
              </a:rPr>
              <a:t>Anuar</a:t>
            </a:r>
            <a:r>
              <a:rPr lang="en-US" sz="1600" dirty="0">
                <a:solidFill>
                  <a:srgbClr val="00B050"/>
                </a:solidFill>
                <a:latin typeface="Times New Roman" pitchFamily="18" charset="0"/>
                <a:cs typeface="Times New Roman" pitchFamily="18" charset="0"/>
              </a:rPr>
              <a:t>, W.T. Tan, S.M. Ho, N. </a:t>
            </a:r>
            <a:r>
              <a:rPr lang="en-US" sz="1600" dirty="0" err="1">
                <a:solidFill>
                  <a:srgbClr val="00B050"/>
                </a:solidFill>
                <a:latin typeface="Times New Roman" pitchFamily="18" charset="0"/>
                <a:cs typeface="Times New Roman" pitchFamily="18" charset="0"/>
              </a:rPr>
              <a:t>Saravanan</a:t>
            </a:r>
            <a:r>
              <a:rPr lang="en-US" sz="1600" dirty="0">
                <a:solidFill>
                  <a:srgbClr val="00B050"/>
                </a:solidFill>
                <a:latin typeface="Times New Roman" pitchFamily="18" charset="0"/>
                <a:cs typeface="Times New Roman" pitchFamily="18" charset="0"/>
              </a:rPr>
              <a:t> (2011) Deposition and characterization of </a:t>
            </a:r>
            <a:r>
              <a:rPr lang="en-US" sz="1600" dirty="0" err="1">
                <a:solidFill>
                  <a:srgbClr val="00B050"/>
                </a:solidFill>
                <a:latin typeface="Times New Roman" pitchFamily="18" charset="0"/>
                <a:cs typeface="Times New Roman" pitchFamily="18" charset="0"/>
              </a:rPr>
              <a:t>ZnS</a:t>
            </a:r>
            <a:r>
              <a:rPr lang="en-US" sz="1600" dirty="0">
                <a:solidFill>
                  <a:srgbClr val="00B050"/>
                </a:solidFill>
                <a:latin typeface="Times New Roman" pitchFamily="18" charset="0"/>
                <a:cs typeface="Times New Roman" pitchFamily="18" charset="0"/>
              </a:rPr>
              <a:t> thin films using chemical bath deposition method in the presence of sodium tartrate as complexing agent.  </a:t>
            </a:r>
            <a:r>
              <a:rPr lang="en-US" sz="1600" i="1" dirty="0">
                <a:solidFill>
                  <a:srgbClr val="00B050"/>
                </a:solidFill>
                <a:latin typeface="Times New Roman" pitchFamily="18" charset="0"/>
                <a:cs typeface="Times New Roman" pitchFamily="18" charset="0"/>
              </a:rPr>
              <a:t>Pak. J. Sci. Ind. Res. Ser. A: </a:t>
            </a:r>
            <a:r>
              <a:rPr lang="en-US" sz="1600" i="1" dirty="0" err="1">
                <a:solidFill>
                  <a:srgbClr val="00B050"/>
                </a:solidFill>
                <a:latin typeface="Times New Roman" pitchFamily="18" charset="0"/>
                <a:cs typeface="Times New Roman" pitchFamily="18" charset="0"/>
              </a:rPr>
              <a:t>Phy</a:t>
            </a:r>
            <a:r>
              <a:rPr lang="en-US" sz="1600" i="1" dirty="0">
                <a:solidFill>
                  <a:srgbClr val="00B050"/>
                </a:solidFill>
                <a:latin typeface="Times New Roman" pitchFamily="18" charset="0"/>
                <a:cs typeface="Times New Roman" pitchFamily="18" charset="0"/>
              </a:rPr>
              <a:t>. Sci</a:t>
            </a:r>
            <a:r>
              <a:rPr lang="en-US" sz="1600" dirty="0">
                <a:solidFill>
                  <a:srgbClr val="00B050"/>
                </a:solidFill>
                <a:latin typeface="Times New Roman" pitchFamily="18" charset="0"/>
                <a:cs typeface="Times New Roman" pitchFamily="18" charset="0"/>
              </a:rPr>
              <a:t>., 54(1): 1-5</a:t>
            </a:r>
            <a:r>
              <a:rPr lang="en-US" sz="1600" dirty="0" smtClean="0">
                <a:solidFill>
                  <a:srgbClr val="00B050"/>
                </a:solidFill>
                <a:latin typeface="Times New Roman" pitchFamily="18" charset="0"/>
                <a:cs typeface="Times New Roman" pitchFamily="18" charset="0"/>
              </a:rPr>
              <a:t>.</a:t>
            </a:r>
          </a:p>
          <a:p>
            <a:pPr lvl="0">
              <a:buFont typeface="Wingdings" pitchFamily="2" charset="2"/>
              <a:buChar char="ü"/>
            </a:pPr>
            <a:endParaRPr lang="en-US" sz="1600" dirty="0">
              <a:solidFill>
                <a:srgbClr val="00B050"/>
              </a:solidFill>
              <a:latin typeface="Times New Roman" pitchFamily="18" charset="0"/>
              <a:cs typeface="Times New Roman" pitchFamily="18" charset="0"/>
            </a:endParaRPr>
          </a:p>
          <a:p>
            <a:pPr lvl="0">
              <a:buFont typeface="Wingdings" pitchFamily="2" charset="2"/>
              <a:buChar char="ü"/>
            </a:pPr>
            <a:r>
              <a:rPr lang="en-US" sz="1600" dirty="0">
                <a:solidFill>
                  <a:srgbClr val="00B050"/>
                </a:solidFill>
                <a:latin typeface="Times New Roman" pitchFamily="18" charset="0"/>
                <a:cs typeface="Times New Roman" pitchFamily="18" charset="0"/>
              </a:rPr>
              <a:t>K. </a:t>
            </a:r>
            <a:r>
              <a:rPr lang="en-US" sz="1600" dirty="0" err="1">
                <a:solidFill>
                  <a:srgbClr val="00B050"/>
                </a:solidFill>
                <a:latin typeface="Times New Roman" pitchFamily="18" charset="0"/>
                <a:cs typeface="Times New Roman" pitchFamily="18" charset="0"/>
              </a:rPr>
              <a:t>Anuar</a:t>
            </a:r>
            <a:r>
              <a:rPr lang="en-US" sz="1600" dirty="0">
                <a:solidFill>
                  <a:srgbClr val="00B050"/>
                </a:solidFill>
                <a:latin typeface="Times New Roman" pitchFamily="18" charset="0"/>
                <a:cs typeface="Times New Roman" pitchFamily="18" charset="0"/>
              </a:rPr>
              <a:t>, R. </a:t>
            </a:r>
            <a:r>
              <a:rPr lang="en-US" sz="1600" dirty="0" err="1">
                <a:solidFill>
                  <a:srgbClr val="00B050"/>
                </a:solidFill>
                <a:latin typeface="Times New Roman" pitchFamily="18" charset="0"/>
                <a:cs typeface="Times New Roman" pitchFamily="18" charset="0"/>
              </a:rPr>
              <a:t>Nani</a:t>
            </a:r>
            <a:r>
              <a:rPr lang="en-US" sz="1600" dirty="0">
                <a:solidFill>
                  <a:srgbClr val="00B050"/>
                </a:solidFill>
                <a:latin typeface="Times New Roman" pitchFamily="18" charset="0"/>
                <a:cs typeface="Times New Roman" pitchFamily="18" charset="0"/>
              </a:rPr>
              <a:t>, S.M. Ho (2011) Atomic force microscopy studies of zinc sulfide thin films. </a:t>
            </a:r>
            <a:r>
              <a:rPr lang="en-US" sz="1600" i="1" dirty="0">
                <a:solidFill>
                  <a:srgbClr val="00B050"/>
                </a:solidFill>
                <a:latin typeface="Times New Roman" pitchFamily="18" charset="0"/>
                <a:cs typeface="Times New Roman" pitchFamily="18" charset="0"/>
              </a:rPr>
              <a:t>International Journal of Advanced Engineering Sciences and Technologies</a:t>
            </a:r>
            <a:r>
              <a:rPr lang="en-US" sz="1600" dirty="0">
                <a:solidFill>
                  <a:srgbClr val="00B050"/>
                </a:solidFill>
                <a:latin typeface="Times New Roman" pitchFamily="18" charset="0"/>
                <a:cs typeface="Times New Roman" pitchFamily="18" charset="0"/>
              </a:rPr>
              <a:t>, 7(1): 169-172</a:t>
            </a:r>
            <a:r>
              <a:rPr lang="en-US" sz="1600" dirty="0" smtClean="0">
                <a:solidFill>
                  <a:srgbClr val="00B050"/>
                </a:solidFill>
                <a:latin typeface="Times New Roman" pitchFamily="18" charset="0"/>
                <a:cs typeface="Times New Roman" pitchFamily="18" charset="0"/>
              </a:rPr>
              <a:t>.</a:t>
            </a:r>
          </a:p>
          <a:p>
            <a:pPr lvl="0">
              <a:buFont typeface="Wingdings" pitchFamily="2" charset="2"/>
              <a:buChar char="ü"/>
            </a:pPr>
            <a:endParaRPr lang="en-US" sz="1600" dirty="0">
              <a:solidFill>
                <a:srgbClr val="00B050"/>
              </a:solidFill>
              <a:latin typeface="Times New Roman" pitchFamily="18" charset="0"/>
              <a:cs typeface="Times New Roman" pitchFamily="18" charset="0"/>
            </a:endParaRPr>
          </a:p>
          <a:p>
            <a:pPr lvl="0">
              <a:buFont typeface="Wingdings" pitchFamily="2" charset="2"/>
              <a:buChar char="ü"/>
            </a:pPr>
            <a:r>
              <a:rPr lang="en-US" sz="1600" dirty="0">
                <a:solidFill>
                  <a:srgbClr val="00B050"/>
                </a:solidFill>
                <a:latin typeface="Times New Roman" pitchFamily="18" charset="0"/>
                <a:cs typeface="Times New Roman" pitchFamily="18" charset="0"/>
              </a:rPr>
              <a:t>K. </a:t>
            </a:r>
            <a:r>
              <a:rPr lang="en-US" sz="1600" dirty="0" err="1">
                <a:solidFill>
                  <a:srgbClr val="00B050"/>
                </a:solidFill>
                <a:latin typeface="Times New Roman" pitchFamily="18" charset="0"/>
                <a:cs typeface="Times New Roman" pitchFamily="18" charset="0"/>
              </a:rPr>
              <a:t>Anuar</a:t>
            </a:r>
            <a:r>
              <a:rPr lang="en-US" sz="1600" dirty="0">
                <a:solidFill>
                  <a:srgbClr val="00B050"/>
                </a:solidFill>
                <a:latin typeface="Times New Roman" pitchFamily="18" charset="0"/>
                <a:cs typeface="Times New Roman" pitchFamily="18" charset="0"/>
              </a:rPr>
              <a:t>, W.T. Tan, S.M. Ho, X.Y. </a:t>
            </a:r>
            <a:r>
              <a:rPr lang="en-US" sz="1600" dirty="0" err="1">
                <a:solidFill>
                  <a:srgbClr val="00B050"/>
                </a:solidFill>
                <a:latin typeface="Times New Roman" pitchFamily="18" charset="0"/>
                <a:cs typeface="Times New Roman" pitchFamily="18" charset="0"/>
              </a:rPr>
              <a:t>Teh</a:t>
            </a:r>
            <a:r>
              <a:rPr lang="en-US" sz="1600" dirty="0">
                <a:solidFill>
                  <a:srgbClr val="00B050"/>
                </a:solidFill>
                <a:latin typeface="Times New Roman" pitchFamily="18" charset="0"/>
                <a:cs typeface="Times New Roman" pitchFamily="18" charset="0"/>
              </a:rPr>
              <a:t> (2011) Deposition and characterization of tin sulphide thin films by chemical bath deposition technique. </a:t>
            </a:r>
            <a:r>
              <a:rPr lang="en-US" sz="1600" i="1" dirty="0">
                <a:solidFill>
                  <a:srgbClr val="00B050"/>
                </a:solidFill>
                <a:latin typeface="Times New Roman" pitchFamily="18" charset="0"/>
                <a:cs typeface="Times New Roman" pitchFamily="18" charset="0"/>
              </a:rPr>
              <a:t>International Journal of Applied Chemistry</a:t>
            </a:r>
            <a:r>
              <a:rPr lang="en-US" sz="1600" dirty="0">
                <a:solidFill>
                  <a:srgbClr val="00B050"/>
                </a:solidFill>
                <a:latin typeface="Times New Roman" pitchFamily="18" charset="0"/>
                <a:cs typeface="Times New Roman" pitchFamily="18" charset="0"/>
              </a:rPr>
              <a:t>, 7(2): 175-182.</a:t>
            </a:r>
          </a:p>
          <a:p>
            <a:endParaRPr lang="en-US" dirty="0">
              <a:solidFill>
                <a:srgbClr val="00B050"/>
              </a:solidFill>
            </a:endParaRPr>
          </a:p>
        </p:txBody>
      </p:sp>
    </p:spTree>
    <p:extLst>
      <p:ext uri="{BB962C8B-B14F-4D97-AF65-F5344CB8AC3E}">
        <p14:creationId xmlns:p14="http://schemas.microsoft.com/office/powerpoint/2010/main" val="20756121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228600"/>
            <a:ext cx="7848600" cy="5486400"/>
          </a:xfrm>
        </p:spPr>
        <p:txBody>
          <a:bodyPr>
            <a:normAutofit lnSpcReduction="10000"/>
          </a:bodyPr>
          <a:lstStyle/>
          <a:p>
            <a:pPr lvl="0">
              <a:buFont typeface="Wingdings" pitchFamily="2" charset="2"/>
              <a:buChar char="ü"/>
            </a:pPr>
            <a:r>
              <a:rPr lang="en-US" sz="1600" dirty="0">
                <a:solidFill>
                  <a:srgbClr val="00B050"/>
                </a:solidFill>
                <a:latin typeface="Times New Roman" pitchFamily="18" charset="0"/>
                <a:cs typeface="Times New Roman" pitchFamily="18" charset="0"/>
              </a:rPr>
              <a:t>K. </a:t>
            </a:r>
            <a:r>
              <a:rPr lang="en-US" sz="1600" dirty="0" err="1">
                <a:solidFill>
                  <a:srgbClr val="00B050"/>
                </a:solidFill>
                <a:latin typeface="Times New Roman" pitchFamily="18" charset="0"/>
                <a:cs typeface="Times New Roman" pitchFamily="18" charset="0"/>
              </a:rPr>
              <a:t>Anuar</a:t>
            </a:r>
            <a:r>
              <a:rPr lang="en-US" sz="1600" dirty="0">
                <a:solidFill>
                  <a:srgbClr val="00B050"/>
                </a:solidFill>
                <a:latin typeface="Times New Roman" pitchFamily="18" charset="0"/>
                <a:cs typeface="Times New Roman" pitchFamily="18" charset="0"/>
              </a:rPr>
              <a:t>, S.M. Ho, S. </a:t>
            </a:r>
            <a:r>
              <a:rPr lang="en-US" sz="1600" dirty="0" err="1">
                <a:solidFill>
                  <a:srgbClr val="00B050"/>
                </a:solidFill>
                <a:latin typeface="Times New Roman" pitchFamily="18" charset="0"/>
                <a:cs typeface="Times New Roman" pitchFamily="18" charset="0"/>
              </a:rPr>
              <a:t>Atan</a:t>
            </a:r>
            <a:r>
              <a:rPr lang="en-US" sz="1600" dirty="0">
                <a:solidFill>
                  <a:srgbClr val="00B050"/>
                </a:solidFill>
                <a:latin typeface="Times New Roman" pitchFamily="18" charset="0"/>
                <a:cs typeface="Times New Roman" pitchFamily="18" charset="0"/>
              </a:rPr>
              <a:t>, M.J. </a:t>
            </a:r>
            <a:r>
              <a:rPr lang="en-US" sz="1600" dirty="0" err="1">
                <a:solidFill>
                  <a:srgbClr val="00B050"/>
                </a:solidFill>
                <a:latin typeface="Times New Roman" pitchFamily="18" charset="0"/>
                <a:cs typeface="Times New Roman" pitchFamily="18" charset="0"/>
              </a:rPr>
              <a:t>Haron</a:t>
            </a:r>
            <a:r>
              <a:rPr lang="en-US" sz="1600" dirty="0">
                <a:solidFill>
                  <a:srgbClr val="00B050"/>
                </a:solidFill>
                <a:latin typeface="Times New Roman" pitchFamily="18" charset="0"/>
                <a:cs typeface="Times New Roman" pitchFamily="18" charset="0"/>
              </a:rPr>
              <a:t> (2011) The effect of the pH value on the growth and properties of chemical bath deposited SnS thin films. </a:t>
            </a:r>
            <a:r>
              <a:rPr lang="en-US" sz="1600" i="1" dirty="0">
                <a:solidFill>
                  <a:srgbClr val="00B050"/>
                </a:solidFill>
                <a:latin typeface="Times New Roman" pitchFamily="18" charset="0"/>
                <a:cs typeface="Times New Roman" pitchFamily="18" charset="0"/>
              </a:rPr>
              <a:t>Research Journal of Chemistry and Environment</a:t>
            </a:r>
            <a:r>
              <a:rPr lang="en-US" sz="1600" dirty="0">
                <a:solidFill>
                  <a:srgbClr val="00B050"/>
                </a:solidFill>
                <a:latin typeface="Times New Roman" pitchFamily="18" charset="0"/>
                <a:cs typeface="Times New Roman" pitchFamily="18" charset="0"/>
              </a:rPr>
              <a:t>. 15(3): 45-48. </a:t>
            </a:r>
            <a:endParaRPr lang="en-US" sz="1600" dirty="0" smtClean="0">
              <a:solidFill>
                <a:srgbClr val="00B050"/>
              </a:solidFill>
              <a:latin typeface="Times New Roman" pitchFamily="18" charset="0"/>
              <a:cs typeface="Times New Roman" pitchFamily="18" charset="0"/>
            </a:endParaRPr>
          </a:p>
          <a:p>
            <a:pPr lvl="0">
              <a:buFont typeface="Wingdings" pitchFamily="2" charset="2"/>
              <a:buChar char="ü"/>
            </a:pPr>
            <a:endParaRPr lang="en-US" sz="1600" dirty="0">
              <a:solidFill>
                <a:srgbClr val="00B050"/>
              </a:solidFill>
              <a:latin typeface="Times New Roman" pitchFamily="18" charset="0"/>
              <a:cs typeface="Times New Roman" pitchFamily="18" charset="0"/>
            </a:endParaRPr>
          </a:p>
          <a:p>
            <a:pPr lvl="0">
              <a:buFont typeface="Wingdings" pitchFamily="2" charset="2"/>
              <a:buChar char="ü"/>
            </a:pPr>
            <a:r>
              <a:rPr lang="en-US" sz="1600" dirty="0">
                <a:solidFill>
                  <a:srgbClr val="00B050"/>
                </a:solidFill>
                <a:latin typeface="Times New Roman" pitchFamily="18" charset="0"/>
                <a:cs typeface="Times New Roman" pitchFamily="18" charset="0"/>
              </a:rPr>
              <a:t>K. </a:t>
            </a:r>
            <a:r>
              <a:rPr lang="en-US" sz="1600" dirty="0" err="1">
                <a:solidFill>
                  <a:srgbClr val="00B050"/>
                </a:solidFill>
                <a:latin typeface="Times New Roman" pitchFamily="18" charset="0"/>
                <a:cs typeface="Times New Roman" pitchFamily="18" charset="0"/>
              </a:rPr>
              <a:t>Anuar</a:t>
            </a:r>
            <a:r>
              <a:rPr lang="en-US" sz="1600" dirty="0">
                <a:solidFill>
                  <a:srgbClr val="00B050"/>
                </a:solidFill>
                <a:latin typeface="Times New Roman" pitchFamily="18" charset="0"/>
                <a:cs typeface="Times New Roman" pitchFamily="18" charset="0"/>
              </a:rPr>
              <a:t>, S.M. Ho, W.T. Tee, K.S. Lim, N. </a:t>
            </a:r>
            <a:r>
              <a:rPr lang="en-US" sz="1600" dirty="0" err="1">
                <a:solidFill>
                  <a:srgbClr val="00B050"/>
                </a:solidFill>
                <a:latin typeface="Times New Roman" pitchFamily="18" charset="0"/>
                <a:cs typeface="Times New Roman" pitchFamily="18" charset="0"/>
              </a:rPr>
              <a:t>Saravanan</a:t>
            </a:r>
            <a:r>
              <a:rPr lang="en-US" sz="1600" dirty="0">
                <a:solidFill>
                  <a:srgbClr val="00B050"/>
                </a:solidFill>
                <a:latin typeface="Times New Roman" pitchFamily="18" charset="0"/>
                <a:cs typeface="Times New Roman" pitchFamily="18" charset="0"/>
              </a:rPr>
              <a:t> (2011) Morphological characterization of </a:t>
            </a:r>
            <a:r>
              <a:rPr lang="en-US" sz="1600" dirty="0" err="1">
                <a:solidFill>
                  <a:srgbClr val="00B050"/>
                </a:solidFill>
                <a:latin typeface="Times New Roman" pitchFamily="18" charset="0"/>
                <a:cs typeface="Times New Roman" pitchFamily="18" charset="0"/>
              </a:rPr>
              <a:t>CuS</a:t>
            </a:r>
            <a:r>
              <a:rPr lang="en-US" sz="1600" dirty="0">
                <a:solidFill>
                  <a:srgbClr val="00B050"/>
                </a:solidFill>
                <a:latin typeface="Times New Roman" pitchFamily="18" charset="0"/>
                <a:cs typeface="Times New Roman" pitchFamily="18" charset="0"/>
              </a:rPr>
              <a:t> thin films by atomic force microscopy, </a:t>
            </a:r>
            <a:r>
              <a:rPr lang="en-US" sz="1600" i="1" dirty="0">
                <a:solidFill>
                  <a:srgbClr val="00B050"/>
                </a:solidFill>
                <a:latin typeface="Times New Roman" pitchFamily="18" charset="0"/>
                <a:cs typeface="Times New Roman" pitchFamily="18" charset="0"/>
              </a:rPr>
              <a:t>Research Journal of Applied Sciences, Engineering and Technology</a:t>
            </a:r>
            <a:r>
              <a:rPr lang="en-US" sz="1600" dirty="0">
                <a:solidFill>
                  <a:srgbClr val="00B050"/>
                </a:solidFill>
                <a:latin typeface="Times New Roman" pitchFamily="18" charset="0"/>
                <a:cs typeface="Times New Roman" pitchFamily="18" charset="0"/>
              </a:rPr>
              <a:t>, 3(6): 513-518</a:t>
            </a:r>
            <a:r>
              <a:rPr lang="en-US" sz="1600" dirty="0" smtClean="0">
                <a:solidFill>
                  <a:srgbClr val="00B050"/>
                </a:solidFill>
                <a:latin typeface="Times New Roman" pitchFamily="18" charset="0"/>
                <a:cs typeface="Times New Roman" pitchFamily="18" charset="0"/>
              </a:rPr>
              <a:t>.</a:t>
            </a:r>
          </a:p>
          <a:p>
            <a:pPr lvl="0">
              <a:buFont typeface="Wingdings" pitchFamily="2" charset="2"/>
              <a:buChar char="ü"/>
            </a:pPr>
            <a:endParaRPr lang="en-US" sz="1600" dirty="0">
              <a:solidFill>
                <a:srgbClr val="00B050"/>
              </a:solidFill>
              <a:latin typeface="Times New Roman" pitchFamily="18" charset="0"/>
              <a:cs typeface="Times New Roman" pitchFamily="18" charset="0"/>
            </a:endParaRPr>
          </a:p>
          <a:p>
            <a:pPr lvl="0">
              <a:buFont typeface="Wingdings" pitchFamily="2" charset="2"/>
              <a:buChar char="ü"/>
            </a:pPr>
            <a:r>
              <a:rPr lang="en-US" sz="1600" dirty="0">
                <a:solidFill>
                  <a:srgbClr val="00B050"/>
                </a:solidFill>
                <a:latin typeface="Times New Roman" pitchFamily="18" charset="0"/>
                <a:cs typeface="Times New Roman" pitchFamily="18" charset="0"/>
              </a:rPr>
              <a:t>K. </a:t>
            </a:r>
            <a:r>
              <a:rPr lang="en-US" sz="1600" dirty="0" err="1">
                <a:solidFill>
                  <a:srgbClr val="00B050"/>
                </a:solidFill>
                <a:latin typeface="Times New Roman" pitchFamily="18" charset="0"/>
                <a:cs typeface="Times New Roman" pitchFamily="18" charset="0"/>
              </a:rPr>
              <a:t>Anuar</a:t>
            </a:r>
            <a:r>
              <a:rPr lang="en-US" sz="1600" dirty="0">
                <a:solidFill>
                  <a:srgbClr val="00B050"/>
                </a:solidFill>
                <a:latin typeface="Times New Roman" pitchFamily="18" charset="0"/>
                <a:cs typeface="Times New Roman" pitchFamily="18" charset="0"/>
              </a:rPr>
              <a:t>, S.M. Ho, K.S. Lim, N. </a:t>
            </a:r>
            <a:r>
              <a:rPr lang="en-US" sz="1600" dirty="0" err="1">
                <a:solidFill>
                  <a:srgbClr val="00B050"/>
                </a:solidFill>
                <a:latin typeface="Times New Roman" pitchFamily="18" charset="0"/>
                <a:cs typeface="Times New Roman" pitchFamily="18" charset="0"/>
              </a:rPr>
              <a:t>Saravanan</a:t>
            </a:r>
            <a:r>
              <a:rPr lang="en-US" sz="1600" dirty="0">
                <a:solidFill>
                  <a:srgbClr val="00B050"/>
                </a:solidFill>
                <a:latin typeface="Times New Roman" pitchFamily="18" charset="0"/>
                <a:cs typeface="Times New Roman" pitchFamily="18" charset="0"/>
              </a:rPr>
              <a:t> (2011) SEM, EDAX and UV-Visible studies on the properties of Cu</a:t>
            </a:r>
            <a:r>
              <a:rPr lang="en-US" sz="1600" baseline="-25000" dirty="0">
                <a:solidFill>
                  <a:srgbClr val="00B050"/>
                </a:solidFill>
                <a:latin typeface="Times New Roman" pitchFamily="18" charset="0"/>
                <a:cs typeface="Times New Roman" pitchFamily="18" charset="0"/>
              </a:rPr>
              <a:t>2</a:t>
            </a:r>
            <a:r>
              <a:rPr lang="en-US" sz="1600" dirty="0">
                <a:solidFill>
                  <a:srgbClr val="00B050"/>
                </a:solidFill>
                <a:latin typeface="Times New Roman" pitchFamily="18" charset="0"/>
                <a:cs typeface="Times New Roman" pitchFamily="18" charset="0"/>
              </a:rPr>
              <a:t>S thin films. </a:t>
            </a:r>
            <a:r>
              <a:rPr lang="en-US" sz="1600" i="1" dirty="0">
                <a:solidFill>
                  <a:srgbClr val="00B050"/>
                </a:solidFill>
                <a:latin typeface="Times New Roman" pitchFamily="18" charset="0"/>
                <a:cs typeface="Times New Roman" pitchFamily="18" charset="0"/>
              </a:rPr>
              <a:t>Chalcogenide Letters</a:t>
            </a:r>
            <a:r>
              <a:rPr lang="en-US" sz="1600" dirty="0">
                <a:solidFill>
                  <a:srgbClr val="00B050"/>
                </a:solidFill>
                <a:latin typeface="Times New Roman" pitchFamily="18" charset="0"/>
                <a:cs typeface="Times New Roman" pitchFamily="18" charset="0"/>
              </a:rPr>
              <a:t>, 8(7): 405-410</a:t>
            </a:r>
            <a:r>
              <a:rPr lang="en-US" sz="1600" dirty="0" smtClean="0">
                <a:solidFill>
                  <a:srgbClr val="00B050"/>
                </a:solidFill>
                <a:latin typeface="Times New Roman" pitchFamily="18" charset="0"/>
                <a:cs typeface="Times New Roman" pitchFamily="18" charset="0"/>
              </a:rPr>
              <a:t>.</a:t>
            </a:r>
          </a:p>
          <a:p>
            <a:pPr lvl="0">
              <a:buFont typeface="Wingdings" pitchFamily="2" charset="2"/>
              <a:buChar char="ü"/>
            </a:pPr>
            <a:endParaRPr lang="en-US" sz="1600" dirty="0">
              <a:solidFill>
                <a:srgbClr val="00B050"/>
              </a:solidFill>
              <a:latin typeface="Times New Roman" pitchFamily="18" charset="0"/>
              <a:cs typeface="Times New Roman" pitchFamily="18" charset="0"/>
            </a:endParaRPr>
          </a:p>
          <a:p>
            <a:pPr lvl="0">
              <a:buFont typeface="Wingdings" pitchFamily="2" charset="2"/>
              <a:buChar char="ü"/>
            </a:pPr>
            <a:r>
              <a:rPr lang="en-US" sz="1600" dirty="0">
                <a:solidFill>
                  <a:srgbClr val="00B050"/>
                </a:solidFill>
                <a:latin typeface="Times New Roman" pitchFamily="18" charset="0"/>
                <a:cs typeface="Times New Roman" pitchFamily="18" charset="0"/>
              </a:rPr>
              <a:t>K. </a:t>
            </a:r>
            <a:r>
              <a:rPr lang="en-US" sz="1600" dirty="0" err="1">
                <a:solidFill>
                  <a:srgbClr val="00B050"/>
                </a:solidFill>
                <a:latin typeface="Times New Roman" pitchFamily="18" charset="0"/>
                <a:cs typeface="Times New Roman" pitchFamily="18" charset="0"/>
              </a:rPr>
              <a:t>Anuar</a:t>
            </a:r>
            <a:r>
              <a:rPr lang="en-US" sz="1600" dirty="0">
                <a:solidFill>
                  <a:srgbClr val="00B050"/>
                </a:solidFill>
                <a:latin typeface="Times New Roman" pitchFamily="18" charset="0"/>
                <a:cs typeface="Times New Roman" pitchFamily="18" charset="0"/>
              </a:rPr>
              <a:t>, S.M. Ho, W.T. Tan, R. </a:t>
            </a:r>
            <a:r>
              <a:rPr lang="en-US" sz="1600" dirty="0" err="1">
                <a:solidFill>
                  <a:srgbClr val="00B050"/>
                </a:solidFill>
                <a:latin typeface="Times New Roman" pitchFamily="18" charset="0"/>
                <a:cs typeface="Times New Roman" pitchFamily="18" charset="0"/>
              </a:rPr>
              <a:t>Yazid</a:t>
            </a:r>
            <a:r>
              <a:rPr lang="en-US" sz="1600" dirty="0">
                <a:solidFill>
                  <a:srgbClr val="00B050"/>
                </a:solidFill>
                <a:latin typeface="Times New Roman" pitchFamily="18" charset="0"/>
                <a:cs typeface="Times New Roman" pitchFamily="18" charset="0"/>
              </a:rPr>
              <a:t> (2011) Preparation and characterization of chemical bath deposited </a:t>
            </a:r>
            <a:r>
              <a:rPr lang="en-US" sz="1600" dirty="0" err="1">
                <a:solidFill>
                  <a:srgbClr val="00B050"/>
                </a:solidFill>
                <a:latin typeface="Times New Roman" pitchFamily="18" charset="0"/>
                <a:cs typeface="Times New Roman" pitchFamily="18" charset="0"/>
              </a:rPr>
              <a:t>NiSe</a:t>
            </a:r>
            <a:r>
              <a:rPr lang="en-US" sz="1600" dirty="0">
                <a:solidFill>
                  <a:srgbClr val="00B050"/>
                </a:solidFill>
                <a:latin typeface="Times New Roman" pitchFamily="18" charset="0"/>
                <a:cs typeface="Times New Roman" pitchFamily="18" charset="0"/>
              </a:rPr>
              <a:t> thin films. </a:t>
            </a:r>
            <a:r>
              <a:rPr lang="en-US" sz="1600" i="1" dirty="0" err="1">
                <a:solidFill>
                  <a:srgbClr val="00B050"/>
                </a:solidFill>
                <a:latin typeface="Times New Roman" pitchFamily="18" charset="0"/>
                <a:cs typeface="Times New Roman" pitchFamily="18" charset="0"/>
              </a:rPr>
              <a:t>Ozean</a:t>
            </a:r>
            <a:r>
              <a:rPr lang="en-US" sz="1600" i="1" dirty="0">
                <a:solidFill>
                  <a:srgbClr val="00B050"/>
                </a:solidFill>
                <a:latin typeface="Times New Roman" pitchFamily="18" charset="0"/>
                <a:cs typeface="Times New Roman" pitchFamily="18" charset="0"/>
              </a:rPr>
              <a:t> Journal of Applied Sciences</a:t>
            </a:r>
            <a:r>
              <a:rPr lang="en-US" sz="1600" dirty="0">
                <a:solidFill>
                  <a:srgbClr val="00B050"/>
                </a:solidFill>
                <a:latin typeface="Times New Roman" pitchFamily="18" charset="0"/>
                <a:cs typeface="Times New Roman" pitchFamily="18" charset="0"/>
              </a:rPr>
              <a:t>, 4(4): </a:t>
            </a:r>
            <a:r>
              <a:rPr lang="en-US" sz="1600" dirty="0" smtClean="0">
                <a:solidFill>
                  <a:srgbClr val="00B050"/>
                </a:solidFill>
                <a:latin typeface="Times New Roman" pitchFamily="18" charset="0"/>
                <a:cs typeface="Times New Roman" pitchFamily="18" charset="0"/>
              </a:rPr>
              <a:t>363-372</a:t>
            </a:r>
          </a:p>
          <a:p>
            <a:pPr lvl="0">
              <a:buFont typeface="Wingdings" pitchFamily="2" charset="2"/>
              <a:buChar char="ü"/>
            </a:pPr>
            <a:endParaRPr lang="en-US" sz="1600" dirty="0">
              <a:solidFill>
                <a:srgbClr val="00B050"/>
              </a:solidFill>
              <a:latin typeface="Times New Roman" pitchFamily="18" charset="0"/>
              <a:cs typeface="Times New Roman" pitchFamily="18" charset="0"/>
            </a:endParaRPr>
          </a:p>
          <a:p>
            <a:pPr lvl="0">
              <a:buFont typeface="Wingdings" pitchFamily="2" charset="2"/>
              <a:buChar char="ü"/>
            </a:pPr>
            <a:r>
              <a:rPr lang="en-US" sz="1600" dirty="0">
                <a:solidFill>
                  <a:srgbClr val="00B050"/>
                </a:solidFill>
                <a:latin typeface="Times New Roman" pitchFamily="18" charset="0"/>
                <a:cs typeface="Times New Roman" pitchFamily="18" charset="0"/>
              </a:rPr>
              <a:t>K. </a:t>
            </a:r>
            <a:r>
              <a:rPr lang="en-US" sz="1600" dirty="0" err="1">
                <a:solidFill>
                  <a:srgbClr val="00B050"/>
                </a:solidFill>
                <a:latin typeface="Times New Roman" pitchFamily="18" charset="0"/>
                <a:cs typeface="Times New Roman" pitchFamily="18" charset="0"/>
              </a:rPr>
              <a:t>Anuar</a:t>
            </a:r>
            <a:r>
              <a:rPr lang="en-US" sz="1600" dirty="0">
                <a:solidFill>
                  <a:srgbClr val="00B050"/>
                </a:solidFill>
                <a:latin typeface="Times New Roman" pitchFamily="18" charset="0"/>
                <a:cs typeface="Times New Roman" pitchFamily="18" charset="0"/>
              </a:rPr>
              <a:t>, S.M. Ho, W.T. Tan, Kelvin, N. </a:t>
            </a:r>
            <a:r>
              <a:rPr lang="en-US" sz="1600" dirty="0" err="1">
                <a:solidFill>
                  <a:srgbClr val="00B050"/>
                </a:solidFill>
                <a:latin typeface="Times New Roman" pitchFamily="18" charset="0"/>
                <a:cs typeface="Times New Roman" pitchFamily="18" charset="0"/>
              </a:rPr>
              <a:t>Saravanan</a:t>
            </a:r>
            <a:r>
              <a:rPr lang="en-US" sz="1600" dirty="0">
                <a:solidFill>
                  <a:srgbClr val="00B050"/>
                </a:solidFill>
                <a:latin typeface="Times New Roman" pitchFamily="18" charset="0"/>
                <a:cs typeface="Times New Roman" pitchFamily="18" charset="0"/>
              </a:rPr>
              <a:t> (2011) Composition, morphology and optical characterization of chemical bath deposited ZnSe thin films. </a:t>
            </a:r>
            <a:r>
              <a:rPr lang="en-US" sz="1600" i="1" dirty="0">
                <a:solidFill>
                  <a:srgbClr val="00B050"/>
                </a:solidFill>
                <a:latin typeface="Times New Roman" pitchFamily="18" charset="0"/>
                <a:cs typeface="Times New Roman" pitchFamily="18" charset="0"/>
              </a:rPr>
              <a:t>European Journal of Applied Sciences</a:t>
            </a:r>
            <a:r>
              <a:rPr lang="en-US" sz="1600" dirty="0">
                <a:solidFill>
                  <a:srgbClr val="00B050"/>
                </a:solidFill>
                <a:latin typeface="Times New Roman" pitchFamily="18" charset="0"/>
                <a:cs typeface="Times New Roman" pitchFamily="18" charset="0"/>
              </a:rPr>
              <a:t>, 3(3): 75-80.</a:t>
            </a:r>
          </a:p>
          <a:p>
            <a:endParaRPr lang="en-US" dirty="0"/>
          </a:p>
        </p:txBody>
      </p:sp>
    </p:spTree>
    <p:extLst>
      <p:ext uri="{BB962C8B-B14F-4D97-AF65-F5344CB8AC3E}">
        <p14:creationId xmlns:p14="http://schemas.microsoft.com/office/powerpoint/2010/main" val="10957098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381000"/>
            <a:ext cx="8153400" cy="5334000"/>
          </a:xfrm>
        </p:spPr>
        <p:txBody>
          <a:bodyPr/>
          <a:lstStyle/>
          <a:p>
            <a:pPr lvl="0">
              <a:buFont typeface="Wingdings" pitchFamily="2" charset="2"/>
              <a:buChar char="ü"/>
            </a:pPr>
            <a:r>
              <a:rPr lang="en-US" sz="1600" dirty="0">
                <a:solidFill>
                  <a:srgbClr val="00B050"/>
                </a:solidFill>
                <a:latin typeface="Times New Roman" pitchFamily="18" charset="0"/>
                <a:cs typeface="Times New Roman" pitchFamily="18" charset="0"/>
              </a:rPr>
              <a:t>K. </a:t>
            </a:r>
            <a:r>
              <a:rPr lang="en-US" sz="1600" dirty="0" err="1">
                <a:solidFill>
                  <a:srgbClr val="00B050"/>
                </a:solidFill>
                <a:latin typeface="Times New Roman" pitchFamily="18" charset="0"/>
                <a:cs typeface="Times New Roman" pitchFamily="18" charset="0"/>
              </a:rPr>
              <a:t>Anuar</a:t>
            </a:r>
            <a:r>
              <a:rPr lang="en-US" sz="1600" dirty="0">
                <a:solidFill>
                  <a:srgbClr val="00B050"/>
                </a:solidFill>
                <a:latin typeface="Times New Roman" pitchFamily="18" charset="0"/>
                <a:cs typeface="Times New Roman" pitchFamily="18" charset="0"/>
              </a:rPr>
              <a:t>, S.M. Ho, S. </a:t>
            </a:r>
            <a:r>
              <a:rPr lang="en-US" sz="1600" dirty="0" err="1">
                <a:solidFill>
                  <a:srgbClr val="00B050"/>
                </a:solidFill>
                <a:latin typeface="Times New Roman" pitchFamily="18" charset="0"/>
                <a:cs typeface="Times New Roman" pitchFamily="18" charset="0"/>
              </a:rPr>
              <a:t>Atan</a:t>
            </a:r>
            <a:r>
              <a:rPr lang="en-US" sz="1600" dirty="0">
                <a:solidFill>
                  <a:srgbClr val="00B050"/>
                </a:solidFill>
                <a:latin typeface="Times New Roman" pitchFamily="18" charset="0"/>
                <a:cs typeface="Times New Roman" pitchFamily="18" charset="0"/>
              </a:rPr>
              <a:t>, H. </a:t>
            </a:r>
            <a:r>
              <a:rPr lang="en-US" sz="1600" dirty="0" err="1">
                <a:solidFill>
                  <a:srgbClr val="00B050"/>
                </a:solidFill>
                <a:latin typeface="Times New Roman" pitchFamily="18" charset="0"/>
                <a:cs typeface="Times New Roman" pitchFamily="18" charset="0"/>
              </a:rPr>
              <a:t>Jelas</a:t>
            </a:r>
            <a:r>
              <a:rPr lang="en-US" sz="1600" dirty="0">
                <a:solidFill>
                  <a:srgbClr val="00B050"/>
                </a:solidFill>
                <a:latin typeface="Times New Roman" pitchFamily="18" charset="0"/>
                <a:cs typeface="Times New Roman" pitchFamily="18" charset="0"/>
              </a:rPr>
              <a:t>, N. </a:t>
            </a:r>
            <a:r>
              <a:rPr lang="en-US" sz="1600" dirty="0" err="1">
                <a:solidFill>
                  <a:srgbClr val="00B050"/>
                </a:solidFill>
                <a:latin typeface="Times New Roman" pitchFamily="18" charset="0"/>
                <a:cs typeface="Times New Roman" pitchFamily="18" charset="0"/>
              </a:rPr>
              <a:t>Saravanan</a:t>
            </a:r>
            <a:r>
              <a:rPr lang="en-US" sz="1600" dirty="0">
                <a:solidFill>
                  <a:srgbClr val="00B050"/>
                </a:solidFill>
                <a:latin typeface="Times New Roman" pitchFamily="18" charset="0"/>
                <a:cs typeface="Times New Roman" pitchFamily="18" charset="0"/>
              </a:rPr>
              <a:t> (2011) Chemical bath deposition of SnS thin films: AFM, EDAX and UV-Visible characterization. </a:t>
            </a:r>
            <a:r>
              <a:rPr lang="en-US" sz="1600" i="1" dirty="0">
                <a:solidFill>
                  <a:srgbClr val="00B050"/>
                </a:solidFill>
                <a:latin typeface="Times New Roman" pitchFamily="18" charset="0"/>
                <a:cs typeface="Times New Roman" pitchFamily="18" charset="0"/>
              </a:rPr>
              <a:t>Oriental Journal of Chemistry</a:t>
            </a:r>
            <a:r>
              <a:rPr lang="en-US" sz="1600" dirty="0">
                <a:solidFill>
                  <a:srgbClr val="00B050"/>
                </a:solidFill>
                <a:latin typeface="Times New Roman" pitchFamily="18" charset="0"/>
                <a:cs typeface="Times New Roman" pitchFamily="18" charset="0"/>
              </a:rPr>
              <a:t>, 27(4): 1375-1381</a:t>
            </a:r>
            <a:r>
              <a:rPr lang="en-US" sz="1600" dirty="0" smtClean="0">
                <a:solidFill>
                  <a:srgbClr val="00B050"/>
                </a:solidFill>
                <a:latin typeface="Times New Roman" pitchFamily="18" charset="0"/>
                <a:cs typeface="Times New Roman" pitchFamily="18" charset="0"/>
              </a:rPr>
              <a:t>.</a:t>
            </a:r>
          </a:p>
          <a:p>
            <a:pPr lvl="0">
              <a:buFont typeface="Wingdings" pitchFamily="2" charset="2"/>
              <a:buChar char="ü"/>
            </a:pPr>
            <a:endParaRPr lang="en-US" sz="1600" dirty="0">
              <a:solidFill>
                <a:srgbClr val="00B050"/>
              </a:solidFill>
              <a:latin typeface="Times New Roman" pitchFamily="18" charset="0"/>
              <a:cs typeface="Times New Roman" pitchFamily="18" charset="0"/>
            </a:endParaRPr>
          </a:p>
          <a:p>
            <a:pPr lvl="0">
              <a:buFont typeface="Wingdings" pitchFamily="2" charset="2"/>
              <a:buChar char="ü"/>
            </a:pPr>
            <a:r>
              <a:rPr lang="en-US" sz="1600" dirty="0">
                <a:solidFill>
                  <a:srgbClr val="00B050"/>
                </a:solidFill>
                <a:latin typeface="Times New Roman" pitchFamily="18" charset="0"/>
                <a:cs typeface="Times New Roman" pitchFamily="18" charset="0"/>
              </a:rPr>
              <a:t>K. </a:t>
            </a:r>
            <a:r>
              <a:rPr lang="en-US" sz="1600" dirty="0" err="1">
                <a:solidFill>
                  <a:srgbClr val="00B050"/>
                </a:solidFill>
                <a:latin typeface="Times New Roman" pitchFamily="18" charset="0"/>
                <a:cs typeface="Times New Roman" pitchFamily="18" charset="0"/>
              </a:rPr>
              <a:t>Anuar</a:t>
            </a:r>
            <a:r>
              <a:rPr lang="en-US" sz="1600" dirty="0">
                <a:solidFill>
                  <a:srgbClr val="00B050"/>
                </a:solidFill>
                <a:latin typeface="Times New Roman" pitchFamily="18" charset="0"/>
                <a:cs typeface="Times New Roman" pitchFamily="18" charset="0"/>
              </a:rPr>
              <a:t>, S.M. Ho, Kelvin, W.T. Tan, N. </a:t>
            </a:r>
            <a:r>
              <a:rPr lang="en-US" sz="1600" dirty="0" err="1">
                <a:solidFill>
                  <a:srgbClr val="00B050"/>
                </a:solidFill>
                <a:latin typeface="Times New Roman" pitchFamily="18" charset="0"/>
                <a:cs typeface="Times New Roman" pitchFamily="18" charset="0"/>
              </a:rPr>
              <a:t>Saravanan</a:t>
            </a:r>
            <a:r>
              <a:rPr lang="en-US" sz="1600" dirty="0">
                <a:solidFill>
                  <a:srgbClr val="00B050"/>
                </a:solidFill>
                <a:latin typeface="Times New Roman" pitchFamily="18" charset="0"/>
                <a:cs typeface="Times New Roman" pitchFamily="18" charset="0"/>
              </a:rPr>
              <a:t> (2011) Influence of pH on the morphology properties of ZnSe thin films studied by atomic force microscopy. </a:t>
            </a:r>
            <a:r>
              <a:rPr lang="en-US" sz="1600" i="1" dirty="0">
                <a:solidFill>
                  <a:srgbClr val="00B050"/>
                </a:solidFill>
                <a:latin typeface="Times New Roman" pitchFamily="18" charset="0"/>
                <a:cs typeface="Times New Roman" pitchFamily="18" charset="0"/>
              </a:rPr>
              <a:t>European Journal of Scientific Research</a:t>
            </a:r>
            <a:r>
              <a:rPr lang="en-US" sz="1600" dirty="0">
                <a:solidFill>
                  <a:srgbClr val="00B050"/>
                </a:solidFill>
                <a:latin typeface="Times New Roman" pitchFamily="18" charset="0"/>
                <a:cs typeface="Times New Roman" pitchFamily="18" charset="0"/>
              </a:rPr>
              <a:t>, 66(4): 592-599. </a:t>
            </a:r>
            <a:endParaRPr lang="en-US" sz="1600" dirty="0" smtClean="0">
              <a:solidFill>
                <a:srgbClr val="00B050"/>
              </a:solidFill>
              <a:latin typeface="Times New Roman" pitchFamily="18" charset="0"/>
              <a:cs typeface="Times New Roman" pitchFamily="18" charset="0"/>
            </a:endParaRPr>
          </a:p>
          <a:p>
            <a:pPr lvl="0">
              <a:buFont typeface="Wingdings" pitchFamily="2" charset="2"/>
              <a:buChar char="ü"/>
            </a:pPr>
            <a:endParaRPr lang="en-US" sz="1600" dirty="0">
              <a:solidFill>
                <a:srgbClr val="00B050"/>
              </a:solidFill>
              <a:latin typeface="Times New Roman" pitchFamily="18" charset="0"/>
              <a:cs typeface="Times New Roman" pitchFamily="18" charset="0"/>
            </a:endParaRPr>
          </a:p>
          <a:p>
            <a:pPr lvl="0">
              <a:buFont typeface="Wingdings" pitchFamily="2" charset="2"/>
              <a:buChar char="ü"/>
            </a:pPr>
            <a:r>
              <a:rPr lang="en-US" sz="1600" dirty="0">
                <a:solidFill>
                  <a:srgbClr val="00B050"/>
                </a:solidFill>
                <a:latin typeface="Times New Roman" pitchFamily="18" charset="0"/>
                <a:cs typeface="Times New Roman" pitchFamily="18" charset="0"/>
              </a:rPr>
              <a:t>K. </a:t>
            </a:r>
            <a:r>
              <a:rPr lang="en-US" sz="1600" dirty="0" err="1">
                <a:solidFill>
                  <a:srgbClr val="00B050"/>
                </a:solidFill>
                <a:latin typeface="Times New Roman" pitchFamily="18" charset="0"/>
                <a:cs typeface="Times New Roman" pitchFamily="18" charset="0"/>
              </a:rPr>
              <a:t>Anuar</a:t>
            </a:r>
            <a:r>
              <a:rPr lang="en-US" sz="1600" dirty="0">
                <a:solidFill>
                  <a:srgbClr val="00B050"/>
                </a:solidFill>
                <a:latin typeface="Times New Roman" pitchFamily="18" charset="0"/>
                <a:cs typeface="Times New Roman" pitchFamily="18" charset="0"/>
              </a:rPr>
              <a:t>, M.Y. </a:t>
            </a:r>
            <a:r>
              <a:rPr lang="en-US" sz="1600" dirty="0" err="1">
                <a:solidFill>
                  <a:srgbClr val="00B050"/>
                </a:solidFill>
                <a:latin typeface="Times New Roman" pitchFamily="18" charset="0"/>
                <a:cs typeface="Times New Roman" pitchFamily="18" charset="0"/>
              </a:rPr>
              <a:t>Rosli</a:t>
            </a:r>
            <a:r>
              <a:rPr lang="en-US" sz="1600" dirty="0">
                <a:solidFill>
                  <a:srgbClr val="00B050"/>
                </a:solidFill>
                <a:latin typeface="Times New Roman" pitchFamily="18" charset="0"/>
                <a:cs typeface="Times New Roman" pitchFamily="18" charset="0"/>
              </a:rPr>
              <a:t>, S.M. Ho (2011) UV-Visible studies of chemical bath deposited </a:t>
            </a:r>
            <a:r>
              <a:rPr lang="en-US" sz="1600" dirty="0" err="1">
                <a:solidFill>
                  <a:srgbClr val="00B050"/>
                </a:solidFill>
                <a:latin typeface="Times New Roman" pitchFamily="18" charset="0"/>
                <a:cs typeface="Times New Roman" pitchFamily="18" charset="0"/>
              </a:rPr>
              <a:t>NiSe</a:t>
            </a:r>
            <a:r>
              <a:rPr lang="en-US" sz="1600" dirty="0">
                <a:solidFill>
                  <a:srgbClr val="00B050"/>
                </a:solidFill>
                <a:latin typeface="Times New Roman" pitchFamily="18" charset="0"/>
                <a:cs typeface="Times New Roman" pitchFamily="18" charset="0"/>
              </a:rPr>
              <a:t> thin films. </a:t>
            </a:r>
            <a:r>
              <a:rPr lang="en-US" sz="1600" i="1" dirty="0">
                <a:solidFill>
                  <a:srgbClr val="00B050"/>
                </a:solidFill>
                <a:latin typeface="Times New Roman" pitchFamily="18" charset="0"/>
                <a:cs typeface="Times New Roman" pitchFamily="18" charset="0"/>
              </a:rPr>
              <a:t>International Journal of Chemical Research</a:t>
            </a:r>
            <a:r>
              <a:rPr lang="en-US" sz="1600" dirty="0">
                <a:solidFill>
                  <a:srgbClr val="00B050"/>
                </a:solidFill>
                <a:latin typeface="Times New Roman" pitchFamily="18" charset="0"/>
                <a:cs typeface="Times New Roman" pitchFamily="18" charset="0"/>
              </a:rPr>
              <a:t>, 3(1): 21-26</a:t>
            </a:r>
            <a:r>
              <a:rPr lang="en-US" sz="1600" dirty="0" smtClean="0">
                <a:solidFill>
                  <a:srgbClr val="00B050"/>
                </a:solidFill>
                <a:latin typeface="Times New Roman" pitchFamily="18" charset="0"/>
                <a:cs typeface="Times New Roman" pitchFamily="18" charset="0"/>
              </a:rPr>
              <a:t>.</a:t>
            </a:r>
          </a:p>
          <a:p>
            <a:pPr lvl="0">
              <a:buFont typeface="Wingdings" pitchFamily="2" charset="2"/>
              <a:buChar char="ü"/>
            </a:pPr>
            <a:endParaRPr lang="en-US" sz="1600" dirty="0">
              <a:solidFill>
                <a:srgbClr val="00B050"/>
              </a:solidFill>
              <a:latin typeface="Times New Roman" pitchFamily="18" charset="0"/>
              <a:cs typeface="Times New Roman" pitchFamily="18" charset="0"/>
            </a:endParaRPr>
          </a:p>
          <a:p>
            <a:pPr lvl="0">
              <a:buFont typeface="Wingdings" pitchFamily="2" charset="2"/>
              <a:buChar char="ü"/>
            </a:pPr>
            <a:r>
              <a:rPr lang="en-US" sz="1600" dirty="0">
                <a:solidFill>
                  <a:srgbClr val="00B050"/>
                </a:solidFill>
                <a:latin typeface="Times New Roman" pitchFamily="18" charset="0"/>
                <a:cs typeface="Times New Roman" pitchFamily="18" charset="0"/>
              </a:rPr>
              <a:t>K. </a:t>
            </a:r>
            <a:r>
              <a:rPr lang="en-US" sz="1600" dirty="0" err="1">
                <a:solidFill>
                  <a:srgbClr val="00B050"/>
                </a:solidFill>
                <a:latin typeface="Times New Roman" pitchFamily="18" charset="0"/>
                <a:cs typeface="Times New Roman" pitchFamily="18" charset="0"/>
              </a:rPr>
              <a:t>Anuar</a:t>
            </a:r>
            <a:r>
              <a:rPr lang="en-US" sz="1600" dirty="0">
                <a:solidFill>
                  <a:srgbClr val="00B050"/>
                </a:solidFill>
                <a:latin typeface="Times New Roman" pitchFamily="18" charset="0"/>
                <a:cs typeface="Times New Roman" pitchFamily="18" charset="0"/>
              </a:rPr>
              <a:t>, S.M. Ho., K.S. Lim, N. </a:t>
            </a:r>
            <a:r>
              <a:rPr lang="en-US" sz="1600" dirty="0" err="1">
                <a:solidFill>
                  <a:srgbClr val="00B050"/>
                </a:solidFill>
                <a:latin typeface="Times New Roman" pitchFamily="18" charset="0"/>
                <a:cs typeface="Times New Roman" pitchFamily="18" charset="0"/>
              </a:rPr>
              <a:t>Saravanan</a:t>
            </a:r>
            <a:r>
              <a:rPr lang="en-US" sz="1600" dirty="0">
                <a:solidFill>
                  <a:srgbClr val="00B050"/>
                </a:solidFill>
                <a:latin typeface="Times New Roman" pitchFamily="18" charset="0"/>
                <a:cs typeface="Times New Roman" pitchFamily="18" charset="0"/>
              </a:rPr>
              <a:t> (2011) Surface morphology of </a:t>
            </a:r>
            <a:r>
              <a:rPr lang="en-US" sz="1600" dirty="0" err="1">
                <a:solidFill>
                  <a:srgbClr val="00B050"/>
                </a:solidFill>
                <a:latin typeface="Times New Roman" pitchFamily="18" charset="0"/>
                <a:cs typeface="Times New Roman" pitchFamily="18" charset="0"/>
              </a:rPr>
              <a:t>CuS</a:t>
            </a:r>
            <a:r>
              <a:rPr lang="en-US" sz="1600" dirty="0">
                <a:solidFill>
                  <a:srgbClr val="00B050"/>
                </a:solidFill>
                <a:latin typeface="Times New Roman" pitchFamily="18" charset="0"/>
                <a:cs typeface="Times New Roman" pitchFamily="18" charset="0"/>
              </a:rPr>
              <a:t> thin films observed by atomic force microscopy. </a:t>
            </a:r>
            <a:r>
              <a:rPr lang="en-US" sz="1600" i="1" dirty="0">
                <a:solidFill>
                  <a:srgbClr val="00B050"/>
                </a:solidFill>
                <a:latin typeface="Times New Roman" pitchFamily="18" charset="0"/>
                <a:cs typeface="Times New Roman" pitchFamily="18" charset="0"/>
              </a:rPr>
              <a:t>SQU Journal for Science</a:t>
            </a:r>
            <a:r>
              <a:rPr lang="en-US" sz="1600" dirty="0">
                <a:solidFill>
                  <a:srgbClr val="00B050"/>
                </a:solidFill>
                <a:latin typeface="Times New Roman" pitchFamily="18" charset="0"/>
                <a:cs typeface="Times New Roman" pitchFamily="18" charset="0"/>
              </a:rPr>
              <a:t>, 16: 24-33</a:t>
            </a:r>
            <a:r>
              <a:rPr lang="en-US" sz="1600" dirty="0" smtClean="0">
                <a:solidFill>
                  <a:srgbClr val="00B050"/>
                </a:solidFill>
                <a:latin typeface="Times New Roman" pitchFamily="18" charset="0"/>
                <a:cs typeface="Times New Roman" pitchFamily="18" charset="0"/>
              </a:rPr>
              <a:t>.</a:t>
            </a:r>
          </a:p>
          <a:p>
            <a:pPr lvl="0">
              <a:buFont typeface="Wingdings" pitchFamily="2" charset="2"/>
              <a:buChar char="ü"/>
            </a:pPr>
            <a:endParaRPr lang="en-US" sz="1600" dirty="0">
              <a:solidFill>
                <a:srgbClr val="00B050"/>
              </a:solidFill>
              <a:latin typeface="Times New Roman" pitchFamily="18" charset="0"/>
              <a:cs typeface="Times New Roman" pitchFamily="18" charset="0"/>
            </a:endParaRPr>
          </a:p>
          <a:p>
            <a:pPr lvl="0">
              <a:buFont typeface="Wingdings" pitchFamily="2" charset="2"/>
              <a:buChar char="ü"/>
            </a:pPr>
            <a:r>
              <a:rPr lang="en-US" sz="1600" dirty="0">
                <a:solidFill>
                  <a:srgbClr val="00B050"/>
                </a:solidFill>
                <a:latin typeface="Times New Roman" pitchFamily="18" charset="0"/>
                <a:cs typeface="Times New Roman" pitchFamily="18" charset="0"/>
              </a:rPr>
              <a:t>K. </a:t>
            </a:r>
            <a:r>
              <a:rPr lang="en-US" sz="1600" dirty="0" err="1">
                <a:solidFill>
                  <a:srgbClr val="00B050"/>
                </a:solidFill>
                <a:latin typeface="Times New Roman" pitchFamily="18" charset="0"/>
                <a:cs typeface="Times New Roman" pitchFamily="18" charset="0"/>
              </a:rPr>
              <a:t>Anuar</a:t>
            </a:r>
            <a:r>
              <a:rPr lang="en-US" sz="1600" dirty="0">
                <a:solidFill>
                  <a:srgbClr val="00B050"/>
                </a:solidFill>
                <a:latin typeface="Times New Roman" pitchFamily="18" charset="0"/>
                <a:cs typeface="Times New Roman" pitchFamily="18" charset="0"/>
              </a:rPr>
              <a:t>, S.M. Ho, N. </a:t>
            </a:r>
            <a:r>
              <a:rPr lang="en-US" sz="1600" dirty="0" err="1">
                <a:solidFill>
                  <a:srgbClr val="00B050"/>
                </a:solidFill>
                <a:latin typeface="Times New Roman" pitchFamily="18" charset="0"/>
                <a:cs typeface="Times New Roman" pitchFamily="18" charset="0"/>
              </a:rPr>
              <a:t>Saravanan</a:t>
            </a:r>
            <a:r>
              <a:rPr lang="en-US" sz="1600" dirty="0">
                <a:solidFill>
                  <a:srgbClr val="00B050"/>
                </a:solidFill>
                <a:latin typeface="Times New Roman" pitchFamily="18" charset="0"/>
                <a:cs typeface="Times New Roman" pitchFamily="18" charset="0"/>
              </a:rPr>
              <a:t> (2011) Preparation of lead selenide thin films by chemical bath deposition method in the presence of complexing agent (tartaric acid), </a:t>
            </a:r>
            <a:r>
              <a:rPr lang="en-US" sz="1600" i="1" dirty="0">
                <a:solidFill>
                  <a:srgbClr val="00B050"/>
                </a:solidFill>
                <a:latin typeface="Times New Roman" pitchFamily="18" charset="0"/>
                <a:cs typeface="Times New Roman" pitchFamily="18" charset="0"/>
              </a:rPr>
              <a:t>Turkish Journal of Science &amp; Technology</a:t>
            </a:r>
            <a:r>
              <a:rPr lang="en-US" sz="1600" dirty="0">
                <a:solidFill>
                  <a:srgbClr val="00B050"/>
                </a:solidFill>
                <a:latin typeface="Times New Roman" pitchFamily="18" charset="0"/>
                <a:cs typeface="Times New Roman" pitchFamily="18" charset="0"/>
              </a:rPr>
              <a:t>, 6(1): 17-23.  </a:t>
            </a:r>
          </a:p>
          <a:p>
            <a:endParaRPr lang="en-US" dirty="0"/>
          </a:p>
        </p:txBody>
      </p:sp>
    </p:spTree>
    <p:extLst>
      <p:ext uri="{BB962C8B-B14F-4D97-AF65-F5344CB8AC3E}">
        <p14:creationId xmlns:p14="http://schemas.microsoft.com/office/powerpoint/2010/main" val="36946148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304800"/>
            <a:ext cx="8153400" cy="5410200"/>
          </a:xfrm>
        </p:spPr>
        <p:txBody>
          <a:bodyPr>
            <a:normAutofit lnSpcReduction="10000"/>
          </a:bodyPr>
          <a:lstStyle/>
          <a:p>
            <a:pPr lvl="0">
              <a:buFont typeface="Wingdings" pitchFamily="2" charset="2"/>
              <a:buChar char="ü"/>
            </a:pPr>
            <a:r>
              <a:rPr lang="en-US" sz="1600" dirty="0">
                <a:solidFill>
                  <a:srgbClr val="00B050"/>
                </a:solidFill>
                <a:latin typeface="Times New Roman" pitchFamily="18" charset="0"/>
                <a:cs typeface="Times New Roman" pitchFamily="18" charset="0"/>
              </a:rPr>
              <a:t>K. </a:t>
            </a:r>
            <a:r>
              <a:rPr lang="en-US" sz="1600" dirty="0" err="1">
                <a:solidFill>
                  <a:srgbClr val="00B050"/>
                </a:solidFill>
                <a:latin typeface="Times New Roman" pitchFamily="18" charset="0"/>
                <a:cs typeface="Times New Roman" pitchFamily="18" charset="0"/>
              </a:rPr>
              <a:t>Anuar</a:t>
            </a:r>
            <a:r>
              <a:rPr lang="en-US" sz="1600" dirty="0">
                <a:solidFill>
                  <a:srgbClr val="00B050"/>
                </a:solidFill>
                <a:latin typeface="Times New Roman" pitchFamily="18" charset="0"/>
                <a:cs typeface="Times New Roman" pitchFamily="18" charset="0"/>
              </a:rPr>
              <a:t>, S.M. Ho, J.H. Mohd, N. </a:t>
            </a:r>
            <a:r>
              <a:rPr lang="en-US" sz="1600" dirty="0" err="1">
                <a:solidFill>
                  <a:srgbClr val="00B050"/>
                </a:solidFill>
                <a:latin typeface="Times New Roman" pitchFamily="18" charset="0"/>
                <a:cs typeface="Times New Roman" pitchFamily="18" charset="0"/>
              </a:rPr>
              <a:t>Saravanan</a:t>
            </a:r>
            <a:r>
              <a:rPr lang="en-US" sz="1600" dirty="0">
                <a:solidFill>
                  <a:srgbClr val="00B050"/>
                </a:solidFill>
                <a:latin typeface="Times New Roman" pitchFamily="18" charset="0"/>
                <a:cs typeface="Times New Roman" pitchFamily="18" charset="0"/>
              </a:rPr>
              <a:t> (2011) Preparation of thin films of copper sulfide by chemical bath deposition. </a:t>
            </a:r>
            <a:r>
              <a:rPr lang="en-US" sz="1600" i="1" dirty="0">
                <a:solidFill>
                  <a:srgbClr val="00B050"/>
                </a:solidFill>
                <a:latin typeface="Times New Roman" pitchFamily="18" charset="0"/>
                <a:cs typeface="Times New Roman" pitchFamily="18" charset="0"/>
              </a:rPr>
              <a:t>International Journal of Pharmacy &amp; life sciences</a:t>
            </a:r>
            <a:r>
              <a:rPr lang="en-US" sz="1600" dirty="0">
                <a:solidFill>
                  <a:srgbClr val="00B050"/>
                </a:solidFill>
                <a:latin typeface="Times New Roman" pitchFamily="18" charset="0"/>
                <a:cs typeface="Times New Roman" pitchFamily="18" charset="0"/>
              </a:rPr>
              <a:t>. 2(11): 1190-1194</a:t>
            </a:r>
            <a:r>
              <a:rPr lang="en-US" sz="1600" dirty="0" smtClean="0">
                <a:solidFill>
                  <a:srgbClr val="00B050"/>
                </a:solidFill>
                <a:latin typeface="Times New Roman" pitchFamily="18" charset="0"/>
                <a:cs typeface="Times New Roman" pitchFamily="18" charset="0"/>
              </a:rPr>
              <a:t>.</a:t>
            </a:r>
          </a:p>
          <a:p>
            <a:pPr lvl="0">
              <a:buFont typeface="Wingdings" pitchFamily="2" charset="2"/>
              <a:buChar char="ü"/>
            </a:pPr>
            <a:endParaRPr lang="en-US" sz="1600" dirty="0">
              <a:solidFill>
                <a:srgbClr val="00B050"/>
              </a:solidFill>
              <a:latin typeface="Times New Roman" pitchFamily="18" charset="0"/>
              <a:cs typeface="Times New Roman" pitchFamily="18" charset="0"/>
            </a:endParaRPr>
          </a:p>
          <a:p>
            <a:pPr lvl="0">
              <a:buFont typeface="Wingdings" pitchFamily="2" charset="2"/>
              <a:buChar char="ü"/>
            </a:pPr>
            <a:r>
              <a:rPr lang="en-US" sz="1600" dirty="0">
                <a:solidFill>
                  <a:srgbClr val="00B050"/>
                </a:solidFill>
                <a:latin typeface="Times New Roman" pitchFamily="18" charset="0"/>
                <a:cs typeface="Times New Roman" pitchFamily="18" charset="0"/>
              </a:rPr>
              <a:t>K. </a:t>
            </a:r>
            <a:r>
              <a:rPr lang="en-US" sz="1600" dirty="0" err="1">
                <a:solidFill>
                  <a:srgbClr val="00B050"/>
                </a:solidFill>
                <a:latin typeface="Times New Roman" pitchFamily="18" charset="0"/>
                <a:cs typeface="Times New Roman" pitchFamily="18" charset="0"/>
              </a:rPr>
              <a:t>Anuar</a:t>
            </a:r>
            <a:r>
              <a:rPr lang="en-US" sz="1600" dirty="0">
                <a:solidFill>
                  <a:srgbClr val="00B050"/>
                </a:solidFill>
                <a:latin typeface="Times New Roman" pitchFamily="18" charset="0"/>
                <a:cs typeface="Times New Roman" pitchFamily="18" charset="0"/>
              </a:rPr>
              <a:t>, S.M. Ho, Y.Y. Loh, W.T. Tan, N. </a:t>
            </a:r>
            <a:r>
              <a:rPr lang="en-US" sz="1600" dirty="0" err="1">
                <a:solidFill>
                  <a:srgbClr val="00B050"/>
                </a:solidFill>
                <a:latin typeface="Times New Roman" pitchFamily="18" charset="0"/>
                <a:cs typeface="Times New Roman" pitchFamily="18" charset="0"/>
              </a:rPr>
              <a:t>Saravanan</a:t>
            </a:r>
            <a:r>
              <a:rPr lang="en-US" sz="1600" dirty="0">
                <a:solidFill>
                  <a:srgbClr val="00B050"/>
                </a:solidFill>
                <a:latin typeface="Times New Roman" pitchFamily="18" charset="0"/>
                <a:cs typeface="Times New Roman" pitchFamily="18" charset="0"/>
              </a:rPr>
              <a:t> (2012) Complexing agent effect on the properties of iron sulphide thin films. </a:t>
            </a:r>
            <a:r>
              <a:rPr lang="en-US" sz="1600" i="1" dirty="0">
                <a:solidFill>
                  <a:srgbClr val="00B050"/>
                </a:solidFill>
                <a:latin typeface="Times New Roman" pitchFamily="18" charset="0"/>
                <a:cs typeface="Times New Roman" pitchFamily="18" charset="0"/>
              </a:rPr>
              <a:t>Canadian Journal of Pure &amp; Applied Sciences</a:t>
            </a:r>
            <a:r>
              <a:rPr lang="en-US" sz="1600" dirty="0">
                <a:solidFill>
                  <a:srgbClr val="00B050"/>
                </a:solidFill>
                <a:latin typeface="Times New Roman" pitchFamily="18" charset="0"/>
                <a:cs typeface="Times New Roman" pitchFamily="18" charset="0"/>
              </a:rPr>
              <a:t>. 6(1): 1863-1867. </a:t>
            </a:r>
            <a:endParaRPr lang="en-US" sz="1600" dirty="0" smtClean="0">
              <a:solidFill>
                <a:srgbClr val="00B050"/>
              </a:solidFill>
              <a:latin typeface="Times New Roman" pitchFamily="18" charset="0"/>
              <a:cs typeface="Times New Roman" pitchFamily="18" charset="0"/>
            </a:endParaRPr>
          </a:p>
          <a:p>
            <a:pPr lvl="0">
              <a:buFont typeface="Wingdings" pitchFamily="2" charset="2"/>
              <a:buChar char="ü"/>
            </a:pPr>
            <a:endParaRPr lang="en-US" sz="1600" dirty="0">
              <a:solidFill>
                <a:srgbClr val="00B050"/>
              </a:solidFill>
              <a:latin typeface="Times New Roman" pitchFamily="18" charset="0"/>
              <a:cs typeface="Times New Roman" pitchFamily="18" charset="0"/>
            </a:endParaRPr>
          </a:p>
          <a:p>
            <a:pPr lvl="0">
              <a:buFont typeface="Wingdings" pitchFamily="2" charset="2"/>
              <a:buChar char="ü"/>
            </a:pPr>
            <a:r>
              <a:rPr lang="en-US" sz="1600" dirty="0">
                <a:solidFill>
                  <a:srgbClr val="00B050"/>
                </a:solidFill>
                <a:latin typeface="Times New Roman" pitchFamily="18" charset="0"/>
                <a:cs typeface="Times New Roman" pitchFamily="18" charset="0"/>
              </a:rPr>
              <a:t>K. </a:t>
            </a:r>
            <a:r>
              <a:rPr lang="en-US" sz="1600" dirty="0" err="1">
                <a:solidFill>
                  <a:srgbClr val="00B050"/>
                </a:solidFill>
                <a:latin typeface="Times New Roman" pitchFamily="18" charset="0"/>
                <a:cs typeface="Times New Roman" pitchFamily="18" charset="0"/>
              </a:rPr>
              <a:t>Anuar</a:t>
            </a:r>
            <a:r>
              <a:rPr lang="en-US" sz="1600" dirty="0">
                <a:solidFill>
                  <a:srgbClr val="00B050"/>
                </a:solidFill>
                <a:latin typeface="Times New Roman" pitchFamily="18" charset="0"/>
                <a:cs typeface="Times New Roman" pitchFamily="18" charset="0"/>
              </a:rPr>
              <a:t>, S.M. Ho, W.T. Tan, S.M. Ho and N. </a:t>
            </a:r>
            <a:r>
              <a:rPr lang="en-US" sz="1600" dirty="0" err="1">
                <a:solidFill>
                  <a:srgbClr val="00B050"/>
                </a:solidFill>
                <a:latin typeface="Times New Roman" pitchFamily="18" charset="0"/>
                <a:cs typeface="Times New Roman" pitchFamily="18" charset="0"/>
              </a:rPr>
              <a:t>Saravanan</a:t>
            </a:r>
            <a:r>
              <a:rPr lang="en-US" sz="1600" dirty="0">
                <a:solidFill>
                  <a:srgbClr val="00B050"/>
                </a:solidFill>
                <a:latin typeface="Times New Roman" pitchFamily="18" charset="0"/>
                <a:cs typeface="Times New Roman" pitchFamily="18" charset="0"/>
              </a:rPr>
              <a:t> (2012) Temperature-dependent surface topography analysis of </a:t>
            </a:r>
            <a:r>
              <a:rPr lang="en-US" sz="1600" dirty="0" err="1">
                <a:solidFill>
                  <a:srgbClr val="00B050"/>
                </a:solidFill>
                <a:latin typeface="Times New Roman" pitchFamily="18" charset="0"/>
                <a:cs typeface="Times New Roman" pitchFamily="18" charset="0"/>
              </a:rPr>
              <a:t>SnSe</a:t>
            </a:r>
            <a:r>
              <a:rPr lang="en-US" sz="1600" dirty="0">
                <a:solidFill>
                  <a:srgbClr val="00B050"/>
                </a:solidFill>
                <a:latin typeface="Times New Roman" pitchFamily="18" charset="0"/>
                <a:cs typeface="Times New Roman" pitchFamily="18" charset="0"/>
              </a:rPr>
              <a:t> thin films using atomic force microscopy. Asian </a:t>
            </a:r>
            <a:r>
              <a:rPr lang="en-US" sz="1600" i="1" dirty="0">
                <a:solidFill>
                  <a:srgbClr val="00B050"/>
                </a:solidFill>
                <a:latin typeface="Times New Roman" pitchFamily="18" charset="0"/>
                <a:cs typeface="Times New Roman" pitchFamily="18" charset="0"/>
              </a:rPr>
              <a:t>Journal of Research in Chemistry.</a:t>
            </a:r>
            <a:r>
              <a:rPr lang="en-US" sz="1600" dirty="0">
                <a:solidFill>
                  <a:srgbClr val="00B050"/>
                </a:solidFill>
                <a:latin typeface="Times New Roman" pitchFamily="18" charset="0"/>
                <a:cs typeface="Times New Roman" pitchFamily="18" charset="0"/>
              </a:rPr>
              <a:t> 5(2): 291-294. </a:t>
            </a:r>
            <a:endParaRPr lang="en-US" sz="1600" dirty="0" smtClean="0">
              <a:solidFill>
                <a:srgbClr val="00B050"/>
              </a:solidFill>
              <a:latin typeface="Times New Roman" pitchFamily="18" charset="0"/>
              <a:cs typeface="Times New Roman" pitchFamily="18" charset="0"/>
            </a:endParaRPr>
          </a:p>
          <a:p>
            <a:pPr lvl="0">
              <a:buFont typeface="Wingdings" pitchFamily="2" charset="2"/>
              <a:buChar char="ü"/>
            </a:pPr>
            <a:endParaRPr lang="en-US" sz="1600" dirty="0">
              <a:solidFill>
                <a:srgbClr val="00B050"/>
              </a:solidFill>
              <a:latin typeface="Times New Roman" pitchFamily="18" charset="0"/>
              <a:cs typeface="Times New Roman" pitchFamily="18" charset="0"/>
            </a:endParaRPr>
          </a:p>
          <a:p>
            <a:pPr lvl="0">
              <a:buFont typeface="Wingdings" pitchFamily="2" charset="2"/>
              <a:buChar char="ü"/>
            </a:pPr>
            <a:r>
              <a:rPr lang="en-US" sz="1600" dirty="0" err="1">
                <a:solidFill>
                  <a:srgbClr val="00B050"/>
                </a:solidFill>
                <a:latin typeface="Times New Roman" pitchFamily="18" charset="0"/>
                <a:cs typeface="Times New Roman" pitchFamily="18" charset="0"/>
              </a:rPr>
              <a:t>K.Anuar</a:t>
            </a:r>
            <a:r>
              <a:rPr lang="en-US" sz="1600" dirty="0">
                <a:solidFill>
                  <a:srgbClr val="00B050"/>
                </a:solidFill>
                <a:latin typeface="Times New Roman" pitchFamily="18" charset="0"/>
                <a:cs typeface="Times New Roman" pitchFamily="18" charset="0"/>
              </a:rPr>
              <a:t>, S.M. Ho, K.S. Lim, N. </a:t>
            </a:r>
            <a:r>
              <a:rPr lang="en-US" sz="1600" dirty="0" err="1">
                <a:solidFill>
                  <a:srgbClr val="00B050"/>
                </a:solidFill>
                <a:latin typeface="Times New Roman" pitchFamily="18" charset="0"/>
                <a:cs typeface="Times New Roman" pitchFamily="18" charset="0"/>
              </a:rPr>
              <a:t>Saravanan</a:t>
            </a:r>
            <a:r>
              <a:rPr lang="en-US" sz="1600" dirty="0">
                <a:solidFill>
                  <a:srgbClr val="00B050"/>
                </a:solidFill>
                <a:latin typeface="Times New Roman" pitchFamily="18" charset="0"/>
                <a:cs typeface="Times New Roman" pitchFamily="18" charset="0"/>
              </a:rPr>
              <a:t>. (2013) Investigation of morphological properties of the copper sulfide films in acidic media based on atomic force microscopy. </a:t>
            </a:r>
            <a:r>
              <a:rPr lang="en-US" sz="1600" i="1" dirty="0">
                <a:solidFill>
                  <a:srgbClr val="00B050"/>
                </a:solidFill>
                <a:latin typeface="Times New Roman" pitchFamily="18" charset="0"/>
                <a:cs typeface="Times New Roman" pitchFamily="18" charset="0"/>
              </a:rPr>
              <a:t>International Research Journal of Chemistry.</a:t>
            </a:r>
            <a:r>
              <a:rPr lang="en-US" sz="1600" dirty="0">
                <a:solidFill>
                  <a:srgbClr val="00B050"/>
                </a:solidFill>
                <a:latin typeface="Times New Roman" pitchFamily="18" charset="0"/>
                <a:cs typeface="Times New Roman" pitchFamily="18" charset="0"/>
              </a:rPr>
              <a:t>  3(3): 62-68</a:t>
            </a:r>
            <a:r>
              <a:rPr lang="en-US" sz="1600" dirty="0" smtClean="0">
                <a:solidFill>
                  <a:srgbClr val="00B050"/>
                </a:solidFill>
                <a:latin typeface="Times New Roman" pitchFamily="18" charset="0"/>
                <a:cs typeface="Times New Roman" pitchFamily="18" charset="0"/>
              </a:rPr>
              <a:t>.</a:t>
            </a:r>
          </a:p>
          <a:p>
            <a:pPr lvl="0">
              <a:buFont typeface="Wingdings" pitchFamily="2" charset="2"/>
              <a:buChar char="ü"/>
            </a:pPr>
            <a:endParaRPr lang="en-US" sz="1600" dirty="0">
              <a:solidFill>
                <a:srgbClr val="00B050"/>
              </a:solidFill>
              <a:latin typeface="Times New Roman" pitchFamily="18" charset="0"/>
              <a:cs typeface="Times New Roman" pitchFamily="18" charset="0"/>
            </a:endParaRPr>
          </a:p>
          <a:p>
            <a:pPr lvl="0">
              <a:buFont typeface="Wingdings" pitchFamily="2" charset="2"/>
              <a:buChar char="ü"/>
            </a:pPr>
            <a:r>
              <a:rPr lang="en-US" sz="1600" dirty="0">
                <a:solidFill>
                  <a:srgbClr val="00B050"/>
                </a:solidFill>
                <a:latin typeface="Times New Roman" pitchFamily="18" charset="0"/>
                <a:cs typeface="Times New Roman" pitchFamily="18" charset="0"/>
              </a:rPr>
              <a:t>Ho SM, </a:t>
            </a:r>
            <a:r>
              <a:rPr lang="en-US" sz="1600" dirty="0" err="1">
                <a:solidFill>
                  <a:srgbClr val="00B050"/>
                </a:solidFill>
                <a:latin typeface="Times New Roman" pitchFamily="18" charset="0"/>
                <a:cs typeface="Times New Roman" pitchFamily="18" charset="0"/>
              </a:rPr>
              <a:t>Anuar</a:t>
            </a:r>
            <a:r>
              <a:rPr lang="en-US" sz="1600" dirty="0">
                <a:solidFill>
                  <a:srgbClr val="00B050"/>
                </a:solidFill>
                <a:latin typeface="Times New Roman" pitchFamily="18" charset="0"/>
                <a:cs typeface="Times New Roman" pitchFamily="18" charset="0"/>
              </a:rPr>
              <a:t> K. Tan, WT. (2013). Thickness Dependent characteristics of chemically deposited tin sulphide films. Universal Journal of Chemistry. 1(4): 170-174.</a:t>
            </a:r>
          </a:p>
          <a:p>
            <a:endParaRPr lang="en-US" dirty="0"/>
          </a:p>
        </p:txBody>
      </p:sp>
    </p:spTree>
    <p:extLst>
      <p:ext uri="{BB962C8B-B14F-4D97-AF65-F5344CB8AC3E}">
        <p14:creationId xmlns:p14="http://schemas.microsoft.com/office/powerpoint/2010/main" val="39626493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blue_light_background_04_vector_181887.jpg"/>
          <p:cNvPicPr>
            <a:picLocks noChangeAspect="1" noChangeArrowheads="1"/>
          </p:cNvPicPr>
          <p:nvPr/>
        </p:nvPicPr>
        <p:blipFill>
          <a:blip r:embed="rId2"/>
          <a:srcRect/>
          <a:stretch>
            <a:fillRect/>
          </a:stretch>
        </p:blipFill>
        <p:spPr bwMode="auto">
          <a:xfrm>
            <a:off x="0" y="-93663"/>
            <a:ext cx="9144000" cy="6926263"/>
          </a:xfrm>
          <a:prstGeom prst="rect">
            <a:avLst/>
          </a:prstGeom>
          <a:noFill/>
          <a:ln w="9525">
            <a:noFill/>
            <a:miter lim="800000"/>
            <a:headEnd/>
            <a:tailEnd/>
          </a:ln>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a:t>
            </a:r>
            <a:r>
              <a:rPr lang="en-IN" sz="2000" dirty="0">
                <a:solidFill>
                  <a:schemeClr val="bg2">
                    <a:lumMod val="10000"/>
                  </a:schemeClr>
                </a:solidFill>
                <a:latin typeface="Centaur" panose="02030504050205020304" pitchFamily="18" charset="0"/>
              </a:rPr>
              <a:t>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t>
            </a:r>
            <a:r>
              <a:rPr lang="en-US" sz="2000" dirty="0" smtClean="0">
                <a:solidFill>
                  <a:schemeClr val="bg2">
                    <a:lumMod val="10000"/>
                  </a:schemeClr>
                </a:solidFill>
                <a:latin typeface="Centaur" panose="02030504050205020304" pitchFamily="18" charset="0"/>
              </a:rPr>
              <a:t>are </a:t>
            </a:r>
            <a:r>
              <a:rPr lang="en-US" sz="2000" dirty="0">
                <a:solidFill>
                  <a:schemeClr val="bg2">
                    <a:lumMod val="10000"/>
                  </a:schemeClr>
                </a:solidFill>
                <a:latin typeface="Centaur" panose="02030504050205020304" pitchFamily="18" charset="0"/>
              </a:rPr>
              <a:t>poised in excellence by publishing high quality research. </a:t>
            </a: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a:t>
            </a:r>
            <a:r>
              <a:rPr lang="en-IN" sz="2000" dirty="0">
                <a:solidFill>
                  <a:schemeClr val="bg2">
                    <a:lumMod val="10000"/>
                  </a:schemeClr>
                </a:solidFill>
                <a:latin typeface="Centaur" panose="02030504050205020304" pitchFamily="18" charset="0"/>
              </a:rPr>
              <a:t>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
        <p:nvSpPr>
          <p:cNvPr id="8" name="Rectangle 7"/>
          <p:cNvSpPr/>
          <p:nvPr/>
        </p:nvSpPr>
        <p:spPr>
          <a:xfrm>
            <a:off x="1333500" y="5715000"/>
            <a:ext cx="6230938" cy="92392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IN" dirty="0">
                <a:solidFill>
                  <a:srgbClr val="0070C0"/>
                </a:solidFill>
                <a:latin typeface="Times New Roman" pitchFamily="18" charset="0"/>
                <a:ea typeface="Microsoft YaHei" panose="020B0503020204020204" pitchFamily="34" charset="-122"/>
                <a:cs typeface="Times New Roman" pitchFamily="18" charset="0"/>
              </a:rPr>
              <a:t>For more details please visit our website: http://omicsonline.org/Submitmanuscript.php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Tree>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609600"/>
            <a:ext cx="7620000" cy="5105400"/>
          </a:xfrm>
        </p:spPr>
        <p:txBody>
          <a:bodyPr/>
          <a:lstStyle/>
          <a:p>
            <a:pPr lvl="0">
              <a:buFont typeface="Wingdings" pitchFamily="2" charset="2"/>
              <a:buChar char="ü"/>
            </a:pPr>
            <a:r>
              <a:rPr lang="en-US" sz="1600" dirty="0">
                <a:solidFill>
                  <a:srgbClr val="00B050"/>
                </a:solidFill>
                <a:latin typeface="Times New Roman" pitchFamily="18" charset="0"/>
                <a:cs typeface="Times New Roman" pitchFamily="18" charset="0"/>
              </a:rPr>
              <a:t>Ho SM, </a:t>
            </a:r>
            <a:r>
              <a:rPr lang="en-US" sz="1600" dirty="0" err="1">
                <a:solidFill>
                  <a:srgbClr val="00B050"/>
                </a:solidFill>
                <a:latin typeface="Times New Roman" pitchFamily="18" charset="0"/>
                <a:cs typeface="Times New Roman" pitchFamily="18" charset="0"/>
              </a:rPr>
              <a:t>Anuar</a:t>
            </a:r>
            <a:r>
              <a:rPr lang="en-US" sz="1600" dirty="0">
                <a:solidFill>
                  <a:srgbClr val="00B050"/>
                </a:solidFill>
                <a:latin typeface="Times New Roman" pitchFamily="18" charset="0"/>
                <a:cs typeface="Times New Roman" pitchFamily="18" charset="0"/>
              </a:rPr>
              <a:t> K., Tan WT (2013). The role of bath temperature in aqueous acidic chemically PbS films. Journal of Basic and Applied Scientific Research. 3(11), 353-357. </a:t>
            </a:r>
          </a:p>
          <a:p>
            <a:pPr lvl="0">
              <a:buFont typeface="Wingdings" pitchFamily="2" charset="2"/>
              <a:buChar char="ü"/>
            </a:pPr>
            <a:endParaRPr lang="en-US" sz="1600" dirty="0" smtClean="0">
              <a:solidFill>
                <a:srgbClr val="00B050"/>
              </a:solidFill>
              <a:latin typeface="Times New Roman" pitchFamily="18" charset="0"/>
              <a:cs typeface="Times New Roman" pitchFamily="18" charset="0"/>
            </a:endParaRPr>
          </a:p>
          <a:p>
            <a:pPr lvl="0">
              <a:buFont typeface="Wingdings" pitchFamily="2" charset="2"/>
              <a:buChar char="ü"/>
            </a:pPr>
            <a:r>
              <a:rPr lang="en-US" sz="1600" dirty="0" smtClean="0">
                <a:solidFill>
                  <a:srgbClr val="00B050"/>
                </a:solidFill>
                <a:latin typeface="Times New Roman" pitchFamily="18" charset="0"/>
                <a:cs typeface="Times New Roman" pitchFamily="18" charset="0"/>
              </a:rPr>
              <a:t>Ho Soon Min, (2013) Chalcogenide thin films prepared by chemical bath deposition, Chemical Sciences Journal, Volume 4, Page 75. </a:t>
            </a:r>
            <a:r>
              <a:rPr lang="en-US" sz="1600" dirty="0" err="1" smtClean="0">
                <a:solidFill>
                  <a:srgbClr val="00B050"/>
                </a:solidFill>
                <a:latin typeface="Times New Roman" pitchFamily="18" charset="0"/>
                <a:cs typeface="Times New Roman" pitchFamily="18" charset="0"/>
              </a:rPr>
              <a:t>doi</a:t>
            </a:r>
            <a:r>
              <a:rPr lang="en-US" sz="1600" dirty="0" smtClean="0">
                <a:solidFill>
                  <a:srgbClr val="00B050"/>
                </a:solidFill>
                <a:latin typeface="Times New Roman" pitchFamily="18" charset="0"/>
                <a:cs typeface="Times New Roman" pitchFamily="18" charset="0"/>
              </a:rPr>
              <a:t>: 10.4172/2150-3494.1000075</a:t>
            </a:r>
          </a:p>
          <a:p>
            <a:endParaRPr lang="en-US" dirty="0"/>
          </a:p>
        </p:txBody>
      </p:sp>
    </p:spTree>
    <p:extLst>
      <p:ext uri="{BB962C8B-B14F-4D97-AF65-F5344CB8AC3E}">
        <p14:creationId xmlns:p14="http://schemas.microsoft.com/office/powerpoint/2010/main" val="41367355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FFFF00"/>
                </a:solidFill>
                <a:latin typeface="Arial Black" pitchFamily="34" charset="0"/>
              </a:rPr>
              <a:t>Journal reviewer</a:t>
            </a:r>
            <a:endParaRPr lang="en-US" u="sng" dirty="0">
              <a:solidFill>
                <a:srgbClr val="FFFF00"/>
              </a:solidFill>
              <a:latin typeface="Arial Black" pitchFamily="34" charset="0"/>
            </a:endParaRPr>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1900725296"/>
              </p:ext>
            </p:extLst>
          </p:nvPr>
        </p:nvGraphicFramePr>
        <p:xfrm>
          <a:off x="533400" y="1524000"/>
          <a:ext cx="7620000" cy="3602736"/>
        </p:xfrm>
        <a:graphic>
          <a:graphicData uri="http://schemas.openxmlformats.org/drawingml/2006/table">
            <a:tbl>
              <a:tblPr>
                <a:tableStyleId>{5C22544A-7EE6-4342-B048-85BDC9FD1C3A}</a:tableStyleId>
              </a:tblPr>
              <a:tblGrid>
                <a:gridCol w="7620000"/>
              </a:tblGrid>
              <a:tr h="304800">
                <a:tc>
                  <a:txBody>
                    <a:bodyPr/>
                    <a:lstStyle/>
                    <a:p>
                      <a:pPr marL="285750" marR="0" indent="-285750" algn="l">
                        <a:spcBef>
                          <a:spcPts val="0"/>
                        </a:spcBef>
                        <a:spcAft>
                          <a:spcPts val="0"/>
                        </a:spcAft>
                        <a:buFont typeface="Arial" pitchFamily="34" charset="0"/>
                        <a:buChar char="•"/>
                      </a:pPr>
                      <a:r>
                        <a:rPr lang="en-US" sz="1800" b="1" dirty="0">
                          <a:effectLst/>
                          <a:latin typeface="Times New Roman" pitchFamily="18" charset="0"/>
                          <a:cs typeface="Times New Roman" pitchFamily="18" charset="0"/>
                        </a:rPr>
                        <a:t>Advances in Natural Sciences</a:t>
                      </a:r>
                      <a:endParaRPr lang="en-US" sz="1800" b="1" dirty="0">
                        <a:effectLst/>
                        <a:latin typeface="Times New Roman" pitchFamily="18" charset="0"/>
                        <a:ea typeface="Times New Roman"/>
                        <a:cs typeface="Times New Roman" pitchFamily="18" charset="0"/>
                      </a:endParaRPr>
                    </a:p>
                  </a:txBody>
                  <a:tcPr marL="68580" marR="68580" marT="0" marB="0" anchor="ctr"/>
                </a:tc>
              </a:tr>
              <a:tr h="381000">
                <a:tc>
                  <a:txBody>
                    <a:bodyPr/>
                    <a:lstStyle/>
                    <a:p>
                      <a:pPr marL="285750" marR="0" indent="-285750" algn="just">
                        <a:lnSpc>
                          <a:spcPct val="115000"/>
                        </a:lnSpc>
                        <a:spcBef>
                          <a:spcPts val="0"/>
                        </a:spcBef>
                        <a:spcAft>
                          <a:spcPts val="0"/>
                        </a:spcAft>
                        <a:buFont typeface="Arial" pitchFamily="34" charset="0"/>
                        <a:buChar char="•"/>
                        <a:tabLst>
                          <a:tab pos="457200" algn="l"/>
                          <a:tab pos="914400" algn="l"/>
                          <a:tab pos="1371600" algn="l"/>
                          <a:tab pos="1828800" algn="l"/>
                          <a:tab pos="2286000" algn="l"/>
                          <a:tab pos="2743200" algn="l"/>
                          <a:tab pos="3200400" algn="l"/>
                          <a:tab pos="4403725" algn="l"/>
                        </a:tabLst>
                      </a:pPr>
                      <a:r>
                        <a:rPr lang="en-US" sz="1800" b="1" dirty="0">
                          <a:effectLst/>
                          <a:latin typeface="Times New Roman" pitchFamily="18" charset="0"/>
                          <a:cs typeface="Times New Roman" pitchFamily="18" charset="0"/>
                        </a:rPr>
                        <a:t>African Journal of Pure and Applied Chemistry</a:t>
                      </a:r>
                      <a:endParaRPr lang="en-US" sz="1800" b="1" dirty="0">
                        <a:effectLst/>
                        <a:latin typeface="Times New Roman" pitchFamily="18" charset="0"/>
                        <a:ea typeface="SimSun"/>
                        <a:cs typeface="Times New Roman" pitchFamily="18" charset="0"/>
                      </a:endParaRPr>
                    </a:p>
                  </a:txBody>
                  <a:tcPr marL="68580" marR="68580" marT="0" marB="0" anchor="ctr"/>
                </a:tc>
              </a:tr>
              <a:tr h="381000">
                <a:tc>
                  <a:txBody>
                    <a:bodyPr/>
                    <a:lstStyle/>
                    <a:p>
                      <a:pPr marL="285750" marR="0" indent="-285750" algn="just">
                        <a:lnSpc>
                          <a:spcPct val="115000"/>
                        </a:lnSpc>
                        <a:spcBef>
                          <a:spcPts val="0"/>
                        </a:spcBef>
                        <a:spcAft>
                          <a:spcPts val="0"/>
                        </a:spcAft>
                        <a:buFont typeface="Arial" pitchFamily="34" charset="0"/>
                        <a:buChar char="•"/>
                      </a:pPr>
                      <a:r>
                        <a:rPr lang="en-US" sz="1800" b="1">
                          <a:effectLst/>
                          <a:latin typeface="Times New Roman" pitchFamily="18" charset="0"/>
                          <a:cs typeface="Times New Roman" pitchFamily="18" charset="0"/>
                        </a:rPr>
                        <a:t>American Journal of Chemistry </a:t>
                      </a:r>
                      <a:endParaRPr lang="en-US" sz="1800" b="1">
                        <a:effectLst/>
                        <a:latin typeface="Times New Roman" pitchFamily="18" charset="0"/>
                        <a:ea typeface="SimSun"/>
                        <a:cs typeface="Times New Roman" pitchFamily="18" charset="0"/>
                      </a:endParaRPr>
                    </a:p>
                  </a:txBody>
                  <a:tcPr marL="68580" marR="68580" marT="0" marB="0" anchor="ctr"/>
                </a:tc>
              </a:tr>
              <a:tr h="381000">
                <a:tc>
                  <a:txBody>
                    <a:bodyPr/>
                    <a:lstStyle/>
                    <a:p>
                      <a:pPr marL="285750" marR="0" indent="-285750" algn="just">
                        <a:lnSpc>
                          <a:spcPct val="115000"/>
                        </a:lnSpc>
                        <a:spcBef>
                          <a:spcPts val="0"/>
                        </a:spcBef>
                        <a:spcAft>
                          <a:spcPts val="0"/>
                        </a:spcAft>
                        <a:buFont typeface="Arial" pitchFamily="34" charset="0"/>
                        <a:buChar char="•"/>
                      </a:pPr>
                      <a:r>
                        <a:rPr lang="en-US" sz="1800" b="1">
                          <a:effectLst/>
                          <a:latin typeface="Times New Roman" pitchFamily="18" charset="0"/>
                          <a:cs typeface="Times New Roman" pitchFamily="18" charset="0"/>
                        </a:rPr>
                        <a:t>Ceramics International </a:t>
                      </a:r>
                      <a:endParaRPr lang="en-US" sz="1800" b="1">
                        <a:effectLst/>
                        <a:latin typeface="Times New Roman" pitchFamily="18" charset="0"/>
                        <a:ea typeface="SimSun"/>
                        <a:cs typeface="Times New Roman" pitchFamily="18" charset="0"/>
                      </a:endParaRPr>
                    </a:p>
                  </a:txBody>
                  <a:tcPr marL="68580" marR="68580" marT="0" marB="0" anchor="ctr"/>
                </a:tc>
              </a:tr>
              <a:tr h="381000">
                <a:tc>
                  <a:txBody>
                    <a:bodyPr/>
                    <a:lstStyle/>
                    <a:p>
                      <a:pPr marL="285750" marR="0" indent="-285750" algn="just">
                        <a:lnSpc>
                          <a:spcPct val="115000"/>
                        </a:lnSpc>
                        <a:spcBef>
                          <a:spcPts val="0"/>
                        </a:spcBef>
                        <a:spcAft>
                          <a:spcPts val="0"/>
                        </a:spcAft>
                        <a:buFont typeface="Arial" pitchFamily="34" charset="0"/>
                        <a:buChar char="•"/>
                      </a:pPr>
                      <a:r>
                        <a:rPr lang="en-US" sz="1800" b="1">
                          <a:effectLst/>
                          <a:latin typeface="Times New Roman" pitchFamily="18" charset="0"/>
                          <a:cs typeface="Times New Roman" pitchFamily="18" charset="0"/>
                        </a:rPr>
                        <a:t>Arabian Journal of Chemistry </a:t>
                      </a:r>
                      <a:endParaRPr lang="en-US" sz="1800" b="1">
                        <a:effectLst/>
                        <a:latin typeface="Times New Roman" pitchFamily="18" charset="0"/>
                        <a:ea typeface="SimSun"/>
                        <a:cs typeface="Times New Roman" pitchFamily="18" charset="0"/>
                      </a:endParaRPr>
                    </a:p>
                  </a:txBody>
                  <a:tcPr marL="68580" marR="68580" marT="0" marB="0" anchor="ctr"/>
                </a:tc>
              </a:tr>
              <a:tr h="381000">
                <a:tc>
                  <a:txBody>
                    <a:bodyPr/>
                    <a:lstStyle/>
                    <a:p>
                      <a:pPr marL="285750" marR="0" indent="-285750" algn="just">
                        <a:lnSpc>
                          <a:spcPct val="115000"/>
                        </a:lnSpc>
                        <a:spcBef>
                          <a:spcPts val="0"/>
                        </a:spcBef>
                        <a:spcAft>
                          <a:spcPts val="0"/>
                        </a:spcAft>
                        <a:buFont typeface="Arial" pitchFamily="34" charset="0"/>
                        <a:buChar char="•"/>
                      </a:pPr>
                      <a:r>
                        <a:rPr lang="en-US" sz="1800" b="1">
                          <a:effectLst/>
                          <a:latin typeface="Times New Roman" pitchFamily="18" charset="0"/>
                          <a:cs typeface="Times New Roman" pitchFamily="18" charset="0"/>
                        </a:rPr>
                        <a:t>Bulletin of the Chemical Society of Ethiopia  </a:t>
                      </a:r>
                      <a:endParaRPr lang="en-US" sz="1800" b="1">
                        <a:effectLst/>
                        <a:latin typeface="Times New Roman" pitchFamily="18" charset="0"/>
                        <a:ea typeface="SimSun"/>
                        <a:cs typeface="Times New Roman" pitchFamily="18" charset="0"/>
                      </a:endParaRPr>
                    </a:p>
                  </a:txBody>
                  <a:tcPr marL="68580" marR="68580" marT="0" marB="0" anchor="ctr"/>
                </a:tc>
              </a:tr>
              <a:tr h="381000">
                <a:tc>
                  <a:txBody>
                    <a:bodyPr/>
                    <a:lstStyle/>
                    <a:p>
                      <a:pPr marL="285750" marR="0" indent="-285750" algn="just">
                        <a:lnSpc>
                          <a:spcPct val="115000"/>
                        </a:lnSpc>
                        <a:spcBef>
                          <a:spcPts val="0"/>
                        </a:spcBef>
                        <a:spcAft>
                          <a:spcPts val="0"/>
                        </a:spcAft>
                        <a:buFont typeface="Arial" pitchFamily="34" charset="0"/>
                        <a:buChar char="•"/>
                      </a:pPr>
                      <a:r>
                        <a:rPr lang="en-US" sz="1800" b="1" dirty="0">
                          <a:effectLst/>
                          <a:latin typeface="Times New Roman" pitchFamily="18" charset="0"/>
                          <a:cs typeface="Times New Roman" pitchFamily="18" charset="0"/>
                        </a:rPr>
                        <a:t>American Journal of Materials Science </a:t>
                      </a:r>
                      <a:endParaRPr lang="en-US" sz="1800" b="1" dirty="0">
                        <a:effectLst/>
                        <a:latin typeface="Times New Roman" pitchFamily="18" charset="0"/>
                        <a:ea typeface="SimSun"/>
                        <a:cs typeface="Times New Roman" pitchFamily="18" charset="0"/>
                      </a:endParaRPr>
                    </a:p>
                  </a:txBody>
                  <a:tcPr marL="68580" marR="68580" marT="0" marB="0" anchor="ctr"/>
                </a:tc>
              </a:tr>
              <a:tr h="381000">
                <a:tc>
                  <a:txBody>
                    <a:bodyPr/>
                    <a:lstStyle/>
                    <a:p>
                      <a:pPr marL="285750" marR="0" indent="-285750" algn="just">
                        <a:lnSpc>
                          <a:spcPct val="115000"/>
                        </a:lnSpc>
                        <a:spcBef>
                          <a:spcPts val="0"/>
                        </a:spcBef>
                        <a:spcAft>
                          <a:spcPts val="0"/>
                        </a:spcAft>
                        <a:buFont typeface="Arial" pitchFamily="34" charset="0"/>
                        <a:buChar char="•"/>
                      </a:pPr>
                      <a:r>
                        <a:rPr lang="en-US" sz="1800" b="1" dirty="0">
                          <a:effectLst/>
                          <a:latin typeface="Times New Roman" pitchFamily="18" charset="0"/>
                          <a:cs typeface="Times New Roman" pitchFamily="18" charset="0"/>
                        </a:rPr>
                        <a:t>BORNEO JOURNAL OF RESOURCE SCIENCE AND TECHNOLOGY</a:t>
                      </a:r>
                      <a:endParaRPr lang="en-US" sz="1800" b="1" dirty="0">
                        <a:effectLst/>
                        <a:latin typeface="Times New Roman" pitchFamily="18" charset="0"/>
                        <a:ea typeface="SimSun"/>
                        <a:cs typeface="Times New Roman" pitchFamily="18" charset="0"/>
                      </a:endParaRPr>
                    </a:p>
                  </a:txBody>
                  <a:tcPr marL="68580" marR="68580" marT="0" marB="0" anchor="ctr"/>
                </a:tc>
              </a:tr>
              <a:tr h="304800">
                <a:tc>
                  <a:txBody>
                    <a:bodyPr/>
                    <a:lstStyle/>
                    <a:p>
                      <a:pPr marL="285750" marR="0" indent="-285750" algn="just">
                        <a:lnSpc>
                          <a:spcPct val="115000"/>
                        </a:lnSpc>
                        <a:spcBef>
                          <a:spcPts val="0"/>
                        </a:spcBef>
                        <a:spcAft>
                          <a:spcPts val="0"/>
                        </a:spcAft>
                        <a:buFont typeface="Arial" pitchFamily="34" charset="0"/>
                        <a:buChar char="•"/>
                      </a:pPr>
                      <a:r>
                        <a:rPr lang="en-US" sz="1800" b="1">
                          <a:effectLst/>
                          <a:latin typeface="Times New Roman" pitchFamily="18" charset="0"/>
                          <a:cs typeface="Times New Roman" pitchFamily="18" charset="0"/>
                        </a:rPr>
                        <a:t>International Journal of Applied Sciences </a:t>
                      </a:r>
                      <a:endParaRPr lang="en-US" sz="1800" b="1">
                        <a:effectLst/>
                        <a:latin typeface="Times New Roman" pitchFamily="18" charset="0"/>
                        <a:ea typeface="SimSun"/>
                        <a:cs typeface="Times New Roman" pitchFamily="18" charset="0"/>
                      </a:endParaRPr>
                    </a:p>
                  </a:txBody>
                  <a:tcPr marL="68580" marR="68580" marT="0" marB="0" anchor="ctr"/>
                </a:tc>
              </a:tr>
              <a:tr h="304800">
                <a:tc>
                  <a:txBody>
                    <a:bodyPr/>
                    <a:lstStyle/>
                    <a:p>
                      <a:pPr marL="285750" marR="0" indent="-285750" algn="just">
                        <a:lnSpc>
                          <a:spcPct val="115000"/>
                        </a:lnSpc>
                        <a:spcBef>
                          <a:spcPts val="0"/>
                        </a:spcBef>
                        <a:spcAft>
                          <a:spcPts val="0"/>
                        </a:spcAft>
                        <a:buFont typeface="Arial" pitchFamily="34" charset="0"/>
                        <a:buChar char="•"/>
                      </a:pPr>
                      <a:r>
                        <a:rPr lang="en-US" sz="1800" b="1" dirty="0">
                          <a:effectLst/>
                          <a:latin typeface="Times New Roman" pitchFamily="18" charset="0"/>
                          <a:cs typeface="Times New Roman" pitchFamily="18" charset="0"/>
                        </a:rPr>
                        <a:t>Journal of Basic and Applied Sciences </a:t>
                      </a:r>
                      <a:endParaRPr lang="en-US" sz="1800" b="1" dirty="0">
                        <a:effectLst/>
                        <a:latin typeface="Times New Roman" pitchFamily="18" charset="0"/>
                        <a:ea typeface="SimSun"/>
                        <a:cs typeface="Times New Roman" pitchFamily="18" charset="0"/>
                      </a:endParaRPr>
                    </a:p>
                  </a:txBody>
                  <a:tcPr marL="68580" marR="68580" marT="0" marB="0" anchor="ctr"/>
                </a:tc>
              </a:tr>
            </a:tbl>
          </a:graphicData>
        </a:graphic>
      </p:graphicFrame>
    </p:spTree>
    <p:extLst>
      <p:ext uri="{BB962C8B-B14F-4D97-AF65-F5344CB8AC3E}">
        <p14:creationId xmlns:p14="http://schemas.microsoft.com/office/powerpoint/2010/main" val="26770591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3"/>
            <p:extLst>
              <p:ext uri="{D42A27DB-BD31-4B8C-83A1-F6EECF244321}">
                <p14:modId xmlns:p14="http://schemas.microsoft.com/office/powerpoint/2010/main" val="1788198303"/>
              </p:ext>
            </p:extLst>
          </p:nvPr>
        </p:nvGraphicFramePr>
        <p:xfrm>
          <a:off x="381000" y="1219200"/>
          <a:ext cx="8534400" cy="3470148"/>
        </p:xfrm>
        <a:graphic>
          <a:graphicData uri="http://schemas.openxmlformats.org/drawingml/2006/table">
            <a:tbl>
              <a:tblPr>
                <a:tableStyleId>{5C22544A-7EE6-4342-B048-85BDC9FD1C3A}</a:tableStyleId>
              </a:tblPr>
              <a:tblGrid>
                <a:gridCol w="8534400"/>
              </a:tblGrid>
              <a:tr h="182880">
                <a:tc>
                  <a:txBody>
                    <a:bodyPr/>
                    <a:lstStyle/>
                    <a:p>
                      <a:pPr marL="285750" marR="0" indent="-285750" algn="just">
                        <a:lnSpc>
                          <a:spcPct val="115000"/>
                        </a:lnSpc>
                        <a:spcBef>
                          <a:spcPts val="0"/>
                        </a:spcBef>
                        <a:spcAft>
                          <a:spcPts val="0"/>
                        </a:spcAft>
                        <a:buFont typeface="Arial" pitchFamily="34" charset="0"/>
                        <a:buChar char="•"/>
                      </a:pPr>
                      <a:r>
                        <a:rPr lang="en-US" sz="1800" b="1" dirty="0">
                          <a:effectLst/>
                          <a:latin typeface="Times New Roman" pitchFamily="18" charset="0"/>
                          <a:cs typeface="Times New Roman" pitchFamily="18" charset="0"/>
                        </a:rPr>
                        <a:t>International Journal of Material Science </a:t>
                      </a:r>
                      <a:endParaRPr lang="en-US" sz="1800" b="1" dirty="0">
                        <a:effectLst/>
                        <a:latin typeface="Times New Roman" pitchFamily="18" charset="0"/>
                        <a:ea typeface="SimSun"/>
                        <a:cs typeface="Times New Roman" pitchFamily="18" charset="0"/>
                      </a:endParaRPr>
                    </a:p>
                  </a:txBody>
                  <a:tcPr marL="68580" marR="68580" marT="0" marB="0" anchor="ctr"/>
                </a:tc>
              </a:tr>
              <a:tr h="182880">
                <a:tc>
                  <a:txBody>
                    <a:bodyPr/>
                    <a:lstStyle/>
                    <a:p>
                      <a:pPr marL="285750" marR="0" indent="-285750" algn="just">
                        <a:lnSpc>
                          <a:spcPct val="115000"/>
                        </a:lnSpc>
                        <a:spcBef>
                          <a:spcPts val="0"/>
                        </a:spcBef>
                        <a:spcAft>
                          <a:spcPts val="0"/>
                        </a:spcAft>
                        <a:buFont typeface="Arial" pitchFamily="34" charset="0"/>
                        <a:buChar char="•"/>
                      </a:pPr>
                      <a:r>
                        <a:rPr lang="en-US" sz="1800" b="1" dirty="0">
                          <a:effectLst/>
                          <a:latin typeface="Times New Roman" pitchFamily="18" charset="0"/>
                          <a:cs typeface="Times New Roman" pitchFamily="18" charset="0"/>
                        </a:rPr>
                        <a:t>Materials Letters		</a:t>
                      </a:r>
                      <a:endParaRPr lang="en-US" sz="1800" b="1" dirty="0">
                        <a:effectLst/>
                        <a:latin typeface="Times New Roman" pitchFamily="18" charset="0"/>
                        <a:ea typeface="SimSun"/>
                        <a:cs typeface="Times New Roman" pitchFamily="18" charset="0"/>
                      </a:endParaRPr>
                    </a:p>
                  </a:txBody>
                  <a:tcPr marL="68580" marR="68580" marT="0" marB="0" anchor="ctr"/>
                </a:tc>
              </a:tr>
              <a:tr h="182880">
                <a:tc>
                  <a:txBody>
                    <a:bodyPr/>
                    <a:lstStyle/>
                    <a:p>
                      <a:pPr marL="285750" marR="0" indent="-285750" algn="just">
                        <a:lnSpc>
                          <a:spcPct val="115000"/>
                        </a:lnSpc>
                        <a:spcBef>
                          <a:spcPts val="0"/>
                        </a:spcBef>
                        <a:spcAft>
                          <a:spcPts val="0"/>
                        </a:spcAft>
                        <a:buFont typeface="Arial" pitchFamily="34" charset="0"/>
                        <a:buChar char="•"/>
                      </a:pPr>
                      <a:r>
                        <a:rPr lang="en-US" sz="1800" b="1" dirty="0">
                          <a:effectLst/>
                          <a:latin typeface="Times New Roman" pitchFamily="18" charset="0"/>
                          <a:cs typeface="Times New Roman" pitchFamily="18" charset="0"/>
                        </a:rPr>
                        <a:t>International Journal of Renewable Energy </a:t>
                      </a:r>
                      <a:endParaRPr lang="en-US" sz="1800" b="1" dirty="0">
                        <a:effectLst/>
                        <a:latin typeface="Times New Roman" pitchFamily="18" charset="0"/>
                        <a:ea typeface="SimSun"/>
                        <a:cs typeface="Times New Roman" pitchFamily="18" charset="0"/>
                      </a:endParaRPr>
                    </a:p>
                  </a:txBody>
                  <a:tcPr marL="68580" marR="68580" marT="0" marB="0" anchor="ctr"/>
                </a:tc>
              </a:tr>
              <a:tr h="182880">
                <a:tc>
                  <a:txBody>
                    <a:bodyPr/>
                    <a:lstStyle/>
                    <a:p>
                      <a:pPr marL="285750" marR="0" indent="-285750" algn="just">
                        <a:lnSpc>
                          <a:spcPct val="115000"/>
                        </a:lnSpc>
                        <a:spcBef>
                          <a:spcPts val="0"/>
                        </a:spcBef>
                        <a:spcAft>
                          <a:spcPts val="0"/>
                        </a:spcAft>
                        <a:buFont typeface="Arial" pitchFamily="34" charset="0"/>
                        <a:buChar char="•"/>
                      </a:pPr>
                      <a:r>
                        <a:rPr lang="en-US" sz="1800" b="1" dirty="0">
                          <a:effectLst/>
                          <a:latin typeface="Times New Roman" pitchFamily="18" charset="0"/>
                          <a:cs typeface="Times New Roman" pitchFamily="18" charset="0"/>
                        </a:rPr>
                        <a:t>Malaysian Journal of Analytical Sciences</a:t>
                      </a:r>
                      <a:endParaRPr lang="en-US" sz="1800" b="1" dirty="0">
                        <a:effectLst/>
                        <a:latin typeface="Times New Roman" pitchFamily="18" charset="0"/>
                        <a:ea typeface="SimSun"/>
                        <a:cs typeface="Times New Roman" pitchFamily="18" charset="0"/>
                      </a:endParaRPr>
                    </a:p>
                  </a:txBody>
                  <a:tcPr marL="68580" marR="68580" marT="0" marB="0" anchor="ctr"/>
                </a:tc>
              </a:tr>
              <a:tr h="182880">
                <a:tc>
                  <a:txBody>
                    <a:bodyPr/>
                    <a:lstStyle/>
                    <a:p>
                      <a:pPr marL="285750" marR="0" indent="-285750" algn="just">
                        <a:lnSpc>
                          <a:spcPct val="115000"/>
                        </a:lnSpc>
                        <a:spcBef>
                          <a:spcPts val="0"/>
                        </a:spcBef>
                        <a:spcAft>
                          <a:spcPts val="0"/>
                        </a:spcAft>
                        <a:buFont typeface="Arial" pitchFamily="34" charset="0"/>
                        <a:buChar char="•"/>
                      </a:pPr>
                      <a:r>
                        <a:rPr lang="en-US" sz="1800" b="1" dirty="0">
                          <a:effectLst/>
                          <a:latin typeface="Times New Roman" pitchFamily="18" charset="0"/>
                          <a:cs typeface="Times New Roman" pitchFamily="18" charset="0"/>
                        </a:rPr>
                        <a:t>Journal of Chemical Science and Technology	</a:t>
                      </a:r>
                      <a:endParaRPr lang="en-US" sz="1800" b="1" dirty="0">
                        <a:effectLst/>
                        <a:latin typeface="Times New Roman" pitchFamily="18" charset="0"/>
                        <a:ea typeface="SimSun"/>
                        <a:cs typeface="Times New Roman" pitchFamily="18" charset="0"/>
                      </a:endParaRPr>
                    </a:p>
                  </a:txBody>
                  <a:tcPr marL="68580" marR="68580" marT="0" marB="0" anchor="ctr"/>
                </a:tc>
              </a:tr>
              <a:tr h="182880">
                <a:tc>
                  <a:txBody>
                    <a:bodyPr/>
                    <a:lstStyle/>
                    <a:p>
                      <a:pPr marL="285750" marR="0" indent="-285750" algn="just">
                        <a:lnSpc>
                          <a:spcPct val="115000"/>
                        </a:lnSpc>
                        <a:spcBef>
                          <a:spcPts val="0"/>
                        </a:spcBef>
                        <a:spcAft>
                          <a:spcPts val="0"/>
                        </a:spcAft>
                        <a:buFont typeface="Arial" pitchFamily="34" charset="0"/>
                        <a:buChar char="•"/>
                      </a:pPr>
                      <a:r>
                        <a:rPr lang="en-US" sz="1800" b="1">
                          <a:effectLst/>
                          <a:latin typeface="Times New Roman" pitchFamily="18" charset="0"/>
                          <a:cs typeface="Times New Roman" pitchFamily="18" charset="0"/>
                        </a:rPr>
                        <a:t>Natural Science </a:t>
                      </a:r>
                      <a:endParaRPr lang="en-US" sz="1800" b="1">
                        <a:effectLst/>
                        <a:latin typeface="Times New Roman" pitchFamily="18" charset="0"/>
                        <a:ea typeface="SimSun"/>
                        <a:cs typeface="Times New Roman" pitchFamily="18" charset="0"/>
                      </a:endParaRPr>
                    </a:p>
                  </a:txBody>
                  <a:tcPr marL="68580" marR="68580" marT="0" marB="0" anchor="ctr"/>
                </a:tc>
              </a:tr>
              <a:tr h="182880">
                <a:tc>
                  <a:txBody>
                    <a:bodyPr/>
                    <a:lstStyle/>
                    <a:p>
                      <a:pPr marL="285750" marR="0" indent="-285750" algn="just">
                        <a:lnSpc>
                          <a:spcPct val="115000"/>
                        </a:lnSpc>
                        <a:spcBef>
                          <a:spcPts val="0"/>
                        </a:spcBef>
                        <a:spcAft>
                          <a:spcPts val="0"/>
                        </a:spcAft>
                        <a:buFont typeface="Arial" pitchFamily="34" charset="0"/>
                        <a:buChar char="•"/>
                      </a:pPr>
                      <a:r>
                        <a:rPr lang="en-US" sz="1800" b="1" dirty="0" err="1">
                          <a:effectLst/>
                          <a:latin typeface="Times New Roman" pitchFamily="18" charset="0"/>
                          <a:cs typeface="Times New Roman" pitchFamily="18" charset="0"/>
                        </a:rPr>
                        <a:t>Nanoscience</a:t>
                      </a:r>
                      <a:r>
                        <a:rPr lang="en-US" sz="1800" b="1" dirty="0">
                          <a:effectLst/>
                          <a:latin typeface="Times New Roman" pitchFamily="18" charset="0"/>
                          <a:cs typeface="Times New Roman" pitchFamily="18" charset="0"/>
                        </a:rPr>
                        <a:t> and Nanotechnology </a:t>
                      </a:r>
                      <a:endParaRPr lang="en-US" sz="1800" b="1" dirty="0">
                        <a:effectLst/>
                        <a:latin typeface="Times New Roman" pitchFamily="18" charset="0"/>
                        <a:ea typeface="SimSun"/>
                        <a:cs typeface="Times New Roman" pitchFamily="18" charset="0"/>
                      </a:endParaRPr>
                    </a:p>
                  </a:txBody>
                  <a:tcPr marL="68580" marR="68580" marT="0" marB="0" anchor="ctr"/>
                </a:tc>
              </a:tr>
              <a:tr h="182880">
                <a:tc>
                  <a:txBody>
                    <a:bodyPr/>
                    <a:lstStyle/>
                    <a:p>
                      <a:pPr marL="285750" marR="0" indent="-285750" algn="just">
                        <a:lnSpc>
                          <a:spcPct val="115000"/>
                        </a:lnSpc>
                        <a:spcBef>
                          <a:spcPts val="0"/>
                        </a:spcBef>
                        <a:spcAft>
                          <a:spcPts val="0"/>
                        </a:spcAft>
                        <a:buFont typeface="Arial" pitchFamily="34" charset="0"/>
                        <a:buChar char="•"/>
                      </a:pPr>
                      <a:r>
                        <a:rPr lang="en-US" sz="1800" b="1" dirty="0">
                          <a:effectLst/>
                          <a:latin typeface="Times New Roman" pitchFamily="18" charset="0"/>
                          <a:cs typeface="Times New Roman" pitchFamily="18" charset="0"/>
                        </a:rPr>
                        <a:t>International Transaction Journal of Engineering, Management &amp; Applied Sciences &amp; Technologies </a:t>
                      </a:r>
                      <a:endParaRPr lang="en-US" sz="1800" b="1" dirty="0">
                        <a:effectLst/>
                        <a:latin typeface="Times New Roman" pitchFamily="18" charset="0"/>
                        <a:ea typeface="SimSun"/>
                        <a:cs typeface="Times New Roman" pitchFamily="18" charset="0"/>
                      </a:endParaRPr>
                    </a:p>
                  </a:txBody>
                  <a:tcPr marL="68580" marR="68580" marT="0" marB="0" anchor="ctr"/>
                </a:tc>
              </a:tr>
              <a:tr h="182880">
                <a:tc>
                  <a:txBody>
                    <a:bodyPr/>
                    <a:lstStyle/>
                    <a:p>
                      <a:pPr marL="285750" marR="0" indent="-285750" algn="just">
                        <a:lnSpc>
                          <a:spcPct val="115000"/>
                        </a:lnSpc>
                        <a:spcBef>
                          <a:spcPts val="0"/>
                        </a:spcBef>
                        <a:spcAft>
                          <a:spcPts val="0"/>
                        </a:spcAft>
                        <a:buFont typeface="Arial" pitchFamily="34" charset="0"/>
                        <a:buChar char="•"/>
                      </a:pPr>
                      <a:r>
                        <a:rPr lang="en-US" sz="1800" b="1" dirty="0">
                          <a:effectLst/>
                          <a:latin typeface="Times New Roman" pitchFamily="18" charset="0"/>
                          <a:cs typeface="Times New Roman" pitchFamily="18" charset="0"/>
                        </a:rPr>
                        <a:t>International Journal of Chemistry </a:t>
                      </a:r>
                      <a:endParaRPr lang="en-US" sz="1800" b="1" dirty="0">
                        <a:effectLst/>
                        <a:latin typeface="Times New Roman" pitchFamily="18" charset="0"/>
                        <a:ea typeface="SimSun"/>
                        <a:cs typeface="Times New Roman" pitchFamily="18" charset="0"/>
                      </a:endParaRPr>
                    </a:p>
                  </a:txBody>
                  <a:tcPr marL="68580" marR="68580" marT="0" marB="0" anchor="ctr"/>
                </a:tc>
              </a:tr>
              <a:tr h="182880">
                <a:tc>
                  <a:txBody>
                    <a:bodyPr/>
                    <a:lstStyle/>
                    <a:p>
                      <a:pPr marL="285750" marR="0" indent="-285750" algn="just">
                        <a:lnSpc>
                          <a:spcPct val="115000"/>
                        </a:lnSpc>
                        <a:spcBef>
                          <a:spcPts val="0"/>
                        </a:spcBef>
                        <a:spcAft>
                          <a:spcPts val="0"/>
                        </a:spcAft>
                        <a:buFont typeface="Arial" pitchFamily="34" charset="0"/>
                        <a:buChar char="•"/>
                      </a:pPr>
                      <a:r>
                        <a:rPr lang="en-US" sz="1800" b="1" dirty="0">
                          <a:effectLst/>
                          <a:latin typeface="Times New Roman" pitchFamily="18" charset="0"/>
                          <a:cs typeface="Times New Roman" pitchFamily="18" charset="0"/>
                        </a:rPr>
                        <a:t>Materials Science in Semiconductor Processing </a:t>
                      </a:r>
                      <a:endParaRPr lang="en-US" sz="1800" b="1" dirty="0">
                        <a:effectLst/>
                        <a:latin typeface="Times New Roman" pitchFamily="18" charset="0"/>
                        <a:ea typeface="SimSun"/>
                        <a:cs typeface="Times New Roman" pitchFamily="18" charset="0"/>
                      </a:endParaRPr>
                    </a:p>
                  </a:txBody>
                  <a:tcPr marL="68580" marR="68580" marT="0" marB="0" anchor="ctr"/>
                </a:tc>
              </a:tr>
            </a:tbl>
          </a:graphicData>
        </a:graphic>
      </p:graphicFrame>
    </p:spTree>
    <p:extLst>
      <p:ext uri="{BB962C8B-B14F-4D97-AF65-F5344CB8AC3E}">
        <p14:creationId xmlns:p14="http://schemas.microsoft.com/office/powerpoint/2010/main" val="42016026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3"/>
            <p:extLst>
              <p:ext uri="{D42A27DB-BD31-4B8C-83A1-F6EECF244321}">
                <p14:modId xmlns:p14="http://schemas.microsoft.com/office/powerpoint/2010/main" val="2725806624"/>
              </p:ext>
            </p:extLst>
          </p:nvPr>
        </p:nvGraphicFramePr>
        <p:xfrm>
          <a:off x="1066800" y="1295400"/>
          <a:ext cx="7005637" cy="3581400"/>
        </p:xfrm>
        <a:graphic>
          <a:graphicData uri="http://schemas.openxmlformats.org/drawingml/2006/table">
            <a:tbl>
              <a:tblPr>
                <a:tableStyleId>{5C22544A-7EE6-4342-B048-85BDC9FD1C3A}</a:tableStyleId>
              </a:tblPr>
              <a:tblGrid>
                <a:gridCol w="7005637"/>
              </a:tblGrid>
              <a:tr h="358140">
                <a:tc>
                  <a:txBody>
                    <a:bodyPr/>
                    <a:lstStyle/>
                    <a:p>
                      <a:pPr marL="285750" marR="0" indent="-285750" algn="just">
                        <a:lnSpc>
                          <a:spcPct val="115000"/>
                        </a:lnSpc>
                        <a:spcBef>
                          <a:spcPts val="0"/>
                        </a:spcBef>
                        <a:spcAft>
                          <a:spcPts val="0"/>
                        </a:spcAft>
                        <a:buFont typeface="Arial" pitchFamily="34" charset="0"/>
                        <a:buChar char="•"/>
                      </a:pPr>
                      <a:r>
                        <a:rPr lang="en-US" sz="1800" b="1" dirty="0" err="1">
                          <a:effectLst/>
                          <a:latin typeface="Times New Roman" pitchFamily="18" charset="0"/>
                          <a:cs typeface="Times New Roman" pitchFamily="18" charset="0"/>
                        </a:rPr>
                        <a:t>Silpakorn</a:t>
                      </a:r>
                      <a:r>
                        <a:rPr lang="en-US" sz="1800" b="1" dirty="0">
                          <a:effectLst/>
                          <a:latin typeface="Times New Roman" pitchFamily="18" charset="0"/>
                          <a:cs typeface="Times New Roman" pitchFamily="18" charset="0"/>
                        </a:rPr>
                        <a:t> University Science and Technology Journal </a:t>
                      </a:r>
                      <a:endParaRPr lang="en-US" sz="1800" b="1" dirty="0">
                        <a:effectLst/>
                        <a:latin typeface="Times New Roman" pitchFamily="18" charset="0"/>
                        <a:ea typeface="SimSun"/>
                        <a:cs typeface="Times New Roman" pitchFamily="18" charset="0"/>
                      </a:endParaRPr>
                    </a:p>
                  </a:txBody>
                  <a:tcPr marL="68580" marR="68580" marT="0" marB="0" anchor="ctr"/>
                </a:tc>
              </a:tr>
              <a:tr h="358140">
                <a:tc>
                  <a:txBody>
                    <a:bodyPr/>
                    <a:lstStyle/>
                    <a:p>
                      <a:pPr marL="285750" marR="0" indent="-285750" algn="just">
                        <a:lnSpc>
                          <a:spcPct val="115000"/>
                        </a:lnSpc>
                        <a:spcBef>
                          <a:spcPts val="0"/>
                        </a:spcBef>
                        <a:spcAft>
                          <a:spcPts val="0"/>
                        </a:spcAft>
                        <a:buFont typeface="Arial" pitchFamily="34" charset="0"/>
                        <a:buChar char="•"/>
                      </a:pPr>
                      <a:r>
                        <a:rPr lang="en-US" sz="1800" b="1">
                          <a:effectLst/>
                          <a:latin typeface="Times New Roman" pitchFamily="18" charset="0"/>
                          <a:cs typeface="Times New Roman" pitchFamily="18" charset="0"/>
                        </a:rPr>
                        <a:t>Pakistan Journal of Chemistry	</a:t>
                      </a:r>
                      <a:endParaRPr lang="en-US" sz="1800" b="1">
                        <a:effectLst/>
                        <a:latin typeface="Times New Roman" pitchFamily="18" charset="0"/>
                        <a:ea typeface="SimSun"/>
                        <a:cs typeface="Times New Roman" pitchFamily="18" charset="0"/>
                      </a:endParaRPr>
                    </a:p>
                  </a:txBody>
                  <a:tcPr marL="68580" marR="68580" marT="0" marB="0" anchor="ctr"/>
                </a:tc>
              </a:tr>
              <a:tr h="358140">
                <a:tc>
                  <a:txBody>
                    <a:bodyPr/>
                    <a:lstStyle/>
                    <a:p>
                      <a:pPr marL="285750" marR="0" indent="-285750" algn="just">
                        <a:lnSpc>
                          <a:spcPct val="115000"/>
                        </a:lnSpc>
                        <a:spcBef>
                          <a:spcPts val="0"/>
                        </a:spcBef>
                        <a:spcAft>
                          <a:spcPts val="0"/>
                        </a:spcAft>
                        <a:buFont typeface="Arial" pitchFamily="34" charset="0"/>
                        <a:buChar char="•"/>
                      </a:pPr>
                      <a:r>
                        <a:rPr lang="en-US" sz="1800" b="1">
                          <a:effectLst/>
                          <a:latin typeface="Times New Roman" pitchFamily="18" charset="0"/>
                          <a:cs typeface="Times New Roman" pitchFamily="18" charset="0"/>
                        </a:rPr>
                        <a:t>World Journal of Nano Science and Engineering</a:t>
                      </a:r>
                      <a:endParaRPr lang="en-US" sz="1800" b="1">
                        <a:effectLst/>
                        <a:latin typeface="Times New Roman" pitchFamily="18" charset="0"/>
                        <a:ea typeface="SimSun"/>
                        <a:cs typeface="Times New Roman" pitchFamily="18" charset="0"/>
                      </a:endParaRPr>
                    </a:p>
                  </a:txBody>
                  <a:tcPr marL="68580" marR="68580" marT="0" marB="0" anchor="ctr"/>
                </a:tc>
              </a:tr>
              <a:tr h="358140">
                <a:tc>
                  <a:txBody>
                    <a:bodyPr/>
                    <a:lstStyle/>
                    <a:p>
                      <a:pPr marL="285750" marR="0" indent="-285750" algn="just">
                        <a:lnSpc>
                          <a:spcPct val="115000"/>
                        </a:lnSpc>
                        <a:spcBef>
                          <a:spcPts val="0"/>
                        </a:spcBef>
                        <a:spcAft>
                          <a:spcPts val="0"/>
                        </a:spcAft>
                        <a:buFont typeface="Arial" pitchFamily="34" charset="0"/>
                        <a:buChar char="•"/>
                      </a:pPr>
                      <a:r>
                        <a:rPr lang="en-US" sz="1800" b="1">
                          <a:effectLst/>
                          <a:latin typeface="Times New Roman" pitchFamily="18" charset="0"/>
                          <a:cs typeface="Times New Roman" pitchFamily="18" charset="0"/>
                        </a:rPr>
                        <a:t>Asian Journal of Applied Sciences</a:t>
                      </a:r>
                      <a:endParaRPr lang="en-US" sz="1800" b="1">
                        <a:effectLst/>
                        <a:latin typeface="Times New Roman" pitchFamily="18" charset="0"/>
                        <a:ea typeface="SimSun"/>
                        <a:cs typeface="Times New Roman" pitchFamily="18" charset="0"/>
                      </a:endParaRPr>
                    </a:p>
                  </a:txBody>
                  <a:tcPr marL="68580" marR="68580" marT="0" marB="0" anchor="ctr"/>
                </a:tc>
              </a:tr>
              <a:tr h="358140">
                <a:tc>
                  <a:txBody>
                    <a:bodyPr/>
                    <a:lstStyle/>
                    <a:p>
                      <a:pPr marL="285750" marR="0" indent="-285750" algn="just">
                        <a:lnSpc>
                          <a:spcPct val="115000"/>
                        </a:lnSpc>
                        <a:spcBef>
                          <a:spcPts val="0"/>
                        </a:spcBef>
                        <a:spcAft>
                          <a:spcPts val="0"/>
                        </a:spcAft>
                        <a:buFont typeface="Arial" pitchFamily="34" charset="0"/>
                        <a:buChar char="•"/>
                      </a:pPr>
                      <a:r>
                        <a:rPr lang="en-US" sz="1800" b="1">
                          <a:effectLst/>
                          <a:latin typeface="Times New Roman" pitchFamily="18" charset="0"/>
                          <a:cs typeface="Times New Roman" pitchFamily="18" charset="0"/>
                        </a:rPr>
                        <a:t>Progress in Nanotechnology and Nanomaterials</a:t>
                      </a:r>
                      <a:endParaRPr lang="en-US" sz="1800" b="1">
                        <a:effectLst/>
                        <a:latin typeface="Times New Roman" pitchFamily="18" charset="0"/>
                        <a:ea typeface="SimSun"/>
                        <a:cs typeface="Times New Roman" pitchFamily="18" charset="0"/>
                      </a:endParaRPr>
                    </a:p>
                  </a:txBody>
                  <a:tcPr marL="68580" marR="68580" marT="0" marB="0" anchor="ctr"/>
                </a:tc>
              </a:tr>
              <a:tr h="358140">
                <a:tc>
                  <a:txBody>
                    <a:bodyPr/>
                    <a:lstStyle/>
                    <a:p>
                      <a:pPr marL="285750" marR="0" indent="-285750" algn="just">
                        <a:lnSpc>
                          <a:spcPct val="115000"/>
                        </a:lnSpc>
                        <a:spcBef>
                          <a:spcPts val="0"/>
                        </a:spcBef>
                        <a:spcAft>
                          <a:spcPts val="0"/>
                        </a:spcAft>
                        <a:buFont typeface="Arial" pitchFamily="34" charset="0"/>
                        <a:buChar char="•"/>
                      </a:pPr>
                      <a:r>
                        <a:rPr lang="en-US" sz="1800" b="1">
                          <a:effectLst/>
                          <a:latin typeface="Times New Roman" pitchFamily="18" charset="0"/>
                          <a:cs typeface="Times New Roman" pitchFamily="18" charset="0"/>
                        </a:rPr>
                        <a:t>International Journal of Research in Chemistry and Environment</a:t>
                      </a:r>
                      <a:endParaRPr lang="en-US" sz="1800" b="1">
                        <a:effectLst/>
                        <a:latin typeface="Times New Roman" pitchFamily="18" charset="0"/>
                        <a:ea typeface="SimSun"/>
                        <a:cs typeface="Times New Roman" pitchFamily="18" charset="0"/>
                      </a:endParaRPr>
                    </a:p>
                  </a:txBody>
                  <a:tcPr marL="68580" marR="68580" marT="0" marB="0" anchor="ctr"/>
                </a:tc>
              </a:tr>
              <a:tr h="358140">
                <a:tc>
                  <a:txBody>
                    <a:bodyPr/>
                    <a:lstStyle/>
                    <a:p>
                      <a:pPr marL="285750" marR="0" indent="-285750" algn="just">
                        <a:lnSpc>
                          <a:spcPct val="115000"/>
                        </a:lnSpc>
                        <a:spcBef>
                          <a:spcPts val="0"/>
                        </a:spcBef>
                        <a:spcAft>
                          <a:spcPts val="0"/>
                        </a:spcAft>
                        <a:buFont typeface="Arial" pitchFamily="34" charset="0"/>
                        <a:buChar char="•"/>
                      </a:pPr>
                      <a:r>
                        <a:rPr lang="en-US" sz="1800" b="1">
                          <a:effectLst/>
                          <a:latin typeface="Times New Roman" pitchFamily="18" charset="0"/>
                          <a:cs typeface="Times New Roman" pitchFamily="18" charset="0"/>
                        </a:rPr>
                        <a:t>International Scholars Journals</a:t>
                      </a:r>
                      <a:endParaRPr lang="en-US" sz="1800" b="1">
                        <a:effectLst/>
                        <a:latin typeface="Times New Roman" pitchFamily="18" charset="0"/>
                        <a:ea typeface="SimSun"/>
                        <a:cs typeface="Times New Roman" pitchFamily="18" charset="0"/>
                      </a:endParaRPr>
                    </a:p>
                  </a:txBody>
                  <a:tcPr marL="68580" marR="68580" marT="0" marB="0" anchor="ctr"/>
                </a:tc>
              </a:tr>
              <a:tr h="358140">
                <a:tc>
                  <a:txBody>
                    <a:bodyPr/>
                    <a:lstStyle/>
                    <a:p>
                      <a:pPr marL="285750" marR="0" indent="-285750" algn="just">
                        <a:lnSpc>
                          <a:spcPct val="115000"/>
                        </a:lnSpc>
                        <a:spcBef>
                          <a:spcPts val="0"/>
                        </a:spcBef>
                        <a:spcAft>
                          <a:spcPts val="0"/>
                        </a:spcAft>
                        <a:buFont typeface="Arial" pitchFamily="34" charset="0"/>
                        <a:buChar char="•"/>
                      </a:pPr>
                      <a:r>
                        <a:rPr lang="en-US" sz="1800" b="1">
                          <a:effectLst/>
                          <a:latin typeface="Times New Roman" pitchFamily="18" charset="0"/>
                          <a:cs typeface="Times New Roman" pitchFamily="18" charset="0"/>
                        </a:rPr>
                        <a:t>Journal of the Chemical Society of Pakistan </a:t>
                      </a:r>
                      <a:endParaRPr lang="en-US" sz="1800" b="1">
                        <a:effectLst/>
                        <a:latin typeface="Times New Roman" pitchFamily="18" charset="0"/>
                        <a:ea typeface="SimSun"/>
                        <a:cs typeface="Times New Roman" pitchFamily="18" charset="0"/>
                      </a:endParaRPr>
                    </a:p>
                  </a:txBody>
                  <a:tcPr marL="68580" marR="68580" marT="0" marB="0" anchor="ctr"/>
                </a:tc>
              </a:tr>
              <a:tr h="358140">
                <a:tc>
                  <a:txBody>
                    <a:bodyPr/>
                    <a:lstStyle/>
                    <a:p>
                      <a:pPr marL="285750" marR="0" indent="-285750" algn="just">
                        <a:lnSpc>
                          <a:spcPct val="115000"/>
                        </a:lnSpc>
                        <a:spcBef>
                          <a:spcPts val="0"/>
                        </a:spcBef>
                        <a:spcAft>
                          <a:spcPts val="0"/>
                        </a:spcAft>
                        <a:buFont typeface="Arial" pitchFamily="34" charset="0"/>
                        <a:buChar char="•"/>
                      </a:pPr>
                      <a:r>
                        <a:rPr lang="en-US" sz="1800" b="1">
                          <a:effectLst/>
                          <a:latin typeface="Times New Roman" pitchFamily="18" charset="0"/>
                          <a:cs typeface="Times New Roman" pitchFamily="18" charset="0"/>
                        </a:rPr>
                        <a:t>World Applied Science Journal </a:t>
                      </a:r>
                      <a:endParaRPr lang="en-US" sz="1800" b="1">
                        <a:effectLst/>
                        <a:latin typeface="Times New Roman" pitchFamily="18" charset="0"/>
                        <a:ea typeface="SimSun"/>
                        <a:cs typeface="Times New Roman" pitchFamily="18" charset="0"/>
                      </a:endParaRPr>
                    </a:p>
                  </a:txBody>
                  <a:tcPr marL="68580" marR="68580" marT="0" marB="0" anchor="ctr"/>
                </a:tc>
              </a:tr>
              <a:tr h="358140">
                <a:tc>
                  <a:txBody>
                    <a:bodyPr/>
                    <a:lstStyle/>
                    <a:p>
                      <a:pPr marL="285750" marR="0" indent="-285750" algn="just">
                        <a:lnSpc>
                          <a:spcPct val="115000"/>
                        </a:lnSpc>
                        <a:spcBef>
                          <a:spcPts val="0"/>
                        </a:spcBef>
                        <a:spcAft>
                          <a:spcPts val="0"/>
                        </a:spcAft>
                        <a:buFont typeface="Arial" pitchFamily="34" charset="0"/>
                        <a:buChar char="•"/>
                      </a:pPr>
                      <a:r>
                        <a:rPr lang="en-US" sz="1800" b="1" dirty="0">
                          <a:effectLst/>
                          <a:latin typeface="Times New Roman" pitchFamily="18" charset="0"/>
                          <a:cs typeface="Times New Roman" pitchFamily="18" charset="0"/>
                        </a:rPr>
                        <a:t>International Journal of Engineering, Science and Technology</a:t>
                      </a:r>
                      <a:endParaRPr lang="en-US" sz="1800" b="1" dirty="0">
                        <a:effectLst/>
                        <a:latin typeface="Times New Roman" pitchFamily="18" charset="0"/>
                        <a:ea typeface="SimSun"/>
                        <a:cs typeface="Times New Roman" pitchFamily="18" charset="0"/>
                      </a:endParaRPr>
                    </a:p>
                  </a:txBody>
                  <a:tcPr marL="68580" marR="68580" marT="0" marB="0" anchor="ctr"/>
                </a:tc>
              </a:tr>
            </a:tbl>
          </a:graphicData>
        </a:graphic>
      </p:graphicFrame>
    </p:spTree>
    <p:extLst>
      <p:ext uri="{BB962C8B-B14F-4D97-AF65-F5344CB8AC3E}">
        <p14:creationId xmlns:p14="http://schemas.microsoft.com/office/powerpoint/2010/main" val="20244086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3"/>
            <p:extLst>
              <p:ext uri="{D42A27DB-BD31-4B8C-83A1-F6EECF244321}">
                <p14:modId xmlns:p14="http://schemas.microsoft.com/office/powerpoint/2010/main" val="3881500812"/>
              </p:ext>
            </p:extLst>
          </p:nvPr>
        </p:nvGraphicFramePr>
        <p:xfrm>
          <a:off x="762000" y="1295400"/>
          <a:ext cx="7620000" cy="2439957"/>
        </p:xfrm>
        <a:graphic>
          <a:graphicData uri="http://schemas.openxmlformats.org/drawingml/2006/table">
            <a:tbl>
              <a:tblPr>
                <a:tableStyleId>{5C22544A-7EE6-4342-B048-85BDC9FD1C3A}</a:tableStyleId>
              </a:tblPr>
              <a:tblGrid>
                <a:gridCol w="7620000"/>
              </a:tblGrid>
              <a:tr h="533400">
                <a:tc>
                  <a:txBody>
                    <a:bodyPr/>
                    <a:lstStyle/>
                    <a:p>
                      <a:pPr marL="285750" marR="0" indent="-285750" algn="just">
                        <a:lnSpc>
                          <a:spcPct val="115000"/>
                        </a:lnSpc>
                        <a:spcBef>
                          <a:spcPts val="0"/>
                        </a:spcBef>
                        <a:spcAft>
                          <a:spcPts val="0"/>
                        </a:spcAft>
                        <a:buFont typeface="Arial" pitchFamily="34" charset="0"/>
                        <a:buChar char="•"/>
                      </a:pPr>
                      <a:r>
                        <a:rPr lang="en-US" sz="1800" b="1" dirty="0">
                          <a:effectLst/>
                          <a:latin typeface="Times New Roman" pitchFamily="18" charset="0"/>
                          <a:cs typeface="Times New Roman" pitchFamily="18" charset="0"/>
                        </a:rPr>
                        <a:t>Journal of Technology Innovations in Renewable Energy</a:t>
                      </a:r>
                      <a:endParaRPr lang="en-US" sz="1800" b="1" dirty="0">
                        <a:effectLst/>
                        <a:latin typeface="Times New Roman" pitchFamily="18" charset="0"/>
                        <a:ea typeface="SimSun"/>
                        <a:cs typeface="Times New Roman" pitchFamily="18" charset="0"/>
                      </a:endParaRPr>
                    </a:p>
                  </a:txBody>
                  <a:tcPr marL="68580" marR="68580" marT="0" marB="0" anchor="ctr"/>
                </a:tc>
              </a:tr>
              <a:tr h="458757">
                <a:tc>
                  <a:txBody>
                    <a:bodyPr/>
                    <a:lstStyle/>
                    <a:p>
                      <a:pPr marL="285750" marR="0" indent="-285750" algn="just">
                        <a:lnSpc>
                          <a:spcPct val="115000"/>
                        </a:lnSpc>
                        <a:spcBef>
                          <a:spcPts val="0"/>
                        </a:spcBef>
                        <a:spcAft>
                          <a:spcPts val="0"/>
                        </a:spcAft>
                        <a:buFont typeface="Arial" pitchFamily="34" charset="0"/>
                        <a:buChar char="•"/>
                      </a:pPr>
                      <a:r>
                        <a:rPr lang="en-US" sz="1800" b="1" dirty="0" smtClean="0">
                          <a:effectLst/>
                          <a:latin typeface="Times New Roman" pitchFamily="18" charset="0"/>
                          <a:cs typeface="Times New Roman" pitchFamily="18" charset="0"/>
                        </a:rPr>
                        <a:t>Journal </a:t>
                      </a:r>
                      <a:r>
                        <a:rPr lang="en-US" sz="1800" b="1" dirty="0">
                          <a:effectLst/>
                          <a:latin typeface="Times New Roman" pitchFamily="18" charset="0"/>
                          <a:cs typeface="Times New Roman" pitchFamily="18" charset="0"/>
                        </a:rPr>
                        <a:t>of Electronic Science and Technology</a:t>
                      </a:r>
                      <a:endParaRPr lang="en-US" sz="1800" b="1" dirty="0">
                        <a:effectLst/>
                        <a:latin typeface="Times New Roman" pitchFamily="18" charset="0"/>
                        <a:ea typeface="SimSun"/>
                        <a:cs typeface="Times New Roman" pitchFamily="18" charset="0"/>
                      </a:endParaRPr>
                    </a:p>
                  </a:txBody>
                  <a:tcPr marL="68580" marR="68580" marT="0" marB="0" anchor="ctr"/>
                </a:tc>
              </a:tr>
              <a:tr h="458757">
                <a:tc>
                  <a:txBody>
                    <a:bodyPr/>
                    <a:lstStyle/>
                    <a:p>
                      <a:pPr marL="285750" marR="0" indent="-285750" algn="just">
                        <a:lnSpc>
                          <a:spcPct val="115000"/>
                        </a:lnSpc>
                        <a:spcBef>
                          <a:spcPts val="0"/>
                        </a:spcBef>
                        <a:spcAft>
                          <a:spcPts val="0"/>
                        </a:spcAft>
                        <a:buFont typeface="Arial" pitchFamily="34" charset="0"/>
                        <a:buChar char="•"/>
                      </a:pPr>
                      <a:r>
                        <a:rPr lang="en-US" sz="1800" b="1" dirty="0">
                          <a:effectLst/>
                          <a:latin typeface="Times New Roman" pitchFamily="18" charset="0"/>
                          <a:cs typeface="Times New Roman" pitchFamily="18" charset="0"/>
                        </a:rPr>
                        <a:t>Science Journal of Chemistry</a:t>
                      </a:r>
                      <a:endParaRPr lang="en-US" sz="1800" b="1" dirty="0">
                        <a:effectLst/>
                        <a:latin typeface="Times New Roman" pitchFamily="18" charset="0"/>
                        <a:ea typeface="SimSun"/>
                        <a:cs typeface="Times New Roman" pitchFamily="18" charset="0"/>
                      </a:endParaRPr>
                    </a:p>
                  </a:txBody>
                  <a:tcPr marL="68580" marR="68580" marT="0" marB="0" anchor="ctr"/>
                </a:tc>
              </a:tr>
              <a:tr h="530286">
                <a:tc>
                  <a:txBody>
                    <a:bodyPr/>
                    <a:lstStyle/>
                    <a:p>
                      <a:pPr marL="285750" marR="0" indent="-285750" algn="just">
                        <a:lnSpc>
                          <a:spcPct val="115000"/>
                        </a:lnSpc>
                        <a:spcBef>
                          <a:spcPts val="0"/>
                        </a:spcBef>
                        <a:spcAft>
                          <a:spcPts val="0"/>
                        </a:spcAft>
                        <a:buFont typeface="Arial" pitchFamily="34" charset="0"/>
                        <a:buChar char="•"/>
                      </a:pPr>
                      <a:r>
                        <a:rPr lang="en-US" sz="1800" b="1" dirty="0">
                          <a:effectLst/>
                          <a:latin typeface="Times New Roman" pitchFamily="18" charset="0"/>
                          <a:cs typeface="Times New Roman" pitchFamily="18" charset="0"/>
                        </a:rPr>
                        <a:t>International Journal of Geology, Agriculture and Environmental Science</a:t>
                      </a:r>
                      <a:endParaRPr lang="en-US" sz="1800" b="1" dirty="0">
                        <a:effectLst/>
                        <a:latin typeface="Times New Roman" pitchFamily="18" charset="0"/>
                        <a:ea typeface="SimSun"/>
                        <a:cs typeface="Times New Roman" pitchFamily="18" charset="0"/>
                      </a:endParaRPr>
                    </a:p>
                  </a:txBody>
                  <a:tcPr marL="68580" marR="68580" marT="0" marB="0" anchor="ctr"/>
                </a:tc>
              </a:tr>
              <a:tr h="458757">
                <a:tc>
                  <a:txBody>
                    <a:bodyPr/>
                    <a:lstStyle/>
                    <a:p>
                      <a:pPr marL="285750" marR="0" indent="-285750" algn="just">
                        <a:lnSpc>
                          <a:spcPct val="115000"/>
                        </a:lnSpc>
                        <a:spcBef>
                          <a:spcPts val="0"/>
                        </a:spcBef>
                        <a:spcAft>
                          <a:spcPts val="0"/>
                        </a:spcAft>
                        <a:buFont typeface="Arial" pitchFamily="34" charset="0"/>
                        <a:buChar char="•"/>
                      </a:pPr>
                      <a:r>
                        <a:rPr lang="en-US" sz="1800" b="1" dirty="0">
                          <a:effectLst/>
                          <a:latin typeface="Times New Roman" pitchFamily="18" charset="0"/>
                          <a:cs typeface="Times New Roman" pitchFamily="18" charset="0"/>
                        </a:rPr>
                        <a:t>International Journal of Nano Dimension</a:t>
                      </a:r>
                      <a:endParaRPr lang="en-US" sz="1800" b="1" dirty="0">
                        <a:effectLst/>
                        <a:latin typeface="Times New Roman" pitchFamily="18" charset="0"/>
                        <a:ea typeface="SimSun"/>
                        <a:cs typeface="Times New Roman" pitchFamily="18" charset="0"/>
                      </a:endParaRPr>
                    </a:p>
                  </a:txBody>
                  <a:tcPr marL="68580" marR="68580" marT="0" marB="0" anchor="ctr"/>
                </a:tc>
              </a:tr>
            </a:tbl>
          </a:graphicData>
        </a:graphic>
      </p:graphicFrame>
    </p:spTree>
    <p:extLst>
      <p:ext uri="{BB962C8B-B14F-4D97-AF65-F5344CB8AC3E}">
        <p14:creationId xmlns:p14="http://schemas.microsoft.com/office/powerpoint/2010/main" val="14791550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FFFF00"/>
                </a:solidFill>
                <a:latin typeface="Arial Black" pitchFamily="34" charset="0"/>
              </a:rPr>
              <a:t>Editorial board member </a:t>
            </a:r>
            <a:endParaRPr lang="en-US" u="sng" dirty="0">
              <a:solidFill>
                <a:srgbClr val="FFFF00"/>
              </a:solidFill>
              <a:latin typeface="Arial Black" pitchFamily="34" charset="0"/>
            </a:endParaRPr>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2485224013"/>
              </p:ext>
            </p:extLst>
          </p:nvPr>
        </p:nvGraphicFramePr>
        <p:xfrm>
          <a:off x="838200" y="1600200"/>
          <a:ext cx="6096000" cy="3545578"/>
        </p:xfrm>
        <a:graphic>
          <a:graphicData uri="http://schemas.openxmlformats.org/drawingml/2006/table">
            <a:tbl>
              <a:tblPr>
                <a:tableStyleId>{5C22544A-7EE6-4342-B048-85BDC9FD1C3A}</a:tableStyleId>
              </a:tblPr>
              <a:tblGrid>
                <a:gridCol w="6096000"/>
              </a:tblGrid>
              <a:tr h="345178">
                <a:tc>
                  <a:txBody>
                    <a:bodyPr/>
                    <a:lstStyle/>
                    <a:p>
                      <a:pPr marL="285750" marR="0" indent="-285750" algn="just">
                        <a:lnSpc>
                          <a:spcPct val="115000"/>
                        </a:lnSpc>
                        <a:spcBef>
                          <a:spcPts val="0"/>
                        </a:spcBef>
                        <a:spcAft>
                          <a:spcPts val="0"/>
                        </a:spcAft>
                        <a:buFont typeface="Arial" pitchFamily="34" charset="0"/>
                        <a:buChar char="•"/>
                      </a:pPr>
                      <a:r>
                        <a:rPr lang="en-US" sz="1800" b="1">
                          <a:effectLst/>
                          <a:latin typeface="Times New Roman" pitchFamily="18" charset="0"/>
                          <a:cs typeface="Times New Roman" pitchFamily="18" charset="0"/>
                        </a:rPr>
                        <a:t>Asian Transaction </a:t>
                      </a:r>
                      <a:endParaRPr lang="en-US" sz="1800" b="1">
                        <a:effectLst/>
                        <a:latin typeface="Times New Roman" pitchFamily="18" charset="0"/>
                        <a:ea typeface="SimSun"/>
                        <a:cs typeface="Times New Roman" pitchFamily="18" charset="0"/>
                      </a:endParaRPr>
                    </a:p>
                  </a:txBody>
                  <a:tcPr marL="68580" marR="68580" marT="0" marB="0" anchor="ctr"/>
                </a:tc>
              </a:tr>
              <a:tr h="345178">
                <a:tc>
                  <a:txBody>
                    <a:bodyPr/>
                    <a:lstStyle/>
                    <a:p>
                      <a:pPr marL="285750" marR="0" indent="-285750" algn="just">
                        <a:lnSpc>
                          <a:spcPct val="115000"/>
                        </a:lnSpc>
                        <a:spcBef>
                          <a:spcPts val="0"/>
                        </a:spcBef>
                        <a:spcAft>
                          <a:spcPts val="0"/>
                        </a:spcAft>
                        <a:buFont typeface="Arial" pitchFamily="34" charset="0"/>
                        <a:buChar char="•"/>
                      </a:pPr>
                      <a:r>
                        <a:rPr lang="en-US" sz="1800" b="1">
                          <a:effectLst/>
                          <a:latin typeface="Times New Roman" pitchFamily="18" charset="0"/>
                          <a:cs typeface="Times New Roman" pitchFamily="18" charset="0"/>
                        </a:rPr>
                        <a:t>Academic Research International </a:t>
                      </a:r>
                      <a:endParaRPr lang="en-US" sz="1800" b="1">
                        <a:effectLst/>
                        <a:latin typeface="Times New Roman" pitchFamily="18" charset="0"/>
                        <a:ea typeface="SimSun"/>
                        <a:cs typeface="Times New Roman" pitchFamily="18" charset="0"/>
                      </a:endParaRPr>
                    </a:p>
                  </a:txBody>
                  <a:tcPr marL="68580" marR="68580" marT="0" marB="0" anchor="ctr"/>
                </a:tc>
              </a:tr>
              <a:tr h="345178">
                <a:tc>
                  <a:txBody>
                    <a:bodyPr/>
                    <a:lstStyle/>
                    <a:p>
                      <a:pPr marL="285750" marR="0" indent="-285750" algn="just">
                        <a:lnSpc>
                          <a:spcPct val="115000"/>
                        </a:lnSpc>
                        <a:spcBef>
                          <a:spcPts val="0"/>
                        </a:spcBef>
                        <a:spcAft>
                          <a:spcPts val="0"/>
                        </a:spcAft>
                        <a:buFont typeface="Arial" pitchFamily="34" charset="0"/>
                        <a:buChar char="•"/>
                      </a:pPr>
                      <a:r>
                        <a:rPr lang="en-US" sz="1800" b="1">
                          <a:effectLst/>
                          <a:latin typeface="Times New Roman" pitchFamily="18" charset="0"/>
                          <a:cs typeface="Times New Roman" pitchFamily="18" charset="0"/>
                        </a:rPr>
                        <a:t>ARPN Journal of Science and Technology</a:t>
                      </a:r>
                      <a:endParaRPr lang="en-US" sz="1800" b="1">
                        <a:effectLst/>
                        <a:latin typeface="Times New Roman" pitchFamily="18" charset="0"/>
                        <a:ea typeface="SimSun"/>
                        <a:cs typeface="Times New Roman" pitchFamily="18" charset="0"/>
                      </a:endParaRPr>
                    </a:p>
                  </a:txBody>
                  <a:tcPr marL="68580" marR="68580" marT="0" marB="0" anchor="ctr"/>
                </a:tc>
              </a:tr>
              <a:tr h="345178">
                <a:tc>
                  <a:txBody>
                    <a:bodyPr/>
                    <a:lstStyle/>
                    <a:p>
                      <a:pPr marL="285750" marR="0" indent="-285750" algn="just">
                        <a:lnSpc>
                          <a:spcPct val="115000"/>
                        </a:lnSpc>
                        <a:spcBef>
                          <a:spcPts val="0"/>
                        </a:spcBef>
                        <a:spcAft>
                          <a:spcPts val="0"/>
                        </a:spcAft>
                        <a:buFont typeface="Arial" pitchFamily="34" charset="0"/>
                        <a:buChar char="•"/>
                      </a:pPr>
                      <a:r>
                        <a:rPr lang="en-US" sz="1800" b="1">
                          <a:effectLst/>
                          <a:latin typeface="Times New Roman" pitchFamily="18" charset="0"/>
                          <a:cs typeface="Times New Roman" pitchFamily="18" charset="0"/>
                        </a:rPr>
                        <a:t>Asian Journal of Applied Sciences </a:t>
                      </a:r>
                      <a:endParaRPr lang="en-US" sz="1800" b="1">
                        <a:effectLst/>
                        <a:latin typeface="Times New Roman" pitchFamily="18" charset="0"/>
                        <a:ea typeface="SimSun"/>
                        <a:cs typeface="Times New Roman" pitchFamily="18" charset="0"/>
                      </a:endParaRPr>
                    </a:p>
                  </a:txBody>
                  <a:tcPr marL="68580" marR="68580" marT="0" marB="0" anchor="ctr"/>
                </a:tc>
              </a:tr>
              <a:tr h="345178">
                <a:tc>
                  <a:txBody>
                    <a:bodyPr/>
                    <a:lstStyle/>
                    <a:p>
                      <a:pPr marL="285750" marR="0" indent="-285750" algn="just">
                        <a:lnSpc>
                          <a:spcPct val="115000"/>
                        </a:lnSpc>
                        <a:spcBef>
                          <a:spcPts val="0"/>
                        </a:spcBef>
                        <a:spcAft>
                          <a:spcPts val="0"/>
                        </a:spcAft>
                        <a:buFont typeface="Arial" pitchFamily="34" charset="0"/>
                        <a:buChar char="•"/>
                      </a:pPr>
                      <a:r>
                        <a:rPr lang="en-US" sz="1800" b="1">
                          <a:effectLst/>
                          <a:latin typeface="Times New Roman" pitchFamily="18" charset="0"/>
                          <a:cs typeface="Times New Roman" pitchFamily="18" charset="0"/>
                        </a:rPr>
                        <a:t>Asian Journal of Natural &amp; Applied Sciences </a:t>
                      </a:r>
                      <a:endParaRPr lang="en-US" sz="1800" b="1">
                        <a:effectLst/>
                        <a:latin typeface="Times New Roman" pitchFamily="18" charset="0"/>
                        <a:ea typeface="SimSun"/>
                        <a:cs typeface="Times New Roman" pitchFamily="18" charset="0"/>
                      </a:endParaRPr>
                    </a:p>
                  </a:txBody>
                  <a:tcPr marL="68580" marR="68580" marT="0" marB="0" anchor="ctr"/>
                </a:tc>
              </a:tr>
              <a:tr h="345178">
                <a:tc>
                  <a:txBody>
                    <a:bodyPr/>
                    <a:lstStyle/>
                    <a:p>
                      <a:pPr marL="285750" marR="0" indent="-285750" algn="just">
                        <a:lnSpc>
                          <a:spcPct val="115000"/>
                        </a:lnSpc>
                        <a:spcBef>
                          <a:spcPts val="0"/>
                        </a:spcBef>
                        <a:spcAft>
                          <a:spcPts val="0"/>
                        </a:spcAft>
                        <a:buFont typeface="Arial" pitchFamily="34" charset="0"/>
                        <a:buChar char="•"/>
                      </a:pPr>
                      <a:r>
                        <a:rPr lang="en-US" sz="1800" b="1">
                          <a:effectLst/>
                          <a:latin typeface="Times New Roman" pitchFamily="18" charset="0"/>
                          <a:cs typeface="Times New Roman" pitchFamily="18" charset="0"/>
                        </a:rPr>
                        <a:t>Chemistry and Materials Research </a:t>
                      </a:r>
                      <a:endParaRPr lang="en-US" sz="1800" b="1">
                        <a:effectLst/>
                        <a:latin typeface="Times New Roman" pitchFamily="18" charset="0"/>
                        <a:ea typeface="SimSun"/>
                        <a:cs typeface="Times New Roman" pitchFamily="18" charset="0"/>
                      </a:endParaRPr>
                    </a:p>
                  </a:txBody>
                  <a:tcPr marL="68580" marR="68580" marT="0" marB="0" anchor="ctr"/>
                </a:tc>
              </a:tr>
              <a:tr h="345178">
                <a:tc>
                  <a:txBody>
                    <a:bodyPr/>
                    <a:lstStyle/>
                    <a:p>
                      <a:pPr marL="285750" marR="0" indent="-285750" algn="just">
                        <a:lnSpc>
                          <a:spcPct val="115000"/>
                        </a:lnSpc>
                        <a:spcBef>
                          <a:spcPts val="0"/>
                        </a:spcBef>
                        <a:spcAft>
                          <a:spcPts val="0"/>
                        </a:spcAft>
                        <a:buFont typeface="Arial" pitchFamily="34" charset="0"/>
                        <a:buChar char="•"/>
                      </a:pPr>
                      <a:r>
                        <a:rPr lang="en-US" sz="1800" b="1">
                          <a:effectLst/>
                          <a:latin typeface="Times New Roman" pitchFamily="18" charset="0"/>
                          <a:cs typeface="Times New Roman" pitchFamily="18" charset="0"/>
                        </a:rPr>
                        <a:t>Chemical Science Transaction </a:t>
                      </a:r>
                      <a:endParaRPr lang="en-US" sz="1800" b="1">
                        <a:effectLst/>
                        <a:latin typeface="Times New Roman" pitchFamily="18" charset="0"/>
                        <a:ea typeface="SimSun"/>
                        <a:cs typeface="Times New Roman" pitchFamily="18" charset="0"/>
                      </a:endParaRPr>
                    </a:p>
                  </a:txBody>
                  <a:tcPr marL="68580" marR="68580" marT="0" marB="0" anchor="ctr"/>
                </a:tc>
              </a:tr>
              <a:tr h="345178">
                <a:tc>
                  <a:txBody>
                    <a:bodyPr/>
                    <a:lstStyle/>
                    <a:p>
                      <a:pPr marL="285750" marR="0" indent="-285750" algn="just">
                        <a:lnSpc>
                          <a:spcPct val="115000"/>
                        </a:lnSpc>
                        <a:spcBef>
                          <a:spcPts val="0"/>
                        </a:spcBef>
                        <a:spcAft>
                          <a:spcPts val="0"/>
                        </a:spcAft>
                        <a:buFont typeface="Arial" pitchFamily="34" charset="0"/>
                        <a:buChar char="•"/>
                      </a:pPr>
                      <a:r>
                        <a:rPr lang="en-US" sz="1800" b="1">
                          <a:effectLst/>
                          <a:latin typeface="Times New Roman" pitchFamily="18" charset="0"/>
                          <a:cs typeface="Times New Roman" pitchFamily="18" charset="0"/>
                        </a:rPr>
                        <a:t>Energy, Science and Technology </a:t>
                      </a:r>
                      <a:endParaRPr lang="en-US" sz="1800" b="1">
                        <a:effectLst/>
                        <a:latin typeface="Times New Roman" pitchFamily="18" charset="0"/>
                        <a:ea typeface="SimSun"/>
                        <a:cs typeface="Times New Roman" pitchFamily="18" charset="0"/>
                      </a:endParaRPr>
                    </a:p>
                  </a:txBody>
                  <a:tcPr marL="68580" marR="68580" marT="0" marB="0" anchor="ctr"/>
                </a:tc>
              </a:tr>
              <a:tr h="438976">
                <a:tc>
                  <a:txBody>
                    <a:bodyPr/>
                    <a:lstStyle/>
                    <a:p>
                      <a:pPr marL="285750" marR="0" indent="-285750" algn="just">
                        <a:lnSpc>
                          <a:spcPct val="115000"/>
                        </a:lnSpc>
                        <a:spcBef>
                          <a:spcPts val="0"/>
                        </a:spcBef>
                        <a:spcAft>
                          <a:spcPts val="0"/>
                        </a:spcAft>
                        <a:buFont typeface="Arial" pitchFamily="34" charset="0"/>
                        <a:buChar char="•"/>
                      </a:pPr>
                      <a:r>
                        <a:rPr lang="en-US" sz="1800" b="1">
                          <a:effectLst/>
                          <a:latin typeface="Times New Roman" pitchFamily="18" charset="0"/>
                          <a:cs typeface="Times New Roman" pitchFamily="18" charset="0"/>
                        </a:rPr>
                        <a:t>European Online Journal of Natural and Social Sciences </a:t>
                      </a:r>
                      <a:endParaRPr lang="en-US" sz="1800" b="1">
                        <a:effectLst/>
                        <a:latin typeface="Times New Roman" pitchFamily="18" charset="0"/>
                        <a:ea typeface="SimSun"/>
                        <a:cs typeface="Times New Roman" pitchFamily="18" charset="0"/>
                      </a:endParaRPr>
                    </a:p>
                  </a:txBody>
                  <a:tcPr marL="68580" marR="68580" marT="0" marB="0" anchor="ctr"/>
                </a:tc>
              </a:tr>
              <a:tr h="345178">
                <a:tc>
                  <a:txBody>
                    <a:bodyPr/>
                    <a:lstStyle/>
                    <a:p>
                      <a:pPr marL="285750" marR="0" indent="-285750" algn="just">
                        <a:lnSpc>
                          <a:spcPct val="115000"/>
                        </a:lnSpc>
                        <a:spcBef>
                          <a:spcPts val="0"/>
                        </a:spcBef>
                        <a:spcAft>
                          <a:spcPts val="0"/>
                        </a:spcAft>
                        <a:buFont typeface="Arial" pitchFamily="34" charset="0"/>
                        <a:buChar char="•"/>
                      </a:pPr>
                      <a:r>
                        <a:rPr lang="en-US" sz="1800" b="1" dirty="0">
                          <a:effectLst/>
                          <a:latin typeface="Times New Roman" pitchFamily="18" charset="0"/>
                          <a:cs typeface="Times New Roman" pitchFamily="18" charset="0"/>
                        </a:rPr>
                        <a:t>Indian Journal of Scientific Research</a:t>
                      </a:r>
                      <a:endParaRPr lang="en-US" sz="1800" b="1" dirty="0">
                        <a:effectLst/>
                        <a:latin typeface="Times New Roman" pitchFamily="18" charset="0"/>
                        <a:ea typeface="SimSun"/>
                        <a:cs typeface="Times New Roman" pitchFamily="18" charset="0"/>
                      </a:endParaRPr>
                    </a:p>
                  </a:txBody>
                  <a:tcPr marL="68580" marR="68580" marT="0" marB="0" anchor="ctr"/>
                </a:tc>
              </a:tr>
            </a:tbl>
          </a:graphicData>
        </a:graphic>
      </p:graphicFrame>
    </p:spTree>
    <p:extLst>
      <p:ext uri="{BB962C8B-B14F-4D97-AF65-F5344CB8AC3E}">
        <p14:creationId xmlns:p14="http://schemas.microsoft.com/office/powerpoint/2010/main" val="30333021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3"/>
            <p:extLst>
              <p:ext uri="{D42A27DB-BD31-4B8C-83A1-F6EECF244321}">
                <p14:modId xmlns:p14="http://schemas.microsoft.com/office/powerpoint/2010/main" val="453541938"/>
              </p:ext>
            </p:extLst>
          </p:nvPr>
        </p:nvGraphicFramePr>
        <p:xfrm>
          <a:off x="1066800" y="381000"/>
          <a:ext cx="6929437" cy="4851988"/>
        </p:xfrm>
        <a:graphic>
          <a:graphicData uri="http://schemas.openxmlformats.org/drawingml/2006/table">
            <a:tbl>
              <a:tblPr>
                <a:tableStyleId>{5C22544A-7EE6-4342-B048-85BDC9FD1C3A}</a:tableStyleId>
              </a:tblPr>
              <a:tblGrid>
                <a:gridCol w="6929437"/>
              </a:tblGrid>
              <a:tr h="356188">
                <a:tc>
                  <a:txBody>
                    <a:bodyPr/>
                    <a:lstStyle/>
                    <a:p>
                      <a:pPr marL="171450" marR="0" indent="-171450" algn="just">
                        <a:lnSpc>
                          <a:spcPct val="115000"/>
                        </a:lnSpc>
                        <a:spcBef>
                          <a:spcPts val="0"/>
                        </a:spcBef>
                        <a:spcAft>
                          <a:spcPts val="0"/>
                        </a:spcAft>
                        <a:buFont typeface="Arial" pitchFamily="34" charset="0"/>
                        <a:buChar char="•"/>
                      </a:pPr>
                      <a:r>
                        <a:rPr lang="en-US" sz="1800" b="1">
                          <a:effectLst/>
                          <a:latin typeface="Times New Roman" pitchFamily="18" charset="0"/>
                          <a:cs typeface="Times New Roman" pitchFamily="18" charset="0"/>
                        </a:rPr>
                        <a:t>Indian Journal of Nanotechnology and Applications</a:t>
                      </a:r>
                      <a:endParaRPr lang="en-US" sz="1800" b="1">
                        <a:effectLst/>
                        <a:latin typeface="Times New Roman" pitchFamily="18" charset="0"/>
                        <a:ea typeface="SimSun"/>
                        <a:cs typeface="Times New Roman" pitchFamily="18" charset="0"/>
                      </a:endParaRPr>
                    </a:p>
                  </a:txBody>
                  <a:tcPr marL="68580" marR="68580" marT="0" marB="0" anchor="ctr"/>
                </a:tc>
              </a:tr>
              <a:tr h="356188">
                <a:tc>
                  <a:txBody>
                    <a:bodyPr/>
                    <a:lstStyle/>
                    <a:p>
                      <a:pPr marL="171450" marR="0" indent="-171450" algn="just">
                        <a:lnSpc>
                          <a:spcPct val="115000"/>
                        </a:lnSpc>
                        <a:spcBef>
                          <a:spcPts val="0"/>
                        </a:spcBef>
                        <a:spcAft>
                          <a:spcPts val="0"/>
                        </a:spcAft>
                        <a:buFont typeface="Arial" pitchFamily="34" charset="0"/>
                        <a:buChar char="•"/>
                      </a:pPr>
                      <a:r>
                        <a:rPr lang="en-US" sz="1800" b="1">
                          <a:effectLst/>
                          <a:latin typeface="Times New Roman" pitchFamily="18" charset="0"/>
                          <a:cs typeface="Times New Roman" pitchFamily="18" charset="0"/>
                        </a:rPr>
                        <a:t>International Journal of Advances in Applied Sciences</a:t>
                      </a:r>
                      <a:endParaRPr lang="en-US" sz="1800" b="1">
                        <a:effectLst/>
                        <a:latin typeface="Times New Roman" pitchFamily="18" charset="0"/>
                        <a:ea typeface="SimSun"/>
                        <a:cs typeface="Times New Roman" pitchFamily="18" charset="0"/>
                      </a:endParaRPr>
                    </a:p>
                  </a:txBody>
                  <a:tcPr marL="68580" marR="68580" marT="0" marB="0" anchor="ctr"/>
                </a:tc>
              </a:tr>
              <a:tr h="356188">
                <a:tc>
                  <a:txBody>
                    <a:bodyPr/>
                    <a:lstStyle/>
                    <a:p>
                      <a:pPr marL="171450" marR="0" indent="-171450" algn="just">
                        <a:lnSpc>
                          <a:spcPct val="115000"/>
                        </a:lnSpc>
                        <a:spcBef>
                          <a:spcPts val="0"/>
                        </a:spcBef>
                        <a:spcAft>
                          <a:spcPts val="0"/>
                        </a:spcAft>
                        <a:buFont typeface="Arial" pitchFamily="34" charset="0"/>
                        <a:buChar char="•"/>
                      </a:pPr>
                      <a:r>
                        <a:rPr lang="en-US" sz="1800" b="1">
                          <a:effectLst/>
                          <a:latin typeface="Times New Roman" pitchFamily="18" charset="0"/>
                          <a:cs typeface="Times New Roman" pitchFamily="18" charset="0"/>
                        </a:rPr>
                        <a:t>International Journal of Chemical Research </a:t>
                      </a:r>
                      <a:endParaRPr lang="en-US" sz="1800" b="1">
                        <a:effectLst/>
                        <a:latin typeface="Times New Roman" pitchFamily="18" charset="0"/>
                        <a:ea typeface="SimSun"/>
                        <a:cs typeface="Times New Roman" pitchFamily="18" charset="0"/>
                      </a:endParaRPr>
                    </a:p>
                  </a:txBody>
                  <a:tcPr marL="68580" marR="68580" marT="0" marB="0" anchor="ctr"/>
                </a:tc>
              </a:tr>
              <a:tr h="356188">
                <a:tc>
                  <a:txBody>
                    <a:bodyPr/>
                    <a:lstStyle/>
                    <a:p>
                      <a:pPr marL="171450" marR="0" indent="-171450" algn="just">
                        <a:lnSpc>
                          <a:spcPct val="115000"/>
                        </a:lnSpc>
                        <a:spcBef>
                          <a:spcPts val="0"/>
                        </a:spcBef>
                        <a:spcAft>
                          <a:spcPts val="0"/>
                        </a:spcAft>
                        <a:buFont typeface="Arial" pitchFamily="34" charset="0"/>
                        <a:buChar char="•"/>
                      </a:pPr>
                      <a:r>
                        <a:rPr lang="en-US" sz="1800" b="1">
                          <a:effectLst/>
                          <a:latin typeface="Times New Roman" pitchFamily="18" charset="0"/>
                          <a:cs typeface="Times New Roman" pitchFamily="18" charset="0"/>
                        </a:rPr>
                        <a:t>International Journal of Chemical and Life Sciences  </a:t>
                      </a:r>
                      <a:endParaRPr lang="en-US" sz="1800" b="1">
                        <a:effectLst/>
                        <a:latin typeface="Times New Roman" pitchFamily="18" charset="0"/>
                        <a:ea typeface="SimSun"/>
                        <a:cs typeface="Times New Roman" pitchFamily="18" charset="0"/>
                      </a:endParaRPr>
                    </a:p>
                  </a:txBody>
                  <a:tcPr marL="68580" marR="68580" marT="0" marB="0" anchor="ctr"/>
                </a:tc>
              </a:tr>
              <a:tr h="480248">
                <a:tc>
                  <a:txBody>
                    <a:bodyPr/>
                    <a:lstStyle/>
                    <a:p>
                      <a:pPr marL="171450" marR="0" indent="-171450" algn="just">
                        <a:lnSpc>
                          <a:spcPct val="115000"/>
                        </a:lnSpc>
                        <a:spcBef>
                          <a:spcPts val="0"/>
                        </a:spcBef>
                        <a:spcAft>
                          <a:spcPts val="0"/>
                        </a:spcAft>
                        <a:buFont typeface="Arial" pitchFamily="34" charset="0"/>
                        <a:buChar char="•"/>
                      </a:pPr>
                      <a:r>
                        <a:rPr lang="en-US" sz="1800" b="1">
                          <a:effectLst/>
                          <a:latin typeface="Times New Roman" pitchFamily="18" charset="0"/>
                          <a:cs typeface="Times New Roman" pitchFamily="18" charset="0"/>
                        </a:rPr>
                        <a:t>International Journal of Engineering, Science and Mathematics</a:t>
                      </a:r>
                      <a:endParaRPr lang="en-US" sz="1800" b="1">
                        <a:effectLst/>
                        <a:latin typeface="Times New Roman" pitchFamily="18" charset="0"/>
                        <a:ea typeface="SimSun"/>
                        <a:cs typeface="Times New Roman" pitchFamily="18" charset="0"/>
                      </a:endParaRPr>
                    </a:p>
                  </a:txBody>
                  <a:tcPr marL="68580" marR="68580" marT="0" marB="0" anchor="ctr"/>
                </a:tc>
              </a:tr>
              <a:tr h="356188">
                <a:tc>
                  <a:txBody>
                    <a:bodyPr/>
                    <a:lstStyle/>
                    <a:p>
                      <a:pPr marL="171450" marR="0" indent="-171450" algn="just">
                        <a:lnSpc>
                          <a:spcPct val="115000"/>
                        </a:lnSpc>
                        <a:spcBef>
                          <a:spcPts val="0"/>
                        </a:spcBef>
                        <a:spcAft>
                          <a:spcPts val="0"/>
                        </a:spcAft>
                        <a:buFont typeface="Arial" pitchFamily="34" charset="0"/>
                        <a:buChar char="•"/>
                      </a:pPr>
                      <a:r>
                        <a:rPr lang="en-US" sz="1800" b="1">
                          <a:effectLst/>
                          <a:latin typeface="Times New Roman" pitchFamily="18" charset="0"/>
                          <a:cs typeface="Times New Roman" pitchFamily="18" charset="0"/>
                        </a:rPr>
                        <a:t>International Journal of Green and Herbal Chemistry  </a:t>
                      </a:r>
                      <a:endParaRPr lang="en-US" sz="1800" b="1">
                        <a:effectLst/>
                        <a:latin typeface="Times New Roman" pitchFamily="18" charset="0"/>
                        <a:ea typeface="SimSun"/>
                        <a:cs typeface="Times New Roman" pitchFamily="18" charset="0"/>
                      </a:endParaRPr>
                    </a:p>
                  </a:txBody>
                  <a:tcPr marL="68580" marR="68580" marT="0" marB="0" anchor="ctr"/>
                </a:tc>
              </a:tr>
              <a:tr h="523663">
                <a:tc>
                  <a:txBody>
                    <a:bodyPr/>
                    <a:lstStyle/>
                    <a:p>
                      <a:pPr marL="171450" marR="0" indent="-171450" algn="just">
                        <a:lnSpc>
                          <a:spcPct val="115000"/>
                        </a:lnSpc>
                        <a:spcBef>
                          <a:spcPts val="0"/>
                        </a:spcBef>
                        <a:spcAft>
                          <a:spcPts val="0"/>
                        </a:spcAft>
                        <a:buFont typeface="Arial" pitchFamily="34" charset="0"/>
                        <a:buChar char="•"/>
                      </a:pPr>
                      <a:r>
                        <a:rPr lang="en-US" sz="1800" b="1">
                          <a:effectLst/>
                          <a:latin typeface="Times New Roman" pitchFamily="18" charset="0"/>
                          <a:cs typeface="Times New Roman" pitchFamily="18" charset="0"/>
                        </a:rPr>
                        <a:t>International Journals of Multidisciplinary Research Academy</a:t>
                      </a:r>
                      <a:endParaRPr lang="en-US" sz="1800" b="1">
                        <a:effectLst/>
                        <a:latin typeface="Times New Roman" pitchFamily="18" charset="0"/>
                        <a:ea typeface="SimSun"/>
                        <a:cs typeface="Times New Roman" pitchFamily="18" charset="0"/>
                      </a:endParaRPr>
                    </a:p>
                  </a:txBody>
                  <a:tcPr marL="68580" marR="68580" marT="0" marB="0" anchor="ctr"/>
                </a:tc>
              </a:tr>
              <a:tr h="415549">
                <a:tc>
                  <a:txBody>
                    <a:bodyPr/>
                    <a:lstStyle/>
                    <a:p>
                      <a:pPr marL="171450" marR="0" indent="-171450" algn="just">
                        <a:lnSpc>
                          <a:spcPct val="115000"/>
                        </a:lnSpc>
                        <a:spcBef>
                          <a:spcPts val="0"/>
                        </a:spcBef>
                        <a:spcAft>
                          <a:spcPts val="0"/>
                        </a:spcAft>
                        <a:buFont typeface="Arial" pitchFamily="34" charset="0"/>
                        <a:buChar char="•"/>
                      </a:pPr>
                      <a:r>
                        <a:rPr lang="en-US" sz="1800" b="1">
                          <a:effectLst/>
                          <a:latin typeface="Times New Roman" pitchFamily="18" charset="0"/>
                          <a:cs typeface="Times New Roman" pitchFamily="18" charset="0"/>
                        </a:rPr>
                        <a:t>International Journal of Nanomaterials and Chemistry </a:t>
                      </a:r>
                      <a:endParaRPr lang="en-US" sz="1800" b="1">
                        <a:effectLst/>
                        <a:latin typeface="Times New Roman" pitchFamily="18" charset="0"/>
                        <a:ea typeface="SimSun"/>
                        <a:cs typeface="Times New Roman" pitchFamily="18" charset="0"/>
                      </a:endParaRPr>
                    </a:p>
                  </a:txBody>
                  <a:tcPr marL="68580" marR="68580" marT="0" marB="0" anchor="ctr"/>
                </a:tc>
              </a:tr>
              <a:tr h="457200">
                <a:tc>
                  <a:txBody>
                    <a:bodyPr/>
                    <a:lstStyle/>
                    <a:p>
                      <a:pPr marL="171450" marR="0" indent="-171450" algn="just">
                        <a:lnSpc>
                          <a:spcPct val="115000"/>
                        </a:lnSpc>
                        <a:spcBef>
                          <a:spcPts val="0"/>
                        </a:spcBef>
                        <a:spcAft>
                          <a:spcPts val="0"/>
                        </a:spcAft>
                        <a:buFont typeface="Arial" pitchFamily="34" charset="0"/>
                        <a:buChar char="•"/>
                      </a:pPr>
                      <a:r>
                        <a:rPr lang="en-US" sz="1800" b="1">
                          <a:effectLst/>
                          <a:latin typeface="Times New Roman" pitchFamily="18" charset="0"/>
                          <a:cs typeface="Times New Roman" pitchFamily="18" charset="0"/>
                        </a:rPr>
                        <a:t>International Journal of Nanotechnology and Application</a:t>
                      </a:r>
                      <a:endParaRPr lang="en-US" sz="1800" b="1">
                        <a:effectLst/>
                        <a:latin typeface="Times New Roman" pitchFamily="18" charset="0"/>
                        <a:ea typeface="SimSun"/>
                        <a:cs typeface="Times New Roman" pitchFamily="18" charset="0"/>
                      </a:endParaRPr>
                    </a:p>
                  </a:txBody>
                  <a:tcPr marL="68580" marR="68580" marT="0" marB="0" anchor="ctr"/>
                </a:tc>
              </a:tr>
              <a:tr h="356188">
                <a:tc>
                  <a:txBody>
                    <a:bodyPr/>
                    <a:lstStyle/>
                    <a:p>
                      <a:pPr marL="171450" marR="0" indent="-171450" algn="just">
                        <a:lnSpc>
                          <a:spcPct val="115000"/>
                        </a:lnSpc>
                        <a:spcBef>
                          <a:spcPts val="0"/>
                        </a:spcBef>
                        <a:spcAft>
                          <a:spcPts val="0"/>
                        </a:spcAft>
                        <a:buFont typeface="Arial" pitchFamily="34" charset="0"/>
                        <a:buChar char="•"/>
                      </a:pPr>
                      <a:r>
                        <a:rPr lang="en-US" sz="1800" b="1">
                          <a:effectLst/>
                          <a:latin typeface="Times New Roman" pitchFamily="18" charset="0"/>
                          <a:cs typeface="Times New Roman" pitchFamily="18" charset="0"/>
                        </a:rPr>
                        <a:t>International Journal of Science and Engineering</a:t>
                      </a:r>
                      <a:endParaRPr lang="en-US" sz="1800" b="1">
                        <a:effectLst/>
                        <a:latin typeface="Times New Roman" pitchFamily="18" charset="0"/>
                        <a:ea typeface="SimSun"/>
                        <a:cs typeface="Times New Roman" pitchFamily="18" charset="0"/>
                      </a:endParaRPr>
                    </a:p>
                  </a:txBody>
                  <a:tcPr marL="68580" marR="68580" marT="0" marB="0" anchor="ctr"/>
                </a:tc>
              </a:tr>
              <a:tr h="482012">
                <a:tc>
                  <a:txBody>
                    <a:bodyPr/>
                    <a:lstStyle/>
                    <a:p>
                      <a:pPr marL="171450" marR="0" indent="-171450" algn="just">
                        <a:lnSpc>
                          <a:spcPct val="115000"/>
                        </a:lnSpc>
                        <a:spcBef>
                          <a:spcPts val="0"/>
                        </a:spcBef>
                        <a:spcAft>
                          <a:spcPts val="0"/>
                        </a:spcAft>
                        <a:buFont typeface="Arial" pitchFamily="34" charset="0"/>
                        <a:buChar char="•"/>
                      </a:pPr>
                      <a:r>
                        <a:rPr lang="en-US" sz="1800" b="1">
                          <a:effectLst/>
                          <a:latin typeface="Times New Roman" pitchFamily="18" charset="0"/>
                          <a:cs typeface="Times New Roman" pitchFamily="18" charset="0"/>
                        </a:rPr>
                        <a:t>International Journal of Science and Engineering Applications</a:t>
                      </a:r>
                      <a:endParaRPr lang="en-US" sz="1800" b="1">
                        <a:effectLst/>
                        <a:latin typeface="Times New Roman" pitchFamily="18" charset="0"/>
                        <a:ea typeface="SimSun"/>
                        <a:cs typeface="Times New Roman" pitchFamily="18" charset="0"/>
                      </a:endParaRPr>
                    </a:p>
                  </a:txBody>
                  <a:tcPr marL="68580" marR="68580" marT="0" marB="0" anchor="ctr"/>
                </a:tc>
              </a:tr>
              <a:tr h="356188">
                <a:tc>
                  <a:txBody>
                    <a:bodyPr/>
                    <a:lstStyle/>
                    <a:p>
                      <a:pPr marL="171450" marR="0" indent="-171450" algn="just">
                        <a:lnSpc>
                          <a:spcPct val="115000"/>
                        </a:lnSpc>
                        <a:spcBef>
                          <a:spcPts val="0"/>
                        </a:spcBef>
                        <a:spcAft>
                          <a:spcPts val="0"/>
                        </a:spcAft>
                        <a:buFont typeface="Arial" pitchFamily="34" charset="0"/>
                        <a:buChar char="•"/>
                      </a:pPr>
                      <a:r>
                        <a:rPr lang="en-US" sz="1800" b="1" dirty="0">
                          <a:effectLst/>
                          <a:latin typeface="Times New Roman" pitchFamily="18" charset="0"/>
                          <a:cs typeface="Times New Roman" pitchFamily="18" charset="0"/>
                        </a:rPr>
                        <a:t>International Journal of Science and Technology</a:t>
                      </a:r>
                      <a:endParaRPr lang="en-US" sz="1800" b="1" dirty="0">
                        <a:effectLst/>
                        <a:latin typeface="Times New Roman" pitchFamily="18" charset="0"/>
                        <a:ea typeface="SimSun"/>
                        <a:cs typeface="Times New Roman" pitchFamily="18" charset="0"/>
                      </a:endParaRPr>
                    </a:p>
                  </a:txBody>
                  <a:tcPr marL="68580" marR="68580" marT="0" marB="0" anchor="ctr"/>
                </a:tc>
              </a:tr>
            </a:tbl>
          </a:graphicData>
        </a:graphic>
      </p:graphicFrame>
    </p:spTree>
    <p:extLst>
      <p:ext uri="{BB962C8B-B14F-4D97-AF65-F5344CB8AC3E}">
        <p14:creationId xmlns:p14="http://schemas.microsoft.com/office/powerpoint/2010/main" val="36429868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3"/>
            <p:extLst>
              <p:ext uri="{D42A27DB-BD31-4B8C-83A1-F6EECF244321}">
                <p14:modId xmlns:p14="http://schemas.microsoft.com/office/powerpoint/2010/main" val="2727158100"/>
              </p:ext>
            </p:extLst>
          </p:nvPr>
        </p:nvGraphicFramePr>
        <p:xfrm>
          <a:off x="304800" y="228601"/>
          <a:ext cx="8458200" cy="4972446"/>
        </p:xfrm>
        <a:graphic>
          <a:graphicData uri="http://schemas.openxmlformats.org/drawingml/2006/table">
            <a:tbl>
              <a:tblPr>
                <a:tableStyleId>{5C22544A-7EE6-4342-B048-85BDC9FD1C3A}</a:tableStyleId>
              </a:tblPr>
              <a:tblGrid>
                <a:gridCol w="8458200"/>
              </a:tblGrid>
              <a:tr h="457199">
                <a:tc>
                  <a:txBody>
                    <a:bodyPr/>
                    <a:lstStyle/>
                    <a:p>
                      <a:pPr marL="171450" marR="0" indent="-171450" algn="just">
                        <a:lnSpc>
                          <a:spcPct val="115000"/>
                        </a:lnSpc>
                        <a:spcBef>
                          <a:spcPts val="0"/>
                        </a:spcBef>
                        <a:spcAft>
                          <a:spcPts val="0"/>
                        </a:spcAft>
                        <a:buFont typeface="Arial" pitchFamily="34" charset="0"/>
                        <a:buChar char="•"/>
                      </a:pPr>
                      <a:r>
                        <a:rPr lang="en-US" sz="1800" b="1" dirty="0">
                          <a:effectLst/>
                          <a:latin typeface="Times New Roman" pitchFamily="18" charset="0"/>
                          <a:cs typeface="Times New Roman" pitchFamily="18" charset="0"/>
                        </a:rPr>
                        <a:t>International Journal of Scientific Research in Chemical Science and Applications</a:t>
                      </a:r>
                      <a:endParaRPr lang="en-US" sz="1800" b="1" dirty="0">
                        <a:effectLst/>
                        <a:latin typeface="Times New Roman" pitchFamily="18" charset="0"/>
                        <a:ea typeface="SimSun"/>
                        <a:cs typeface="Times New Roman" pitchFamily="18" charset="0"/>
                      </a:endParaRPr>
                    </a:p>
                  </a:txBody>
                  <a:tcPr marL="68580" marR="68580" marT="0" marB="0" anchor="ctr"/>
                </a:tc>
              </a:tr>
              <a:tr h="383809">
                <a:tc>
                  <a:txBody>
                    <a:bodyPr/>
                    <a:lstStyle/>
                    <a:p>
                      <a:pPr marL="171450" marR="0" indent="-171450" algn="just">
                        <a:lnSpc>
                          <a:spcPct val="115000"/>
                        </a:lnSpc>
                        <a:spcBef>
                          <a:spcPts val="0"/>
                        </a:spcBef>
                        <a:spcAft>
                          <a:spcPts val="0"/>
                        </a:spcAft>
                        <a:buFont typeface="Arial" pitchFamily="34" charset="0"/>
                        <a:buChar char="•"/>
                      </a:pPr>
                      <a:r>
                        <a:rPr lang="en-US" sz="1800" b="1">
                          <a:effectLst/>
                          <a:latin typeface="Times New Roman" pitchFamily="18" charset="0"/>
                          <a:cs typeface="Times New Roman" pitchFamily="18" charset="0"/>
                        </a:rPr>
                        <a:t>Journal of Applicable Chemistry </a:t>
                      </a:r>
                      <a:endParaRPr lang="en-US" sz="1800" b="1">
                        <a:effectLst/>
                        <a:latin typeface="Times New Roman" pitchFamily="18" charset="0"/>
                        <a:ea typeface="SimSun"/>
                        <a:cs typeface="Times New Roman" pitchFamily="18" charset="0"/>
                      </a:endParaRPr>
                    </a:p>
                  </a:txBody>
                  <a:tcPr marL="68580" marR="68580" marT="0" marB="0" anchor="ctr"/>
                </a:tc>
              </a:tr>
              <a:tr h="383809">
                <a:tc>
                  <a:txBody>
                    <a:bodyPr/>
                    <a:lstStyle/>
                    <a:p>
                      <a:pPr marL="171450" marR="0" indent="-171450" algn="just">
                        <a:lnSpc>
                          <a:spcPct val="115000"/>
                        </a:lnSpc>
                        <a:spcBef>
                          <a:spcPts val="0"/>
                        </a:spcBef>
                        <a:spcAft>
                          <a:spcPts val="0"/>
                        </a:spcAft>
                        <a:buFont typeface="Arial" pitchFamily="34" charset="0"/>
                        <a:buChar char="•"/>
                      </a:pPr>
                      <a:r>
                        <a:rPr lang="en-US" sz="1800" b="1">
                          <a:effectLst/>
                          <a:latin typeface="Times New Roman" pitchFamily="18" charset="0"/>
                          <a:cs typeface="Times New Roman" pitchFamily="18" charset="0"/>
                        </a:rPr>
                        <a:t>Journal of Basic and Applied Scientific Research </a:t>
                      </a:r>
                      <a:endParaRPr lang="en-US" sz="1800" b="1">
                        <a:effectLst/>
                        <a:latin typeface="Times New Roman" pitchFamily="18" charset="0"/>
                        <a:ea typeface="SimSun"/>
                        <a:cs typeface="Times New Roman" pitchFamily="18" charset="0"/>
                      </a:endParaRPr>
                    </a:p>
                  </a:txBody>
                  <a:tcPr marL="68580" marR="68580" marT="0" marB="0" anchor="ctr"/>
                </a:tc>
              </a:tr>
              <a:tr h="383809">
                <a:tc>
                  <a:txBody>
                    <a:bodyPr/>
                    <a:lstStyle/>
                    <a:p>
                      <a:pPr marL="171450" marR="0" indent="-171450" algn="just">
                        <a:lnSpc>
                          <a:spcPct val="115000"/>
                        </a:lnSpc>
                        <a:spcBef>
                          <a:spcPts val="0"/>
                        </a:spcBef>
                        <a:spcAft>
                          <a:spcPts val="0"/>
                        </a:spcAft>
                        <a:buFont typeface="Arial" pitchFamily="34" charset="0"/>
                        <a:buChar char="•"/>
                      </a:pPr>
                      <a:r>
                        <a:rPr lang="en-US" sz="1800" b="1">
                          <a:effectLst/>
                          <a:latin typeface="Times New Roman" pitchFamily="18" charset="0"/>
                          <a:cs typeface="Times New Roman" pitchFamily="18" charset="0"/>
                        </a:rPr>
                        <a:t>Journal of Biological and chemical Research </a:t>
                      </a:r>
                      <a:endParaRPr lang="en-US" sz="1800" b="1">
                        <a:effectLst/>
                        <a:latin typeface="Times New Roman" pitchFamily="18" charset="0"/>
                        <a:ea typeface="SimSun"/>
                        <a:cs typeface="Times New Roman" pitchFamily="18" charset="0"/>
                      </a:endParaRPr>
                    </a:p>
                  </a:txBody>
                  <a:tcPr marL="68580" marR="68580" marT="0" marB="0" anchor="ctr"/>
                </a:tc>
              </a:tr>
              <a:tr h="383809">
                <a:tc>
                  <a:txBody>
                    <a:bodyPr/>
                    <a:lstStyle/>
                    <a:p>
                      <a:pPr marL="171450" marR="0" indent="-171450" algn="just">
                        <a:lnSpc>
                          <a:spcPct val="115000"/>
                        </a:lnSpc>
                        <a:spcBef>
                          <a:spcPts val="0"/>
                        </a:spcBef>
                        <a:spcAft>
                          <a:spcPts val="0"/>
                        </a:spcAft>
                        <a:buFont typeface="Arial" pitchFamily="34" charset="0"/>
                        <a:buChar char="•"/>
                      </a:pPr>
                      <a:r>
                        <a:rPr lang="en-US" sz="1800" b="1">
                          <a:effectLst/>
                          <a:latin typeface="Times New Roman" pitchFamily="18" charset="0"/>
                          <a:cs typeface="Times New Roman" pitchFamily="18" charset="0"/>
                        </a:rPr>
                        <a:t>Journal of Chemical, Biological and Physical Sciences</a:t>
                      </a:r>
                      <a:endParaRPr lang="en-US" sz="1800" b="1">
                        <a:effectLst/>
                        <a:latin typeface="Times New Roman" pitchFamily="18" charset="0"/>
                        <a:ea typeface="SimSun"/>
                        <a:cs typeface="Times New Roman" pitchFamily="18" charset="0"/>
                      </a:endParaRPr>
                    </a:p>
                  </a:txBody>
                  <a:tcPr marL="68580" marR="68580" marT="0" marB="0" anchor="ctr"/>
                </a:tc>
              </a:tr>
              <a:tr h="383809">
                <a:tc>
                  <a:txBody>
                    <a:bodyPr/>
                    <a:lstStyle/>
                    <a:p>
                      <a:pPr marL="171450" marR="0" indent="-171450" algn="just">
                        <a:lnSpc>
                          <a:spcPct val="115000"/>
                        </a:lnSpc>
                        <a:spcBef>
                          <a:spcPts val="0"/>
                        </a:spcBef>
                        <a:spcAft>
                          <a:spcPts val="0"/>
                        </a:spcAft>
                        <a:buFont typeface="Arial" pitchFamily="34" charset="0"/>
                        <a:buChar char="•"/>
                      </a:pPr>
                      <a:r>
                        <a:rPr lang="en-US" sz="1800" b="1">
                          <a:effectLst/>
                          <a:latin typeface="Times New Roman" pitchFamily="18" charset="0"/>
                          <a:cs typeface="Times New Roman" pitchFamily="18" charset="0"/>
                        </a:rPr>
                        <a:t>Journal of Chemistry and Chemical Sciences</a:t>
                      </a:r>
                      <a:endParaRPr lang="en-US" sz="1800" b="1">
                        <a:effectLst/>
                        <a:latin typeface="Times New Roman" pitchFamily="18" charset="0"/>
                        <a:ea typeface="SimSun"/>
                        <a:cs typeface="Times New Roman" pitchFamily="18" charset="0"/>
                      </a:endParaRPr>
                    </a:p>
                  </a:txBody>
                  <a:tcPr marL="68580" marR="68580" marT="0" marB="0" anchor="ctr"/>
                </a:tc>
              </a:tr>
              <a:tr h="443155">
                <a:tc>
                  <a:txBody>
                    <a:bodyPr/>
                    <a:lstStyle/>
                    <a:p>
                      <a:pPr marL="171450" marR="0" indent="-171450" algn="just">
                        <a:lnSpc>
                          <a:spcPct val="115000"/>
                        </a:lnSpc>
                        <a:spcBef>
                          <a:spcPts val="0"/>
                        </a:spcBef>
                        <a:spcAft>
                          <a:spcPts val="0"/>
                        </a:spcAft>
                        <a:buFont typeface="Arial" pitchFamily="34" charset="0"/>
                        <a:buChar char="•"/>
                      </a:pPr>
                      <a:r>
                        <a:rPr lang="en-US" sz="1800" b="1" dirty="0">
                          <a:effectLst/>
                          <a:latin typeface="Times New Roman" pitchFamily="18" charset="0"/>
                          <a:cs typeface="Times New Roman" pitchFamily="18" charset="0"/>
                        </a:rPr>
                        <a:t>Journal of Environmental Science, Computer Science and Engineering &amp; </a:t>
                      </a:r>
                      <a:r>
                        <a:rPr lang="en-US" sz="1800" b="1" dirty="0" smtClean="0">
                          <a:effectLst/>
                          <a:latin typeface="Times New Roman" pitchFamily="18" charset="0"/>
                          <a:cs typeface="Times New Roman" pitchFamily="18" charset="0"/>
                        </a:rPr>
                        <a:t>Technology</a:t>
                      </a:r>
                      <a:r>
                        <a:rPr lang="en-US" sz="1800" b="1" dirty="0">
                          <a:effectLst/>
                          <a:latin typeface="Times New Roman" pitchFamily="18" charset="0"/>
                          <a:cs typeface="Times New Roman" pitchFamily="18" charset="0"/>
                        </a:rPr>
                        <a:t>	</a:t>
                      </a:r>
                      <a:endParaRPr lang="en-US" sz="1800" b="1" dirty="0">
                        <a:effectLst/>
                        <a:latin typeface="Times New Roman" pitchFamily="18" charset="0"/>
                        <a:ea typeface="SimSun"/>
                        <a:cs typeface="Times New Roman" pitchFamily="18" charset="0"/>
                      </a:endParaRPr>
                    </a:p>
                  </a:txBody>
                  <a:tcPr marL="68580" marR="68580" marT="0" marB="0" anchor="ctr"/>
                </a:tc>
              </a:tr>
              <a:tr h="383809">
                <a:tc>
                  <a:txBody>
                    <a:bodyPr/>
                    <a:lstStyle/>
                    <a:p>
                      <a:pPr marL="171450" marR="0" indent="-171450" algn="just">
                        <a:lnSpc>
                          <a:spcPct val="115000"/>
                        </a:lnSpc>
                        <a:spcBef>
                          <a:spcPts val="0"/>
                        </a:spcBef>
                        <a:spcAft>
                          <a:spcPts val="0"/>
                        </a:spcAft>
                        <a:buFont typeface="Arial" pitchFamily="34" charset="0"/>
                        <a:buChar char="•"/>
                      </a:pPr>
                      <a:r>
                        <a:rPr lang="en-US" sz="1800" b="1">
                          <a:effectLst/>
                          <a:latin typeface="Times New Roman" pitchFamily="18" charset="0"/>
                          <a:cs typeface="Times New Roman" pitchFamily="18" charset="0"/>
                        </a:rPr>
                        <a:t>PRIME Journal of Physical Science		</a:t>
                      </a:r>
                      <a:endParaRPr lang="en-US" sz="1800" b="1">
                        <a:effectLst/>
                        <a:latin typeface="Times New Roman" pitchFamily="18" charset="0"/>
                        <a:ea typeface="SimSun"/>
                        <a:cs typeface="Times New Roman" pitchFamily="18" charset="0"/>
                      </a:endParaRPr>
                    </a:p>
                  </a:txBody>
                  <a:tcPr marL="68580" marR="68580" marT="0" marB="0" anchor="ctr"/>
                </a:tc>
              </a:tr>
              <a:tr h="438457">
                <a:tc>
                  <a:txBody>
                    <a:bodyPr/>
                    <a:lstStyle/>
                    <a:p>
                      <a:pPr marL="171450" marR="0" indent="-171450" algn="just">
                        <a:lnSpc>
                          <a:spcPct val="115000"/>
                        </a:lnSpc>
                        <a:spcBef>
                          <a:spcPts val="0"/>
                        </a:spcBef>
                        <a:spcAft>
                          <a:spcPts val="0"/>
                        </a:spcAft>
                        <a:buFont typeface="Arial" pitchFamily="34" charset="0"/>
                        <a:buChar char="•"/>
                      </a:pPr>
                      <a:r>
                        <a:rPr lang="en-US" sz="1800" b="1" dirty="0">
                          <a:effectLst/>
                          <a:latin typeface="Times New Roman" pitchFamily="18" charset="0"/>
                          <a:cs typeface="Times New Roman" pitchFamily="18" charset="0"/>
                        </a:rPr>
                        <a:t>Research Journal of Applied Sciences, Engineering and </a:t>
                      </a:r>
                      <a:r>
                        <a:rPr lang="en-US" sz="1800" b="1" dirty="0" smtClean="0">
                          <a:effectLst/>
                          <a:latin typeface="Times New Roman" pitchFamily="18" charset="0"/>
                          <a:cs typeface="Times New Roman" pitchFamily="18" charset="0"/>
                        </a:rPr>
                        <a:t>Technology</a:t>
                      </a:r>
                      <a:r>
                        <a:rPr lang="en-US" sz="1800" b="1" dirty="0">
                          <a:effectLst/>
                          <a:latin typeface="Times New Roman" pitchFamily="18" charset="0"/>
                          <a:cs typeface="Times New Roman" pitchFamily="18" charset="0"/>
                        </a:rPr>
                        <a:t>	 </a:t>
                      </a:r>
                      <a:endParaRPr lang="en-US" sz="1800" b="1" dirty="0">
                        <a:effectLst/>
                        <a:latin typeface="Times New Roman" pitchFamily="18" charset="0"/>
                        <a:ea typeface="SimSun"/>
                        <a:cs typeface="Times New Roman" pitchFamily="18" charset="0"/>
                      </a:endParaRPr>
                    </a:p>
                  </a:txBody>
                  <a:tcPr marL="68580" marR="68580" marT="0" marB="0" anchor="ctr"/>
                </a:tc>
              </a:tr>
              <a:tr h="383809">
                <a:tc>
                  <a:txBody>
                    <a:bodyPr/>
                    <a:lstStyle/>
                    <a:p>
                      <a:pPr marL="171450" marR="0" indent="-171450" algn="just">
                        <a:lnSpc>
                          <a:spcPct val="115000"/>
                        </a:lnSpc>
                        <a:spcBef>
                          <a:spcPts val="0"/>
                        </a:spcBef>
                        <a:spcAft>
                          <a:spcPts val="0"/>
                        </a:spcAft>
                        <a:buFont typeface="Arial" pitchFamily="34" charset="0"/>
                        <a:buChar char="•"/>
                      </a:pPr>
                      <a:r>
                        <a:rPr lang="en-US" sz="1800" b="1">
                          <a:effectLst/>
                          <a:latin typeface="Times New Roman" pitchFamily="18" charset="0"/>
                          <a:cs typeface="Times New Roman" pitchFamily="18" charset="0"/>
                        </a:rPr>
                        <a:t>World Journal of Science and Technology</a:t>
                      </a:r>
                      <a:endParaRPr lang="en-US" sz="1800" b="1">
                        <a:effectLst/>
                        <a:latin typeface="Times New Roman" pitchFamily="18" charset="0"/>
                        <a:ea typeface="SimSun"/>
                        <a:cs typeface="Times New Roman" pitchFamily="18" charset="0"/>
                      </a:endParaRPr>
                    </a:p>
                  </a:txBody>
                  <a:tcPr marL="68580" marR="68580" marT="0" marB="0" anchor="ctr"/>
                </a:tc>
              </a:tr>
              <a:tr h="378191">
                <a:tc>
                  <a:txBody>
                    <a:bodyPr/>
                    <a:lstStyle/>
                    <a:p>
                      <a:pPr marL="171450" marR="0" indent="-171450" algn="just">
                        <a:lnSpc>
                          <a:spcPct val="115000"/>
                        </a:lnSpc>
                        <a:spcBef>
                          <a:spcPts val="0"/>
                        </a:spcBef>
                        <a:spcAft>
                          <a:spcPts val="0"/>
                        </a:spcAft>
                        <a:buFont typeface="Arial" pitchFamily="34" charset="0"/>
                        <a:buChar char="•"/>
                      </a:pPr>
                      <a:r>
                        <a:rPr lang="en-US" sz="1800" b="1" dirty="0">
                          <a:effectLst/>
                          <a:latin typeface="Times New Roman" pitchFamily="18" charset="0"/>
                          <a:cs typeface="Times New Roman" pitchFamily="18" charset="0"/>
                        </a:rPr>
                        <a:t>International Journal of Applied Science and Technology</a:t>
                      </a:r>
                      <a:endParaRPr lang="en-US" sz="1800" b="1" dirty="0">
                        <a:effectLst/>
                        <a:latin typeface="Times New Roman" pitchFamily="18" charset="0"/>
                        <a:ea typeface="SimSun"/>
                        <a:cs typeface="Times New Roman" pitchFamily="18" charset="0"/>
                      </a:endParaRPr>
                    </a:p>
                  </a:txBody>
                  <a:tcPr marL="68580" marR="68580" marT="0" marB="0" anchor="ctr"/>
                </a:tc>
              </a:tr>
              <a:tr h="381000">
                <a:tc>
                  <a:txBody>
                    <a:bodyPr/>
                    <a:lstStyle/>
                    <a:p>
                      <a:pPr marL="171450" marR="0" indent="-171450" algn="just">
                        <a:lnSpc>
                          <a:spcPct val="115000"/>
                        </a:lnSpc>
                        <a:spcBef>
                          <a:spcPts val="0"/>
                        </a:spcBef>
                        <a:spcAft>
                          <a:spcPts val="0"/>
                        </a:spcAft>
                        <a:buFont typeface="Arial" pitchFamily="34" charset="0"/>
                        <a:buChar char="•"/>
                      </a:pPr>
                      <a:r>
                        <a:rPr lang="en-US" sz="1800" b="1" dirty="0" err="1">
                          <a:effectLst/>
                          <a:latin typeface="Times New Roman" pitchFamily="18" charset="0"/>
                          <a:cs typeface="Times New Roman" pitchFamily="18" charset="0"/>
                        </a:rPr>
                        <a:t>Maejo</a:t>
                      </a:r>
                      <a:r>
                        <a:rPr lang="en-US" sz="1800" b="1" dirty="0">
                          <a:effectLst/>
                          <a:latin typeface="Times New Roman" pitchFamily="18" charset="0"/>
                          <a:cs typeface="Times New Roman" pitchFamily="18" charset="0"/>
                        </a:rPr>
                        <a:t> International Journal of Science and Technology </a:t>
                      </a:r>
                      <a:endParaRPr lang="en-US" sz="1800" b="1" dirty="0">
                        <a:effectLst/>
                        <a:latin typeface="Times New Roman" pitchFamily="18" charset="0"/>
                        <a:ea typeface="SimSun"/>
                        <a:cs typeface="Times New Roman" pitchFamily="18" charset="0"/>
                      </a:endParaRPr>
                    </a:p>
                  </a:txBody>
                  <a:tcPr marL="68580" marR="68580" marT="0" marB="0" anchor="ctr"/>
                </a:tc>
              </a:tr>
            </a:tbl>
          </a:graphicData>
        </a:graphic>
      </p:graphicFrame>
    </p:spTree>
    <p:extLst>
      <p:ext uri="{BB962C8B-B14F-4D97-AF65-F5344CB8AC3E}">
        <p14:creationId xmlns:p14="http://schemas.microsoft.com/office/powerpoint/2010/main" val="7428497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3"/>
            <p:extLst>
              <p:ext uri="{D42A27DB-BD31-4B8C-83A1-F6EECF244321}">
                <p14:modId xmlns:p14="http://schemas.microsoft.com/office/powerpoint/2010/main" val="2220548046"/>
              </p:ext>
            </p:extLst>
          </p:nvPr>
        </p:nvGraphicFramePr>
        <p:xfrm>
          <a:off x="838200" y="228598"/>
          <a:ext cx="7467600" cy="5235592"/>
        </p:xfrm>
        <a:graphic>
          <a:graphicData uri="http://schemas.openxmlformats.org/drawingml/2006/table">
            <a:tbl>
              <a:tblPr>
                <a:tableStyleId>{5C22544A-7EE6-4342-B048-85BDC9FD1C3A}</a:tableStyleId>
              </a:tblPr>
              <a:tblGrid>
                <a:gridCol w="7467600"/>
              </a:tblGrid>
              <a:tr h="379554">
                <a:tc>
                  <a:txBody>
                    <a:bodyPr/>
                    <a:lstStyle/>
                    <a:p>
                      <a:pPr marL="171450" marR="0" indent="-171450" algn="just">
                        <a:lnSpc>
                          <a:spcPct val="115000"/>
                        </a:lnSpc>
                        <a:spcBef>
                          <a:spcPts val="0"/>
                        </a:spcBef>
                        <a:spcAft>
                          <a:spcPts val="0"/>
                        </a:spcAft>
                        <a:buFont typeface="Arial" pitchFamily="34" charset="0"/>
                        <a:buChar char="•"/>
                      </a:pPr>
                      <a:r>
                        <a:rPr lang="en-US" sz="1800" b="1">
                          <a:effectLst/>
                          <a:latin typeface="Times New Roman" pitchFamily="18" charset="0"/>
                          <a:cs typeface="Times New Roman" pitchFamily="18" charset="0"/>
                        </a:rPr>
                        <a:t>International Journal of Mechanics structural </a:t>
                      </a:r>
                      <a:endParaRPr lang="en-US" sz="1800" b="1">
                        <a:effectLst/>
                        <a:latin typeface="Times New Roman" pitchFamily="18" charset="0"/>
                        <a:ea typeface="SimSun"/>
                        <a:cs typeface="Times New Roman" pitchFamily="18" charset="0"/>
                      </a:endParaRPr>
                    </a:p>
                  </a:txBody>
                  <a:tcPr marL="68580" marR="68580" marT="0" marB="0" anchor="ctr"/>
                </a:tc>
              </a:tr>
              <a:tr h="379554">
                <a:tc>
                  <a:txBody>
                    <a:bodyPr/>
                    <a:lstStyle/>
                    <a:p>
                      <a:pPr marL="171450" marR="0" indent="-171450" algn="just">
                        <a:lnSpc>
                          <a:spcPct val="115000"/>
                        </a:lnSpc>
                        <a:spcBef>
                          <a:spcPts val="0"/>
                        </a:spcBef>
                        <a:spcAft>
                          <a:spcPts val="0"/>
                        </a:spcAft>
                        <a:buFont typeface="Arial" pitchFamily="34" charset="0"/>
                        <a:buChar char="•"/>
                      </a:pPr>
                      <a:r>
                        <a:rPr lang="en-US" sz="1800" b="1">
                          <a:effectLst/>
                          <a:latin typeface="Times New Roman" pitchFamily="18" charset="0"/>
                          <a:cs typeface="Times New Roman" pitchFamily="18" charset="0"/>
                        </a:rPr>
                        <a:t>African Journal of Pure and Applied Chemistry</a:t>
                      </a:r>
                      <a:endParaRPr lang="en-US" sz="1800" b="1">
                        <a:effectLst/>
                        <a:latin typeface="Times New Roman" pitchFamily="18" charset="0"/>
                        <a:ea typeface="SimSun"/>
                        <a:cs typeface="Times New Roman" pitchFamily="18" charset="0"/>
                      </a:endParaRPr>
                    </a:p>
                  </a:txBody>
                  <a:tcPr marL="68580" marR="68580" marT="0" marB="0" anchor="ctr"/>
                </a:tc>
              </a:tr>
              <a:tr h="379554">
                <a:tc>
                  <a:txBody>
                    <a:bodyPr/>
                    <a:lstStyle/>
                    <a:p>
                      <a:pPr marL="171450" marR="0" indent="-171450" algn="just">
                        <a:lnSpc>
                          <a:spcPct val="115000"/>
                        </a:lnSpc>
                        <a:spcBef>
                          <a:spcPts val="0"/>
                        </a:spcBef>
                        <a:spcAft>
                          <a:spcPts val="0"/>
                        </a:spcAft>
                        <a:buFont typeface="Arial" pitchFamily="34" charset="0"/>
                        <a:buChar char="•"/>
                      </a:pPr>
                      <a:r>
                        <a:rPr lang="en-US" sz="1800" b="1">
                          <a:effectLst/>
                          <a:latin typeface="Times New Roman" pitchFamily="18" charset="0"/>
                          <a:cs typeface="Times New Roman" pitchFamily="18" charset="0"/>
                        </a:rPr>
                        <a:t>International Journal of Chemistry </a:t>
                      </a:r>
                      <a:endParaRPr lang="en-US" sz="1800" b="1">
                        <a:effectLst/>
                        <a:latin typeface="Times New Roman" pitchFamily="18" charset="0"/>
                        <a:ea typeface="SimSun"/>
                        <a:cs typeface="Times New Roman" pitchFamily="18" charset="0"/>
                      </a:endParaRPr>
                    </a:p>
                  </a:txBody>
                  <a:tcPr marL="68580" marR="68580" marT="0" marB="0" anchor="ctr"/>
                </a:tc>
              </a:tr>
              <a:tr h="379554">
                <a:tc>
                  <a:txBody>
                    <a:bodyPr/>
                    <a:lstStyle/>
                    <a:p>
                      <a:pPr marL="171450" marR="0" indent="-171450" algn="just">
                        <a:lnSpc>
                          <a:spcPct val="115000"/>
                        </a:lnSpc>
                        <a:spcBef>
                          <a:spcPts val="0"/>
                        </a:spcBef>
                        <a:spcAft>
                          <a:spcPts val="0"/>
                        </a:spcAft>
                        <a:buFont typeface="Arial" pitchFamily="34" charset="0"/>
                        <a:buChar char="•"/>
                      </a:pPr>
                      <a:r>
                        <a:rPr lang="en-US" sz="1800" b="1">
                          <a:effectLst/>
                          <a:latin typeface="Times New Roman" pitchFamily="18" charset="0"/>
                          <a:cs typeface="Times New Roman" pitchFamily="18" charset="0"/>
                        </a:rPr>
                        <a:t>Walailak Journal of Science and Technology </a:t>
                      </a:r>
                      <a:endParaRPr lang="en-US" sz="1800" b="1">
                        <a:effectLst/>
                        <a:latin typeface="Times New Roman" pitchFamily="18" charset="0"/>
                        <a:ea typeface="SimSun"/>
                        <a:cs typeface="Times New Roman" pitchFamily="18" charset="0"/>
                      </a:endParaRPr>
                    </a:p>
                  </a:txBody>
                  <a:tcPr marL="68580" marR="68580" marT="0" marB="0" anchor="ctr"/>
                </a:tc>
              </a:tr>
              <a:tr h="379554">
                <a:tc>
                  <a:txBody>
                    <a:bodyPr/>
                    <a:lstStyle/>
                    <a:p>
                      <a:pPr marL="171450" marR="0" indent="-171450" algn="just">
                        <a:lnSpc>
                          <a:spcPct val="115000"/>
                        </a:lnSpc>
                        <a:spcBef>
                          <a:spcPts val="0"/>
                        </a:spcBef>
                        <a:spcAft>
                          <a:spcPts val="0"/>
                        </a:spcAft>
                        <a:buFont typeface="Arial" pitchFamily="34" charset="0"/>
                        <a:buChar char="•"/>
                      </a:pPr>
                      <a:r>
                        <a:rPr lang="en-US" sz="1800" b="1">
                          <a:effectLst/>
                          <a:latin typeface="Times New Roman" pitchFamily="18" charset="0"/>
                          <a:cs typeface="Times New Roman" pitchFamily="18" charset="0"/>
                        </a:rPr>
                        <a:t>International Journal of Mechanics Structural</a:t>
                      </a:r>
                      <a:endParaRPr lang="en-US" sz="1800" b="1">
                        <a:effectLst/>
                        <a:latin typeface="Times New Roman" pitchFamily="18" charset="0"/>
                        <a:ea typeface="SimSun"/>
                        <a:cs typeface="Times New Roman" pitchFamily="18" charset="0"/>
                      </a:endParaRPr>
                    </a:p>
                  </a:txBody>
                  <a:tcPr marL="68580" marR="68580" marT="0" marB="0" anchor="ctr"/>
                </a:tc>
              </a:tr>
              <a:tr h="379554">
                <a:tc>
                  <a:txBody>
                    <a:bodyPr/>
                    <a:lstStyle/>
                    <a:p>
                      <a:pPr marL="171450" marR="0" indent="-171450" algn="just">
                        <a:lnSpc>
                          <a:spcPct val="115000"/>
                        </a:lnSpc>
                        <a:spcBef>
                          <a:spcPts val="0"/>
                        </a:spcBef>
                        <a:spcAft>
                          <a:spcPts val="0"/>
                        </a:spcAft>
                        <a:buFont typeface="Arial" pitchFamily="34" charset="0"/>
                        <a:buChar char="•"/>
                      </a:pPr>
                      <a:r>
                        <a:rPr lang="en-US" sz="1800" b="1">
                          <a:effectLst/>
                          <a:latin typeface="Times New Roman" pitchFamily="18" charset="0"/>
                          <a:cs typeface="Times New Roman" pitchFamily="18" charset="0"/>
                        </a:rPr>
                        <a:t>International Journal of Applied and Natural Sciences </a:t>
                      </a:r>
                      <a:endParaRPr lang="en-US" sz="1800" b="1">
                        <a:effectLst/>
                        <a:latin typeface="Times New Roman" pitchFamily="18" charset="0"/>
                        <a:ea typeface="SimSun"/>
                        <a:cs typeface="Times New Roman" pitchFamily="18" charset="0"/>
                      </a:endParaRPr>
                    </a:p>
                  </a:txBody>
                  <a:tcPr marL="68580" marR="68580" marT="0" marB="0" anchor="ctr"/>
                </a:tc>
              </a:tr>
              <a:tr h="379554">
                <a:tc>
                  <a:txBody>
                    <a:bodyPr/>
                    <a:lstStyle/>
                    <a:p>
                      <a:pPr marL="171450" marR="0" indent="-171450" algn="just">
                        <a:lnSpc>
                          <a:spcPct val="115000"/>
                        </a:lnSpc>
                        <a:spcBef>
                          <a:spcPts val="0"/>
                        </a:spcBef>
                        <a:spcAft>
                          <a:spcPts val="0"/>
                        </a:spcAft>
                        <a:buFont typeface="Arial" pitchFamily="34" charset="0"/>
                        <a:buChar char="•"/>
                      </a:pPr>
                      <a:r>
                        <a:rPr lang="en-US" sz="1800" b="1">
                          <a:effectLst/>
                          <a:latin typeface="Times New Roman" pitchFamily="18" charset="0"/>
                          <a:cs typeface="Times New Roman" pitchFamily="18" charset="0"/>
                        </a:rPr>
                        <a:t>African Journal of Science and Research </a:t>
                      </a:r>
                      <a:endParaRPr lang="en-US" sz="1800" b="1">
                        <a:effectLst/>
                        <a:latin typeface="Times New Roman" pitchFamily="18" charset="0"/>
                        <a:ea typeface="SimSun"/>
                        <a:cs typeface="Times New Roman" pitchFamily="18" charset="0"/>
                      </a:endParaRPr>
                    </a:p>
                  </a:txBody>
                  <a:tcPr marL="68580" marR="68580" marT="0" marB="0" anchor="ctr"/>
                </a:tc>
              </a:tr>
              <a:tr h="467324">
                <a:tc>
                  <a:txBody>
                    <a:bodyPr/>
                    <a:lstStyle/>
                    <a:p>
                      <a:pPr marL="171450" marR="0" indent="-171450" algn="just">
                        <a:lnSpc>
                          <a:spcPct val="115000"/>
                        </a:lnSpc>
                        <a:spcBef>
                          <a:spcPts val="0"/>
                        </a:spcBef>
                        <a:spcAft>
                          <a:spcPts val="0"/>
                        </a:spcAft>
                        <a:buFont typeface="Arial" pitchFamily="34" charset="0"/>
                        <a:buChar char="•"/>
                      </a:pPr>
                      <a:r>
                        <a:rPr lang="en-US" sz="1800" b="1">
                          <a:effectLst/>
                          <a:latin typeface="Times New Roman" pitchFamily="18" charset="0"/>
                          <a:cs typeface="Times New Roman" pitchFamily="18" charset="0"/>
                        </a:rPr>
                        <a:t>SUB-SAHARAN JOURNAL OF MULTIDISCIPLINARY RESEARCH</a:t>
                      </a:r>
                      <a:endParaRPr lang="en-US" sz="1800" b="1">
                        <a:effectLst/>
                        <a:latin typeface="Times New Roman" pitchFamily="18" charset="0"/>
                        <a:ea typeface="SimSun"/>
                        <a:cs typeface="Times New Roman" pitchFamily="18" charset="0"/>
                      </a:endParaRPr>
                    </a:p>
                  </a:txBody>
                  <a:tcPr marL="68580" marR="68580" marT="0" marB="0" anchor="ctr"/>
                </a:tc>
              </a:tr>
              <a:tr h="457200">
                <a:tc>
                  <a:txBody>
                    <a:bodyPr/>
                    <a:lstStyle/>
                    <a:p>
                      <a:pPr marL="171450" marR="0" indent="-171450" algn="just">
                        <a:lnSpc>
                          <a:spcPct val="115000"/>
                        </a:lnSpc>
                        <a:spcBef>
                          <a:spcPts val="0"/>
                        </a:spcBef>
                        <a:spcAft>
                          <a:spcPts val="0"/>
                        </a:spcAft>
                        <a:buFont typeface="Arial" pitchFamily="34" charset="0"/>
                        <a:buChar char="•"/>
                      </a:pPr>
                      <a:r>
                        <a:rPr lang="en-US" sz="1800" b="1">
                          <a:effectLst/>
                          <a:latin typeface="Times New Roman" pitchFamily="18" charset="0"/>
                          <a:cs typeface="Times New Roman" pitchFamily="18" charset="0"/>
                        </a:rPr>
                        <a:t>Journal of Applied Science and Engineering Management</a:t>
                      </a:r>
                      <a:endParaRPr lang="en-US" sz="1800" b="1">
                        <a:effectLst/>
                        <a:latin typeface="Times New Roman" pitchFamily="18" charset="0"/>
                        <a:ea typeface="SimSun"/>
                        <a:cs typeface="Times New Roman" pitchFamily="18" charset="0"/>
                      </a:endParaRPr>
                    </a:p>
                  </a:txBody>
                  <a:tcPr marL="68580" marR="68580" marT="0" marB="0" anchor="ctr"/>
                </a:tc>
              </a:tr>
              <a:tr h="381000">
                <a:tc>
                  <a:txBody>
                    <a:bodyPr/>
                    <a:lstStyle/>
                    <a:p>
                      <a:pPr marL="171450" marR="0" indent="-171450" algn="just">
                        <a:lnSpc>
                          <a:spcPct val="115000"/>
                        </a:lnSpc>
                        <a:spcBef>
                          <a:spcPts val="0"/>
                        </a:spcBef>
                        <a:spcAft>
                          <a:spcPts val="0"/>
                        </a:spcAft>
                        <a:buFont typeface="Arial" pitchFamily="34" charset="0"/>
                        <a:buChar char="•"/>
                      </a:pPr>
                      <a:r>
                        <a:rPr lang="en-US" sz="1800" b="1">
                          <a:effectLst/>
                          <a:latin typeface="Times New Roman" pitchFamily="18" charset="0"/>
                          <a:cs typeface="Times New Roman" pitchFamily="18" charset="0"/>
                        </a:rPr>
                        <a:t>International Journal of Applied Research &amp; Studies</a:t>
                      </a:r>
                      <a:endParaRPr lang="en-US" sz="1800" b="1">
                        <a:effectLst/>
                        <a:latin typeface="Times New Roman" pitchFamily="18" charset="0"/>
                        <a:ea typeface="SimSun"/>
                        <a:cs typeface="Times New Roman" pitchFamily="18" charset="0"/>
                      </a:endParaRPr>
                    </a:p>
                  </a:txBody>
                  <a:tcPr marL="68580" marR="68580" marT="0" marB="0" anchor="ctr"/>
                </a:tc>
              </a:tr>
              <a:tr h="457200">
                <a:tc>
                  <a:txBody>
                    <a:bodyPr/>
                    <a:lstStyle/>
                    <a:p>
                      <a:pPr marL="171450" marR="0" indent="-171450" algn="just">
                        <a:lnSpc>
                          <a:spcPct val="115000"/>
                        </a:lnSpc>
                        <a:spcBef>
                          <a:spcPts val="0"/>
                        </a:spcBef>
                        <a:spcAft>
                          <a:spcPts val="0"/>
                        </a:spcAft>
                        <a:buFont typeface="Arial" pitchFamily="34" charset="0"/>
                        <a:buChar char="•"/>
                      </a:pPr>
                      <a:r>
                        <a:rPr lang="en-US" sz="1800" b="1">
                          <a:effectLst/>
                          <a:latin typeface="Times New Roman" pitchFamily="18" charset="0"/>
                          <a:cs typeface="Times New Roman" pitchFamily="18" charset="0"/>
                        </a:rPr>
                        <a:t>International Journal of Applied Science and Engineering Research</a:t>
                      </a:r>
                      <a:endParaRPr lang="en-US" sz="1800" b="1">
                        <a:effectLst/>
                        <a:latin typeface="Times New Roman" pitchFamily="18" charset="0"/>
                        <a:ea typeface="SimSun"/>
                        <a:cs typeface="Times New Roman" pitchFamily="18" charset="0"/>
                      </a:endParaRPr>
                    </a:p>
                  </a:txBody>
                  <a:tcPr marL="68580" marR="68580" marT="0" marB="0" anchor="ctr"/>
                </a:tc>
              </a:tr>
              <a:tr h="457200">
                <a:tc>
                  <a:txBody>
                    <a:bodyPr/>
                    <a:lstStyle/>
                    <a:p>
                      <a:pPr marL="171450" marR="0" indent="-171450" algn="just">
                        <a:lnSpc>
                          <a:spcPct val="115000"/>
                        </a:lnSpc>
                        <a:spcBef>
                          <a:spcPts val="0"/>
                        </a:spcBef>
                        <a:spcAft>
                          <a:spcPts val="0"/>
                        </a:spcAft>
                        <a:buFont typeface="Arial" pitchFamily="34" charset="0"/>
                        <a:buChar char="•"/>
                      </a:pPr>
                      <a:r>
                        <a:rPr lang="en-US" sz="1800" b="1">
                          <a:effectLst/>
                          <a:latin typeface="Times New Roman" pitchFamily="18" charset="0"/>
                          <a:cs typeface="Times New Roman" pitchFamily="18" charset="0"/>
                        </a:rPr>
                        <a:t>International Association of Scientific Innovation and Research</a:t>
                      </a:r>
                      <a:endParaRPr lang="en-US" sz="1800" b="1">
                        <a:effectLst/>
                        <a:latin typeface="Times New Roman" pitchFamily="18" charset="0"/>
                        <a:ea typeface="SimSun"/>
                        <a:cs typeface="Times New Roman" pitchFamily="18" charset="0"/>
                      </a:endParaRPr>
                    </a:p>
                  </a:txBody>
                  <a:tcPr marL="68580" marR="68580" marT="0" marB="0" anchor="ctr"/>
                </a:tc>
              </a:tr>
              <a:tr h="358790">
                <a:tc>
                  <a:txBody>
                    <a:bodyPr/>
                    <a:lstStyle/>
                    <a:p>
                      <a:pPr marL="171450" marR="0" indent="-171450">
                        <a:spcBef>
                          <a:spcPts val="0"/>
                        </a:spcBef>
                        <a:spcAft>
                          <a:spcPts val="0"/>
                        </a:spcAft>
                        <a:buFont typeface="Arial" pitchFamily="34" charset="0"/>
                        <a:buChar char="•"/>
                      </a:pPr>
                      <a:r>
                        <a:rPr lang="en-US" sz="1800" b="1" dirty="0">
                          <a:effectLst/>
                          <a:latin typeface="Times New Roman" pitchFamily="18" charset="0"/>
                          <a:cs typeface="Times New Roman" pitchFamily="18" charset="0"/>
                        </a:rPr>
                        <a:t>Philippine Scientist journal</a:t>
                      </a:r>
                      <a:endParaRPr lang="en-US" sz="1800" b="1" dirty="0">
                        <a:effectLst/>
                        <a:latin typeface="Times New Roman" pitchFamily="18" charset="0"/>
                        <a:ea typeface="SimSun"/>
                        <a:cs typeface="Times New Roman" pitchFamily="18" charset="0"/>
                      </a:endParaRPr>
                    </a:p>
                  </a:txBody>
                  <a:tcPr marL="68580" marR="68580" marT="0" marB="0" anchor="ctr"/>
                </a:tc>
              </a:tr>
            </a:tbl>
          </a:graphicData>
        </a:graphic>
      </p:graphicFrame>
    </p:spTree>
    <p:extLst>
      <p:ext uri="{BB962C8B-B14F-4D97-AF65-F5344CB8AC3E}">
        <p14:creationId xmlns:p14="http://schemas.microsoft.com/office/powerpoint/2010/main" val="151010185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quarter" idx="13"/>
            <p:extLst>
              <p:ext uri="{D42A27DB-BD31-4B8C-83A1-F6EECF244321}">
                <p14:modId xmlns:p14="http://schemas.microsoft.com/office/powerpoint/2010/main" val="3093074412"/>
              </p:ext>
            </p:extLst>
          </p:nvPr>
        </p:nvGraphicFramePr>
        <p:xfrm>
          <a:off x="609600" y="533400"/>
          <a:ext cx="7924800" cy="4562210"/>
        </p:xfrm>
        <a:graphic>
          <a:graphicData uri="http://schemas.openxmlformats.org/drawingml/2006/table">
            <a:tbl>
              <a:tblPr>
                <a:tableStyleId>{5C22544A-7EE6-4342-B048-85BDC9FD1C3A}</a:tableStyleId>
              </a:tblPr>
              <a:tblGrid>
                <a:gridCol w="7924800"/>
              </a:tblGrid>
              <a:tr h="304802">
                <a:tc>
                  <a:txBody>
                    <a:bodyPr/>
                    <a:lstStyle/>
                    <a:p>
                      <a:pPr marL="171450" marR="0" indent="-171450">
                        <a:spcBef>
                          <a:spcPts val="0"/>
                        </a:spcBef>
                        <a:spcAft>
                          <a:spcPts val="0"/>
                        </a:spcAft>
                        <a:buFont typeface="Arial" pitchFamily="34" charset="0"/>
                        <a:buChar char="•"/>
                      </a:pPr>
                      <a:r>
                        <a:rPr lang="en-US" sz="1800" b="1" dirty="0">
                          <a:effectLst/>
                          <a:latin typeface="Times New Roman" pitchFamily="18" charset="0"/>
                          <a:cs typeface="Times New Roman" pitchFamily="18" charset="0"/>
                        </a:rPr>
                        <a:t>International Journal of Engineering, Business and Enterprise Applications</a:t>
                      </a:r>
                      <a:endParaRPr lang="en-US" sz="1800" b="1" dirty="0">
                        <a:effectLst/>
                        <a:latin typeface="Times New Roman" pitchFamily="18" charset="0"/>
                        <a:ea typeface="SimSun"/>
                        <a:cs typeface="Times New Roman" pitchFamily="18" charset="0"/>
                      </a:endParaRPr>
                    </a:p>
                  </a:txBody>
                  <a:tcPr marL="68580" marR="68580" marT="0" marB="0" anchor="ctr"/>
                </a:tc>
              </a:tr>
              <a:tr h="378552">
                <a:tc>
                  <a:txBody>
                    <a:bodyPr/>
                    <a:lstStyle/>
                    <a:p>
                      <a:pPr marL="171450" marR="0" indent="-171450">
                        <a:spcBef>
                          <a:spcPts val="0"/>
                        </a:spcBef>
                        <a:spcAft>
                          <a:spcPts val="0"/>
                        </a:spcAft>
                        <a:buFont typeface="Arial" pitchFamily="34" charset="0"/>
                        <a:buChar char="•"/>
                      </a:pPr>
                      <a:r>
                        <a:rPr lang="en-US" sz="1800" b="1" dirty="0">
                          <a:effectLst/>
                          <a:latin typeface="Times New Roman" pitchFamily="18" charset="0"/>
                          <a:cs typeface="Times New Roman" pitchFamily="18" charset="0"/>
                        </a:rPr>
                        <a:t>Journal of Biological and chemical research </a:t>
                      </a:r>
                      <a:endParaRPr lang="en-US" sz="1800" b="1" dirty="0">
                        <a:effectLst/>
                        <a:latin typeface="Times New Roman" pitchFamily="18" charset="0"/>
                        <a:ea typeface="SimSun"/>
                        <a:cs typeface="Times New Roman" pitchFamily="18" charset="0"/>
                      </a:endParaRPr>
                    </a:p>
                  </a:txBody>
                  <a:tcPr marL="68580" marR="68580" marT="0" marB="0" anchor="ctr"/>
                </a:tc>
              </a:tr>
              <a:tr h="378552">
                <a:tc>
                  <a:txBody>
                    <a:bodyPr/>
                    <a:lstStyle/>
                    <a:p>
                      <a:pPr marL="171450" marR="0" indent="-171450">
                        <a:spcBef>
                          <a:spcPts val="0"/>
                        </a:spcBef>
                        <a:spcAft>
                          <a:spcPts val="0"/>
                        </a:spcAft>
                        <a:buFont typeface="Arial" pitchFamily="34" charset="0"/>
                        <a:buChar char="•"/>
                      </a:pPr>
                      <a:r>
                        <a:rPr lang="en-US" sz="1800" b="1" dirty="0" smtClean="0">
                          <a:effectLst/>
                          <a:latin typeface="Times New Roman" pitchFamily="18" charset="0"/>
                          <a:ea typeface="SimSun"/>
                          <a:cs typeface="Times New Roman" pitchFamily="18" charset="0"/>
                        </a:rPr>
                        <a:t>International Journal of Engineering, Science and Mathematics</a:t>
                      </a:r>
                      <a:endParaRPr lang="en-US" sz="1800" b="1" dirty="0">
                        <a:effectLst/>
                        <a:latin typeface="Times New Roman" pitchFamily="18" charset="0"/>
                        <a:ea typeface="SimSun"/>
                        <a:cs typeface="Times New Roman" pitchFamily="18" charset="0"/>
                      </a:endParaRPr>
                    </a:p>
                  </a:txBody>
                  <a:tcPr marL="68580" marR="68580" marT="0" marB="0" anchor="ctr"/>
                </a:tc>
              </a:tr>
              <a:tr h="378552">
                <a:tc>
                  <a:txBody>
                    <a:bodyPr/>
                    <a:lstStyle/>
                    <a:p>
                      <a:pPr marL="171450" marR="0" indent="-171450">
                        <a:spcBef>
                          <a:spcPts val="0"/>
                        </a:spcBef>
                        <a:spcAft>
                          <a:spcPts val="0"/>
                        </a:spcAft>
                        <a:buFont typeface="Arial" pitchFamily="34" charset="0"/>
                        <a:buChar char="•"/>
                      </a:pPr>
                      <a:r>
                        <a:rPr lang="en-US" sz="1800" b="1" dirty="0">
                          <a:effectLst/>
                          <a:latin typeface="Times New Roman" pitchFamily="18" charset="0"/>
                          <a:cs typeface="Times New Roman" pitchFamily="18" charset="0"/>
                        </a:rPr>
                        <a:t>World Journal of Biology and Medical Sciences</a:t>
                      </a:r>
                      <a:endParaRPr lang="en-US" sz="1800" b="1" dirty="0">
                        <a:effectLst/>
                        <a:latin typeface="Times New Roman" pitchFamily="18" charset="0"/>
                        <a:ea typeface="SimSun"/>
                        <a:cs typeface="Times New Roman" pitchFamily="18" charset="0"/>
                      </a:endParaRPr>
                    </a:p>
                  </a:txBody>
                  <a:tcPr marL="68580" marR="68580" marT="0" marB="0" anchor="ctr"/>
                </a:tc>
              </a:tr>
              <a:tr h="400459">
                <a:tc>
                  <a:txBody>
                    <a:bodyPr/>
                    <a:lstStyle/>
                    <a:p>
                      <a:pPr marL="171450" marR="95250" indent="-171450">
                        <a:lnSpc>
                          <a:spcPct val="115000"/>
                        </a:lnSpc>
                        <a:spcBef>
                          <a:spcPts val="0"/>
                        </a:spcBef>
                        <a:spcAft>
                          <a:spcPts val="0"/>
                        </a:spcAft>
                        <a:buFont typeface="Arial" pitchFamily="34" charset="0"/>
                        <a:buChar char="•"/>
                      </a:pPr>
                      <a:r>
                        <a:rPr lang="en-US" sz="1800" b="1" dirty="0">
                          <a:effectLst/>
                          <a:latin typeface="Times New Roman" pitchFamily="18" charset="0"/>
                          <a:cs typeface="Times New Roman" pitchFamily="18" charset="0"/>
                        </a:rPr>
                        <a:t>Current chemistry letters</a:t>
                      </a:r>
                      <a:endParaRPr lang="en-US" sz="1800" b="1" dirty="0">
                        <a:solidFill>
                          <a:srgbClr val="4F81BD"/>
                        </a:solidFill>
                        <a:effectLst/>
                        <a:latin typeface="Times New Roman" pitchFamily="18" charset="0"/>
                        <a:ea typeface="SimSun"/>
                        <a:cs typeface="Times New Roman" pitchFamily="18" charset="0"/>
                      </a:endParaRPr>
                    </a:p>
                  </a:txBody>
                  <a:tcPr marL="68580" marR="68580" marT="0" marB="0" anchor="ctr"/>
                </a:tc>
              </a:tr>
              <a:tr h="361541">
                <a:tc>
                  <a:txBody>
                    <a:bodyPr/>
                    <a:lstStyle/>
                    <a:p>
                      <a:pPr marL="171450" marR="95250" indent="-171450">
                        <a:lnSpc>
                          <a:spcPct val="115000"/>
                        </a:lnSpc>
                        <a:spcBef>
                          <a:spcPts val="0"/>
                        </a:spcBef>
                        <a:spcAft>
                          <a:spcPts val="0"/>
                        </a:spcAft>
                        <a:buFont typeface="Arial" pitchFamily="34" charset="0"/>
                        <a:buChar char="•"/>
                      </a:pPr>
                      <a:r>
                        <a:rPr lang="en-US" sz="1800" b="1" dirty="0">
                          <a:effectLst/>
                          <a:latin typeface="Times New Roman" pitchFamily="18" charset="0"/>
                          <a:cs typeface="Times New Roman" pitchFamily="18" charset="0"/>
                        </a:rPr>
                        <a:t>International Journal of Chemistry and Pharmaceutical Sciences </a:t>
                      </a:r>
                      <a:endParaRPr lang="en-US" sz="1800" b="1" dirty="0">
                        <a:solidFill>
                          <a:srgbClr val="4F81BD"/>
                        </a:solidFill>
                        <a:effectLst/>
                        <a:latin typeface="Times New Roman" pitchFamily="18" charset="0"/>
                        <a:ea typeface="SimSun"/>
                        <a:cs typeface="Times New Roman" pitchFamily="18" charset="0"/>
                      </a:endParaRPr>
                    </a:p>
                  </a:txBody>
                  <a:tcPr marL="68580" marR="68580" marT="0" marB="0" anchor="ctr"/>
                </a:tc>
              </a:tr>
              <a:tr h="457200">
                <a:tc>
                  <a:txBody>
                    <a:bodyPr/>
                    <a:lstStyle/>
                    <a:p>
                      <a:pPr marL="171450" marR="0" indent="-171450">
                        <a:spcBef>
                          <a:spcPts val="0"/>
                        </a:spcBef>
                        <a:spcAft>
                          <a:spcPts val="0"/>
                        </a:spcAft>
                        <a:buFont typeface="Arial" pitchFamily="34" charset="0"/>
                        <a:buChar char="•"/>
                      </a:pPr>
                      <a:r>
                        <a:rPr lang="en-US" sz="1800" b="1" dirty="0">
                          <a:effectLst/>
                          <a:latin typeface="Times New Roman" pitchFamily="18" charset="0"/>
                          <a:cs typeface="Times New Roman" pitchFamily="18" charset="0"/>
                        </a:rPr>
                        <a:t>MALAYSIAN JOURNAL OF SCIENTIFIC </a:t>
                      </a:r>
                      <a:r>
                        <a:rPr lang="en-US" sz="1800" b="1" dirty="0" smtClean="0">
                          <a:effectLst/>
                          <a:latin typeface="Times New Roman" pitchFamily="18" charset="0"/>
                          <a:cs typeface="Times New Roman" pitchFamily="18" charset="0"/>
                        </a:rPr>
                        <a:t>RESEARCH</a:t>
                      </a:r>
                      <a:endParaRPr lang="en-US" sz="1800" b="1" dirty="0">
                        <a:effectLst/>
                        <a:latin typeface="Times New Roman" pitchFamily="18" charset="0"/>
                        <a:ea typeface="SimSun"/>
                        <a:cs typeface="Times New Roman" pitchFamily="18" charset="0"/>
                      </a:endParaRPr>
                    </a:p>
                  </a:txBody>
                  <a:tcPr marL="68580" marR="68580" marT="0" marB="0" anchor="ctr"/>
                </a:tc>
              </a:tr>
              <a:tr h="378552">
                <a:tc>
                  <a:txBody>
                    <a:bodyPr/>
                    <a:lstStyle/>
                    <a:p>
                      <a:pPr marL="171450" marR="0" indent="-171450">
                        <a:spcBef>
                          <a:spcPts val="0"/>
                        </a:spcBef>
                        <a:spcAft>
                          <a:spcPts val="0"/>
                        </a:spcAft>
                        <a:buFont typeface="Arial" pitchFamily="34" charset="0"/>
                        <a:buChar char="•"/>
                      </a:pPr>
                      <a:r>
                        <a:rPr lang="en-US" sz="1800" b="1" dirty="0">
                          <a:effectLst/>
                          <a:latin typeface="Times New Roman" pitchFamily="18" charset="0"/>
                          <a:cs typeface="Times New Roman" pitchFamily="18" charset="0"/>
                        </a:rPr>
                        <a:t>Philippine Scientist journal</a:t>
                      </a:r>
                      <a:endParaRPr lang="en-US" sz="1800" b="1" dirty="0">
                        <a:effectLst/>
                        <a:latin typeface="Times New Roman" pitchFamily="18" charset="0"/>
                        <a:ea typeface="SimSun"/>
                        <a:cs typeface="Times New Roman" pitchFamily="18" charset="0"/>
                      </a:endParaRPr>
                    </a:p>
                  </a:txBody>
                  <a:tcPr marL="68580" marR="68580" marT="0" marB="0" anchor="ctr"/>
                </a:tc>
              </a:tr>
              <a:tr h="378552">
                <a:tc>
                  <a:txBody>
                    <a:bodyPr/>
                    <a:lstStyle/>
                    <a:p>
                      <a:pPr marL="171450" marR="0" indent="-171450">
                        <a:spcBef>
                          <a:spcPts val="0"/>
                        </a:spcBef>
                        <a:spcAft>
                          <a:spcPts val="0"/>
                        </a:spcAft>
                        <a:buFont typeface="Arial" pitchFamily="34" charset="0"/>
                        <a:buChar char="•"/>
                      </a:pPr>
                      <a:r>
                        <a:rPr lang="en-US" sz="1800" b="1" dirty="0">
                          <a:effectLst/>
                          <a:latin typeface="Times New Roman" pitchFamily="18" charset="0"/>
                          <a:cs typeface="Times New Roman" pitchFamily="18" charset="0"/>
                        </a:rPr>
                        <a:t>Journal of Basic and applied sciences </a:t>
                      </a:r>
                      <a:endParaRPr lang="en-US" sz="1800" b="1" dirty="0">
                        <a:effectLst/>
                        <a:latin typeface="Times New Roman" pitchFamily="18" charset="0"/>
                        <a:ea typeface="SimSun"/>
                        <a:cs typeface="Times New Roman" pitchFamily="18" charset="0"/>
                      </a:endParaRPr>
                    </a:p>
                  </a:txBody>
                  <a:tcPr marL="68580" marR="68580" marT="0" marB="0" anchor="ctr"/>
                </a:tc>
              </a:tr>
              <a:tr h="400459">
                <a:tc>
                  <a:txBody>
                    <a:bodyPr/>
                    <a:lstStyle/>
                    <a:p>
                      <a:pPr marL="171450" marR="0" indent="-171450">
                        <a:lnSpc>
                          <a:spcPct val="115000"/>
                        </a:lnSpc>
                        <a:spcBef>
                          <a:spcPts val="0"/>
                        </a:spcBef>
                        <a:spcAft>
                          <a:spcPts val="0"/>
                        </a:spcAft>
                        <a:buFont typeface="Arial" pitchFamily="34" charset="0"/>
                        <a:buChar char="•"/>
                      </a:pPr>
                      <a:r>
                        <a:rPr lang="en-US" sz="1800" b="1" u="none" kern="0" dirty="0" smtClean="0">
                          <a:solidFill>
                            <a:schemeClr val="bg1"/>
                          </a:solidFill>
                          <a:effectLst/>
                          <a:latin typeface="Times New Roman" pitchFamily="18" charset="0"/>
                          <a:ea typeface="SimSun"/>
                          <a:cs typeface="Times New Roman" pitchFamily="18" charset="0"/>
                        </a:rPr>
                        <a:t>Journal of Chemistry and Biochemistry World</a:t>
                      </a:r>
                      <a:endParaRPr lang="en-US" sz="1800" b="1" u="none" kern="0" dirty="0">
                        <a:solidFill>
                          <a:schemeClr val="bg1"/>
                        </a:solidFill>
                        <a:effectLst/>
                        <a:latin typeface="Times New Roman" pitchFamily="18" charset="0"/>
                        <a:ea typeface="SimSun"/>
                        <a:cs typeface="Times New Roman" pitchFamily="18" charset="0"/>
                      </a:endParaRPr>
                    </a:p>
                  </a:txBody>
                  <a:tcPr marL="68580" marR="68580" marT="0" marB="0" anchor="ctr"/>
                </a:tc>
              </a:tr>
              <a:tr h="366437">
                <a:tc>
                  <a:txBody>
                    <a:bodyPr/>
                    <a:lstStyle/>
                    <a:p>
                      <a:pPr marL="171450" marR="0" indent="-171450">
                        <a:lnSpc>
                          <a:spcPct val="115000"/>
                        </a:lnSpc>
                        <a:spcBef>
                          <a:spcPts val="0"/>
                        </a:spcBef>
                        <a:spcAft>
                          <a:spcPts val="0"/>
                        </a:spcAft>
                        <a:buFont typeface="Arial" pitchFamily="34" charset="0"/>
                        <a:buChar char="•"/>
                      </a:pPr>
                      <a:r>
                        <a:rPr lang="en-US" sz="1800" b="1" kern="0" dirty="0">
                          <a:effectLst/>
                          <a:latin typeface="Times New Roman" pitchFamily="18" charset="0"/>
                          <a:cs typeface="Times New Roman" pitchFamily="18" charset="0"/>
                        </a:rPr>
                        <a:t>World of mechanics </a:t>
                      </a:r>
                      <a:endParaRPr lang="en-US" sz="1800" b="1" kern="0" dirty="0">
                        <a:solidFill>
                          <a:srgbClr val="365F91"/>
                        </a:solidFill>
                        <a:effectLst/>
                        <a:latin typeface="Times New Roman" pitchFamily="18" charset="0"/>
                        <a:ea typeface="SimSun"/>
                        <a:cs typeface="Times New Roman" pitchFamily="18" charset="0"/>
                      </a:endParaRPr>
                    </a:p>
                  </a:txBody>
                  <a:tcPr marL="68580" marR="68580" marT="0" marB="0" anchor="ctr"/>
                </a:tc>
              </a:tr>
              <a:tr h="378552">
                <a:tc>
                  <a:txBody>
                    <a:bodyPr/>
                    <a:lstStyle/>
                    <a:p>
                      <a:pPr marL="171450" marR="152400" indent="-171450">
                        <a:spcBef>
                          <a:spcPts val="0"/>
                        </a:spcBef>
                        <a:spcAft>
                          <a:spcPts val="600"/>
                        </a:spcAft>
                        <a:buFont typeface="Arial" pitchFamily="34" charset="0"/>
                        <a:buChar char="•"/>
                      </a:pPr>
                      <a:r>
                        <a:rPr lang="en-MY" sz="1800" b="1" dirty="0">
                          <a:effectLst/>
                          <a:latin typeface="Times New Roman" pitchFamily="18" charset="0"/>
                          <a:cs typeface="Times New Roman" pitchFamily="18" charset="0"/>
                        </a:rPr>
                        <a:t>Engineering, Technology &amp; Applied Science Research</a:t>
                      </a:r>
                      <a:endParaRPr lang="en-US" sz="1800" b="1" dirty="0">
                        <a:effectLst/>
                        <a:latin typeface="Times New Roman" pitchFamily="18" charset="0"/>
                        <a:ea typeface="Times New Roman"/>
                        <a:cs typeface="Times New Roman" pitchFamily="18" charset="0"/>
                      </a:endParaRPr>
                    </a:p>
                  </a:txBody>
                  <a:tcPr marL="68580" marR="68580" marT="0" marB="0" anchor="ctr"/>
                </a:tc>
              </a:tr>
            </a:tbl>
          </a:graphicData>
        </a:graphic>
      </p:graphicFrame>
    </p:spTree>
    <p:extLst>
      <p:ext uri="{BB962C8B-B14F-4D97-AF65-F5344CB8AC3E}">
        <p14:creationId xmlns:p14="http://schemas.microsoft.com/office/powerpoint/2010/main" val="25113929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19200" y="4495800"/>
            <a:ext cx="6400800" cy="1143000"/>
          </a:xfrm>
        </p:spPr>
        <p:txBody>
          <a:bodyPr>
            <a:normAutofit/>
          </a:bodyPr>
          <a:lstStyle/>
          <a:p>
            <a:r>
              <a:rPr lang="en-US" sz="2800" dirty="0">
                <a:solidFill>
                  <a:srgbClr val="92D050"/>
                </a:solidFill>
                <a:latin typeface="Arial Black" pitchFamily="34" charset="0"/>
              </a:rPr>
              <a:t>INTI International University</a:t>
            </a:r>
          </a:p>
        </p:txBody>
      </p:sp>
      <p:sp>
        <p:nvSpPr>
          <p:cNvPr id="2" name="Title 1"/>
          <p:cNvSpPr>
            <a:spLocks noGrp="1"/>
          </p:cNvSpPr>
          <p:nvPr>
            <p:ph type="ctrTitle"/>
          </p:nvPr>
        </p:nvSpPr>
        <p:spPr>
          <a:xfrm>
            <a:off x="228600" y="1066800"/>
            <a:ext cx="8610600" cy="1470025"/>
          </a:xfrm>
        </p:spPr>
        <p:txBody>
          <a:bodyPr/>
          <a:lstStyle/>
          <a:p>
            <a:r>
              <a:rPr lang="en-US" sz="3600" dirty="0" smtClean="0">
                <a:solidFill>
                  <a:srgbClr val="FFFF00"/>
                </a:solidFill>
                <a:latin typeface="Arial Black" pitchFamily="34" charset="0"/>
              </a:rPr>
              <a:t>DR HO SOONMIN</a:t>
            </a:r>
            <a:endParaRPr lang="en-US" sz="3600" dirty="0">
              <a:solidFill>
                <a:srgbClr val="FFFF00"/>
              </a:solidFill>
              <a:latin typeface="Arial Black" pitchFamily="34" charset="0"/>
            </a:endParaRPr>
          </a:p>
        </p:txBody>
      </p:sp>
    </p:spTree>
    <p:extLst>
      <p:ext uri="{BB962C8B-B14F-4D97-AF65-F5344CB8AC3E}">
        <p14:creationId xmlns:p14="http://schemas.microsoft.com/office/powerpoint/2010/main" val="18063384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quarter" idx="13"/>
            <p:extLst>
              <p:ext uri="{D42A27DB-BD31-4B8C-83A1-F6EECF244321}">
                <p14:modId xmlns:p14="http://schemas.microsoft.com/office/powerpoint/2010/main" val="1190565441"/>
              </p:ext>
            </p:extLst>
          </p:nvPr>
        </p:nvGraphicFramePr>
        <p:xfrm>
          <a:off x="838200" y="1219200"/>
          <a:ext cx="7239000" cy="2743200"/>
        </p:xfrm>
        <a:graphic>
          <a:graphicData uri="http://schemas.openxmlformats.org/drawingml/2006/table">
            <a:tbl>
              <a:tblPr>
                <a:tableStyleId>{5C22544A-7EE6-4342-B048-85BDC9FD1C3A}</a:tableStyleId>
              </a:tblPr>
              <a:tblGrid>
                <a:gridCol w="7239000"/>
              </a:tblGrid>
              <a:tr h="510540">
                <a:tc>
                  <a:txBody>
                    <a:bodyPr/>
                    <a:lstStyle/>
                    <a:p>
                      <a:pPr marL="171450" marR="152400" indent="-171450">
                        <a:spcBef>
                          <a:spcPts val="0"/>
                        </a:spcBef>
                        <a:spcAft>
                          <a:spcPts val="600"/>
                        </a:spcAft>
                        <a:buFont typeface="Arial" pitchFamily="34" charset="0"/>
                        <a:buChar char="•"/>
                      </a:pPr>
                      <a:r>
                        <a:rPr lang="en-MY" sz="1800" b="1" dirty="0">
                          <a:effectLst/>
                          <a:latin typeface="Times New Roman" pitchFamily="18" charset="0"/>
                          <a:cs typeface="Times New Roman" pitchFamily="18" charset="0"/>
                        </a:rPr>
                        <a:t>International Journal of Applied Research &amp; Studies </a:t>
                      </a:r>
                      <a:endParaRPr lang="en-US" sz="1800" b="1" dirty="0">
                        <a:effectLst/>
                        <a:latin typeface="Times New Roman" pitchFamily="18" charset="0"/>
                        <a:ea typeface="Times New Roman"/>
                        <a:cs typeface="Times New Roman" pitchFamily="18" charset="0"/>
                      </a:endParaRPr>
                    </a:p>
                  </a:txBody>
                  <a:tcPr marL="68580" marR="68580" marT="0" marB="0" anchor="ctr"/>
                </a:tc>
              </a:tr>
              <a:tr h="403860">
                <a:tc>
                  <a:txBody>
                    <a:bodyPr/>
                    <a:lstStyle/>
                    <a:p>
                      <a:pPr marL="171450" marR="152400" indent="-171450">
                        <a:spcBef>
                          <a:spcPts val="0"/>
                        </a:spcBef>
                        <a:spcAft>
                          <a:spcPts val="600"/>
                        </a:spcAft>
                        <a:buFont typeface="Arial" pitchFamily="34" charset="0"/>
                        <a:buChar char="•"/>
                      </a:pPr>
                      <a:r>
                        <a:rPr lang="en-MY" sz="1800" b="1" dirty="0">
                          <a:effectLst/>
                          <a:latin typeface="Times New Roman" pitchFamily="18" charset="0"/>
                          <a:cs typeface="Times New Roman" pitchFamily="18" charset="0"/>
                        </a:rPr>
                        <a:t>International Journal of Applied Sciences and Biotechnology</a:t>
                      </a:r>
                      <a:endParaRPr lang="en-US" sz="1800" b="1" dirty="0">
                        <a:effectLst/>
                        <a:latin typeface="Times New Roman" pitchFamily="18" charset="0"/>
                        <a:ea typeface="Times New Roman"/>
                        <a:cs typeface="Times New Roman" pitchFamily="18" charset="0"/>
                      </a:endParaRPr>
                    </a:p>
                  </a:txBody>
                  <a:tcPr marL="68580" marR="68580" marT="0" marB="0" anchor="ctr"/>
                </a:tc>
              </a:tr>
              <a:tr h="510540">
                <a:tc>
                  <a:txBody>
                    <a:bodyPr/>
                    <a:lstStyle/>
                    <a:p>
                      <a:pPr marL="171450" marR="152400" indent="-171450">
                        <a:buFont typeface="Arial" pitchFamily="34" charset="0"/>
                        <a:buChar char="•"/>
                      </a:pPr>
                      <a:r>
                        <a:rPr lang="en-MY" sz="1800" b="1" dirty="0">
                          <a:effectLst/>
                          <a:latin typeface="Times New Roman" pitchFamily="18" charset="0"/>
                          <a:cs typeface="Times New Roman" pitchFamily="18" charset="0"/>
                        </a:rPr>
                        <a:t>International Journal of Applied Research &amp; Studies</a:t>
                      </a:r>
                      <a:endParaRPr lang="en-US" sz="1800" b="1" dirty="0">
                        <a:effectLst/>
                        <a:latin typeface="Times New Roman" pitchFamily="18" charset="0"/>
                        <a:ea typeface="Times New Roman"/>
                        <a:cs typeface="Times New Roman" pitchFamily="18" charset="0"/>
                      </a:endParaRPr>
                    </a:p>
                  </a:txBody>
                  <a:tcPr marL="68580" marR="68580" marT="0" marB="0" anchor="ctr"/>
                </a:tc>
              </a:tr>
              <a:tr h="510540">
                <a:tc>
                  <a:txBody>
                    <a:bodyPr/>
                    <a:lstStyle/>
                    <a:p>
                      <a:pPr marL="171450" marR="152400" indent="-171450">
                        <a:buFont typeface="Arial" pitchFamily="34" charset="0"/>
                        <a:buChar char="•"/>
                      </a:pPr>
                      <a:r>
                        <a:rPr lang="en-MY" sz="1800" b="1" dirty="0">
                          <a:effectLst/>
                          <a:latin typeface="Times New Roman" pitchFamily="18" charset="0"/>
                          <a:cs typeface="Times New Roman" pitchFamily="18" charset="0"/>
                        </a:rPr>
                        <a:t>Asian Journal of Applied Science and Engineering</a:t>
                      </a:r>
                      <a:endParaRPr lang="en-US" sz="1800" b="1" dirty="0">
                        <a:effectLst/>
                        <a:latin typeface="Times New Roman" pitchFamily="18" charset="0"/>
                        <a:ea typeface="Times New Roman"/>
                        <a:cs typeface="Times New Roman" pitchFamily="18" charset="0"/>
                      </a:endParaRPr>
                    </a:p>
                  </a:txBody>
                  <a:tcPr marL="68580" marR="68580" marT="0" marB="0" anchor="ctr"/>
                </a:tc>
              </a:tr>
              <a:tr h="350520">
                <a:tc>
                  <a:txBody>
                    <a:bodyPr/>
                    <a:lstStyle/>
                    <a:p>
                      <a:pPr marL="171450" marR="152400" indent="-171450">
                        <a:buFont typeface="Arial" pitchFamily="34" charset="0"/>
                        <a:buChar char="•"/>
                      </a:pPr>
                      <a:r>
                        <a:rPr lang="en-MY" sz="1800" b="1" dirty="0">
                          <a:effectLst/>
                          <a:latin typeface="Times New Roman" pitchFamily="18" charset="0"/>
                          <a:cs typeface="Times New Roman" pitchFamily="18" charset="0"/>
                        </a:rPr>
                        <a:t>Indian </a:t>
                      </a:r>
                      <a:r>
                        <a:rPr lang="en-IN" sz="1800" b="1" dirty="0">
                          <a:effectLst/>
                          <a:latin typeface="Times New Roman" pitchFamily="18" charset="0"/>
                          <a:cs typeface="Times New Roman" pitchFamily="18" charset="0"/>
                        </a:rPr>
                        <a:t>Journal of Advances in Chemical Science</a:t>
                      </a:r>
                      <a:endParaRPr lang="en-US" sz="1800" b="1" dirty="0">
                        <a:effectLst/>
                        <a:latin typeface="Times New Roman" pitchFamily="18" charset="0"/>
                        <a:ea typeface="Times New Roman"/>
                        <a:cs typeface="Times New Roman" pitchFamily="18" charset="0"/>
                      </a:endParaRPr>
                    </a:p>
                  </a:txBody>
                  <a:tcPr marL="68580" marR="68580" marT="0" marB="0" anchor="ctr"/>
                </a:tc>
              </a:tr>
              <a:tr h="457200">
                <a:tc>
                  <a:txBody>
                    <a:bodyPr/>
                    <a:lstStyle/>
                    <a:p>
                      <a:pPr marL="171450" marR="152400" indent="-171450">
                        <a:buFont typeface="Arial" pitchFamily="34" charset="0"/>
                        <a:buChar char="•"/>
                      </a:pPr>
                      <a:r>
                        <a:rPr lang="en-MY" sz="1800" b="1" dirty="0">
                          <a:effectLst/>
                          <a:latin typeface="Times New Roman" pitchFamily="18" charset="0"/>
                          <a:cs typeface="Times New Roman" pitchFamily="18" charset="0"/>
                        </a:rPr>
                        <a:t>Greener Journal of Science, Engineering and Technological Research</a:t>
                      </a:r>
                      <a:endParaRPr lang="en-US" sz="1800" b="1" dirty="0">
                        <a:effectLst/>
                        <a:latin typeface="Times New Roman" pitchFamily="18" charset="0"/>
                        <a:ea typeface="Times New Roman"/>
                        <a:cs typeface="Times New Roman" pitchFamily="18" charset="0"/>
                      </a:endParaRPr>
                    </a:p>
                  </a:txBody>
                  <a:tcPr marL="68580" marR="68580" marT="0" marB="0" anchor="ctr"/>
                </a:tc>
              </a:tr>
            </a:tbl>
          </a:graphicData>
        </a:graphic>
      </p:graphicFrame>
    </p:spTree>
    <p:extLst>
      <p:ext uri="{BB962C8B-B14F-4D97-AF65-F5344CB8AC3E}">
        <p14:creationId xmlns:p14="http://schemas.microsoft.com/office/powerpoint/2010/main" val="298423927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FFFF00"/>
                </a:solidFill>
              </a:rPr>
              <a:t>Thesis adjustor</a:t>
            </a:r>
            <a:endParaRPr lang="en-US" u="sng" dirty="0">
              <a:solidFill>
                <a:srgbClr val="FFFF00"/>
              </a:solidFill>
            </a:endParaRPr>
          </a:p>
        </p:txBody>
      </p:sp>
      <p:sp>
        <p:nvSpPr>
          <p:cNvPr id="3" name="Content Placeholder 2"/>
          <p:cNvSpPr>
            <a:spLocks noGrp="1"/>
          </p:cNvSpPr>
          <p:nvPr>
            <p:ph sz="quarter" idx="13"/>
          </p:nvPr>
        </p:nvSpPr>
        <p:spPr/>
        <p:txBody>
          <a:bodyPr/>
          <a:lstStyle/>
          <a:p>
            <a:pPr>
              <a:buFont typeface="Wingdings" pitchFamily="2" charset="2"/>
              <a:buChar char="q"/>
            </a:pPr>
            <a:r>
              <a:rPr lang="en-US" sz="2400" dirty="0" err="1" smtClean="0">
                <a:solidFill>
                  <a:srgbClr val="92D050"/>
                </a:solidFill>
                <a:latin typeface="Arial" pitchFamily="34" charset="0"/>
                <a:cs typeface="Arial" pitchFamily="34" charset="0"/>
              </a:rPr>
              <a:t>Acharya</a:t>
            </a:r>
            <a:r>
              <a:rPr lang="en-US" sz="2400" dirty="0" smtClean="0">
                <a:solidFill>
                  <a:srgbClr val="92D050"/>
                </a:solidFill>
                <a:latin typeface="Arial" pitchFamily="34" charset="0"/>
                <a:cs typeface="Arial" pitchFamily="34" charset="0"/>
              </a:rPr>
              <a:t> </a:t>
            </a:r>
            <a:r>
              <a:rPr lang="en-US" sz="2400" dirty="0" err="1" smtClean="0">
                <a:solidFill>
                  <a:srgbClr val="92D050"/>
                </a:solidFill>
                <a:latin typeface="Arial" pitchFamily="34" charset="0"/>
                <a:cs typeface="Arial" pitchFamily="34" charset="0"/>
              </a:rPr>
              <a:t>Nagarjuna</a:t>
            </a:r>
            <a:r>
              <a:rPr lang="en-US" sz="2400" dirty="0" smtClean="0">
                <a:solidFill>
                  <a:srgbClr val="92D050"/>
                </a:solidFill>
                <a:latin typeface="Arial" pitchFamily="34" charset="0"/>
                <a:cs typeface="Arial" pitchFamily="34" charset="0"/>
              </a:rPr>
              <a:t> University</a:t>
            </a:r>
          </a:p>
          <a:p>
            <a:pPr marL="0" indent="0">
              <a:buNone/>
            </a:pPr>
            <a:endParaRPr lang="en-US" dirty="0"/>
          </a:p>
        </p:txBody>
      </p:sp>
    </p:spTree>
    <p:extLst>
      <p:ext uri="{BB962C8B-B14F-4D97-AF65-F5344CB8AC3E}">
        <p14:creationId xmlns:p14="http://schemas.microsoft.com/office/powerpoint/2010/main" val="104921522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endParaRPr lang="en-US" smtClean="0"/>
          </a:p>
        </p:txBody>
      </p:sp>
      <p:sp>
        <p:nvSpPr>
          <p:cNvPr id="16387" name="Content Placeholder 2"/>
          <p:cNvSpPr>
            <a:spLocks noGrp="1"/>
          </p:cNvSpPr>
          <p:nvPr>
            <p:ph idx="4294967295"/>
          </p:nvPr>
        </p:nvSpPr>
        <p:spPr>
          <a:xfrm>
            <a:off x="457200" y="1600200"/>
            <a:ext cx="8229600" cy="4525963"/>
          </a:xfrm>
          <a:prstGeom prst="rect">
            <a:avLst/>
          </a:prstGeom>
        </p:spPr>
        <p:txBody>
          <a:bodyPr/>
          <a:lstStyle/>
          <a:p>
            <a:pPr eaLnBrk="1" hangingPunct="1"/>
            <a:endParaRPr lang="en-US" smtClean="0"/>
          </a:p>
        </p:txBody>
      </p:sp>
      <p:pic>
        <p:nvPicPr>
          <p:cNvPr id="16388" name="Picture 2" descr="C:\Users\rakesh-s\Desktop\2-2nd-dec.jpg"/>
          <p:cNvPicPr>
            <a:picLocks noChangeAspect="1" noChangeArrowheads="1"/>
          </p:cNvPicPr>
          <p:nvPr/>
        </p:nvPicPr>
        <p:blipFill>
          <a:blip r:embed="rId2"/>
          <a:srcRect/>
          <a:stretch>
            <a:fillRect/>
          </a:stretch>
        </p:blipFill>
        <p:spPr bwMode="auto">
          <a:xfrm>
            <a:off x="0" y="0"/>
            <a:ext cx="9144000" cy="4348163"/>
          </a:xfrm>
          <a:prstGeom prst="rect">
            <a:avLst/>
          </a:prstGeom>
          <a:noFill/>
          <a:ln w="9525">
            <a:noFill/>
            <a:miter lim="800000"/>
            <a:headEnd/>
            <a:tailEnd/>
          </a:ln>
        </p:spPr>
      </p:pic>
      <p:pic>
        <p:nvPicPr>
          <p:cNvPr id="16389" name="Picture 3" descr="C:\Users\rakesh-s\Desktop\membership.jpg"/>
          <p:cNvPicPr>
            <a:picLocks noChangeAspect="1" noChangeArrowheads="1"/>
          </p:cNvPicPr>
          <p:nvPr/>
        </p:nvPicPr>
        <p:blipFill>
          <a:blip r:embed="rId3"/>
          <a:srcRect/>
          <a:stretch>
            <a:fillRect/>
          </a:stretch>
        </p:blipFill>
        <p:spPr bwMode="auto">
          <a:xfrm>
            <a:off x="0" y="4191000"/>
            <a:ext cx="9144000" cy="2667000"/>
          </a:xfrm>
          <a:prstGeom prst="rect">
            <a:avLst/>
          </a:prstGeom>
          <a:noFill/>
          <a:ln w="9525">
            <a:noFill/>
            <a:miter lim="800000"/>
            <a:headEnd/>
            <a:tailEnd/>
          </a:ln>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a:t>
            </a:r>
            <a:r>
              <a:rPr lang="en-US" sz="2400" dirty="0" smtClean="0">
                <a:solidFill>
                  <a:schemeClr val="accent5">
                    <a:lumMod val="10000"/>
                  </a:schemeClr>
                </a:solidFill>
                <a:latin typeface="Andalus" panose="02020603050405020304" pitchFamily="18" charset="-78"/>
                <a:cs typeface="Andalus" panose="02020603050405020304" pitchFamily="18" charset="-78"/>
              </a:rPr>
              <a:t>International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smtClean="0">
                <a:latin typeface="Calisto MT" panose="02040603050505030304" pitchFamily="18" charset="0"/>
              </a:rPr>
              <a:t>OMICS 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FFFF00"/>
                </a:solidFill>
                <a:latin typeface="Arial Black" pitchFamily="34" charset="0"/>
              </a:rPr>
              <a:t>Contact information</a:t>
            </a:r>
            <a:endParaRPr lang="en-US" u="sng" dirty="0">
              <a:solidFill>
                <a:srgbClr val="FFFF00"/>
              </a:solidFill>
              <a:latin typeface="Arial Black" pitchFamily="34" charset="0"/>
            </a:endParaRPr>
          </a:p>
        </p:txBody>
      </p:sp>
      <p:sp>
        <p:nvSpPr>
          <p:cNvPr id="3" name="Content Placeholder 2"/>
          <p:cNvSpPr>
            <a:spLocks noGrp="1"/>
          </p:cNvSpPr>
          <p:nvPr>
            <p:ph sz="quarter" idx="13"/>
          </p:nvPr>
        </p:nvSpPr>
        <p:spPr/>
        <p:txBody>
          <a:bodyPr>
            <a:normAutofit/>
          </a:bodyPr>
          <a:lstStyle/>
          <a:p>
            <a:pPr marL="0" indent="0">
              <a:buNone/>
            </a:pPr>
            <a:endParaRPr lang="en-US" sz="2800" dirty="0" smtClean="0">
              <a:solidFill>
                <a:srgbClr val="00B050"/>
              </a:solidFill>
              <a:latin typeface="Arial" pitchFamily="34" charset="0"/>
              <a:cs typeface="Arial" pitchFamily="34" charset="0"/>
            </a:endParaRPr>
          </a:p>
          <a:p>
            <a:pPr marL="0" indent="0">
              <a:buNone/>
            </a:pPr>
            <a:r>
              <a:rPr lang="en-US" sz="2000" dirty="0" smtClean="0">
                <a:solidFill>
                  <a:srgbClr val="00B050"/>
                </a:solidFill>
                <a:latin typeface="Arial Black" pitchFamily="34" charset="0"/>
                <a:cs typeface="Arial" pitchFamily="34" charset="0"/>
              </a:rPr>
              <a:t>Address: 	</a:t>
            </a:r>
            <a:r>
              <a:rPr lang="en-US" sz="2000" dirty="0" err="1" smtClean="0">
                <a:solidFill>
                  <a:srgbClr val="00B050"/>
                </a:solidFill>
                <a:latin typeface="Arial Black" pitchFamily="34" charset="0"/>
              </a:rPr>
              <a:t>Persiaran</a:t>
            </a:r>
            <a:r>
              <a:rPr lang="en-US" sz="2000" dirty="0" smtClean="0">
                <a:solidFill>
                  <a:srgbClr val="00B050"/>
                </a:solidFill>
                <a:latin typeface="Arial Black" pitchFamily="34" charset="0"/>
              </a:rPr>
              <a:t> </a:t>
            </a:r>
            <a:r>
              <a:rPr lang="en-US" sz="2000" dirty="0" err="1">
                <a:solidFill>
                  <a:srgbClr val="00B050"/>
                </a:solidFill>
                <a:latin typeface="Arial Black" pitchFamily="34" charset="0"/>
              </a:rPr>
              <a:t>Perdana</a:t>
            </a:r>
            <a:r>
              <a:rPr lang="en-US" sz="2000" dirty="0">
                <a:solidFill>
                  <a:srgbClr val="00B050"/>
                </a:solidFill>
                <a:latin typeface="Arial Black" pitchFamily="34" charset="0"/>
              </a:rPr>
              <a:t> BBN</a:t>
            </a:r>
            <a:r>
              <a:rPr lang="en-US" sz="2000" dirty="0" smtClean="0">
                <a:solidFill>
                  <a:srgbClr val="00B050"/>
                </a:solidFill>
                <a:latin typeface="Arial Black" pitchFamily="34" charset="0"/>
              </a:rPr>
              <a:t>, Putra </a:t>
            </a:r>
            <a:r>
              <a:rPr lang="en-US" sz="2000" dirty="0" err="1">
                <a:solidFill>
                  <a:srgbClr val="00B050"/>
                </a:solidFill>
                <a:latin typeface="Arial Black" pitchFamily="34" charset="0"/>
              </a:rPr>
              <a:t>Nilai</a:t>
            </a:r>
            <a:r>
              <a:rPr lang="en-US" sz="2000" dirty="0">
                <a:solidFill>
                  <a:srgbClr val="00B050"/>
                </a:solidFill>
                <a:latin typeface="Arial Black" pitchFamily="34" charset="0"/>
              </a:rPr>
              <a:t>, </a:t>
            </a:r>
            <a:r>
              <a:rPr lang="en-US" sz="2000" dirty="0" smtClean="0">
                <a:solidFill>
                  <a:srgbClr val="00B050"/>
                </a:solidFill>
                <a:latin typeface="Arial Black" pitchFamily="34" charset="0"/>
              </a:rPr>
              <a:t>			71800 </a:t>
            </a:r>
            <a:r>
              <a:rPr lang="en-US" sz="2000" dirty="0" err="1" smtClean="0">
                <a:solidFill>
                  <a:srgbClr val="00B050"/>
                </a:solidFill>
                <a:latin typeface="Arial Black" pitchFamily="34" charset="0"/>
              </a:rPr>
              <a:t>Nilai</a:t>
            </a:r>
            <a:r>
              <a:rPr lang="en-US" sz="2000" dirty="0" smtClean="0">
                <a:solidFill>
                  <a:srgbClr val="00B050"/>
                </a:solidFill>
                <a:latin typeface="Arial Black" pitchFamily="34" charset="0"/>
              </a:rPr>
              <a:t>, </a:t>
            </a:r>
            <a:r>
              <a:rPr lang="en-US" sz="2000" dirty="0" err="1" smtClean="0">
                <a:solidFill>
                  <a:srgbClr val="00B050"/>
                </a:solidFill>
                <a:latin typeface="Arial Black" pitchFamily="34" charset="0"/>
              </a:rPr>
              <a:t>Negeri</a:t>
            </a:r>
            <a:r>
              <a:rPr lang="en-US" sz="2000" dirty="0" smtClean="0">
                <a:solidFill>
                  <a:srgbClr val="00B050"/>
                </a:solidFill>
                <a:latin typeface="Arial Black" pitchFamily="34" charset="0"/>
              </a:rPr>
              <a:t> </a:t>
            </a:r>
            <a:r>
              <a:rPr lang="en-US" sz="2000" dirty="0">
                <a:solidFill>
                  <a:srgbClr val="00B050"/>
                </a:solidFill>
                <a:latin typeface="Arial Black" pitchFamily="34" charset="0"/>
              </a:rPr>
              <a:t>Sembilan, </a:t>
            </a:r>
            <a:r>
              <a:rPr lang="en-US" sz="2000" dirty="0" smtClean="0">
                <a:solidFill>
                  <a:srgbClr val="00B050"/>
                </a:solidFill>
                <a:latin typeface="Arial Black" pitchFamily="34" charset="0"/>
              </a:rPr>
              <a:t>Malaysia.</a:t>
            </a:r>
            <a:endParaRPr lang="en-US" sz="2000" dirty="0">
              <a:solidFill>
                <a:srgbClr val="00B050"/>
              </a:solidFill>
              <a:latin typeface="Arial Black" pitchFamily="34" charset="0"/>
            </a:endParaRPr>
          </a:p>
          <a:p>
            <a:pPr marL="0" indent="0">
              <a:buNone/>
            </a:pPr>
            <a:endParaRPr lang="en-US" sz="2000" dirty="0" smtClean="0">
              <a:solidFill>
                <a:srgbClr val="00B050"/>
              </a:solidFill>
              <a:latin typeface="Arial Black" pitchFamily="34" charset="0"/>
              <a:cs typeface="Arial" pitchFamily="34" charset="0"/>
            </a:endParaRPr>
          </a:p>
          <a:p>
            <a:pPr marL="0" indent="0">
              <a:buNone/>
            </a:pPr>
            <a:r>
              <a:rPr lang="en-US" sz="2000" dirty="0" smtClean="0">
                <a:solidFill>
                  <a:srgbClr val="00B050"/>
                </a:solidFill>
                <a:latin typeface="Arial Black" pitchFamily="34" charset="0"/>
                <a:cs typeface="Arial" pitchFamily="34" charset="0"/>
              </a:rPr>
              <a:t>Telephone: 	+</a:t>
            </a:r>
            <a:r>
              <a:rPr lang="en-US" sz="2000" dirty="0">
                <a:solidFill>
                  <a:srgbClr val="00B050"/>
                </a:solidFill>
                <a:latin typeface="Arial Black" pitchFamily="34" charset="0"/>
                <a:cs typeface="Arial" pitchFamily="34" charset="0"/>
              </a:rPr>
              <a:t>606-7982000 </a:t>
            </a:r>
            <a:endParaRPr lang="en-US" sz="2000" dirty="0" smtClean="0">
              <a:solidFill>
                <a:srgbClr val="00B050"/>
              </a:solidFill>
              <a:latin typeface="Arial Black" pitchFamily="34" charset="0"/>
              <a:cs typeface="Arial" pitchFamily="34" charset="0"/>
            </a:endParaRPr>
          </a:p>
          <a:p>
            <a:pPr marL="0" indent="0">
              <a:buNone/>
            </a:pPr>
            <a:endParaRPr lang="en-US" sz="2000" dirty="0">
              <a:solidFill>
                <a:srgbClr val="00B050"/>
              </a:solidFill>
              <a:latin typeface="Arial Black" pitchFamily="34" charset="0"/>
            </a:endParaRPr>
          </a:p>
          <a:p>
            <a:pPr marL="0" indent="0">
              <a:buNone/>
            </a:pPr>
            <a:r>
              <a:rPr lang="en-US" sz="2000" dirty="0">
                <a:solidFill>
                  <a:srgbClr val="00B050"/>
                </a:solidFill>
                <a:latin typeface="Arial Black" pitchFamily="34" charset="0"/>
                <a:cs typeface="Arial" pitchFamily="34" charset="0"/>
              </a:rPr>
              <a:t>Email</a:t>
            </a:r>
            <a:r>
              <a:rPr lang="en-US" sz="2000" dirty="0" smtClean="0">
                <a:solidFill>
                  <a:srgbClr val="00B050"/>
                </a:solidFill>
                <a:latin typeface="Arial Black" pitchFamily="34" charset="0"/>
                <a:cs typeface="Arial" pitchFamily="34" charset="0"/>
              </a:rPr>
              <a:t>: 	soonmin.ho@newinti.edu.my      				soonminho@yahoo.com</a:t>
            </a:r>
          </a:p>
          <a:p>
            <a:endParaRPr lang="en-US" dirty="0"/>
          </a:p>
          <a:p>
            <a:pPr marL="0" indent="0">
              <a:buNone/>
            </a:pPr>
            <a:endParaRPr lang="en-US" dirty="0"/>
          </a:p>
          <a:p>
            <a:endParaRPr lang="en-US" dirty="0" smtClean="0"/>
          </a:p>
          <a:p>
            <a:endParaRPr lang="en-US" dirty="0"/>
          </a:p>
        </p:txBody>
      </p:sp>
    </p:spTree>
    <p:extLst>
      <p:ext uri="{BB962C8B-B14F-4D97-AF65-F5344CB8AC3E}">
        <p14:creationId xmlns:p14="http://schemas.microsoft.com/office/powerpoint/2010/main" val="12887745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rgbClr val="FFFF00"/>
                </a:solidFill>
                <a:latin typeface="Arial Black" pitchFamily="34" charset="0"/>
              </a:rPr>
              <a:t>Research Interest</a:t>
            </a:r>
            <a:r>
              <a:rPr lang="en-US" dirty="0"/>
              <a:t/>
            </a:r>
            <a:br>
              <a:rPr lang="en-US" dirty="0"/>
            </a:br>
            <a:endParaRPr lang="en-US" dirty="0"/>
          </a:p>
        </p:txBody>
      </p:sp>
      <p:sp>
        <p:nvSpPr>
          <p:cNvPr id="3" name="Content Placeholder 2"/>
          <p:cNvSpPr>
            <a:spLocks noGrp="1"/>
          </p:cNvSpPr>
          <p:nvPr>
            <p:ph sz="quarter" idx="13"/>
          </p:nvPr>
        </p:nvSpPr>
        <p:spPr/>
        <p:txBody>
          <a:bodyPr>
            <a:normAutofit/>
          </a:bodyPr>
          <a:lstStyle/>
          <a:p>
            <a:pPr>
              <a:buFont typeface="Wingdings" pitchFamily="2" charset="2"/>
              <a:buChar char="v"/>
            </a:pPr>
            <a:r>
              <a:rPr lang="en-US" sz="2800" dirty="0" smtClean="0">
                <a:solidFill>
                  <a:srgbClr val="00B050"/>
                </a:solidFill>
                <a:latin typeface="Arial" pitchFamily="34" charset="0"/>
                <a:cs typeface="Arial" pitchFamily="34" charset="0"/>
              </a:rPr>
              <a:t>Chalcogenide thin films</a:t>
            </a:r>
          </a:p>
          <a:p>
            <a:pPr>
              <a:buFont typeface="Wingdings" pitchFamily="2" charset="2"/>
              <a:buChar char="v"/>
            </a:pPr>
            <a:r>
              <a:rPr lang="en-US" sz="2800" dirty="0" smtClean="0">
                <a:solidFill>
                  <a:srgbClr val="00B050"/>
                </a:solidFill>
                <a:latin typeface="Arial" pitchFamily="34" charset="0"/>
                <a:cs typeface="Arial" pitchFamily="34" charset="0"/>
              </a:rPr>
              <a:t>Semiconductor</a:t>
            </a:r>
          </a:p>
          <a:p>
            <a:pPr>
              <a:buFont typeface="Wingdings" pitchFamily="2" charset="2"/>
              <a:buChar char="v"/>
            </a:pPr>
            <a:r>
              <a:rPr lang="en-US" sz="2800" dirty="0" smtClean="0">
                <a:solidFill>
                  <a:srgbClr val="00B050"/>
                </a:solidFill>
                <a:latin typeface="Arial" pitchFamily="34" charset="0"/>
                <a:cs typeface="Arial" pitchFamily="34" charset="0"/>
              </a:rPr>
              <a:t>Solar cells</a:t>
            </a:r>
          </a:p>
          <a:p>
            <a:pPr>
              <a:buFont typeface="Wingdings" pitchFamily="2" charset="2"/>
              <a:buChar char="v"/>
            </a:pPr>
            <a:r>
              <a:rPr lang="en-US" sz="2800" dirty="0" smtClean="0">
                <a:solidFill>
                  <a:srgbClr val="00B050"/>
                </a:solidFill>
                <a:latin typeface="Arial" pitchFamily="34" charset="0"/>
                <a:cs typeface="Arial" pitchFamily="34" charset="0"/>
              </a:rPr>
              <a:t>Materials science</a:t>
            </a:r>
          </a:p>
          <a:p>
            <a:pPr>
              <a:buFont typeface="Wingdings" pitchFamily="2" charset="2"/>
              <a:buChar char="v"/>
            </a:pPr>
            <a:r>
              <a:rPr lang="en-US" sz="2800" dirty="0" smtClean="0">
                <a:solidFill>
                  <a:srgbClr val="00B050"/>
                </a:solidFill>
                <a:latin typeface="Arial" pitchFamily="34" charset="0"/>
                <a:cs typeface="Arial" pitchFamily="34" charset="0"/>
              </a:rPr>
              <a:t>Green chemistry</a:t>
            </a:r>
          </a:p>
          <a:p>
            <a:pPr>
              <a:buFont typeface="Wingdings" pitchFamily="2" charset="2"/>
              <a:buChar char="v"/>
            </a:pPr>
            <a:r>
              <a:rPr lang="en-US" sz="2800" dirty="0" smtClean="0">
                <a:solidFill>
                  <a:srgbClr val="00B050"/>
                </a:solidFill>
                <a:latin typeface="Arial" pitchFamily="34" charset="0"/>
                <a:cs typeface="Arial" pitchFamily="34" charset="0"/>
              </a:rPr>
              <a:t>Nanotechnology </a:t>
            </a:r>
            <a:endParaRPr lang="en-US" sz="2800" dirty="0">
              <a:solidFill>
                <a:srgbClr val="00B050"/>
              </a:solidFill>
              <a:latin typeface="Arial" pitchFamily="34" charset="0"/>
              <a:cs typeface="Arial" pitchFamily="34" charset="0"/>
            </a:endParaRPr>
          </a:p>
        </p:txBody>
      </p:sp>
    </p:spTree>
    <p:extLst>
      <p:ext uri="{BB962C8B-B14F-4D97-AF65-F5344CB8AC3E}">
        <p14:creationId xmlns:p14="http://schemas.microsoft.com/office/powerpoint/2010/main" val="995342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FFFF00"/>
                </a:solidFill>
                <a:latin typeface="Arial" pitchFamily="34" charset="0"/>
                <a:cs typeface="Arial" pitchFamily="34" charset="0"/>
              </a:rPr>
              <a:t>Currently research activities</a:t>
            </a:r>
            <a:endParaRPr lang="en-US" u="sng" dirty="0">
              <a:solidFill>
                <a:srgbClr val="FFFF00"/>
              </a:solidFill>
              <a:latin typeface="Arial" pitchFamily="34" charset="0"/>
              <a:cs typeface="Arial" pitchFamily="34" charset="0"/>
            </a:endParaRPr>
          </a:p>
        </p:txBody>
      </p:sp>
      <p:sp>
        <p:nvSpPr>
          <p:cNvPr id="3" name="Content Placeholder 2"/>
          <p:cNvSpPr>
            <a:spLocks noGrp="1"/>
          </p:cNvSpPr>
          <p:nvPr>
            <p:ph sz="quarter" idx="13"/>
          </p:nvPr>
        </p:nvSpPr>
        <p:spPr/>
        <p:txBody>
          <a:bodyPr>
            <a:normAutofit/>
          </a:bodyPr>
          <a:lstStyle/>
          <a:p>
            <a:pPr marL="0" indent="0">
              <a:buNone/>
            </a:pPr>
            <a:r>
              <a:rPr lang="en-US" sz="2400" dirty="0" smtClean="0">
                <a:solidFill>
                  <a:srgbClr val="00B050"/>
                </a:solidFill>
                <a:latin typeface="Arial" pitchFamily="34" charset="0"/>
                <a:cs typeface="Arial" pitchFamily="34" charset="0"/>
              </a:rPr>
              <a:t>Various thin films were prepared using chemical bath deposition and </a:t>
            </a:r>
            <a:r>
              <a:rPr lang="en-US" sz="2400" dirty="0" err="1" smtClean="0">
                <a:solidFill>
                  <a:srgbClr val="00B050"/>
                </a:solidFill>
                <a:latin typeface="Arial" pitchFamily="34" charset="0"/>
                <a:cs typeface="Arial" pitchFamily="34" charset="0"/>
              </a:rPr>
              <a:t>electrodeposition</a:t>
            </a:r>
            <a:r>
              <a:rPr lang="en-US" sz="2400" dirty="0" smtClean="0">
                <a:solidFill>
                  <a:srgbClr val="00B050"/>
                </a:solidFill>
                <a:latin typeface="Arial" pitchFamily="34" charset="0"/>
                <a:cs typeface="Arial" pitchFamily="34" charset="0"/>
              </a:rPr>
              <a:t> method. </a:t>
            </a:r>
          </a:p>
          <a:p>
            <a:pPr marL="0" indent="0">
              <a:buNone/>
            </a:pPr>
            <a:endParaRPr lang="en-US" sz="2400" dirty="0">
              <a:solidFill>
                <a:srgbClr val="00B050"/>
              </a:solidFill>
              <a:latin typeface="Arial" pitchFamily="34" charset="0"/>
              <a:cs typeface="Arial" pitchFamily="34" charset="0"/>
            </a:endParaRPr>
          </a:p>
          <a:p>
            <a:pPr marL="0" indent="0">
              <a:buNone/>
            </a:pPr>
            <a:endParaRPr lang="en-US" sz="2400" dirty="0" smtClean="0">
              <a:solidFill>
                <a:srgbClr val="00B050"/>
              </a:solidFill>
              <a:latin typeface="Arial" pitchFamily="34" charset="0"/>
              <a:cs typeface="Arial" pitchFamily="34" charset="0"/>
            </a:endParaRPr>
          </a:p>
          <a:p>
            <a:pPr marL="0" indent="0">
              <a:buNone/>
            </a:pPr>
            <a:endParaRPr lang="en-US" sz="2400" dirty="0">
              <a:solidFill>
                <a:srgbClr val="00B050"/>
              </a:solidFill>
              <a:latin typeface="Arial" pitchFamily="34" charset="0"/>
              <a:cs typeface="Arial" pitchFamily="34" charset="0"/>
            </a:endParaRPr>
          </a:p>
          <a:p>
            <a:pPr marL="0" indent="0">
              <a:buNone/>
            </a:pPr>
            <a:r>
              <a:rPr lang="en-US" sz="2400" dirty="0" smtClean="0">
                <a:solidFill>
                  <a:srgbClr val="00B050"/>
                </a:solidFill>
                <a:latin typeface="Arial" pitchFamily="34" charset="0"/>
                <a:cs typeface="Arial" pitchFamily="34" charset="0"/>
              </a:rPr>
              <a:t>These thin films included </a:t>
            </a:r>
            <a:r>
              <a:rPr lang="en-US" sz="2400" dirty="0" err="1">
                <a:solidFill>
                  <a:srgbClr val="00B050"/>
                </a:solidFill>
                <a:latin typeface="Arial" pitchFamily="34" charset="0"/>
                <a:cs typeface="Arial" pitchFamily="34" charset="0"/>
              </a:rPr>
              <a:t>SnSe</a:t>
            </a:r>
            <a:r>
              <a:rPr lang="en-US" sz="2400" dirty="0">
                <a:solidFill>
                  <a:srgbClr val="00B050"/>
                </a:solidFill>
                <a:latin typeface="Arial" pitchFamily="34" charset="0"/>
                <a:cs typeface="Arial" pitchFamily="34" charset="0"/>
              </a:rPr>
              <a:t>, PbS, </a:t>
            </a:r>
            <a:r>
              <a:rPr lang="en-US" sz="2400" dirty="0" err="1">
                <a:solidFill>
                  <a:srgbClr val="00B050"/>
                </a:solidFill>
                <a:latin typeface="Arial" pitchFamily="34" charset="0"/>
                <a:cs typeface="Arial" pitchFamily="34" charset="0"/>
              </a:rPr>
              <a:t>NiS</a:t>
            </a:r>
            <a:r>
              <a:rPr lang="en-US" sz="2400" dirty="0">
                <a:solidFill>
                  <a:srgbClr val="00B050"/>
                </a:solidFill>
                <a:latin typeface="Arial" pitchFamily="34" charset="0"/>
                <a:cs typeface="Arial" pitchFamily="34" charset="0"/>
              </a:rPr>
              <a:t>, </a:t>
            </a:r>
            <a:r>
              <a:rPr lang="en-US" sz="2400" dirty="0" err="1">
                <a:solidFill>
                  <a:srgbClr val="00B050"/>
                </a:solidFill>
                <a:latin typeface="Arial" pitchFamily="34" charset="0"/>
                <a:cs typeface="Arial" pitchFamily="34" charset="0"/>
              </a:rPr>
              <a:t>FeS</a:t>
            </a:r>
            <a:r>
              <a:rPr lang="en-US" sz="2400" dirty="0">
                <a:solidFill>
                  <a:srgbClr val="00B050"/>
                </a:solidFill>
                <a:latin typeface="Arial" pitchFamily="34" charset="0"/>
                <a:cs typeface="Arial" pitchFamily="34" charset="0"/>
              </a:rPr>
              <a:t>, Ni</a:t>
            </a:r>
            <a:r>
              <a:rPr lang="en-US" sz="2400" baseline="-25000" dirty="0">
                <a:solidFill>
                  <a:srgbClr val="00B050"/>
                </a:solidFill>
                <a:latin typeface="Arial" pitchFamily="34" charset="0"/>
                <a:cs typeface="Arial" pitchFamily="34" charset="0"/>
              </a:rPr>
              <a:t>4</a:t>
            </a:r>
            <a:r>
              <a:rPr lang="en-US" sz="2400" dirty="0">
                <a:solidFill>
                  <a:srgbClr val="00B050"/>
                </a:solidFill>
                <a:latin typeface="Arial" pitchFamily="34" charset="0"/>
                <a:cs typeface="Arial" pitchFamily="34" charset="0"/>
              </a:rPr>
              <a:t>S</a:t>
            </a:r>
            <a:r>
              <a:rPr lang="en-US" sz="2400" baseline="-25000" dirty="0">
                <a:solidFill>
                  <a:srgbClr val="00B050"/>
                </a:solidFill>
                <a:latin typeface="Arial" pitchFamily="34" charset="0"/>
                <a:cs typeface="Arial" pitchFamily="34" charset="0"/>
              </a:rPr>
              <a:t>3</a:t>
            </a:r>
            <a:r>
              <a:rPr lang="en-US" sz="2400" dirty="0">
                <a:solidFill>
                  <a:srgbClr val="00B050"/>
                </a:solidFill>
                <a:latin typeface="Arial" pitchFamily="34" charset="0"/>
                <a:cs typeface="Arial" pitchFamily="34" charset="0"/>
              </a:rPr>
              <a:t>, </a:t>
            </a:r>
            <a:r>
              <a:rPr lang="en-US" sz="2400" dirty="0" err="1">
                <a:solidFill>
                  <a:srgbClr val="00B050"/>
                </a:solidFill>
                <a:latin typeface="Arial" pitchFamily="34" charset="0"/>
                <a:cs typeface="Arial" pitchFamily="34" charset="0"/>
              </a:rPr>
              <a:t>CuS</a:t>
            </a:r>
            <a:r>
              <a:rPr lang="en-US" sz="2400" dirty="0">
                <a:solidFill>
                  <a:srgbClr val="00B050"/>
                </a:solidFill>
                <a:latin typeface="Arial" pitchFamily="34" charset="0"/>
                <a:cs typeface="Arial" pitchFamily="34" charset="0"/>
              </a:rPr>
              <a:t>, MnS</a:t>
            </a:r>
            <a:r>
              <a:rPr lang="en-US" sz="2400" baseline="-25000" dirty="0">
                <a:solidFill>
                  <a:srgbClr val="00B050"/>
                </a:solidFill>
                <a:latin typeface="Arial" pitchFamily="34" charset="0"/>
                <a:cs typeface="Arial" pitchFamily="34" charset="0"/>
              </a:rPr>
              <a:t>2</a:t>
            </a:r>
            <a:r>
              <a:rPr lang="en-US" sz="2400" dirty="0">
                <a:solidFill>
                  <a:srgbClr val="00B050"/>
                </a:solidFill>
                <a:latin typeface="Arial" pitchFamily="34" charset="0"/>
                <a:cs typeface="Arial" pitchFamily="34" charset="0"/>
              </a:rPr>
              <a:t>, </a:t>
            </a:r>
            <a:r>
              <a:rPr lang="en-US" sz="2400" dirty="0" err="1">
                <a:solidFill>
                  <a:srgbClr val="00B050"/>
                </a:solidFill>
                <a:latin typeface="Arial" pitchFamily="34" charset="0"/>
                <a:cs typeface="Arial" pitchFamily="34" charset="0"/>
              </a:rPr>
              <a:t>ZnS</a:t>
            </a:r>
            <a:r>
              <a:rPr lang="en-US" sz="2400" dirty="0">
                <a:solidFill>
                  <a:srgbClr val="00B050"/>
                </a:solidFill>
                <a:latin typeface="Arial" pitchFamily="34" charset="0"/>
                <a:cs typeface="Arial" pitchFamily="34" charset="0"/>
              </a:rPr>
              <a:t>, </a:t>
            </a:r>
            <a:r>
              <a:rPr lang="en-US" sz="2400" dirty="0" err="1">
                <a:solidFill>
                  <a:srgbClr val="00B050"/>
                </a:solidFill>
                <a:latin typeface="Arial" pitchFamily="34" charset="0"/>
                <a:cs typeface="Arial" pitchFamily="34" charset="0"/>
              </a:rPr>
              <a:t>MnS</a:t>
            </a:r>
            <a:r>
              <a:rPr lang="en-US" sz="2400" dirty="0" smtClean="0">
                <a:solidFill>
                  <a:srgbClr val="00B050"/>
                </a:solidFill>
                <a:latin typeface="Arial" pitchFamily="34" charset="0"/>
                <a:cs typeface="Arial" pitchFamily="34" charset="0"/>
              </a:rPr>
              <a:t>, </a:t>
            </a:r>
            <a:r>
              <a:rPr lang="en-US" sz="2400" dirty="0" err="1" smtClean="0">
                <a:solidFill>
                  <a:srgbClr val="00B050"/>
                </a:solidFill>
                <a:latin typeface="Arial" pitchFamily="34" charset="0"/>
                <a:cs typeface="Arial" pitchFamily="34" charset="0"/>
              </a:rPr>
              <a:t>PbSe</a:t>
            </a:r>
            <a:r>
              <a:rPr lang="en-US" sz="2400" dirty="0" smtClean="0">
                <a:solidFill>
                  <a:srgbClr val="00B050"/>
                </a:solidFill>
                <a:latin typeface="Arial" pitchFamily="34" charset="0"/>
                <a:cs typeface="Arial" pitchFamily="34" charset="0"/>
              </a:rPr>
              <a:t>, FeS</a:t>
            </a:r>
            <a:r>
              <a:rPr lang="en-US" sz="2400" baseline="-25000" dirty="0" smtClean="0">
                <a:solidFill>
                  <a:srgbClr val="00B050"/>
                </a:solidFill>
                <a:latin typeface="Arial" pitchFamily="34" charset="0"/>
                <a:cs typeface="Arial" pitchFamily="34" charset="0"/>
              </a:rPr>
              <a:t>2</a:t>
            </a:r>
            <a:r>
              <a:rPr lang="en-US" sz="2400" dirty="0">
                <a:solidFill>
                  <a:srgbClr val="00B050"/>
                </a:solidFill>
                <a:latin typeface="Arial" pitchFamily="34" charset="0"/>
                <a:cs typeface="Arial" pitchFamily="34" charset="0"/>
              </a:rPr>
              <a:t>, </a:t>
            </a:r>
            <a:r>
              <a:rPr lang="en-US" sz="2400" dirty="0" err="1">
                <a:solidFill>
                  <a:srgbClr val="00B050"/>
                </a:solidFill>
                <a:latin typeface="Arial" pitchFamily="34" charset="0"/>
                <a:cs typeface="Arial" pitchFamily="34" charset="0"/>
              </a:rPr>
              <a:t>NiSe</a:t>
            </a:r>
            <a:r>
              <a:rPr lang="en-US" sz="2400" dirty="0">
                <a:solidFill>
                  <a:srgbClr val="00B050"/>
                </a:solidFill>
                <a:latin typeface="Arial" pitchFamily="34" charset="0"/>
                <a:cs typeface="Arial" pitchFamily="34" charset="0"/>
              </a:rPr>
              <a:t>, ZnSe, </a:t>
            </a:r>
            <a:r>
              <a:rPr lang="en-US" sz="2400" dirty="0" smtClean="0">
                <a:solidFill>
                  <a:srgbClr val="00B050"/>
                </a:solidFill>
                <a:latin typeface="Arial" pitchFamily="34" charset="0"/>
                <a:cs typeface="Arial" pitchFamily="34" charset="0"/>
              </a:rPr>
              <a:t>SnS,Cu</a:t>
            </a:r>
            <a:r>
              <a:rPr lang="en-US" sz="2400" baseline="-25000" dirty="0" smtClean="0">
                <a:solidFill>
                  <a:srgbClr val="00B050"/>
                </a:solidFill>
                <a:latin typeface="Arial" pitchFamily="34" charset="0"/>
                <a:cs typeface="Arial" pitchFamily="34" charset="0"/>
              </a:rPr>
              <a:t>2</a:t>
            </a:r>
            <a:r>
              <a:rPr lang="en-US" sz="2400" dirty="0" smtClean="0">
                <a:solidFill>
                  <a:srgbClr val="00B050"/>
                </a:solidFill>
                <a:latin typeface="Arial" pitchFamily="34" charset="0"/>
                <a:cs typeface="Arial" pitchFamily="34" charset="0"/>
              </a:rPr>
              <a:t>S &amp; Cu</a:t>
            </a:r>
            <a:r>
              <a:rPr lang="en-US" sz="2400" baseline="-25000" dirty="0" smtClean="0">
                <a:solidFill>
                  <a:srgbClr val="00B050"/>
                </a:solidFill>
                <a:latin typeface="Arial" pitchFamily="34" charset="0"/>
                <a:cs typeface="Arial" pitchFamily="34" charset="0"/>
              </a:rPr>
              <a:t>4</a:t>
            </a:r>
            <a:r>
              <a:rPr lang="en-US" sz="2400" dirty="0" smtClean="0">
                <a:solidFill>
                  <a:srgbClr val="00B050"/>
                </a:solidFill>
                <a:latin typeface="Arial" pitchFamily="34" charset="0"/>
                <a:cs typeface="Arial" pitchFamily="34" charset="0"/>
              </a:rPr>
              <a:t>SnS</a:t>
            </a:r>
            <a:r>
              <a:rPr lang="en-US" sz="2400" baseline="-25000" dirty="0" smtClean="0">
                <a:solidFill>
                  <a:srgbClr val="00B050"/>
                </a:solidFill>
                <a:latin typeface="Arial" pitchFamily="34" charset="0"/>
                <a:cs typeface="Arial" pitchFamily="34" charset="0"/>
              </a:rPr>
              <a:t>4</a:t>
            </a:r>
            <a:endParaRPr lang="en-US" sz="2400" baseline="-25000" dirty="0">
              <a:solidFill>
                <a:srgbClr val="00B050"/>
              </a:solidFill>
              <a:latin typeface="Arial" pitchFamily="34" charset="0"/>
              <a:cs typeface="Arial" pitchFamily="34" charset="0"/>
            </a:endParaRPr>
          </a:p>
        </p:txBody>
      </p:sp>
    </p:spTree>
    <p:extLst>
      <p:ext uri="{BB962C8B-B14F-4D97-AF65-F5344CB8AC3E}">
        <p14:creationId xmlns:p14="http://schemas.microsoft.com/office/powerpoint/2010/main" val="11642193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228600"/>
            <a:ext cx="7924800" cy="5486400"/>
          </a:xfrm>
        </p:spPr>
        <p:txBody>
          <a:bodyPr/>
          <a:lstStyle/>
          <a:p>
            <a:pPr marL="0" indent="0">
              <a:buNone/>
            </a:pPr>
            <a:r>
              <a:rPr lang="en-US" sz="2000" dirty="0" smtClean="0">
                <a:solidFill>
                  <a:srgbClr val="92D050"/>
                </a:solidFill>
                <a:latin typeface="Times New Roman" pitchFamily="18" charset="0"/>
                <a:cs typeface="Times New Roman" pitchFamily="18" charset="0"/>
              </a:rPr>
              <a:t>Obtained thin films were characterized using the following instruments: </a:t>
            </a:r>
          </a:p>
          <a:p>
            <a:pPr marL="0" indent="0">
              <a:buNone/>
            </a:pPr>
            <a:endParaRPr lang="en-US" sz="2000" dirty="0" smtClean="0">
              <a:solidFill>
                <a:srgbClr val="92D050"/>
              </a:solidFill>
              <a:latin typeface="Times New Roman" pitchFamily="18" charset="0"/>
              <a:cs typeface="Times New Roman" pitchFamily="18" charset="0"/>
            </a:endParaRPr>
          </a:p>
          <a:p>
            <a:pPr marL="0" indent="0">
              <a:buNone/>
            </a:pPr>
            <a:endParaRPr lang="en-US" sz="2000" dirty="0">
              <a:solidFill>
                <a:srgbClr val="92D050"/>
              </a:solidFill>
              <a:latin typeface="Times New Roman" pitchFamily="18" charset="0"/>
              <a:cs typeface="Times New Roman" pitchFamily="18" charset="0"/>
            </a:endParaRPr>
          </a:p>
          <a:p>
            <a:pPr marL="0" indent="0">
              <a:buNone/>
            </a:pPr>
            <a:endParaRPr lang="en-US" sz="2000" dirty="0">
              <a:solidFill>
                <a:srgbClr val="92D050"/>
              </a:solidFill>
              <a:latin typeface="Times New Roman" pitchFamily="18" charset="0"/>
              <a:cs typeface="Times New Roman" pitchFamily="18" charset="0"/>
            </a:endParaRPr>
          </a:p>
          <a:p>
            <a:pPr marL="0" indent="0">
              <a:buNone/>
            </a:pPr>
            <a:r>
              <a:rPr lang="en-US" sz="2000" dirty="0" smtClean="0">
                <a:solidFill>
                  <a:srgbClr val="92D050"/>
                </a:solidFill>
                <a:latin typeface="Times New Roman" pitchFamily="18" charset="0"/>
                <a:cs typeface="Times New Roman" pitchFamily="18" charset="0"/>
              </a:rPr>
              <a:t>X-ray diffraction</a:t>
            </a:r>
          </a:p>
          <a:p>
            <a:pPr marL="0" indent="0">
              <a:buNone/>
            </a:pPr>
            <a:r>
              <a:rPr lang="en-US" sz="2000" dirty="0" smtClean="0">
                <a:solidFill>
                  <a:srgbClr val="92D050"/>
                </a:solidFill>
                <a:latin typeface="Times New Roman" pitchFamily="18" charset="0"/>
                <a:cs typeface="Times New Roman" pitchFamily="18" charset="0"/>
              </a:rPr>
              <a:t>Atomic force microscopy</a:t>
            </a:r>
          </a:p>
          <a:p>
            <a:pPr marL="0" indent="0">
              <a:buNone/>
            </a:pPr>
            <a:r>
              <a:rPr lang="en-US" sz="2000" dirty="0" smtClean="0">
                <a:solidFill>
                  <a:srgbClr val="92D050"/>
                </a:solidFill>
                <a:latin typeface="Times New Roman" pitchFamily="18" charset="0"/>
                <a:cs typeface="Times New Roman" pitchFamily="18" charset="0"/>
              </a:rPr>
              <a:t>Scanning electron microscopy</a:t>
            </a:r>
          </a:p>
          <a:p>
            <a:pPr marL="0" indent="0">
              <a:buNone/>
            </a:pPr>
            <a:r>
              <a:rPr lang="en-US" sz="2000" dirty="0" smtClean="0">
                <a:solidFill>
                  <a:srgbClr val="92D050"/>
                </a:solidFill>
                <a:latin typeface="Times New Roman" pitchFamily="18" charset="0"/>
                <a:cs typeface="Times New Roman" pitchFamily="18" charset="0"/>
              </a:rPr>
              <a:t>Energy Dispersive X-ray Analysis</a:t>
            </a:r>
          </a:p>
          <a:p>
            <a:pPr marL="0" indent="0">
              <a:buNone/>
            </a:pPr>
            <a:r>
              <a:rPr lang="en-US" sz="2000" dirty="0" smtClean="0">
                <a:solidFill>
                  <a:srgbClr val="92D050"/>
                </a:solidFill>
                <a:latin typeface="Times New Roman" pitchFamily="18" charset="0"/>
                <a:cs typeface="Times New Roman" pitchFamily="18" charset="0"/>
              </a:rPr>
              <a:t>UV-Visible spectrophotometer</a:t>
            </a:r>
          </a:p>
          <a:p>
            <a:pPr marL="0" indent="0">
              <a:buNone/>
            </a:pPr>
            <a:r>
              <a:rPr lang="en-US" sz="2000" dirty="0" smtClean="0">
                <a:solidFill>
                  <a:srgbClr val="92D050"/>
                </a:solidFill>
                <a:latin typeface="Times New Roman" pitchFamily="18" charset="0"/>
                <a:cs typeface="Times New Roman" pitchFamily="18" charset="0"/>
              </a:rPr>
              <a:t>Photo electro chemical test</a:t>
            </a:r>
          </a:p>
          <a:p>
            <a:pPr marL="0" indent="0">
              <a:buNone/>
            </a:pPr>
            <a:endParaRPr lang="en-US" sz="2400" dirty="0" smtClean="0">
              <a:latin typeface="Times New Roman" pitchFamily="18" charset="0"/>
              <a:cs typeface="Times New Roman" pitchFamily="18" charset="0"/>
            </a:endParaRPr>
          </a:p>
          <a:p>
            <a:pPr marL="0" indent="0">
              <a:buNone/>
            </a:pP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6706812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382000" cy="1143000"/>
          </a:xfrm>
        </p:spPr>
        <p:txBody>
          <a:bodyPr/>
          <a:lstStyle/>
          <a:p>
            <a:r>
              <a:rPr lang="en-US" b="1" u="sng" dirty="0">
                <a:solidFill>
                  <a:srgbClr val="FFFF00"/>
                </a:solidFill>
                <a:latin typeface="Arial" pitchFamily="34" charset="0"/>
                <a:cs typeface="Arial" pitchFamily="34" charset="0"/>
              </a:rPr>
              <a:t>Membership of professional bodies</a:t>
            </a:r>
            <a:r>
              <a:rPr lang="en-US" dirty="0"/>
              <a:t/>
            </a:r>
            <a:br>
              <a:rPr lang="en-US" dirty="0"/>
            </a:br>
            <a:endParaRPr lang="en-US" dirty="0"/>
          </a:p>
        </p:txBody>
      </p:sp>
      <p:sp>
        <p:nvSpPr>
          <p:cNvPr id="3" name="Content Placeholder 2"/>
          <p:cNvSpPr>
            <a:spLocks noGrp="1"/>
          </p:cNvSpPr>
          <p:nvPr>
            <p:ph sz="quarter" idx="13"/>
          </p:nvPr>
        </p:nvSpPr>
        <p:spPr/>
        <p:txBody>
          <a:bodyPr/>
          <a:lstStyle/>
          <a:p>
            <a:pPr>
              <a:buFont typeface="Wingdings" pitchFamily="2" charset="2"/>
              <a:buChar char="q"/>
            </a:pPr>
            <a:r>
              <a:rPr lang="en-US" sz="2400" dirty="0">
                <a:solidFill>
                  <a:srgbClr val="92D050"/>
                </a:solidFill>
                <a:latin typeface="Arial" pitchFamily="34" charset="0"/>
                <a:cs typeface="Arial" pitchFamily="34" charset="0"/>
              </a:rPr>
              <a:t>Institute of Materials Malaysia </a:t>
            </a:r>
          </a:p>
          <a:p>
            <a:pPr>
              <a:buFont typeface="Wingdings" pitchFamily="2" charset="2"/>
              <a:buChar char="q"/>
            </a:pPr>
            <a:r>
              <a:rPr lang="en-US" sz="2400" i="1" dirty="0">
                <a:solidFill>
                  <a:srgbClr val="92D050"/>
                </a:solidFill>
                <a:latin typeface="Arial" pitchFamily="34" charset="0"/>
                <a:cs typeface="Arial" pitchFamily="34" charset="0"/>
              </a:rPr>
              <a:t>Malaysian</a:t>
            </a:r>
            <a:r>
              <a:rPr lang="en-US" sz="2400" dirty="0">
                <a:solidFill>
                  <a:srgbClr val="92D050"/>
                </a:solidFill>
                <a:latin typeface="Arial" pitchFamily="34" charset="0"/>
                <a:cs typeface="Arial" pitchFamily="34" charset="0"/>
              </a:rPr>
              <a:t> Institute of Chemistry </a:t>
            </a:r>
          </a:p>
          <a:p>
            <a:pPr>
              <a:buFont typeface="Wingdings" pitchFamily="2" charset="2"/>
              <a:buChar char="q"/>
            </a:pPr>
            <a:r>
              <a:rPr lang="en-US" sz="2400" dirty="0">
                <a:solidFill>
                  <a:srgbClr val="92D050"/>
                </a:solidFill>
                <a:latin typeface="Arial" pitchFamily="34" charset="0"/>
                <a:cs typeface="Arial" pitchFamily="34" charset="0"/>
              </a:rPr>
              <a:t>Malaysian Analytical Sciences Society </a:t>
            </a:r>
          </a:p>
          <a:p>
            <a:pPr>
              <a:buFont typeface="Wingdings" pitchFamily="2" charset="2"/>
              <a:buChar char="q"/>
            </a:pPr>
            <a:r>
              <a:rPr lang="en-US" sz="2400" dirty="0">
                <a:solidFill>
                  <a:srgbClr val="92D050"/>
                </a:solidFill>
                <a:latin typeface="Arial" pitchFamily="34" charset="0"/>
                <a:cs typeface="Arial" pitchFamily="34" charset="0"/>
              </a:rPr>
              <a:t>Malaysian Solid State Science &amp; Technology Society </a:t>
            </a:r>
          </a:p>
          <a:p>
            <a:pPr>
              <a:buFont typeface="Wingdings" pitchFamily="2" charset="2"/>
              <a:buChar char="q"/>
            </a:pPr>
            <a:endParaRPr lang="en-US" dirty="0"/>
          </a:p>
        </p:txBody>
      </p:sp>
    </p:spTree>
    <p:extLst>
      <p:ext uri="{BB962C8B-B14F-4D97-AF65-F5344CB8AC3E}">
        <p14:creationId xmlns:p14="http://schemas.microsoft.com/office/powerpoint/2010/main" val="472673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FFFF00"/>
                </a:solidFill>
                <a:latin typeface="Arial Black" pitchFamily="34" charset="0"/>
              </a:rPr>
              <a:t>Selected publications</a:t>
            </a:r>
            <a:endParaRPr lang="en-US" u="sng" dirty="0">
              <a:solidFill>
                <a:srgbClr val="FFFF00"/>
              </a:solidFill>
              <a:latin typeface="Arial Black" pitchFamily="34" charset="0"/>
            </a:endParaRPr>
          </a:p>
        </p:txBody>
      </p:sp>
      <p:sp>
        <p:nvSpPr>
          <p:cNvPr id="3" name="Content Placeholder 2"/>
          <p:cNvSpPr>
            <a:spLocks noGrp="1"/>
          </p:cNvSpPr>
          <p:nvPr>
            <p:ph sz="quarter" idx="13"/>
          </p:nvPr>
        </p:nvSpPr>
        <p:spPr>
          <a:xfrm>
            <a:off x="609600" y="1600200"/>
            <a:ext cx="8305800" cy="4114800"/>
          </a:xfrm>
        </p:spPr>
        <p:txBody>
          <a:bodyPr>
            <a:normAutofit fontScale="85000" lnSpcReduction="10000"/>
          </a:bodyPr>
          <a:lstStyle/>
          <a:p>
            <a:pPr lvl="0">
              <a:buFont typeface="Wingdings" pitchFamily="2" charset="2"/>
              <a:buChar char="ü"/>
            </a:pPr>
            <a:r>
              <a:rPr lang="en-US" sz="1900" dirty="0">
                <a:solidFill>
                  <a:srgbClr val="00B050"/>
                </a:solidFill>
                <a:latin typeface="Times New Roman" pitchFamily="18" charset="0"/>
                <a:cs typeface="Times New Roman" pitchFamily="18" charset="0"/>
              </a:rPr>
              <a:t>K. </a:t>
            </a:r>
            <a:r>
              <a:rPr lang="en-US" sz="1900" dirty="0" err="1">
                <a:solidFill>
                  <a:srgbClr val="00B050"/>
                </a:solidFill>
                <a:latin typeface="Times New Roman" pitchFamily="18" charset="0"/>
                <a:cs typeface="Times New Roman" pitchFamily="18" charset="0"/>
              </a:rPr>
              <a:t>Anuar</a:t>
            </a:r>
            <a:r>
              <a:rPr lang="en-US" sz="1900" dirty="0">
                <a:solidFill>
                  <a:srgbClr val="00B050"/>
                </a:solidFill>
                <a:latin typeface="Times New Roman" pitchFamily="18" charset="0"/>
                <a:cs typeface="Times New Roman" pitchFamily="18" charset="0"/>
              </a:rPr>
              <a:t>, W.T. Tan, M.S. </a:t>
            </a:r>
            <a:r>
              <a:rPr lang="en-US" sz="1900" dirty="0" err="1">
                <a:solidFill>
                  <a:srgbClr val="00B050"/>
                </a:solidFill>
                <a:latin typeface="Times New Roman" pitchFamily="18" charset="0"/>
                <a:cs typeface="Times New Roman" pitchFamily="18" charset="0"/>
              </a:rPr>
              <a:t>Atan</a:t>
            </a:r>
            <a:r>
              <a:rPr lang="en-US" sz="1900" dirty="0">
                <a:solidFill>
                  <a:srgbClr val="00B050"/>
                </a:solidFill>
                <a:latin typeface="Times New Roman" pitchFamily="18" charset="0"/>
                <a:cs typeface="Times New Roman" pitchFamily="18" charset="0"/>
              </a:rPr>
              <a:t>, K. </a:t>
            </a:r>
            <a:r>
              <a:rPr lang="en-US" sz="1900" dirty="0" err="1">
                <a:solidFill>
                  <a:srgbClr val="00B050"/>
                </a:solidFill>
                <a:latin typeface="Times New Roman" pitchFamily="18" charset="0"/>
                <a:cs typeface="Times New Roman" pitchFamily="18" charset="0"/>
              </a:rPr>
              <a:t>Dzulkefly</a:t>
            </a:r>
            <a:r>
              <a:rPr lang="en-US" sz="1900" dirty="0">
                <a:solidFill>
                  <a:srgbClr val="00B050"/>
                </a:solidFill>
                <a:latin typeface="Times New Roman" pitchFamily="18" charset="0"/>
                <a:cs typeface="Times New Roman" pitchFamily="18" charset="0"/>
              </a:rPr>
              <a:t>, S.M Ho, H. M. </a:t>
            </a:r>
            <a:r>
              <a:rPr lang="en-US" sz="1900" dirty="0" err="1">
                <a:solidFill>
                  <a:srgbClr val="00B050"/>
                </a:solidFill>
                <a:latin typeface="Times New Roman" pitchFamily="18" charset="0"/>
                <a:cs typeface="Times New Roman" pitchFamily="18" charset="0"/>
              </a:rPr>
              <a:t>Jelas</a:t>
            </a:r>
            <a:r>
              <a:rPr lang="en-US" sz="1900" dirty="0">
                <a:solidFill>
                  <a:srgbClr val="00B050"/>
                </a:solidFill>
                <a:latin typeface="Times New Roman" pitchFamily="18" charset="0"/>
                <a:cs typeface="Times New Roman" pitchFamily="18" charset="0"/>
              </a:rPr>
              <a:t>, N. </a:t>
            </a:r>
            <a:r>
              <a:rPr lang="en-US" sz="1900" dirty="0" err="1">
                <a:solidFill>
                  <a:srgbClr val="00B050"/>
                </a:solidFill>
                <a:latin typeface="Times New Roman" pitchFamily="18" charset="0"/>
                <a:cs typeface="Times New Roman" pitchFamily="18" charset="0"/>
              </a:rPr>
              <a:t>Saravanan</a:t>
            </a:r>
            <a:r>
              <a:rPr lang="en-US" sz="1900" dirty="0">
                <a:solidFill>
                  <a:srgbClr val="00B050"/>
                </a:solidFill>
                <a:latin typeface="Times New Roman" pitchFamily="18" charset="0"/>
                <a:cs typeface="Times New Roman" pitchFamily="18" charset="0"/>
              </a:rPr>
              <a:t>. (2007) Cyclic voltammetry study of copper tin sulfide compounds. </a:t>
            </a:r>
            <a:r>
              <a:rPr lang="en-US" sz="1900" i="1" dirty="0">
                <a:solidFill>
                  <a:srgbClr val="00B050"/>
                </a:solidFill>
                <a:latin typeface="Times New Roman" pitchFamily="18" charset="0"/>
                <a:cs typeface="Times New Roman" pitchFamily="18" charset="0"/>
              </a:rPr>
              <a:t>Pacific Journal of Science and Technology.</a:t>
            </a:r>
            <a:r>
              <a:rPr lang="en-US" sz="1900" dirty="0">
                <a:solidFill>
                  <a:srgbClr val="00B050"/>
                </a:solidFill>
                <a:latin typeface="Times New Roman" pitchFamily="18" charset="0"/>
                <a:cs typeface="Times New Roman" pitchFamily="18" charset="0"/>
              </a:rPr>
              <a:t> 8(2): 252-260</a:t>
            </a:r>
          </a:p>
          <a:p>
            <a:pPr lvl="0">
              <a:buFont typeface="Wingdings" pitchFamily="2" charset="2"/>
              <a:buChar char="ü"/>
            </a:pPr>
            <a:r>
              <a:rPr lang="en-US" sz="1900" dirty="0">
                <a:solidFill>
                  <a:srgbClr val="00B050"/>
                </a:solidFill>
                <a:latin typeface="Times New Roman" pitchFamily="18" charset="0"/>
                <a:cs typeface="Times New Roman" pitchFamily="18" charset="0"/>
              </a:rPr>
              <a:t>K. </a:t>
            </a:r>
            <a:r>
              <a:rPr lang="en-US" sz="1900" dirty="0" err="1">
                <a:solidFill>
                  <a:srgbClr val="00B050"/>
                </a:solidFill>
                <a:latin typeface="Times New Roman" pitchFamily="18" charset="0"/>
                <a:cs typeface="Times New Roman" pitchFamily="18" charset="0"/>
              </a:rPr>
              <a:t>Anuar</a:t>
            </a:r>
            <a:r>
              <a:rPr lang="en-US" sz="1900" dirty="0">
                <a:solidFill>
                  <a:srgbClr val="00B050"/>
                </a:solidFill>
                <a:latin typeface="Times New Roman" pitchFamily="18" charset="0"/>
                <a:cs typeface="Times New Roman" pitchFamily="18" charset="0"/>
              </a:rPr>
              <a:t>, S.M. Ho, W.T. Tan, S. </a:t>
            </a:r>
            <a:r>
              <a:rPr lang="en-US" sz="1900" dirty="0" err="1">
                <a:solidFill>
                  <a:srgbClr val="00B050"/>
                </a:solidFill>
                <a:latin typeface="Times New Roman" pitchFamily="18" charset="0"/>
                <a:cs typeface="Times New Roman" pitchFamily="18" charset="0"/>
              </a:rPr>
              <a:t>Atan</a:t>
            </a:r>
            <a:r>
              <a:rPr lang="en-US" sz="1900" dirty="0">
                <a:solidFill>
                  <a:srgbClr val="00B050"/>
                </a:solidFill>
                <a:latin typeface="Times New Roman" pitchFamily="18" charset="0"/>
                <a:cs typeface="Times New Roman" pitchFamily="18" charset="0"/>
              </a:rPr>
              <a:t>, Z. </a:t>
            </a:r>
            <a:r>
              <a:rPr lang="en-US" sz="1900" dirty="0" err="1">
                <a:solidFill>
                  <a:srgbClr val="00B050"/>
                </a:solidFill>
                <a:latin typeface="Times New Roman" pitchFamily="18" charset="0"/>
                <a:cs typeface="Times New Roman" pitchFamily="18" charset="0"/>
              </a:rPr>
              <a:t>Kuang</a:t>
            </a:r>
            <a:r>
              <a:rPr lang="en-US" sz="1900" dirty="0">
                <a:solidFill>
                  <a:srgbClr val="00B050"/>
                </a:solidFill>
                <a:latin typeface="Times New Roman" pitchFamily="18" charset="0"/>
                <a:cs typeface="Times New Roman" pitchFamily="18" charset="0"/>
              </a:rPr>
              <a:t>, M.J. </a:t>
            </a:r>
            <a:r>
              <a:rPr lang="en-US" sz="1900" dirty="0" err="1">
                <a:solidFill>
                  <a:srgbClr val="00B050"/>
                </a:solidFill>
                <a:latin typeface="Times New Roman" pitchFamily="18" charset="0"/>
                <a:cs typeface="Times New Roman" pitchFamily="18" charset="0"/>
              </a:rPr>
              <a:t>Haron</a:t>
            </a:r>
            <a:r>
              <a:rPr lang="en-US" sz="1900" dirty="0">
                <a:solidFill>
                  <a:srgbClr val="00B050"/>
                </a:solidFill>
                <a:latin typeface="Times New Roman" pitchFamily="18" charset="0"/>
                <a:cs typeface="Times New Roman" pitchFamily="18" charset="0"/>
              </a:rPr>
              <a:t>, N. </a:t>
            </a:r>
            <a:r>
              <a:rPr lang="en-US" sz="1900" dirty="0" err="1">
                <a:solidFill>
                  <a:srgbClr val="00B050"/>
                </a:solidFill>
                <a:latin typeface="Times New Roman" pitchFamily="18" charset="0"/>
                <a:cs typeface="Times New Roman" pitchFamily="18" charset="0"/>
              </a:rPr>
              <a:t>Saravanan</a:t>
            </a:r>
            <a:r>
              <a:rPr lang="en-US" sz="1900" dirty="0">
                <a:solidFill>
                  <a:srgbClr val="00B050"/>
                </a:solidFill>
                <a:latin typeface="Times New Roman" pitchFamily="18" charset="0"/>
                <a:cs typeface="Times New Roman" pitchFamily="18" charset="0"/>
              </a:rPr>
              <a:t> (2008) Effects of Bath Temperature on the </a:t>
            </a:r>
            <a:r>
              <a:rPr lang="en-US" sz="1900" dirty="0" err="1">
                <a:solidFill>
                  <a:srgbClr val="00B050"/>
                </a:solidFill>
                <a:latin typeface="Times New Roman" pitchFamily="18" charset="0"/>
                <a:cs typeface="Times New Roman" pitchFamily="18" charset="0"/>
              </a:rPr>
              <a:t>Electrodeposition</a:t>
            </a:r>
            <a:r>
              <a:rPr lang="en-US" sz="1900" dirty="0">
                <a:solidFill>
                  <a:srgbClr val="00B050"/>
                </a:solidFill>
                <a:latin typeface="Times New Roman" pitchFamily="18" charset="0"/>
                <a:cs typeface="Times New Roman" pitchFamily="18" charset="0"/>
              </a:rPr>
              <a:t> of Cu</a:t>
            </a:r>
            <a:r>
              <a:rPr lang="en-US" sz="1900" baseline="-25000" dirty="0">
                <a:solidFill>
                  <a:srgbClr val="00B050"/>
                </a:solidFill>
                <a:latin typeface="Times New Roman" pitchFamily="18" charset="0"/>
                <a:cs typeface="Times New Roman" pitchFamily="18" charset="0"/>
              </a:rPr>
              <a:t>4</a:t>
            </a:r>
            <a:r>
              <a:rPr lang="en-US" sz="1900" dirty="0">
                <a:solidFill>
                  <a:srgbClr val="00B050"/>
                </a:solidFill>
                <a:latin typeface="Times New Roman" pitchFamily="18" charset="0"/>
                <a:cs typeface="Times New Roman" pitchFamily="18" charset="0"/>
              </a:rPr>
              <a:t>SnS</a:t>
            </a:r>
            <a:r>
              <a:rPr lang="en-US" sz="1900" baseline="-25000" dirty="0">
                <a:solidFill>
                  <a:srgbClr val="00B050"/>
                </a:solidFill>
                <a:latin typeface="Times New Roman" pitchFamily="18" charset="0"/>
                <a:cs typeface="Times New Roman" pitchFamily="18" charset="0"/>
              </a:rPr>
              <a:t>4</a:t>
            </a:r>
            <a:r>
              <a:rPr lang="en-US" sz="1900" dirty="0">
                <a:solidFill>
                  <a:srgbClr val="00B050"/>
                </a:solidFill>
                <a:latin typeface="Times New Roman" pitchFamily="18" charset="0"/>
                <a:cs typeface="Times New Roman" pitchFamily="18" charset="0"/>
              </a:rPr>
              <a:t> Thin Films, </a:t>
            </a:r>
            <a:r>
              <a:rPr lang="en-US" sz="1900" i="1" dirty="0">
                <a:solidFill>
                  <a:srgbClr val="00B050"/>
                </a:solidFill>
                <a:latin typeface="Times New Roman" pitchFamily="18" charset="0"/>
                <a:cs typeface="Times New Roman" pitchFamily="18" charset="0"/>
              </a:rPr>
              <a:t>Journal of Applied Sciences Research</a:t>
            </a:r>
            <a:r>
              <a:rPr lang="en-US" sz="1900" dirty="0">
                <a:solidFill>
                  <a:srgbClr val="00B050"/>
                </a:solidFill>
                <a:latin typeface="Times New Roman" pitchFamily="18" charset="0"/>
                <a:cs typeface="Times New Roman" pitchFamily="18" charset="0"/>
              </a:rPr>
              <a:t>, 4(12): 1701-1707 </a:t>
            </a:r>
          </a:p>
          <a:p>
            <a:pPr lvl="0">
              <a:buFont typeface="Wingdings" pitchFamily="2" charset="2"/>
              <a:buChar char="ü"/>
            </a:pPr>
            <a:r>
              <a:rPr lang="en-US" sz="1900" dirty="0">
                <a:solidFill>
                  <a:srgbClr val="00B050"/>
                </a:solidFill>
                <a:latin typeface="Times New Roman" pitchFamily="18" charset="0"/>
                <a:cs typeface="Times New Roman" pitchFamily="18" charset="0"/>
              </a:rPr>
              <a:t>K. </a:t>
            </a:r>
            <a:r>
              <a:rPr lang="en-US" sz="1900" dirty="0" err="1">
                <a:solidFill>
                  <a:srgbClr val="00B050"/>
                </a:solidFill>
                <a:latin typeface="Times New Roman" pitchFamily="18" charset="0"/>
                <a:cs typeface="Times New Roman" pitchFamily="18" charset="0"/>
              </a:rPr>
              <a:t>Anuar</a:t>
            </a:r>
            <a:r>
              <a:rPr lang="en-US" sz="1900" dirty="0">
                <a:solidFill>
                  <a:srgbClr val="00B050"/>
                </a:solidFill>
                <a:latin typeface="Times New Roman" pitchFamily="18" charset="0"/>
                <a:cs typeface="Times New Roman" pitchFamily="18" charset="0"/>
              </a:rPr>
              <a:t>, S.M. Ho, W.T. Tan, M.S. </a:t>
            </a:r>
            <a:r>
              <a:rPr lang="en-US" sz="1900" dirty="0" err="1">
                <a:solidFill>
                  <a:srgbClr val="00B050"/>
                </a:solidFill>
                <a:latin typeface="Times New Roman" pitchFamily="18" charset="0"/>
                <a:cs typeface="Times New Roman" pitchFamily="18" charset="0"/>
              </a:rPr>
              <a:t>Atan</a:t>
            </a:r>
            <a:r>
              <a:rPr lang="en-US" sz="1900" dirty="0">
                <a:solidFill>
                  <a:srgbClr val="00B050"/>
                </a:solidFill>
                <a:latin typeface="Times New Roman" pitchFamily="18" charset="0"/>
                <a:cs typeface="Times New Roman" pitchFamily="18" charset="0"/>
              </a:rPr>
              <a:t>, D. </a:t>
            </a:r>
            <a:r>
              <a:rPr lang="en-US" sz="1900" dirty="0" err="1">
                <a:solidFill>
                  <a:srgbClr val="00B050"/>
                </a:solidFill>
                <a:latin typeface="Times New Roman" pitchFamily="18" charset="0"/>
                <a:cs typeface="Times New Roman" pitchFamily="18" charset="0"/>
              </a:rPr>
              <a:t>Kuang</a:t>
            </a:r>
            <a:r>
              <a:rPr lang="en-US" sz="1900" dirty="0">
                <a:solidFill>
                  <a:srgbClr val="00B050"/>
                </a:solidFill>
                <a:latin typeface="Times New Roman" pitchFamily="18" charset="0"/>
                <a:cs typeface="Times New Roman" pitchFamily="18" charset="0"/>
              </a:rPr>
              <a:t>, H.M. </a:t>
            </a:r>
            <a:r>
              <a:rPr lang="en-US" sz="1900" dirty="0" err="1">
                <a:solidFill>
                  <a:srgbClr val="00B050"/>
                </a:solidFill>
                <a:latin typeface="Times New Roman" pitchFamily="18" charset="0"/>
                <a:cs typeface="Times New Roman" pitchFamily="18" charset="0"/>
              </a:rPr>
              <a:t>Jelas</a:t>
            </a:r>
            <a:r>
              <a:rPr lang="en-US" sz="1900" dirty="0">
                <a:solidFill>
                  <a:srgbClr val="00B050"/>
                </a:solidFill>
                <a:latin typeface="Times New Roman" pitchFamily="18" charset="0"/>
                <a:cs typeface="Times New Roman" pitchFamily="18" charset="0"/>
              </a:rPr>
              <a:t>, N. </a:t>
            </a:r>
            <a:r>
              <a:rPr lang="en-US" sz="1900" dirty="0" err="1">
                <a:solidFill>
                  <a:srgbClr val="00B050"/>
                </a:solidFill>
                <a:latin typeface="Times New Roman" pitchFamily="18" charset="0"/>
                <a:cs typeface="Times New Roman" pitchFamily="18" charset="0"/>
              </a:rPr>
              <a:t>Saravanan</a:t>
            </a:r>
            <a:r>
              <a:rPr lang="en-US" sz="1900" dirty="0">
                <a:solidFill>
                  <a:srgbClr val="00B050"/>
                </a:solidFill>
                <a:latin typeface="Times New Roman" pitchFamily="18" charset="0"/>
                <a:cs typeface="Times New Roman" pitchFamily="18" charset="0"/>
              </a:rPr>
              <a:t> (2008) Effects of solution concentration on the properties of Cu</a:t>
            </a:r>
            <a:r>
              <a:rPr lang="en-US" sz="1900" baseline="-25000" dirty="0">
                <a:solidFill>
                  <a:srgbClr val="00B050"/>
                </a:solidFill>
                <a:latin typeface="Times New Roman" pitchFamily="18" charset="0"/>
                <a:cs typeface="Times New Roman" pitchFamily="18" charset="0"/>
              </a:rPr>
              <a:t>4</a:t>
            </a:r>
            <a:r>
              <a:rPr lang="en-US" sz="1900" dirty="0">
                <a:solidFill>
                  <a:srgbClr val="00B050"/>
                </a:solidFill>
                <a:latin typeface="Times New Roman" pitchFamily="18" charset="0"/>
                <a:cs typeface="Times New Roman" pitchFamily="18" charset="0"/>
              </a:rPr>
              <a:t>SnS</a:t>
            </a:r>
            <a:r>
              <a:rPr lang="en-US" sz="1900" baseline="-25000" dirty="0">
                <a:solidFill>
                  <a:srgbClr val="00B050"/>
                </a:solidFill>
                <a:latin typeface="Times New Roman" pitchFamily="18" charset="0"/>
                <a:cs typeface="Times New Roman" pitchFamily="18" charset="0"/>
              </a:rPr>
              <a:t>4</a:t>
            </a:r>
            <a:r>
              <a:rPr lang="en-US" sz="1900" dirty="0">
                <a:solidFill>
                  <a:srgbClr val="00B050"/>
                </a:solidFill>
                <a:latin typeface="Times New Roman" pitchFamily="18" charset="0"/>
                <a:cs typeface="Times New Roman" pitchFamily="18" charset="0"/>
              </a:rPr>
              <a:t> thin films, </a:t>
            </a:r>
            <a:r>
              <a:rPr lang="en-US" sz="1900" i="1" dirty="0">
                <a:solidFill>
                  <a:srgbClr val="00B050"/>
                </a:solidFill>
                <a:latin typeface="Times New Roman" pitchFamily="18" charset="0"/>
                <a:cs typeface="Times New Roman" pitchFamily="18" charset="0"/>
              </a:rPr>
              <a:t>Materials Science (</a:t>
            </a:r>
            <a:r>
              <a:rPr lang="en-US" sz="1900" i="1" dirty="0" err="1">
                <a:solidFill>
                  <a:srgbClr val="00B050"/>
                </a:solidFill>
                <a:latin typeface="Times New Roman" pitchFamily="18" charset="0"/>
                <a:cs typeface="Times New Roman" pitchFamily="18" charset="0"/>
              </a:rPr>
              <a:t>Medziagotyra</a:t>
            </a:r>
            <a:r>
              <a:rPr lang="en-US" sz="1900" i="1" dirty="0">
                <a:solidFill>
                  <a:srgbClr val="00B050"/>
                </a:solidFill>
                <a:latin typeface="Times New Roman" pitchFamily="18" charset="0"/>
                <a:cs typeface="Times New Roman" pitchFamily="18" charset="0"/>
              </a:rPr>
              <a:t>)</a:t>
            </a:r>
            <a:r>
              <a:rPr lang="en-US" sz="1900" dirty="0">
                <a:solidFill>
                  <a:srgbClr val="00B050"/>
                </a:solidFill>
                <a:latin typeface="Times New Roman" pitchFamily="18" charset="0"/>
                <a:cs typeface="Times New Roman" pitchFamily="18" charset="0"/>
              </a:rPr>
              <a:t>, 14(2): 101-105.  </a:t>
            </a:r>
          </a:p>
          <a:p>
            <a:pPr lvl="0">
              <a:buFont typeface="Wingdings" pitchFamily="2" charset="2"/>
              <a:buChar char="ü"/>
            </a:pPr>
            <a:r>
              <a:rPr lang="en-US" sz="1900" dirty="0">
                <a:solidFill>
                  <a:srgbClr val="00B050"/>
                </a:solidFill>
                <a:latin typeface="Times New Roman" pitchFamily="18" charset="0"/>
                <a:cs typeface="Times New Roman" pitchFamily="18" charset="0"/>
              </a:rPr>
              <a:t>K. </a:t>
            </a:r>
            <a:r>
              <a:rPr lang="en-US" sz="1900" dirty="0" err="1">
                <a:solidFill>
                  <a:srgbClr val="00B050"/>
                </a:solidFill>
                <a:latin typeface="Times New Roman" pitchFamily="18" charset="0"/>
                <a:cs typeface="Times New Roman" pitchFamily="18" charset="0"/>
              </a:rPr>
              <a:t>Anuar</a:t>
            </a:r>
            <a:r>
              <a:rPr lang="en-US" sz="1900" dirty="0">
                <a:solidFill>
                  <a:srgbClr val="00B050"/>
                </a:solidFill>
                <a:latin typeface="Times New Roman" pitchFamily="18" charset="0"/>
                <a:cs typeface="Times New Roman" pitchFamily="18" charset="0"/>
              </a:rPr>
              <a:t>, S.M. Ho, W.T. Tan, S. </a:t>
            </a:r>
            <a:r>
              <a:rPr lang="en-US" sz="1900" dirty="0" err="1">
                <a:solidFill>
                  <a:srgbClr val="00B050"/>
                </a:solidFill>
                <a:latin typeface="Times New Roman" pitchFamily="18" charset="0"/>
                <a:cs typeface="Times New Roman" pitchFamily="18" charset="0"/>
              </a:rPr>
              <a:t>Atan</a:t>
            </a:r>
            <a:r>
              <a:rPr lang="en-US" sz="1900" dirty="0">
                <a:solidFill>
                  <a:srgbClr val="00B050"/>
                </a:solidFill>
                <a:latin typeface="Times New Roman" pitchFamily="18" charset="0"/>
                <a:cs typeface="Times New Roman" pitchFamily="18" charset="0"/>
              </a:rPr>
              <a:t>, K. </a:t>
            </a:r>
            <a:r>
              <a:rPr lang="en-US" sz="1900" dirty="0" err="1">
                <a:solidFill>
                  <a:srgbClr val="00B050"/>
                </a:solidFill>
                <a:latin typeface="Times New Roman" pitchFamily="18" charset="0"/>
                <a:cs typeface="Times New Roman" pitchFamily="18" charset="0"/>
              </a:rPr>
              <a:t>Zulkefly</a:t>
            </a:r>
            <a:r>
              <a:rPr lang="en-US" sz="1900" dirty="0">
                <a:solidFill>
                  <a:srgbClr val="00B050"/>
                </a:solidFill>
                <a:latin typeface="Times New Roman" pitchFamily="18" charset="0"/>
                <a:cs typeface="Times New Roman" pitchFamily="18" charset="0"/>
              </a:rPr>
              <a:t>, H. </a:t>
            </a:r>
            <a:r>
              <a:rPr lang="en-US" sz="1900" dirty="0" err="1">
                <a:solidFill>
                  <a:srgbClr val="00B050"/>
                </a:solidFill>
                <a:latin typeface="Times New Roman" pitchFamily="18" charset="0"/>
                <a:cs typeface="Times New Roman" pitchFamily="18" charset="0"/>
              </a:rPr>
              <a:t>Jelas</a:t>
            </a:r>
            <a:r>
              <a:rPr lang="en-US" sz="1900" dirty="0">
                <a:solidFill>
                  <a:srgbClr val="00B050"/>
                </a:solidFill>
                <a:latin typeface="Times New Roman" pitchFamily="18" charset="0"/>
                <a:cs typeface="Times New Roman" pitchFamily="18" charset="0"/>
              </a:rPr>
              <a:t>, N. </a:t>
            </a:r>
            <a:r>
              <a:rPr lang="en-US" sz="1900" dirty="0" err="1">
                <a:solidFill>
                  <a:srgbClr val="00B050"/>
                </a:solidFill>
                <a:latin typeface="Times New Roman" pitchFamily="18" charset="0"/>
                <a:cs typeface="Times New Roman" pitchFamily="18" charset="0"/>
              </a:rPr>
              <a:t>Saravanan</a:t>
            </a:r>
            <a:r>
              <a:rPr lang="en-US" sz="1900" dirty="0">
                <a:solidFill>
                  <a:srgbClr val="00B050"/>
                </a:solidFill>
                <a:latin typeface="Times New Roman" pitchFamily="18" charset="0"/>
                <a:cs typeface="Times New Roman" pitchFamily="18" charset="0"/>
              </a:rPr>
              <a:t> (2008) </a:t>
            </a:r>
            <a:r>
              <a:rPr lang="en-US" sz="1900" dirty="0" err="1">
                <a:solidFill>
                  <a:srgbClr val="00B050"/>
                </a:solidFill>
                <a:latin typeface="Times New Roman" pitchFamily="18" charset="0"/>
                <a:cs typeface="Times New Roman" pitchFamily="18" charset="0"/>
              </a:rPr>
              <a:t>Cathodic</a:t>
            </a:r>
            <a:r>
              <a:rPr lang="en-US" sz="1900" dirty="0">
                <a:solidFill>
                  <a:srgbClr val="00B050"/>
                </a:solidFill>
                <a:latin typeface="Times New Roman" pitchFamily="18" charset="0"/>
                <a:cs typeface="Times New Roman" pitchFamily="18" charset="0"/>
              </a:rPr>
              <a:t> </a:t>
            </a:r>
            <a:r>
              <a:rPr lang="en-US" sz="1900" dirty="0" err="1">
                <a:solidFill>
                  <a:srgbClr val="00B050"/>
                </a:solidFill>
                <a:latin typeface="Times New Roman" pitchFamily="18" charset="0"/>
                <a:cs typeface="Times New Roman" pitchFamily="18" charset="0"/>
              </a:rPr>
              <a:t>electrodeposition</a:t>
            </a:r>
            <a:r>
              <a:rPr lang="en-US" sz="1900" dirty="0">
                <a:solidFill>
                  <a:srgbClr val="00B050"/>
                </a:solidFill>
                <a:latin typeface="Times New Roman" pitchFamily="18" charset="0"/>
                <a:cs typeface="Times New Roman" pitchFamily="18" charset="0"/>
              </a:rPr>
              <a:t> of chalcogenide thin films Cu</a:t>
            </a:r>
            <a:r>
              <a:rPr lang="en-US" sz="1900" baseline="-25000" dirty="0">
                <a:solidFill>
                  <a:srgbClr val="00B050"/>
                </a:solidFill>
                <a:latin typeface="Times New Roman" pitchFamily="18" charset="0"/>
                <a:cs typeface="Times New Roman" pitchFamily="18" charset="0"/>
              </a:rPr>
              <a:t>4</a:t>
            </a:r>
            <a:r>
              <a:rPr lang="en-US" sz="1900" dirty="0">
                <a:solidFill>
                  <a:srgbClr val="00B050"/>
                </a:solidFill>
                <a:latin typeface="Times New Roman" pitchFamily="18" charset="0"/>
                <a:cs typeface="Times New Roman" pitchFamily="18" charset="0"/>
              </a:rPr>
              <a:t>SnS</a:t>
            </a:r>
            <a:r>
              <a:rPr lang="en-US" sz="1900" baseline="-25000" dirty="0">
                <a:solidFill>
                  <a:srgbClr val="00B050"/>
                </a:solidFill>
                <a:latin typeface="Times New Roman" pitchFamily="18" charset="0"/>
                <a:cs typeface="Times New Roman" pitchFamily="18" charset="0"/>
              </a:rPr>
              <a:t>4</a:t>
            </a:r>
            <a:r>
              <a:rPr lang="en-US" sz="1900" dirty="0">
                <a:solidFill>
                  <a:srgbClr val="00B050"/>
                </a:solidFill>
                <a:latin typeface="Times New Roman" pitchFamily="18" charset="0"/>
                <a:cs typeface="Times New Roman" pitchFamily="18" charset="0"/>
              </a:rPr>
              <a:t> for solar cells, </a:t>
            </a:r>
            <a:r>
              <a:rPr lang="en-US" sz="1900" i="1" dirty="0">
                <a:solidFill>
                  <a:srgbClr val="00B050"/>
                </a:solidFill>
                <a:latin typeface="Times New Roman" pitchFamily="18" charset="0"/>
                <a:cs typeface="Times New Roman" pitchFamily="18" charset="0"/>
              </a:rPr>
              <a:t>CMU. J. Nat. Sci</a:t>
            </a:r>
            <a:r>
              <a:rPr lang="en-US" sz="1900" dirty="0">
                <a:solidFill>
                  <a:srgbClr val="00B050"/>
                </a:solidFill>
                <a:latin typeface="Times New Roman" pitchFamily="18" charset="0"/>
                <a:cs typeface="Times New Roman" pitchFamily="18" charset="0"/>
              </a:rPr>
              <a:t>., 7(2): 317-326.</a:t>
            </a:r>
          </a:p>
          <a:p>
            <a:pPr lvl="0">
              <a:buFont typeface="Wingdings" pitchFamily="2" charset="2"/>
              <a:buChar char="ü"/>
            </a:pPr>
            <a:r>
              <a:rPr lang="en-US" sz="1900" dirty="0">
                <a:solidFill>
                  <a:srgbClr val="00B050"/>
                </a:solidFill>
                <a:latin typeface="Times New Roman" pitchFamily="18" charset="0"/>
                <a:cs typeface="Times New Roman" pitchFamily="18" charset="0"/>
              </a:rPr>
              <a:t>K. </a:t>
            </a:r>
            <a:r>
              <a:rPr lang="en-US" sz="1900" dirty="0" err="1">
                <a:solidFill>
                  <a:srgbClr val="00B050"/>
                </a:solidFill>
                <a:latin typeface="Times New Roman" pitchFamily="18" charset="0"/>
                <a:cs typeface="Times New Roman" pitchFamily="18" charset="0"/>
              </a:rPr>
              <a:t>Anuar</a:t>
            </a:r>
            <a:r>
              <a:rPr lang="en-US" sz="1900" dirty="0">
                <a:solidFill>
                  <a:srgbClr val="00B050"/>
                </a:solidFill>
                <a:latin typeface="Times New Roman" pitchFamily="18" charset="0"/>
                <a:cs typeface="Times New Roman" pitchFamily="18" charset="0"/>
              </a:rPr>
              <a:t>, S.M. Ho, W.T. Tan, S. </a:t>
            </a:r>
            <a:r>
              <a:rPr lang="en-US" sz="1900" dirty="0" err="1">
                <a:solidFill>
                  <a:srgbClr val="00B050"/>
                </a:solidFill>
                <a:latin typeface="Times New Roman" pitchFamily="18" charset="0"/>
                <a:cs typeface="Times New Roman" pitchFamily="18" charset="0"/>
              </a:rPr>
              <a:t>Atan</a:t>
            </a:r>
            <a:r>
              <a:rPr lang="en-US" sz="1900" dirty="0">
                <a:solidFill>
                  <a:srgbClr val="00B050"/>
                </a:solidFill>
                <a:latin typeface="Times New Roman" pitchFamily="18" charset="0"/>
                <a:cs typeface="Times New Roman" pitchFamily="18" charset="0"/>
              </a:rPr>
              <a:t>, Z. </a:t>
            </a:r>
            <a:r>
              <a:rPr lang="en-US" sz="1900" dirty="0" err="1">
                <a:solidFill>
                  <a:srgbClr val="00B050"/>
                </a:solidFill>
                <a:latin typeface="Times New Roman" pitchFamily="18" charset="0"/>
                <a:cs typeface="Times New Roman" pitchFamily="18" charset="0"/>
              </a:rPr>
              <a:t>Kuang</a:t>
            </a:r>
            <a:r>
              <a:rPr lang="en-US" sz="1900" dirty="0">
                <a:solidFill>
                  <a:srgbClr val="00B050"/>
                </a:solidFill>
                <a:latin typeface="Times New Roman" pitchFamily="18" charset="0"/>
                <a:cs typeface="Times New Roman" pitchFamily="18" charset="0"/>
              </a:rPr>
              <a:t>, M.J. </a:t>
            </a:r>
            <a:r>
              <a:rPr lang="en-US" sz="1900" dirty="0" err="1">
                <a:solidFill>
                  <a:srgbClr val="00B050"/>
                </a:solidFill>
                <a:latin typeface="Times New Roman" pitchFamily="18" charset="0"/>
                <a:cs typeface="Times New Roman" pitchFamily="18" charset="0"/>
              </a:rPr>
              <a:t>Haron</a:t>
            </a:r>
            <a:r>
              <a:rPr lang="en-US" sz="1900" dirty="0">
                <a:solidFill>
                  <a:srgbClr val="00B050"/>
                </a:solidFill>
                <a:latin typeface="Times New Roman" pitchFamily="18" charset="0"/>
                <a:cs typeface="Times New Roman" pitchFamily="18" charset="0"/>
              </a:rPr>
              <a:t> &amp; N. </a:t>
            </a:r>
            <a:r>
              <a:rPr lang="en-US" sz="1900" dirty="0" err="1">
                <a:solidFill>
                  <a:srgbClr val="00B050"/>
                </a:solidFill>
                <a:latin typeface="Times New Roman" pitchFamily="18" charset="0"/>
                <a:cs typeface="Times New Roman" pitchFamily="18" charset="0"/>
              </a:rPr>
              <a:t>Saravanan</a:t>
            </a:r>
            <a:r>
              <a:rPr lang="en-US" sz="1900" dirty="0">
                <a:solidFill>
                  <a:srgbClr val="00B050"/>
                </a:solidFill>
                <a:latin typeface="Times New Roman" pitchFamily="18" charset="0"/>
                <a:cs typeface="Times New Roman" pitchFamily="18" charset="0"/>
              </a:rPr>
              <a:t>. (2009) Effect of deposition period and bath temperature on the properties of electrodeposited Cu</a:t>
            </a:r>
            <a:r>
              <a:rPr lang="en-US" sz="1900" baseline="-25000" dirty="0">
                <a:solidFill>
                  <a:srgbClr val="00B050"/>
                </a:solidFill>
                <a:latin typeface="Times New Roman" pitchFamily="18" charset="0"/>
                <a:cs typeface="Times New Roman" pitchFamily="18" charset="0"/>
              </a:rPr>
              <a:t>4</a:t>
            </a:r>
            <a:r>
              <a:rPr lang="en-US" sz="1900" dirty="0">
                <a:solidFill>
                  <a:srgbClr val="00B050"/>
                </a:solidFill>
                <a:latin typeface="Times New Roman" pitchFamily="18" charset="0"/>
                <a:cs typeface="Times New Roman" pitchFamily="18" charset="0"/>
              </a:rPr>
              <a:t>SnS</a:t>
            </a:r>
            <a:r>
              <a:rPr lang="en-US" sz="1900" baseline="-25000" dirty="0">
                <a:solidFill>
                  <a:srgbClr val="00B050"/>
                </a:solidFill>
                <a:latin typeface="Times New Roman" pitchFamily="18" charset="0"/>
                <a:cs typeface="Times New Roman" pitchFamily="18" charset="0"/>
              </a:rPr>
              <a:t>4</a:t>
            </a:r>
            <a:r>
              <a:rPr lang="en-US" sz="1900" dirty="0">
                <a:solidFill>
                  <a:srgbClr val="00B050"/>
                </a:solidFill>
                <a:latin typeface="Times New Roman" pitchFamily="18" charset="0"/>
                <a:cs typeface="Times New Roman" pitchFamily="18" charset="0"/>
              </a:rPr>
              <a:t> films. </a:t>
            </a:r>
            <a:r>
              <a:rPr lang="en-US" sz="1900" i="1" dirty="0">
                <a:solidFill>
                  <a:srgbClr val="00B050"/>
                </a:solidFill>
                <a:latin typeface="Times New Roman" pitchFamily="18" charset="0"/>
                <a:cs typeface="Times New Roman" pitchFamily="18" charset="0"/>
              </a:rPr>
              <a:t>Sold State Science and Technology</a:t>
            </a:r>
            <a:r>
              <a:rPr lang="en-US" sz="1900" dirty="0">
                <a:solidFill>
                  <a:srgbClr val="00B050"/>
                </a:solidFill>
                <a:latin typeface="Times New Roman" pitchFamily="18" charset="0"/>
                <a:cs typeface="Times New Roman" pitchFamily="18" charset="0"/>
              </a:rPr>
              <a:t>. 17(2): 226-237</a:t>
            </a:r>
          </a:p>
          <a:p>
            <a:endParaRPr lang="en-US" dirty="0"/>
          </a:p>
        </p:txBody>
      </p:sp>
    </p:spTree>
    <p:extLst>
      <p:ext uri="{BB962C8B-B14F-4D97-AF65-F5344CB8AC3E}">
        <p14:creationId xmlns:p14="http://schemas.microsoft.com/office/powerpoint/2010/main" val="4244970703"/>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70</TotalTime>
  <Words>2958</Words>
  <Application>Microsoft Office PowerPoint</Application>
  <PresentationFormat>On-screen Show (4:3)</PresentationFormat>
  <Paragraphs>251</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Horizon</vt:lpstr>
      <vt:lpstr>PowerPoint Presentation</vt:lpstr>
      <vt:lpstr>PowerPoint Presentation</vt:lpstr>
      <vt:lpstr>DR HO SOONMIN</vt:lpstr>
      <vt:lpstr>Contact information</vt:lpstr>
      <vt:lpstr>Research Interest </vt:lpstr>
      <vt:lpstr>Currently research activities</vt:lpstr>
      <vt:lpstr>PowerPoint Presentation</vt:lpstr>
      <vt:lpstr>Membership of professional bodies </vt:lpstr>
      <vt:lpstr>Selected publications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Journal reviewer</vt:lpstr>
      <vt:lpstr>PowerPoint Presentation</vt:lpstr>
      <vt:lpstr>PowerPoint Presentation</vt:lpstr>
      <vt:lpstr>PowerPoint Presentation</vt:lpstr>
      <vt:lpstr>Editorial board member </vt:lpstr>
      <vt:lpstr>PowerPoint Presentation</vt:lpstr>
      <vt:lpstr>PowerPoint Presentation</vt:lpstr>
      <vt:lpstr>PowerPoint Presentation</vt:lpstr>
      <vt:lpstr>PowerPoint Presentation</vt:lpstr>
      <vt:lpstr>PowerPoint Presentation</vt:lpstr>
      <vt:lpstr>Thesis adjustor</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HO SOONMIN</dc:title>
  <dc:creator>Ho Soon Min</dc:creator>
  <cp:lastModifiedBy>Karthik Varma</cp:lastModifiedBy>
  <cp:revision>67</cp:revision>
  <dcterms:created xsi:type="dcterms:W3CDTF">2014-08-09T05:38:15Z</dcterms:created>
  <dcterms:modified xsi:type="dcterms:W3CDTF">2015-09-18T12:46:00Z</dcterms:modified>
</cp:coreProperties>
</file>