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591" r:id="rId2"/>
    <p:sldId id="606" r:id="rId3"/>
    <p:sldId id="383" r:id="rId4"/>
    <p:sldId id="389" r:id="rId5"/>
    <p:sldId id="589" r:id="rId6"/>
    <p:sldId id="462" r:id="rId7"/>
    <p:sldId id="460" r:id="rId8"/>
    <p:sldId id="409" r:id="rId9"/>
    <p:sldId id="410" r:id="rId10"/>
    <p:sldId id="607" r:id="rId11"/>
    <p:sldId id="508" r:id="rId12"/>
    <p:sldId id="491" r:id="rId13"/>
    <p:sldId id="496" r:id="rId14"/>
    <p:sldId id="500" r:id="rId15"/>
    <p:sldId id="501" r:id="rId16"/>
    <p:sldId id="502" r:id="rId17"/>
    <p:sldId id="504" r:id="rId18"/>
    <p:sldId id="505" r:id="rId19"/>
    <p:sldId id="608" r:id="rId20"/>
    <p:sldId id="612" r:id="rId21"/>
    <p:sldId id="613" r:id="rId22"/>
    <p:sldId id="439" r:id="rId23"/>
    <p:sldId id="445" r:id="rId24"/>
    <p:sldId id="609" r:id="rId25"/>
    <p:sldId id="453" r:id="rId26"/>
    <p:sldId id="447" r:id="rId27"/>
    <p:sldId id="452" r:id="rId28"/>
    <p:sldId id="610" r:id="rId29"/>
    <p:sldId id="573" r:id="rId30"/>
    <p:sldId id="595" r:id="rId31"/>
    <p:sldId id="602" r:id="rId32"/>
    <p:sldId id="603" r:id="rId33"/>
    <p:sldId id="611" r:id="rId34"/>
    <p:sldId id="604" r:id="rId35"/>
    <p:sldId id="605" r:id="rId36"/>
    <p:sldId id="601" r:id="rId37"/>
    <p:sldId id="598" r:id="rId38"/>
    <p:sldId id="600" r:id="rId39"/>
    <p:sldId id="624" r:id="rId40"/>
    <p:sldId id="621" r:id="rId41"/>
    <p:sldId id="622" r:id="rId42"/>
    <p:sldId id="623"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688" autoAdjust="0"/>
  </p:normalViewPr>
  <p:slideViewPr>
    <p:cSldViewPr snapToGrid="0" snapToObjects="1">
      <p:cViewPr>
        <p:scale>
          <a:sx n="76" d="100"/>
          <a:sy n="76" d="100"/>
        </p:scale>
        <p:origin x="-119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8CEAED1-51FF-4E5C-BCE1-D70E5B432E14}" type="datetimeFigureOut">
              <a:rPr lang="en-US"/>
              <a:pPr>
                <a:defRPr/>
              </a:pPr>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AA96876-DE8D-443E-8A46-8BFC7F47243A}" type="slidenum">
              <a:rPr lang="en-US"/>
              <a:pPr>
                <a:defRPr/>
              </a:pPr>
              <a:t>‹#›</a:t>
            </a:fld>
            <a:endParaRPr lang="en-US"/>
          </a:p>
        </p:txBody>
      </p:sp>
    </p:spTree>
    <p:extLst>
      <p:ext uri="{BB962C8B-B14F-4D97-AF65-F5344CB8AC3E}">
        <p14:creationId xmlns:p14="http://schemas.microsoft.com/office/powerpoint/2010/main" val="137055585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6626" name="Rectangle 2"/>
          <p:cNvSpPr>
            <a:spLocks noGrp="1" noChangeArrowheads="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eaLnBrk="1" fontAlgn="auto" hangingPunct="1">
              <a:spcBef>
                <a:spcPts val="0"/>
              </a:spcBef>
              <a:spcAft>
                <a:spcPts val="0"/>
              </a:spcAft>
              <a:defRPr/>
            </a:pPr>
            <a:r>
              <a:rPr lang="en-US">
                <a:latin typeface="Helvetica" charset="0"/>
                <a:cs typeface="Helvetica" charset="0"/>
                <a:sym typeface="Helvetica" charset="0"/>
              </a:rPr>
              <a:t>- datos de consumo y dinero</a:t>
            </a:r>
          </a:p>
          <a:p>
            <a:pPr eaLnBrk="1" fontAlgn="auto" hangingPunct="1">
              <a:spcBef>
                <a:spcPts val="0"/>
              </a:spcBef>
              <a:spcAft>
                <a:spcPts val="0"/>
              </a:spcAft>
              <a:defRPr/>
            </a:pPr>
            <a:r>
              <a:rPr lang="en-US">
                <a:latin typeface="Helvetica" charset="0"/>
                <a:cs typeface="Helvetica" charset="0"/>
                <a:sym typeface="Helvetica" charset="0"/>
              </a:rPr>
              <a:t>- mostrar los clusters que tienen cell blades, como el bsc (quizas) y el roadrunner? y el puesto de la lista de top 500</a:t>
            </a:r>
          </a:p>
          <a:p>
            <a:pPr eaLnBrk="1" fontAlgn="auto" hangingPunct="1">
              <a:spcBef>
                <a:spcPts val="0"/>
              </a:spcBef>
              <a:spcAft>
                <a:spcPts val="0"/>
              </a:spcAft>
              <a:defRPr/>
            </a:pPr>
            <a:r>
              <a:rPr lang="en-US">
                <a:latin typeface="Helvetica" charset="0"/>
                <a:cs typeface="Helvetica" charset="0"/>
                <a:sym typeface="Helvetica" charset="0"/>
              </a:rPr>
              <a:t>- mostrar datos dinero y numero spes de las cell blades</a:t>
            </a:r>
          </a:p>
          <a:p>
            <a:pPr eaLnBrk="1" fontAlgn="auto" hangingPunct="1">
              <a:spcBef>
                <a:spcPts val="0"/>
              </a:spcBef>
              <a:spcAft>
                <a:spcPts val="0"/>
              </a:spcAft>
              <a:defRPr/>
            </a:pPr>
            <a:r>
              <a:rPr lang="en-US">
                <a:latin typeface="Helvetica" charset="0"/>
                <a:cs typeface="Helvetica" charset="0"/>
                <a:sym typeface="Helvetica" charset="0"/>
              </a:rPr>
              <a:t>- si es posible mostrar datos de futuro tambien</a:t>
            </a:r>
          </a:p>
          <a:p>
            <a:pPr eaLnBrk="1" fontAlgn="auto" hangingPunct="1">
              <a:spcBef>
                <a:spcPts val="0"/>
              </a:spcBef>
              <a:spcAft>
                <a:spcPts val="0"/>
              </a:spcAft>
              <a:defRPr/>
            </a:pPr>
            <a:endParaRPr lang="en-US">
              <a:latin typeface="Helvetica" charset="0"/>
              <a:cs typeface="Helvetica" charset="0"/>
              <a:sym typeface="Helvetica" charset="0"/>
            </a:endParaRPr>
          </a:p>
          <a:p>
            <a:pPr eaLnBrk="1" fontAlgn="auto" hangingPunct="1">
              <a:spcBef>
                <a:spcPts val="0"/>
              </a:spcBef>
              <a:spcAft>
                <a:spcPts val="0"/>
              </a:spcAft>
              <a:defRPr/>
            </a:pPr>
            <a:r>
              <a:rPr lang="en-US">
                <a:latin typeface="Helvetica" charset="0"/>
                <a:cs typeface="Helvetica" charset="0"/>
                <a:sym typeface="Helvetica" charset="0"/>
              </a:rPr>
              <a:t>- MOSTRAR AQUI O EN OTRO SITIO LAS LIMITACIONES DE PROGRAMACION: 256K, IFS, GRANULARITY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eaLnBrk="1" fontAlgn="auto" hangingPunct="1">
              <a:spcBef>
                <a:spcPts val="0"/>
              </a:spcBef>
              <a:spcAft>
                <a:spcPts val="0"/>
              </a:spcAft>
              <a:defRPr/>
            </a:pPr>
            <a:r>
              <a:rPr lang="en-US">
                <a:latin typeface="Helvetica" charset="0"/>
                <a:cs typeface="Helvetica" charset="0"/>
                <a:sym typeface="Helvetica" charset="0"/>
              </a:rPr>
              <a:t>- no mierdas de semafortos y otros inconvenientes, aqui solo DMA</a:t>
            </a:r>
          </a:p>
          <a:p>
            <a:pPr eaLnBrk="1" fontAlgn="auto" hangingPunct="1">
              <a:spcBef>
                <a:spcPts val="0"/>
              </a:spcBef>
              <a:spcAft>
                <a:spcPts val="0"/>
              </a:spcAft>
              <a:defRPr/>
            </a:pPr>
            <a:r>
              <a:rPr lang="en-US">
                <a:latin typeface="Helvetica" charset="0"/>
                <a:cs typeface="Helvetica" charset="0"/>
                <a:sym typeface="Helvetica" charset="0"/>
              </a:rPr>
              <a:t>- mostrar entonces las minimas caracteristicas que necesita</a:t>
            </a:r>
          </a:p>
          <a:p>
            <a:pPr eaLnBrk="1" fontAlgn="auto" hangingPunct="1">
              <a:spcBef>
                <a:spcPts val="0"/>
              </a:spcBef>
              <a:spcAft>
                <a:spcPts val="0"/>
              </a:spcAft>
              <a:defRPr/>
            </a:pPr>
            <a:r>
              <a:rPr lang="en-US">
                <a:latin typeface="Helvetica" charset="0"/>
                <a:cs typeface="Helvetica" charset="0"/>
                <a:sym typeface="Helvetica" charset="0"/>
              </a:rPr>
              <a:t>- se descarga de</a:t>
            </a:r>
          </a:p>
          <a:p>
            <a:pPr eaLnBrk="1" fontAlgn="auto" hangingPunct="1">
              <a:spcBef>
                <a:spcPts val="0"/>
              </a:spcBef>
              <a:spcAft>
                <a:spcPts val="0"/>
              </a:spcAft>
              <a:defRPr/>
            </a:pPr>
            <a:r>
              <a:rPr lang="en-US">
                <a:latin typeface="Helvetica" charset="0"/>
                <a:cs typeface="Helvetica" charset="0"/>
                <a:sym typeface="Helvetica" charset="0"/>
              </a:rPr>
              <a:t>- viene de ocotopiler no se que, utilizado en el mare nostrum</a:t>
            </a:r>
          </a:p>
          <a:p>
            <a:pPr eaLnBrk="1" fontAlgn="auto" hangingPunct="1">
              <a:spcBef>
                <a:spcPts val="0"/>
              </a:spcBef>
              <a:spcAft>
                <a:spcPts val="0"/>
              </a:spcAft>
              <a:defRPr/>
            </a:pPr>
            <a:r>
              <a:rPr lang="en-US">
                <a:latin typeface="Helvetica" charset="0"/>
                <a:cs typeface="Helvetica" charset="0"/>
                <a:sym typeface="Helvetica" charset="0"/>
              </a:rPr>
              <a:t>- quizas mostrar en otra diapositiva como funciona, con el diagrama de interconversion de ppu y enlazado 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3010" name="Rectangle 2"/>
          <p:cNvSpPr>
            <a:spLocks noGrp="1" noChangeArrowheads="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eaLnBrk="1" fontAlgn="auto" hangingPunct="1">
              <a:spcBef>
                <a:spcPts val="0"/>
              </a:spcBef>
              <a:spcAft>
                <a:spcPts val="0"/>
              </a:spcAft>
              <a:defRPr/>
            </a:pPr>
            <a:r>
              <a:rPr lang="en-US">
                <a:latin typeface="Helvetica" charset="0"/>
                <a:cs typeface="Helvetica" charset="0"/>
                <a:sym typeface="Helvetica" charset="0"/>
              </a:rPr>
              <a:t>- en las condiciones mas optimas, para la ejecucion de este trozo sin optimizacion en la SPE, cual seria el speedup?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5058" name="Rectangle 2"/>
          <p:cNvSpPr>
            <a:spLocks noGrp="1" noChangeArrowheads="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eaLnBrk="1" fontAlgn="auto" hangingPunct="1">
              <a:spcBef>
                <a:spcPts val="0"/>
              </a:spcBef>
              <a:spcAft>
                <a:spcPts val="0"/>
              </a:spcAft>
              <a:defRPr/>
            </a:pPr>
            <a:endParaRPr lang="en-US">
              <a:latin typeface="Helvetica" charset="0"/>
              <a:cs typeface="Helvetica" charset="0"/>
              <a:sym typeface="Helvetica" charset="0"/>
            </a:endParaRPr>
          </a:p>
          <a:p>
            <a:pPr eaLnBrk="1" fontAlgn="auto" hangingPunct="1">
              <a:spcBef>
                <a:spcPts val="0"/>
              </a:spcBef>
              <a:spcAft>
                <a:spcPts val="0"/>
              </a:spcAft>
              <a:defRPr/>
            </a:pPr>
            <a:endParaRPr lang="en-US">
              <a:latin typeface="Helvetica" charset="0"/>
              <a:cs typeface="Helvetica" charset="0"/>
              <a:sym typeface="Helvetic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9154" name="Rectangle 2"/>
          <p:cNvSpPr>
            <a:spLocks noGrp="1" noChangeArrowheads="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eaLnBrk="1" fontAlgn="auto" hangingPunct="1">
              <a:spcBef>
                <a:spcPts val="0"/>
              </a:spcBef>
              <a:spcAft>
                <a:spcPts val="0"/>
              </a:spcAft>
              <a:defRPr/>
            </a:pPr>
            <a:r>
              <a:rPr lang="en-US">
                <a:latin typeface="Helvetica" charset="0"/>
                <a:cs typeface="Helvetica" charset="0"/>
                <a:sym typeface="Helvetica" charset="0"/>
              </a:rPr>
              <a:t>- indicar que aqui se trata del codigo vecgorizado y optimizado</a:t>
            </a:r>
          </a:p>
          <a:p>
            <a:pPr eaLnBrk="1" fontAlgn="auto" hangingPunct="1">
              <a:spcBef>
                <a:spcPts val="0"/>
              </a:spcBef>
              <a:spcAft>
                <a:spcPts val="0"/>
              </a:spcAft>
              <a:defRPr/>
            </a:pPr>
            <a:r>
              <a:rPr lang="en-US">
                <a:latin typeface="Helvetica" charset="0"/>
                <a:cs typeface="Helvetica" charset="0"/>
                <a:sym typeface="Helvetica" charset="0"/>
              </a:rPr>
              <a:t>- ERRATA: 32 y 128 hay que cambiarlos. quizsa deberia enviar una lista de erratas, como alguno de los otros fallos que hay en el texto, o quizas me la suda ocmpletamente</a:t>
            </a:r>
          </a:p>
          <a:p>
            <a:pPr eaLnBrk="1" fontAlgn="auto" hangingPunct="1">
              <a:spcBef>
                <a:spcPts val="0"/>
              </a:spcBef>
              <a:spcAft>
                <a:spcPts val="0"/>
              </a:spcAft>
              <a:defRPr/>
            </a:pPr>
            <a:r>
              <a:rPr lang="en-US">
                <a:latin typeface="Helvetica" charset="0"/>
                <a:cs typeface="Helvetica" charset="0"/>
                <a:sym typeface="Helvetica" charset="0"/>
              </a:rPr>
              <a:t>- OJO, QUE NO SE VEAN LAS NOTAS AL MOSTRAR Y PARA LA PRESENTACION</a:t>
            </a:r>
          </a:p>
          <a:p>
            <a:pPr eaLnBrk="1" fontAlgn="auto" hangingPunct="1">
              <a:spcBef>
                <a:spcPts val="0"/>
              </a:spcBef>
              <a:spcAft>
                <a:spcPts val="0"/>
              </a:spcAft>
              <a:defRPr/>
            </a:pPr>
            <a:r>
              <a:rPr lang="en-US">
                <a:latin typeface="Helvetica" charset="0"/>
                <a:cs typeface="Helvetica" charset="0"/>
                <a:sym typeface="Helvetica" charset="0"/>
              </a:rPr>
              <a:t>- que unidades son la granularidad? numero de pasos?</a:t>
            </a:r>
          </a:p>
          <a:p>
            <a:pPr eaLnBrk="1" fontAlgn="auto" hangingPunct="1">
              <a:spcBef>
                <a:spcPts val="0"/>
              </a:spcBef>
              <a:spcAft>
                <a:spcPts val="0"/>
              </a:spcAft>
              <a:defRPr/>
            </a:pPr>
            <a:r>
              <a:rPr lang="en-US">
                <a:latin typeface="Helvetica" charset="0"/>
                <a:cs typeface="Helvetica" charset="0"/>
                <a:sym typeface="Helvetica" charset="0"/>
              </a:rPr>
              <a:t>- indicar que lo optimo es entonces hacer los ifs y la simulacion en la PPU para moleculas gordas (1024 hata el limite, comentarlo y lo del doublle buffering), y enviar este calculo a la SPE. SI no, al emplear ifs, se reduce el speeduo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1202" name="Rectangle 2"/>
          <p:cNvSpPr>
            <a:spLocks noGrp="1" noChangeArrowheads="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eaLnBrk="1" fontAlgn="auto" hangingPunct="1">
              <a:spcBef>
                <a:spcPts val="0"/>
              </a:spcBef>
              <a:spcAft>
                <a:spcPts val="0"/>
              </a:spcAft>
              <a:defRPr/>
            </a:pPr>
            <a:r>
              <a:rPr lang="en-US">
                <a:latin typeface="Helvetica" charset="0"/>
                <a:cs typeface="Helvetica" charset="0"/>
                <a:sym typeface="Helvetica" charset="0"/>
              </a:rPr>
              <a:t>- esto debe ser codigo, sin y con optimizacion, debe venir despues de las dos diapostivias de los codigos</a:t>
            </a:r>
          </a:p>
          <a:p>
            <a:pPr eaLnBrk="1" fontAlgn="auto" hangingPunct="1">
              <a:spcBef>
                <a:spcPts val="0"/>
              </a:spcBef>
              <a:spcAft>
                <a:spcPts val="0"/>
              </a:spcAft>
              <a:defRPr/>
            </a:pPr>
            <a:r>
              <a:rPr lang="en-US">
                <a:latin typeface="Helvetica" charset="0"/>
                <a:cs typeface="Helvetica" charset="0"/>
                <a:sym typeface="Helvetica" charset="0"/>
              </a:rPr>
              <a:t>- poner las caracteristicas de este sistema. 128 particulas</a:t>
            </a:r>
          </a:p>
          <a:p>
            <a:pPr eaLnBrk="1" fontAlgn="auto" hangingPunct="1">
              <a:spcBef>
                <a:spcPts val="0"/>
              </a:spcBef>
              <a:spcAft>
                <a:spcPts val="0"/>
              </a:spcAft>
              <a:defRPr/>
            </a:pPr>
            <a:r>
              <a:rPr lang="en-US">
                <a:latin typeface="Helvetica" charset="0"/>
                <a:cs typeface="Helvetica" charset="0"/>
                <a:sym typeface="Helvetica" charset="0"/>
              </a:rPr>
              <a:t>- ver si tengo los resultados para 1 SPE, grafica de granularidad, para diversos tamaños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2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E6FC941-007C-4731-A92F-C4F44523E4D3}" type="slidenum">
              <a:rPr lang="en-US" smtClean="0"/>
              <a:pPr fontAlgn="base">
                <a:spcBef>
                  <a:spcPct val="0"/>
                </a:spcBef>
                <a:spcAft>
                  <a:spcPct val="0"/>
                </a:spcAft>
                <a:defRPr/>
              </a:pPr>
              <a:t>30</a:t>
            </a:fld>
            <a:endParaRPr lang="en-US" smtClean="0"/>
          </a:p>
        </p:txBody>
      </p:sp>
      <p:sp>
        <p:nvSpPr>
          <p:cNvPr id="48129" name="Text Box 1"/>
          <p:cNvSpPr txBox="1">
            <a:spLocks noGrp="1" noRot="1" noChangeAspect="1" noChangeArrowheads="1"/>
          </p:cNvSpPr>
          <p:nvPr>
            <p:ph type="sldImg"/>
          </p:nvPr>
        </p:nvSpPr>
        <p:spPr bwMode="auto">
          <a:xfrm>
            <a:off x="1147763" y="685800"/>
            <a:ext cx="4537075" cy="34036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8130" name="Text Box 2"/>
          <p:cNvSpPr txBox="1">
            <a:spLocks noGrp="1" noChangeArrowheads="1"/>
          </p:cNvSpPr>
          <p:nvPr>
            <p:ph type="body" idx="1"/>
          </p:nvPr>
        </p:nvSpPr>
        <p:spPr bwMode="auto">
          <a:xfrm>
            <a:off x="685800" y="4343400"/>
            <a:ext cx="5461000" cy="40894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spcBef>
                <a:spcPts val="0"/>
              </a:spcBef>
              <a:spcAft>
                <a:spcPts val="0"/>
              </a:spcAft>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7C30C91-BACD-46E1-9E32-1F5799D68E1C}" type="datetimeFigureOut">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6C5870-5FE8-4BE2-842D-76787C2E0FD0}" type="slidenum">
              <a:rPr lang="en-US"/>
              <a:pPr>
                <a:defRPr/>
              </a:pPr>
              <a:t>‹#›</a:t>
            </a:fld>
            <a:endParaRPr lang="en-US"/>
          </a:p>
        </p:txBody>
      </p:sp>
    </p:spTree>
    <p:extLst>
      <p:ext uri="{BB962C8B-B14F-4D97-AF65-F5344CB8AC3E}">
        <p14:creationId xmlns:p14="http://schemas.microsoft.com/office/powerpoint/2010/main" val="146232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668F8D-E160-41AD-B23E-CAAD55D86B6D}" type="datetimeFigureOut">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4D89F8-62BE-4C4C-95DD-C935310A7C24}" type="slidenum">
              <a:rPr lang="en-US"/>
              <a:pPr>
                <a:defRPr/>
              </a:pPr>
              <a:t>‹#›</a:t>
            </a:fld>
            <a:endParaRPr lang="en-US"/>
          </a:p>
        </p:txBody>
      </p:sp>
    </p:spTree>
    <p:extLst>
      <p:ext uri="{BB962C8B-B14F-4D97-AF65-F5344CB8AC3E}">
        <p14:creationId xmlns:p14="http://schemas.microsoft.com/office/powerpoint/2010/main" val="363503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23831C-8D93-43E1-BEC8-A4DCBF71722C}" type="datetimeFigureOut">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89B32E-E305-4D7E-B0BC-3CE086AA33A7}" type="slidenum">
              <a:rPr lang="en-US"/>
              <a:pPr>
                <a:defRPr/>
              </a:pPr>
              <a:t>‹#›</a:t>
            </a:fld>
            <a:endParaRPr lang="en-US"/>
          </a:p>
        </p:txBody>
      </p:sp>
    </p:spTree>
    <p:extLst>
      <p:ext uri="{BB962C8B-B14F-4D97-AF65-F5344CB8AC3E}">
        <p14:creationId xmlns:p14="http://schemas.microsoft.com/office/powerpoint/2010/main" val="291765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D402C6-754A-4612-9DBE-062E683CFA4E}" type="datetimeFigureOut">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F7B1ED-34E4-4A0B-A365-90257856F781}" type="slidenum">
              <a:rPr lang="en-US"/>
              <a:pPr>
                <a:defRPr/>
              </a:pPr>
              <a:t>‹#›</a:t>
            </a:fld>
            <a:endParaRPr lang="en-US"/>
          </a:p>
        </p:txBody>
      </p:sp>
    </p:spTree>
    <p:extLst>
      <p:ext uri="{BB962C8B-B14F-4D97-AF65-F5344CB8AC3E}">
        <p14:creationId xmlns:p14="http://schemas.microsoft.com/office/powerpoint/2010/main" val="238555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56874CC-42E1-406D-8F32-1C93EB32383B}" type="datetimeFigureOut">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7A25A5-DF14-4A21-832E-60A863CB5E5D}" type="slidenum">
              <a:rPr lang="en-US"/>
              <a:pPr>
                <a:defRPr/>
              </a:pPr>
              <a:t>‹#›</a:t>
            </a:fld>
            <a:endParaRPr lang="en-US"/>
          </a:p>
        </p:txBody>
      </p:sp>
    </p:spTree>
    <p:extLst>
      <p:ext uri="{BB962C8B-B14F-4D97-AF65-F5344CB8AC3E}">
        <p14:creationId xmlns:p14="http://schemas.microsoft.com/office/powerpoint/2010/main" val="21877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347DE69-EC2E-4717-92CA-35D499C26569}" type="datetimeFigureOut">
              <a:rPr lang="en-US"/>
              <a:pPr>
                <a:defRPr/>
              </a:pPr>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3C8C6E-6D4C-45E0-9827-0CDB8A5722AE}" type="slidenum">
              <a:rPr lang="en-US"/>
              <a:pPr>
                <a:defRPr/>
              </a:pPr>
              <a:t>‹#›</a:t>
            </a:fld>
            <a:endParaRPr lang="en-US"/>
          </a:p>
        </p:txBody>
      </p:sp>
    </p:spTree>
    <p:extLst>
      <p:ext uri="{BB962C8B-B14F-4D97-AF65-F5344CB8AC3E}">
        <p14:creationId xmlns:p14="http://schemas.microsoft.com/office/powerpoint/2010/main" val="228854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4278252-E980-4FA6-9489-0DA27FA69F50}" type="datetimeFigureOut">
              <a:rPr lang="en-US"/>
              <a:pPr>
                <a:defRPr/>
              </a:pPr>
              <a:t>10/13/2015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CAAC7F-C689-47BD-B959-4E37E85A94F4}" type="slidenum">
              <a:rPr lang="en-US"/>
              <a:pPr>
                <a:defRPr/>
              </a:pPr>
              <a:t>‹#›</a:t>
            </a:fld>
            <a:endParaRPr lang="en-US"/>
          </a:p>
        </p:txBody>
      </p:sp>
    </p:spTree>
    <p:extLst>
      <p:ext uri="{BB962C8B-B14F-4D97-AF65-F5344CB8AC3E}">
        <p14:creationId xmlns:p14="http://schemas.microsoft.com/office/powerpoint/2010/main" val="3095028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478DA2-155D-46DB-AEF6-689C024AB53E}" type="datetimeFigureOut">
              <a:rPr lang="en-US"/>
              <a:pPr>
                <a:defRPr/>
              </a:pPr>
              <a:t>10/13/2015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704E483-8332-4825-AF5F-1F74B821D141}" type="slidenum">
              <a:rPr lang="en-US"/>
              <a:pPr>
                <a:defRPr/>
              </a:pPr>
              <a:t>‹#›</a:t>
            </a:fld>
            <a:endParaRPr lang="en-US"/>
          </a:p>
        </p:txBody>
      </p:sp>
    </p:spTree>
    <p:extLst>
      <p:ext uri="{BB962C8B-B14F-4D97-AF65-F5344CB8AC3E}">
        <p14:creationId xmlns:p14="http://schemas.microsoft.com/office/powerpoint/2010/main" val="47879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ED7717-AA30-45AF-BE6A-3AFE24D4CDF2}" type="datetimeFigureOut">
              <a:rPr lang="en-US"/>
              <a:pPr>
                <a:defRPr/>
              </a:pPr>
              <a:t>10/13/2015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E181E5B-5CBA-4935-A8EE-70A6ABA25D4A}" type="slidenum">
              <a:rPr lang="en-US"/>
              <a:pPr>
                <a:defRPr/>
              </a:pPr>
              <a:t>‹#›</a:t>
            </a:fld>
            <a:endParaRPr lang="en-US"/>
          </a:p>
        </p:txBody>
      </p:sp>
    </p:spTree>
    <p:extLst>
      <p:ext uri="{BB962C8B-B14F-4D97-AF65-F5344CB8AC3E}">
        <p14:creationId xmlns:p14="http://schemas.microsoft.com/office/powerpoint/2010/main" val="63344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9D679A-3A78-4E94-B7D1-2FED1DCBC494}" type="datetimeFigureOut">
              <a:rPr lang="en-US"/>
              <a:pPr>
                <a:defRPr/>
              </a:pPr>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5971DA-B114-4305-962F-DFBAD4B0E774}" type="slidenum">
              <a:rPr lang="en-US"/>
              <a:pPr>
                <a:defRPr/>
              </a:pPr>
              <a:t>‹#›</a:t>
            </a:fld>
            <a:endParaRPr lang="en-US"/>
          </a:p>
        </p:txBody>
      </p:sp>
    </p:spTree>
    <p:extLst>
      <p:ext uri="{BB962C8B-B14F-4D97-AF65-F5344CB8AC3E}">
        <p14:creationId xmlns:p14="http://schemas.microsoft.com/office/powerpoint/2010/main" val="3627856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5D497D-1436-4966-AEE3-B14D390DEC0B}" type="datetimeFigureOut">
              <a:rPr lang="en-US"/>
              <a:pPr>
                <a:defRPr/>
              </a:pPr>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F1F450-DE7D-4236-81BD-A53C144B703B}" type="slidenum">
              <a:rPr lang="en-US"/>
              <a:pPr>
                <a:defRPr/>
              </a:pPr>
              <a:t>‹#›</a:t>
            </a:fld>
            <a:endParaRPr lang="en-US"/>
          </a:p>
        </p:txBody>
      </p:sp>
    </p:spTree>
    <p:extLst>
      <p:ext uri="{BB962C8B-B14F-4D97-AF65-F5344CB8AC3E}">
        <p14:creationId xmlns:p14="http://schemas.microsoft.com/office/powerpoint/2010/main" val="2083920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21A328B-2CB7-42F6-B610-C479ACAB473A}" type="datetimeFigureOut">
              <a:rPr lang="en-US"/>
              <a:pPr>
                <a:defRPr/>
              </a:pPr>
              <a:t>10/13/2015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6AC0A40-323D-481D-97FA-182A11D381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io-hpc.eu"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hyperlink" Target="http://en.wikipedia.org/wiki/Single-precis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emf"/><Relationship Id="rId4" Type="http://schemas.openxmlformats.org/officeDocument/2006/relationships/image" Target="../media/image23.png"/><Relationship Id="rId9" Type="http://schemas.openxmlformats.org/officeDocument/2006/relationships/image" Target="../media/image28.emf"/></Relationships>
</file>

<file path=ppt/slides/_rels/slide16.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hyperlink" Target="http://www.omicsonline.org/" TargetMode="External"/><Relationship Id="rId7"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hyperlink" Target="mailto:contact.omics@omicsonline.org" TargetMode="External"/><Relationship Id="rId5" Type="http://schemas.openxmlformats.org/officeDocument/2006/relationships/hyperlink" Target="http://www.omicsonline.org/international-scientific-conferences/" TargetMode="External"/><Relationship Id="rId4" Type="http://schemas.openxmlformats.org/officeDocument/2006/relationships/hyperlink" Target="http://www.omicsonline.org/open-access.ph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omicsgroup.org/journals/clinical-trials.php" TargetMode="External"/><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hyperlink" Target="http://www.omicsgroup.org/journals/developing-drugs.php" TargetMode="External"/><Relationship Id="rId4" Type="http://schemas.openxmlformats.org/officeDocument/2006/relationships/hyperlink" Target="http://www.esciencecentral.org/journals/pharmacovigilance.php"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omicsonline.org/membership.php" TargetMode="External"/><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zinc.docking.or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image" Target="../media/image12.png"/><Relationship Id="rId5" Type="http://schemas.openxmlformats.org/officeDocument/2006/relationships/oleObject" Target="../embeddings/oleObject2.bin"/><Relationship Id="rId10" Type="http://schemas.openxmlformats.org/officeDocument/2006/relationships/image" Target="../media/image11.png"/><Relationship Id="rId4" Type="http://schemas.openxmlformats.org/officeDocument/2006/relationships/image" Target="../media/image7.wmf"/><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30"/>
          <p:cNvGrpSpPr>
            <a:grpSpLocks/>
          </p:cNvGrpSpPr>
          <p:nvPr/>
        </p:nvGrpSpPr>
        <p:grpSpPr bwMode="auto">
          <a:xfrm>
            <a:off x="-7938" y="-12700"/>
            <a:ext cx="9153526" cy="6729413"/>
            <a:chOff x="-7" y="-12"/>
            <a:chExt cx="8200" cy="6029"/>
          </a:xfrm>
        </p:grpSpPr>
        <p:sp>
          <p:nvSpPr>
            <p:cNvPr id="4100" name="Rectangle 5"/>
            <p:cNvSpPr>
              <a:spLocks/>
            </p:cNvSpPr>
            <p:nvPr/>
          </p:nvSpPr>
          <p:spPr bwMode="auto">
            <a:xfrm>
              <a:off x="0" y="3072"/>
              <a:ext cx="8192"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4420" tIns="34420" rIns="34420" bIns="34420"/>
            <a:lstStyle/>
            <a:p>
              <a:pPr algn="ctr" defTabSz="579438">
                <a:lnSpc>
                  <a:spcPct val="135000"/>
                </a:lnSpc>
              </a:pPr>
              <a:endParaRPr lang="en-US">
                <a:latin typeface="Arial" pitchFamily="34" charset="0"/>
                <a:sym typeface="Arial" pitchFamily="34" charset="0"/>
              </a:endParaRPr>
            </a:p>
          </p:txBody>
        </p:sp>
        <p:sp>
          <p:nvSpPr>
            <p:cNvPr id="4101" name="Rectangle 1"/>
            <p:cNvSpPr>
              <a:spLocks/>
            </p:cNvSpPr>
            <p:nvPr/>
          </p:nvSpPr>
          <p:spPr bwMode="auto">
            <a:xfrm>
              <a:off x="-3" y="577"/>
              <a:ext cx="8194" cy="1949"/>
            </a:xfrm>
            <a:prstGeom prst="rect">
              <a:avLst/>
            </a:prstGeom>
            <a:solidFill>
              <a:srgbClr val="9900FF"/>
            </a:solidFill>
            <a:ln>
              <a:noFill/>
            </a:ln>
            <a:extLst>
              <a:ext uri="{91240B29-F687-4F45-9708-019B960494DF}">
                <a14:hiddenLine xmlns:a14="http://schemas.microsoft.com/office/drawing/2010/main" w="25400">
                  <a:solidFill>
                    <a:srgbClr val="000000"/>
                  </a:solidFill>
                  <a:round/>
                  <a:headEnd/>
                  <a:tailEnd/>
                </a14:hiddenLine>
              </a:ext>
            </a:extLst>
          </p:spPr>
          <p:txBody>
            <a:bodyPr lIns="650457" tIns="975686" rIns="650457" bIns="325229" anchorCtr="1">
              <a:spAutoFit/>
            </a:bodyPr>
            <a:lstStyle/>
            <a:p>
              <a:pPr algn="ctr" defTabSz="579438"/>
              <a:r>
                <a:rPr lang="en-US" sz="2800"/>
                <a:t>Parallel Computation of Non-Bonded Interactions in Drug Discovery: Nvidia GPUs vs. Intel Xeon Phi </a:t>
              </a:r>
            </a:p>
          </p:txBody>
        </p:sp>
        <p:sp>
          <p:nvSpPr>
            <p:cNvPr id="4102" name="Rectangle 2"/>
            <p:cNvSpPr>
              <a:spLocks/>
            </p:cNvSpPr>
            <p:nvPr/>
          </p:nvSpPr>
          <p:spPr bwMode="auto">
            <a:xfrm>
              <a:off x="-7" y="5180"/>
              <a:ext cx="8200" cy="837"/>
            </a:xfrm>
            <a:prstGeom prst="rect">
              <a:avLst/>
            </a:prstGeom>
            <a:solidFill>
              <a:srgbClr val="0C4478"/>
            </a:solidFill>
            <a:ln>
              <a:noFill/>
            </a:ln>
            <a:extLst>
              <a:ext uri="{91240B29-F687-4F45-9708-019B960494DF}">
                <a14:hiddenLine xmlns:a14="http://schemas.microsoft.com/office/drawing/2010/main" w="25400">
                  <a:solidFill>
                    <a:srgbClr val="000000"/>
                  </a:solidFill>
                  <a:round/>
                  <a:headEnd/>
                  <a:tailEnd/>
                </a14:hiddenLine>
              </a:ext>
            </a:extLst>
          </p:spPr>
          <p:txBody>
            <a:bodyPr lIns="325229" tIns="325229" rIns="325229" bIns="325229" anchor="b">
              <a:spAutoFit/>
            </a:bodyPr>
            <a:lstStyle/>
            <a:p>
              <a:pPr algn="r" defTabSz="579438"/>
              <a:endParaRPr lang="es-ES">
                <a:solidFill>
                  <a:srgbClr val="B2B2B2"/>
                </a:solidFill>
              </a:endParaRPr>
            </a:p>
          </p:txBody>
        </p:sp>
        <p:sp>
          <p:nvSpPr>
            <p:cNvPr id="4103" name="Rectangle 1"/>
            <p:cNvSpPr>
              <a:spLocks/>
            </p:cNvSpPr>
            <p:nvPr/>
          </p:nvSpPr>
          <p:spPr bwMode="auto">
            <a:xfrm>
              <a:off x="-3" y="-12"/>
              <a:ext cx="8194" cy="697"/>
            </a:xfrm>
            <a:prstGeom prst="rect">
              <a:avLst/>
            </a:prstGeom>
            <a:solidFill>
              <a:srgbClr val="0C4478"/>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pPr defTabSz="579438"/>
              <a:endParaRPr lang="es-ES"/>
            </a:p>
          </p:txBody>
        </p:sp>
        <p:sp>
          <p:nvSpPr>
            <p:cNvPr id="4104" name="AutoShape 23"/>
            <p:cNvSpPr>
              <a:spLocks noChangeArrowheads="1"/>
            </p:cNvSpPr>
            <p:nvPr/>
          </p:nvSpPr>
          <p:spPr bwMode="auto">
            <a:xfrm>
              <a:off x="-3" y="620"/>
              <a:ext cx="8194" cy="130"/>
            </a:xfrm>
            <a:prstGeom prst="flowChartDecision">
              <a:avLst/>
            </a:prstGeom>
            <a:solidFill>
              <a:srgbClr val="D6B15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p>
          </p:txBody>
        </p:sp>
        <p:pic>
          <p:nvPicPr>
            <p:cNvPr id="4105" name="Picture 29" descr="escudoucam-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 y="169"/>
              <a:ext cx="931" cy="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9" name="Rectangle 1"/>
          <p:cNvSpPr>
            <a:spLocks noChangeArrowheads="1"/>
          </p:cNvSpPr>
          <p:nvPr/>
        </p:nvSpPr>
        <p:spPr bwMode="auto">
          <a:xfrm>
            <a:off x="825500" y="3127375"/>
            <a:ext cx="7902575"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3000"/>
              </a:lnSpc>
              <a:buClr>
                <a:srgbClr val="FFFFFF"/>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u="sng">
              <a:solidFill>
                <a:srgbClr val="0066CC"/>
              </a:solidFill>
            </a:endParaRPr>
          </a:p>
          <a:p>
            <a:pPr>
              <a:lnSpc>
                <a:spcPct val="93000"/>
              </a:lnSpc>
              <a:buClr>
                <a:srgbClr val="FFFFFF"/>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t>Jianbin Fang, Ana Lucia Varbanescu, Baldomero Imbernón, José M. Cecilia, and </a:t>
            </a:r>
            <a:r>
              <a:rPr lang="en-GB" sz="2000" u="sng">
                <a:solidFill>
                  <a:srgbClr val="0000FF"/>
                </a:solidFill>
              </a:rPr>
              <a:t>Horacio Peréz-Sánchez </a:t>
            </a:r>
          </a:p>
          <a:p>
            <a:pPr>
              <a:lnSpc>
                <a:spcPct val="93000"/>
              </a:lnSpc>
              <a:buClr>
                <a:srgbClr val="FFFFFF"/>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a:solidFill>
                <a:srgbClr val="000000"/>
              </a:solidFill>
            </a:endParaRPr>
          </a:p>
          <a:p>
            <a:pPr>
              <a:lnSpc>
                <a:spcPct val="93000"/>
              </a:lnSpc>
              <a:buClr>
                <a:srgbClr val="FFFFFF"/>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a:solidFill>
                <a:srgbClr val="000000"/>
              </a:solidFill>
            </a:endParaRPr>
          </a:p>
          <a:p>
            <a:pPr algn="ctr">
              <a:lnSpc>
                <a:spcPct val="93000"/>
              </a:lnSpc>
              <a:buClr>
                <a:srgbClr val="FFFFFF"/>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Bioinformatics and High Performance Computing Research Group</a:t>
            </a:r>
          </a:p>
          <a:p>
            <a:pPr algn="ctr">
              <a:lnSpc>
                <a:spcPct val="93000"/>
              </a:lnSpc>
              <a:buClr>
                <a:srgbClr val="FFFFFF"/>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a:solidFill>
                <a:srgbClr val="000000"/>
              </a:solidFill>
            </a:endParaRPr>
          </a:p>
          <a:p>
            <a:pPr algn="ctr">
              <a:lnSpc>
                <a:spcPct val="93000"/>
              </a:lnSpc>
              <a:buClr>
                <a:srgbClr val="FFFFFF"/>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Arial" pitchFamily="34" charset="0"/>
                <a:hlinkClick r:id="rId3"/>
              </a:rPr>
              <a:t>http://bio-hpc.eu</a:t>
            </a:r>
            <a:endParaRPr lang="en-GB" sz="2000">
              <a:solidFill>
                <a:srgbClr val="000000"/>
              </a:solidFill>
              <a:latin typeface="Arial" pitchFamily="34" charset="0"/>
            </a:endParaRPr>
          </a:p>
          <a:p>
            <a:pPr algn="ctr">
              <a:lnSpc>
                <a:spcPct val="93000"/>
              </a:lnSpc>
              <a:buClr>
                <a:srgbClr val="FFFFFF"/>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a:solidFill>
                <a:srgbClr val="000000"/>
              </a:solidFill>
              <a:latin typeface="Arial" pitchFamily="34" charset="0"/>
            </a:endParaRPr>
          </a:p>
          <a:p>
            <a:pPr algn="ctr">
              <a:lnSpc>
                <a:spcPct val="93000"/>
              </a:lnSpc>
              <a:buClr>
                <a:srgbClr val="FFFFFF"/>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a:solidFill>
                <a:srgbClr val="000000"/>
              </a:solidFill>
              <a:latin typeface="Arial" pitchFamily="34" charset="0"/>
            </a:endParaRPr>
          </a:p>
          <a:p>
            <a:pPr algn="ctr">
              <a:lnSpc>
                <a:spcPct val="93000"/>
              </a:lnSpc>
              <a:buClr>
                <a:srgbClr val="FFFFFF"/>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chemeClr val="bg1"/>
                </a:solidFill>
                <a:latin typeface="Arial" pitchFamily="34" charset="0"/>
              </a:rPr>
              <a:t>Universidad Católica San Antonio de Murcia (UCAM)</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2625"/>
            <a:ext cx="8991600" cy="5443538"/>
          </a:xfrm>
        </p:spPr>
        <p:txBody>
          <a:bodyPr rtlCol="0">
            <a:normAutofit/>
          </a:bodyPr>
          <a:lstStyle/>
          <a:p>
            <a:pPr eaLnBrk="1" fontAlgn="auto" hangingPunct="1">
              <a:spcAft>
                <a:spcPts val="0"/>
              </a:spcAft>
              <a:buFont typeface="Arial"/>
              <a:buChar char="•"/>
              <a:defRPr/>
            </a:pPr>
            <a:r>
              <a:rPr lang="en-US" dirty="0" smtClean="0"/>
              <a:t>Drug Discovery and Virtual Screening</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dirty="0" smtClean="0"/>
              <a:t>Non-bonded interactions kernel implementations</a:t>
            </a:r>
          </a:p>
          <a:p>
            <a:pPr lvl="1" eaLnBrk="1" fontAlgn="auto" hangingPunct="1">
              <a:spcAft>
                <a:spcPts val="0"/>
              </a:spcAft>
              <a:buFont typeface="Arial"/>
              <a:buChar char="–"/>
              <a:defRPr/>
            </a:pPr>
            <a:r>
              <a:rPr lang="en-US" sz="3200" b="1" dirty="0" smtClean="0">
                <a:solidFill>
                  <a:srgbClr val="FF0000"/>
                </a:solidFill>
              </a:rPr>
              <a:t>Cell Broadband Engine</a:t>
            </a:r>
          </a:p>
          <a:p>
            <a:pPr lvl="1" eaLnBrk="1" fontAlgn="auto" hangingPunct="1">
              <a:spcAft>
                <a:spcPts val="0"/>
              </a:spcAft>
              <a:buFont typeface="Arial"/>
              <a:buChar char="–"/>
              <a:defRPr/>
            </a:pPr>
            <a:r>
              <a:rPr lang="en-US" sz="3200" dirty="0" smtClean="0"/>
              <a:t>GPU</a:t>
            </a:r>
          </a:p>
          <a:p>
            <a:pPr lvl="1" eaLnBrk="1" fontAlgn="auto" hangingPunct="1">
              <a:spcAft>
                <a:spcPts val="0"/>
              </a:spcAft>
              <a:buFont typeface="Arial"/>
              <a:buChar char="–"/>
              <a:defRPr/>
            </a:pPr>
            <a:r>
              <a:rPr lang="en-US" sz="3200" dirty="0" smtClean="0"/>
              <a:t>Cluster; MPI/</a:t>
            </a:r>
            <a:r>
              <a:rPr lang="en-US" sz="3200" dirty="0" err="1" smtClean="0"/>
              <a:t>OpenMP</a:t>
            </a:r>
            <a:endParaRPr lang="en-US" sz="3200" dirty="0" smtClean="0"/>
          </a:p>
          <a:p>
            <a:pPr lvl="1" eaLnBrk="1" fontAlgn="auto" hangingPunct="1">
              <a:spcAft>
                <a:spcPts val="0"/>
              </a:spcAft>
              <a:buFont typeface="Arial"/>
              <a:buChar char="–"/>
              <a:defRPr/>
            </a:pPr>
            <a:r>
              <a:rPr lang="en-US" sz="3200" dirty="0" smtClean="0"/>
              <a:t>Intel Xeon Phi</a:t>
            </a:r>
          </a:p>
          <a:p>
            <a:pPr marL="457200" lvl="1" indent="0" eaLnBrk="1" fontAlgn="auto" hangingPunct="1">
              <a:spcAft>
                <a:spcPts val="0"/>
              </a:spcAft>
              <a:buFont typeface="Arial"/>
              <a:buNone/>
              <a:defRPr/>
            </a:pPr>
            <a:endParaRPr lang="en-US" sz="3200" dirty="0" smtClean="0"/>
          </a:p>
          <a:p>
            <a:pPr eaLnBrk="1" fontAlgn="auto" hangingPunct="1">
              <a:spcAft>
                <a:spcPts val="0"/>
              </a:spcAft>
              <a:buFont typeface="Arial"/>
              <a:buChar char="•"/>
              <a:defRPr/>
            </a:pPr>
            <a:r>
              <a:rPr lang="en-US" dirty="0" smtClean="0"/>
              <a:t>Conclusions and outlook</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1938"/>
            <a:ext cx="7759700" cy="616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p:cNvSpPr txBox="1">
            <a:spLocks noChangeArrowheads="1"/>
          </p:cNvSpPr>
          <p:nvPr/>
        </p:nvSpPr>
        <p:spPr bwMode="auto">
          <a:xfrm>
            <a:off x="1824038" y="25400"/>
            <a:ext cx="4694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b="1"/>
              <a:t>PREVIOUS RESULTS. </a:t>
            </a:r>
            <a:r>
              <a:rPr lang="en-US" b="1">
                <a:solidFill>
                  <a:srgbClr val="FF0000"/>
                </a:solidFill>
              </a:rPr>
              <a:t>CELL BROADBAND ENGINE</a:t>
            </a:r>
          </a:p>
        </p:txBody>
      </p:sp>
      <p:sp>
        <p:nvSpPr>
          <p:cNvPr id="14340" name="Rectangle 6"/>
          <p:cNvSpPr>
            <a:spLocks noChangeArrowheads="1"/>
          </p:cNvSpPr>
          <p:nvPr/>
        </p:nvSpPr>
        <p:spPr bwMode="auto">
          <a:xfrm>
            <a:off x="571500" y="6380163"/>
            <a:ext cx="9169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Pérez-Sánchez and Wenzel. Optimization methods for virtual screening on novel computational architectures. </a:t>
            </a:r>
          </a:p>
          <a:p>
            <a:r>
              <a:rPr lang="en-US" sz="1400"/>
              <a:t>Curr Comput Aided Drug Des (2011) vol. 7 (1) pp. 44-52</a:t>
            </a:r>
          </a:p>
        </p:txBody>
      </p:sp>
      <p:sp>
        <p:nvSpPr>
          <p:cNvPr id="4" name="Rectangle 3"/>
          <p:cNvSpPr/>
          <p:nvPr/>
        </p:nvSpPr>
        <p:spPr>
          <a:xfrm>
            <a:off x="685800" y="3722688"/>
            <a:ext cx="7856538" cy="1395412"/>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85800" y="812800"/>
            <a:ext cx="7759700" cy="4318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3" name="TextBox 4"/>
          <p:cNvSpPr txBox="1">
            <a:spLocks noChangeArrowheads="1"/>
          </p:cNvSpPr>
          <p:nvPr/>
        </p:nvSpPr>
        <p:spPr bwMode="auto">
          <a:xfrm>
            <a:off x="7662863" y="76200"/>
            <a:ext cx="1192212" cy="369888"/>
          </a:xfrm>
          <a:prstGeom prst="rect">
            <a:avLst/>
          </a:prstGeom>
          <a:solidFill>
            <a:srgbClr val="FFFF00"/>
          </a:solidFill>
          <a:ln w="9525">
            <a:solidFill>
              <a:schemeClr val="tx1"/>
            </a:solidFill>
            <a:miter lim="800000"/>
            <a:headEnd/>
            <a:tailEnd/>
          </a:ln>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t>2007-2009</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844550"/>
            <a:ext cx="5661025"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363" name="Rectangle 2"/>
          <p:cNvSpPr>
            <a:spLocks/>
          </p:cNvSpPr>
          <p:nvPr/>
        </p:nvSpPr>
        <p:spPr bwMode="auto">
          <a:xfrm>
            <a:off x="1366838" y="-17463"/>
            <a:ext cx="6375400" cy="50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u="sng">
                <a:ea typeface="ＭＳ Ｐゴシック" pitchFamily="34" charset="-128"/>
                <a:cs typeface="Gill Sans"/>
              </a:rPr>
              <a:t>Cell Broadband Engine (CBE)</a:t>
            </a:r>
          </a:p>
        </p:txBody>
      </p:sp>
      <p:sp>
        <p:nvSpPr>
          <p:cNvPr id="15364" name="Rectangle 3"/>
          <p:cNvSpPr>
            <a:spLocks/>
          </p:cNvSpPr>
          <p:nvPr/>
        </p:nvSpPr>
        <p:spPr bwMode="auto">
          <a:xfrm>
            <a:off x="5062538" y="1460500"/>
            <a:ext cx="3911600"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buSzPct val="125000"/>
              <a:buFont typeface="Gill Sans"/>
              <a:buChar char="•"/>
            </a:pPr>
            <a:r>
              <a:rPr lang="en-US" sz="1700">
                <a:ea typeface="ＭＳ Ｐゴシック" pitchFamily="34" charset="-128"/>
                <a:cs typeface="Gill Sans"/>
              </a:rPr>
              <a:t>250 GFLOPS theoretical performance single float</a:t>
            </a:r>
          </a:p>
          <a:p>
            <a:pPr>
              <a:buSzPct val="125000"/>
              <a:buFont typeface="Gill Sans"/>
              <a:buChar char="•"/>
            </a:pPr>
            <a:r>
              <a:rPr lang="en-US" sz="1700">
                <a:ea typeface="ＭＳ Ｐゴシック" pitchFamily="34" charset="-128"/>
                <a:cs typeface="Gill Sans"/>
              </a:rPr>
              <a:t>approx 1/10 double prec</a:t>
            </a:r>
          </a:p>
          <a:p>
            <a:pPr>
              <a:buSzPct val="125000"/>
              <a:buFont typeface="Gill Sans"/>
              <a:buChar char="•"/>
            </a:pPr>
            <a:endParaRPr lang="en-US" sz="1700">
              <a:ea typeface="ＭＳ Ｐゴシック" pitchFamily="34" charset="-128"/>
              <a:cs typeface="Gill Sans"/>
            </a:endParaRPr>
          </a:p>
          <a:p>
            <a:pPr>
              <a:buSzPct val="125000"/>
              <a:buFont typeface="Gill Sans"/>
              <a:buChar char="•"/>
            </a:pPr>
            <a:r>
              <a:rPr lang="en-US" sz="1700">
                <a:ea typeface="ＭＳ Ｐゴシック" pitchFamily="34" charset="-128"/>
                <a:cs typeface="Gill Sans"/>
              </a:rPr>
              <a:t>256KB Local Storage per SPE</a:t>
            </a:r>
          </a:p>
          <a:p>
            <a:pPr>
              <a:buSzPct val="125000"/>
              <a:buFont typeface="Gill Sans"/>
              <a:buChar char="•"/>
            </a:pPr>
            <a:endParaRPr lang="en-US" sz="1700">
              <a:ea typeface="ＭＳ Ｐゴシック" pitchFamily="34" charset="-128"/>
              <a:cs typeface="Gill Sans"/>
            </a:endParaRPr>
          </a:p>
          <a:p>
            <a:pPr>
              <a:buSzPct val="125000"/>
              <a:buFont typeface="Gill Sans"/>
              <a:buChar char="•"/>
            </a:pPr>
            <a:r>
              <a:rPr lang="en-US" sz="1700">
                <a:ea typeface="ＭＳ Ｐゴシック" pitchFamily="34" charset="-128"/>
                <a:cs typeface="Gill Sans"/>
              </a:rPr>
              <a:t>Vector operators</a:t>
            </a:r>
          </a:p>
          <a:p>
            <a:pPr>
              <a:buSzPct val="125000"/>
              <a:buFont typeface="Gill Sans"/>
              <a:buChar char="•"/>
            </a:pPr>
            <a:endParaRPr lang="en-US" sz="1700">
              <a:ea typeface="ＭＳ Ｐゴシック" pitchFamily="34" charset="-128"/>
              <a:cs typeface="Gill Sans"/>
            </a:endParaRPr>
          </a:p>
          <a:p>
            <a:pPr>
              <a:buSzPct val="125000"/>
              <a:buFont typeface="Gill Sans"/>
              <a:buChar char="•"/>
            </a:pPr>
            <a:r>
              <a:rPr lang="en-US" sz="1700">
                <a:ea typeface="ＭＳ Ｐゴシック" pitchFamily="34" charset="-128"/>
                <a:cs typeface="Gill Sans"/>
              </a:rPr>
              <a:t>Branching limitation</a:t>
            </a:r>
          </a:p>
          <a:p>
            <a:endParaRPr lang="en-US" sz="1700">
              <a:ea typeface="ＭＳ Ｐゴシック" pitchFamily="34" charset="-128"/>
              <a:cs typeface="Gill Sans"/>
            </a:endParaRPr>
          </a:p>
          <a:p>
            <a:endParaRPr lang="en-US" sz="1700">
              <a:ea typeface="ＭＳ Ｐゴシック" pitchFamily="34" charset="-128"/>
              <a:cs typeface="Gill Sans"/>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p:cNvSpPr>
          <p:nvPr/>
        </p:nvSpPr>
        <p:spPr bwMode="auto">
          <a:xfrm>
            <a:off x="2708275" y="196850"/>
            <a:ext cx="2011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u="sng">
                <a:ea typeface="ＭＳ Ｐゴシック" pitchFamily="34" charset="-128"/>
                <a:cs typeface="Gill Sans"/>
              </a:rPr>
              <a:t>Cell Superscalar (CSS)</a:t>
            </a:r>
          </a:p>
        </p:txBody>
      </p:sp>
      <p:sp>
        <p:nvSpPr>
          <p:cNvPr id="16387" name="Rectangle 2"/>
          <p:cNvSpPr>
            <a:spLocks/>
          </p:cNvSpPr>
          <p:nvPr/>
        </p:nvSpPr>
        <p:spPr bwMode="auto">
          <a:xfrm>
            <a:off x="204788" y="781050"/>
            <a:ext cx="3409950" cy="55895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buSzPct val="125000"/>
              <a:buFont typeface="Gill Sans"/>
              <a:buChar char="•"/>
            </a:pPr>
            <a:r>
              <a:rPr lang="en-US" sz="2500">
                <a:ea typeface="ＭＳ Ｐゴシック" pitchFamily="34" charset="-128"/>
                <a:cs typeface="Gill Sans"/>
              </a:rPr>
              <a:t>metacompiler for </a:t>
            </a:r>
            <a:r>
              <a:rPr lang="en-US" sz="2500" b="1">
                <a:ea typeface="ＭＳ Ｐゴシック" pitchFamily="34" charset="-128"/>
                <a:cs typeface="Gill Sans"/>
              </a:rPr>
              <a:t>C</a:t>
            </a:r>
            <a:r>
              <a:rPr lang="en-US" sz="2500">
                <a:ea typeface="ＭＳ Ｐゴシック" pitchFamily="34" charset="-128"/>
                <a:cs typeface="Gill Sans"/>
              </a:rPr>
              <a:t> and Fortran. Linux</a:t>
            </a:r>
          </a:p>
          <a:p>
            <a:endParaRPr lang="en-US" sz="2500">
              <a:ea typeface="ＭＳ Ｐゴシック" pitchFamily="34" charset="-128"/>
              <a:cs typeface="Gill Sans"/>
            </a:endParaRPr>
          </a:p>
          <a:p>
            <a:pPr>
              <a:buSzPct val="125000"/>
              <a:buFont typeface="Gill Sans"/>
              <a:buChar char="•"/>
            </a:pPr>
            <a:r>
              <a:rPr lang="en-US" sz="2500">
                <a:ea typeface="ＭＳ Ｐゴシック" pitchFamily="34" charset="-128"/>
                <a:cs typeface="Gill Sans"/>
              </a:rPr>
              <a:t>no separate files for both PPU and SPU</a:t>
            </a:r>
          </a:p>
          <a:p>
            <a:endParaRPr lang="en-US" sz="2500">
              <a:ea typeface="ＭＳ Ｐゴシック" pitchFamily="34" charset="-128"/>
              <a:cs typeface="Gill Sans"/>
            </a:endParaRPr>
          </a:p>
          <a:p>
            <a:pPr>
              <a:buSzPct val="125000"/>
              <a:buFont typeface="Gill Sans"/>
              <a:buChar char="•"/>
            </a:pPr>
            <a:r>
              <a:rPr lang="en-US" sz="2500">
                <a:ea typeface="ＭＳ Ｐゴシック" pitchFamily="34" charset="-128"/>
                <a:cs typeface="Gill Sans"/>
              </a:rPr>
              <a:t>code annotation</a:t>
            </a:r>
          </a:p>
          <a:p>
            <a:endParaRPr lang="en-US" sz="2500">
              <a:ea typeface="ＭＳ Ｐゴシック" pitchFamily="34" charset="-128"/>
              <a:cs typeface="Gill Sans"/>
            </a:endParaRPr>
          </a:p>
          <a:p>
            <a:pPr>
              <a:buSzPct val="125000"/>
              <a:buFont typeface="Gill Sans"/>
              <a:buChar char="•"/>
            </a:pPr>
            <a:r>
              <a:rPr lang="en-US" sz="2500">
                <a:ea typeface="ＭＳ Ｐゴシック" pitchFamily="34" charset="-128"/>
                <a:cs typeface="Gill Sans"/>
              </a:rPr>
              <a:t>autoparallelization, loop unrolling</a:t>
            </a:r>
          </a:p>
          <a:p>
            <a:endParaRPr lang="en-US" sz="2500">
              <a:ea typeface="ＭＳ Ｐゴシック" pitchFamily="34" charset="-128"/>
              <a:cs typeface="Gill Sans"/>
            </a:endParaRPr>
          </a:p>
          <a:p>
            <a:pPr>
              <a:buSzPct val="125000"/>
              <a:buFont typeface="Gill Sans"/>
              <a:buChar char="•"/>
            </a:pPr>
            <a:r>
              <a:rPr lang="en-US" sz="2500">
                <a:ea typeface="ＭＳ Ｐゴシック" pitchFamily="34" charset="-128"/>
                <a:cs typeface="Gill Sans"/>
              </a:rPr>
              <a:t>developed at BSC and sponsored by IBM</a:t>
            </a:r>
          </a:p>
          <a:p>
            <a:pPr>
              <a:buSzPct val="125000"/>
              <a:buFont typeface="Gill Sans"/>
              <a:buChar char="•"/>
            </a:pPr>
            <a:endParaRPr lang="en-US" sz="2500">
              <a:ea typeface="ＭＳ Ｐゴシック" pitchFamily="34" charset="-128"/>
              <a:cs typeface="Gill Sans"/>
            </a:endParaRPr>
          </a:p>
          <a:p>
            <a:endParaRPr lang="en-US" sz="2500">
              <a:ea typeface="ＭＳ Ｐゴシック" pitchFamily="34" charset="-128"/>
              <a:cs typeface="Gill Sans"/>
            </a:endParaRPr>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480050"/>
            <a:ext cx="28670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638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675" y="1179513"/>
            <a:ext cx="5205413"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639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7963" y="5483225"/>
            <a:ext cx="13398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p:cNvSpPr>
          <p:nvPr/>
        </p:nvSpPr>
        <p:spPr bwMode="auto">
          <a:xfrm>
            <a:off x="893763" y="0"/>
            <a:ext cx="73580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sz="2500" u="sng">
                <a:ea typeface="ＭＳ Ｐゴシック" pitchFamily="34" charset="-128"/>
                <a:cs typeface="Gill Sans"/>
              </a:rPr>
              <a:t>Code vectorization</a:t>
            </a:r>
          </a:p>
        </p:txBody>
      </p:sp>
      <p:sp>
        <p:nvSpPr>
          <p:cNvPr id="17411" name="Rectangle 2"/>
          <p:cNvSpPr>
            <a:spLocks/>
          </p:cNvSpPr>
          <p:nvPr/>
        </p:nvSpPr>
        <p:spPr bwMode="auto">
          <a:xfrm>
            <a:off x="654050" y="696913"/>
            <a:ext cx="556260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a:ea typeface="ＭＳ Ｐゴシック" pitchFamily="34" charset="-128"/>
                <a:cs typeface="Gill Sans"/>
              </a:rPr>
              <a:t>SPE vector operators</a:t>
            </a:r>
          </a:p>
          <a:p>
            <a:pPr>
              <a:buClr>
                <a:srgbClr val="000000"/>
              </a:buClr>
              <a:buSzPct val="125000"/>
              <a:buFont typeface="Times" pitchFamily="18" charset="0"/>
              <a:buChar char="•"/>
            </a:pPr>
            <a:r>
              <a:rPr lang="en-US" sz="1700">
                <a:latin typeface="Times" pitchFamily="18" charset="0"/>
                <a:ea typeface="ＭＳ Ｐゴシック" pitchFamily="34" charset="-128"/>
                <a:cs typeface="Times" pitchFamily="18" charset="0"/>
                <a:sym typeface="Times" pitchFamily="18" charset="0"/>
              </a:rPr>
              <a:t>similar to SIMD extensions for x86</a:t>
            </a:r>
          </a:p>
          <a:p>
            <a:pPr>
              <a:buSzPct val="125000"/>
              <a:buFont typeface="Times" pitchFamily="18" charset="0"/>
              <a:buChar char="•"/>
            </a:pPr>
            <a:r>
              <a:rPr lang="en-US" sz="1700" i="1" u="sng">
                <a:latin typeface="Times" pitchFamily="18" charset="0"/>
                <a:ea typeface="ＭＳ Ｐゴシック" pitchFamily="34" charset="-128"/>
                <a:cs typeface="Times" pitchFamily="18" charset="0"/>
                <a:sym typeface="Times" pitchFamily="18" charset="0"/>
              </a:rPr>
              <a:t>our choice</a:t>
            </a:r>
            <a:r>
              <a:rPr lang="en-US" sz="1700">
                <a:latin typeface="Times" pitchFamily="18" charset="0"/>
                <a:ea typeface="ＭＳ Ｐゴシック" pitchFamily="34" charset="-128"/>
                <a:cs typeface="Times" pitchFamily="18" charset="0"/>
                <a:sym typeface="Times" pitchFamily="18" charset="0"/>
              </a:rPr>
              <a:t>: four 32-bit </a:t>
            </a:r>
            <a:r>
              <a:rPr lang="en-US" sz="1700" u="sng">
                <a:solidFill>
                  <a:srgbClr val="101DE4"/>
                </a:solidFill>
                <a:latin typeface="Times" pitchFamily="18" charset="0"/>
                <a:ea typeface="ＭＳ Ｐゴシック" pitchFamily="34" charset="-128"/>
                <a:cs typeface="Times" pitchFamily="18" charset="0"/>
                <a:sym typeface="Times" pitchFamily="18" charset="0"/>
                <a:hlinkClick r:id="rId2"/>
              </a:rPr>
              <a:t>single-precision</a:t>
            </a:r>
            <a:r>
              <a:rPr lang="en-US" sz="1700">
                <a:latin typeface="Times" pitchFamily="18" charset="0"/>
                <a:ea typeface="ＭＳ Ｐゴシック" pitchFamily="34" charset="-128"/>
                <a:cs typeface="Times" pitchFamily="18" charset="0"/>
                <a:sym typeface="Times" pitchFamily="18" charset="0"/>
              </a:rPr>
              <a:t> floating point numbers</a:t>
            </a:r>
          </a:p>
        </p:txBody>
      </p:sp>
      <p:sp>
        <p:nvSpPr>
          <p:cNvPr id="17412" name="Rectangle 3"/>
          <p:cNvSpPr>
            <a:spLocks/>
          </p:cNvSpPr>
          <p:nvPr/>
        </p:nvSpPr>
        <p:spPr bwMode="auto">
          <a:xfrm>
            <a:off x="625475" y="2057400"/>
            <a:ext cx="31670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1700" b="1">
                <a:latin typeface="Courier"/>
                <a:ea typeface="ＭＳ Ｐゴシック" pitchFamily="34" charset="-128"/>
                <a:cs typeface="Courier"/>
                <a:sym typeface="Courier"/>
              </a:rPr>
              <a:t>vec_res.x = v1.x + v2.x</a:t>
            </a:r>
            <a:r>
              <a:rPr lang="en-US" sz="1700">
                <a:latin typeface="Courier"/>
                <a:ea typeface="ＭＳ Ｐゴシック" pitchFamily="34" charset="-128"/>
                <a:cs typeface="Courier"/>
                <a:sym typeface="Courier"/>
              </a:rPr>
              <a:t>;</a:t>
            </a:r>
          </a:p>
          <a:p>
            <a:r>
              <a:rPr lang="en-US" sz="1700" b="1">
                <a:latin typeface="Courier"/>
                <a:ea typeface="ＭＳ Ｐゴシック" pitchFamily="34" charset="-128"/>
                <a:cs typeface="Courier"/>
                <a:sym typeface="Courier"/>
              </a:rPr>
              <a:t>vec_res.y = v1.y + v2.y</a:t>
            </a:r>
            <a:r>
              <a:rPr lang="en-US" sz="1700">
                <a:latin typeface="Courier"/>
                <a:ea typeface="ＭＳ Ｐゴシック" pitchFamily="34" charset="-128"/>
                <a:cs typeface="Courier"/>
                <a:sym typeface="Courier"/>
              </a:rPr>
              <a:t>;</a:t>
            </a:r>
          </a:p>
          <a:p>
            <a:r>
              <a:rPr lang="en-US" sz="1700" b="1">
                <a:latin typeface="Courier"/>
                <a:ea typeface="ＭＳ Ｐゴシック" pitchFamily="34" charset="-128"/>
                <a:cs typeface="Courier"/>
                <a:sym typeface="Courier"/>
              </a:rPr>
              <a:t>vec_res.z = v1.z + v2.z</a:t>
            </a:r>
            <a:r>
              <a:rPr lang="en-US" sz="1700">
                <a:latin typeface="Courier"/>
                <a:ea typeface="ＭＳ Ｐゴシック" pitchFamily="34" charset="-128"/>
                <a:cs typeface="Courier"/>
                <a:sym typeface="Courier"/>
              </a:rPr>
              <a:t>;</a:t>
            </a:r>
          </a:p>
          <a:p>
            <a:r>
              <a:rPr lang="en-US" sz="1700" b="1">
                <a:latin typeface="Courier"/>
                <a:ea typeface="ＭＳ Ｐゴシック" pitchFamily="34" charset="-128"/>
                <a:cs typeface="Courier"/>
                <a:sym typeface="Courier"/>
              </a:rPr>
              <a:t>vec_res.w = v1.w + v2.w</a:t>
            </a:r>
            <a:r>
              <a:rPr lang="en-US" sz="1700">
                <a:latin typeface="Courier"/>
                <a:ea typeface="ＭＳ Ｐゴシック" pitchFamily="34" charset="-128"/>
                <a:cs typeface="Courier"/>
                <a:sym typeface="Courier"/>
              </a:rPr>
              <a:t>;</a:t>
            </a:r>
          </a:p>
          <a:p>
            <a:endParaRPr lang="en-US">
              <a:ea typeface="ＭＳ Ｐゴシック" pitchFamily="34" charset="-128"/>
              <a:cs typeface="Gill Sans"/>
            </a:endParaRPr>
          </a:p>
        </p:txBody>
      </p:sp>
      <p:sp>
        <p:nvSpPr>
          <p:cNvPr id="17413" name="Rectangle 4"/>
          <p:cNvSpPr>
            <a:spLocks/>
          </p:cNvSpPr>
          <p:nvPr/>
        </p:nvSpPr>
        <p:spPr bwMode="auto">
          <a:xfrm>
            <a:off x="625475" y="3254375"/>
            <a:ext cx="4491038" cy="608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r>
              <a:rPr lang="en-US" sz="1700" b="1">
                <a:latin typeface="Courier"/>
                <a:ea typeface="ＭＳ Ｐゴシック" pitchFamily="34" charset="-128"/>
                <a:cs typeface="Courier"/>
                <a:sym typeface="Courier"/>
              </a:rPr>
              <a:t>vector float v1, v2, vec_res;</a:t>
            </a:r>
          </a:p>
          <a:p>
            <a:r>
              <a:rPr lang="en-US" sz="1700" b="1">
                <a:latin typeface="Courier"/>
                <a:ea typeface="ＭＳ Ｐゴシック" pitchFamily="34" charset="-128"/>
                <a:cs typeface="Courier"/>
                <a:sym typeface="Courier"/>
              </a:rPr>
              <a:t>vec_res = spu_add(v1,v2);</a:t>
            </a:r>
          </a:p>
        </p:txBody>
      </p:sp>
      <p:sp>
        <p:nvSpPr>
          <p:cNvPr id="17414" name="Rectangle 5"/>
          <p:cNvSpPr>
            <a:spLocks/>
          </p:cNvSpPr>
          <p:nvPr/>
        </p:nvSpPr>
        <p:spPr bwMode="auto">
          <a:xfrm>
            <a:off x="660400" y="4244975"/>
            <a:ext cx="2033588"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1700" b="1">
                <a:ea typeface="ＭＳ Ｐゴシック" pitchFamily="34" charset="-128"/>
                <a:cs typeface="Gill Sans"/>
              </a:rPr>
              <a:t>Lots of operators:</a:t>
            </a:r>
          </a:p>
          <a:p>
            <a:endParaRPr lang="en-US" sz="1700" b="1">
              <a:latin typeface="Courier"/>
              <a:ea typeface="ＭＳ Ｐゴシック" pitchFamily="34" charset="-128"/>
              <a:cs typeface="Courier"/>
              <a:sym typeface="Courier"/>
            </a:endParaRPr>
          </a:p>
          <a:p>
            <a:r>
              <a:rPr lang="en-US" sz="1700" b="1">
                <a:latin typeface="Courier"/>
                <a:ea typeface="ＭＳ Ｐゴシック" pitchFamily="34" charset="-128"/>
                <a:cs typeface="Courier"/>
                <a:sym typeface="Courier"/>
              </a:rPr>
              <a:t>spu_sub</a:t>
            </a:r>
          </a:p>
          <a:p>
            <a:r>
              <a:rPr lang="en-US" sz="1700" b="1">
                <a:latin typeface="Courier"/>
                <a:ea typeface="ＭＳ Ｐゴシック" pitchFamily="34" charset="-128"/>
                <a:cs typeface="Courier"/>
                <a:sym typeface="Courier"/>
              </a:rPr>
              <a:t>spu_mul</a:t>
            </a:r>
          </a:p>
          <a:p>
            <a:r>
              <a:rPr lang="en-US" sz="1700" b="1">
                <a:latin typeface="Courier"/>
                <a:ea typeface="ＭＳ Ｐゴシック" pitchFamily="34" charset="-128"/>
                <a:cs typeface="Courier"/>
                <a:sym typeface="Courier"/>
              </a:rPr>
              <a:t>spu_splats</a:t>
            </a:r>
          </a:p>
          <a:p>
            <a:r>
              <a:rPr lang="en-US" sz="1700" b="1">
                <a:latin typeface="Courier"/>
                <a:ea typeface="ＭＳ Ｐゴシック" pitchFamily="34" charset="-128"/>
                <a:cs typeface="Courier"/>
                <a:sym typeface="Courier"/>
              </a:rPr>
              <a:t>spu_rsqrte</a:t>
            </a:r>
          </a:p>
          <a:p>
            <a:r>
              <a:rPr lang="en-US" sz="1700" b="1">
                <a:latin typeface="Courier"/>
                <a:ea typeface="ＭＳ Ｐゴシック" pitchFamily="34" charset="-128"/>
                <a:cs typeface="Courier"/>
                <a:sym typeface="Courier"/>
              </a:rPr>
              <a:t>............</a:t>
            </a:r>
            <a:endParaRPr lang="en-US" sz="1700">
              <a:latin typeface="Courier"/>
              <a:ea typeface="ＭＳ Ｐゴシック" pitchFamily="34" charset="-128"/>
              <a:cs typeface="Courier"/>
              <a:sym typeface="Courier"/>
            </a:endParaRPr>
          </a:p>
          <a:p>
            <a:endParaRPr lang="en-US">
              <a:ea typeface="ＭＳ Ｐゴシック" pitchFamily="34" charset="-128"/>
              <a:cs typeface="Gill Sans"/>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1608138" y="0"/>
            <a:ext cx="7358062" cy="490538"/>
          </a:xfrm>
        </p:spPr>
        <p:txBody>
          <a:bodyPr/>
          <a:lstStyle/>
          <a:p>
            <a:pPr algn="l" eaLnBrk="1" hangingPunct="1"/>
            <a:r>
              <a:rPr lang="en-US" sz="2500" u="sng" smtClean="0"/>
              <a:t>PPE implementation, non vectorized code</a:t>
            </a: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600" y="1671638"/>
            <a:ext cx="5205413"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18436" name="Group 3"/>
          <p:cNvGrpSpPr>
            <a:grpSpLocks/>
          </p:cNvGrpSpPr>
          <p:nvPr/>
        </p:nvGrpSpPr>
        <p:grpSpPr bwMode="auto">
          <a:xfrm>
            <a:off x="714375" y="588963"/>
            <a:ext cx="1884363" cy="1312862"/>
            <a:chOff x="0" y="0"/>
            <a:chExt cx="1688" cy="1176"/>
          </a:xfrm>
        </p:grpSpPr>
        <p:pic>
          <p:nvPicPr>
            <p:cNvPr id="184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 y="96"/>
              <a:ext cx="1431"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8450"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88"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18437" name="Rectangle 6"/>
          <p:cNvSpPr>
            <a:spLocks/>
          </p:cNvSpPr>
          <p:nvPr/>
        </p:nvSpPr>
        <p:spPr bwMode="auto">
          <a:xfrm>
            <a:off x="2405063" y="785813"/>
            <a:ext cx="7035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sz="2500">
                <a:ea typeface="ＭＳ Ｐゴシック" pitchFamily="34" charset="-128"/>
                <a:cs typeface="Gill Sans"/>
              </a:rPr>
              <a:t>Docking example; Receptor - Ligand interaction</a:t>
            </a:r>
          </a:p>
        </p:txBody>
      </p:sp>
      <p:pic>
        <p:nvPicPr>
          <p:cNvPr id="1843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825" y="2000250"/>
            <a:ext cx="16081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843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263" y="2955925"/>
            <a:ext cx="2481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8440" name="Rectangle 9"/>
          <p:cNvSpPr>
            <a:spLocks/>
          </p:cNvSpPr>
          <p:nvPr/>
        </p:nvSpPr>
        <p:spPr bwMode="auto">
          <a:xfrm>
            <a:off x="1395413" y="2463800"/>
            <a:ext cx="17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ea typeface="ＭＳ Ｐゴシック" pitchFamily="34" charset="-128"/>
                <a:cs typeface="Gill Sans"/>
              </a:rPr>
              <a:t>...</a:t>
            </a:r>
          </a:p>
        </p:txBody>
      </p:sp>
      <p:sp>
        <p:nvSpPr>
          <p:cNvPr id="18441" name="Rectangle 10"/>
          <p:cNvSpPr>
            <a:spLocks/>
          </p:cNvSpPr>
          <p:nvPr/>
        </p:nvSpPr>
        <p:spPr bwMode="auto">
          <a:xfrm>
            <a:off x="1401763" y="3268663"/>
            <a:ext cx="17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ea typeface="ＭＳ Ｐゴシック" pitchFamily="34" charset="-128"/>
                <a:cs typeface="Gill Sans"/>
              </a:rPr>
              <a:t>...</a:t>
            </a:r>
          </a:p>
        </p:txBody>
      </p:sp>
      <p:sp>
        <p:nvSpPr>
          <p:cNvPr id="18442" name="Rectangle 11"/>
          <p:cNvSpPr>
            <a:spLocks/>
          </p:cNvSpPr>
          <p:nvPr/>
        </p:nvSpPr>
        <p:spPr bwMode="auto">
          <a:xfrm>
            <a:off x="3341688" y="5875338"/>
            <a:ext cx="3360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atin typeface="Arial" pitchFamily="34" charset="0"/>
                <a:ea typeface="ＭＳ Ｐゴシック" pitchFamily="34" charset="-128"/>
                <a:sym typeface="Arial" pitchFamily="34" charset="0"/>
              </a:rPr>
              <a:t>loop is done </a:t>
            </a:r>
            <a:r>
              <a:rPr lang="en-US" i="1">
                <a:latin typeface="Arial" pitchFamily="34" charset="0"/>
                <a:ea typeface="ＭＳ Ｐゴシック" pitchFamily="34" charset="-128"/>
                <a:sym typeface="Arial" pitchFamily="34" charset="0"/>
              </a:rPr>
              <a:t>NLIG x NREC</a:t>
            </a:r>
            <a:r>
              <a:rPr lang="en-US">
                <a:latin typeface="Arial" pitchFamily="34" charset="0"/>
                <a:ea typeface="ＭＳ Ｐゴシック" pitchFamily="34" charset="-128"/>
                <a:sym typeface="Arial" pitchFamily="34" charset="0"/>
              </a:rPr>
              <a:t> times</a:t>
            </a:r>
          </a:p>
        </p:txBody>
      </p:sp>
      <p:sp>
        <p:nvSpPr>
          <p:cNvPr id="18443" name="AutoShape 12"/>
          <p:cNvSpPr>
            <a:spLocks/>
          </p:cNvSpPr>
          <p:nvPr/>
        </p:nvSpPr>
        <p:spPr bwMode="auto">
          <a:xfrm rot="201986">
            <a:off x="2268538" y="2301875"/>
            <a:ext cx="2679700" cy="473075"/>
          </a:xfrm>
          <a:prstGeom prst="rightArrow">
            <a:avLst>
              <a:gd name="adj1" fmla="val 15111"/>
              <a:gd name="adj2" fmla="val 64197"/>
            </a:avLst>
          </a:prstGeom>
          <a:blipFill dpi="0" rotWithShape="0">
            <a:blip r:embed="rId8"/>
            <a:srcRect/>
            <a:tile tx="0" ty="0" sx="100000" sy="100000" flip="none" algn="tl"/>
          </a:blipFill>
          <a:ln w="25400">
            <a:solidFill>
              <a:schemeClr val="tx1"/>
            </a:solidFill>
            <a:miter lim="800000"/>
            <a:headEnd/>
            <a:tailEnd/>
          </a:ln>
        </p:spPr>
        <p:txBody>
          <a:bodyPr lIns="0" tIns="0" rIns="0" bIns="0"/>
          <a:lstStyle/>
          <a:p>
            <a:endParaRPr lang="en-US"/>
          </a:p>
        </p:txBody>
      </p:sp>
      <p:sp>
        <p:nvSpPr>
          <p:cNvPr id="18444" name="AutoShape 13"/>
          <p:cNvSpPr>
            <a:spLocks/>
          </p:cNvSpPr>
          <p:nvPr/>
        </p:nvSpPr>
        <p:spPr bwMode="auto">
          <a:xfrm rot="201986">
            <a:off x="2851150" y="2843213"/>
            <a:ext cx="2063750" cy="473075"/>
          </a:xfrm>
          <a:prstGeom prst="rightArrow">
            <a:avLst>
              <a:gd name="adj1" fmla="val 15111"/>
              <a:gd name="adj2" fmla="val 64204"/>
            </a:avLst>
          </a:prstGeom>
          <a:blipFill dpi="0" rotWithShape="0">
            <a:blip r:embed="rId8"/>
            <a:srcRect/>
            <a:tile tx="0" ty="0" sx="100000" sy="100000" flip="none" algn="tl"/>
          </a:blipFill>
          <a:ln w="25400">
            <a:solidFill>
              <a:schemeClr val="tx1"/>
            </a:solidFill>
            <a:miter lim="800000"/>
            <a:headEnd/>
            <a:tailEnd/>
          </a:ln>
        </p:spPr>
        <p:txBody>
          <a:bodyPr lIns="0" tIns="0" rIns="0" bIns="0"/>
          <a:lstStyle/>
          <a:p>
            <a:endParaRPr lang="en-US"/>
          </a:p>
        </p:txBody>
      </p:sp>
      <p:pic>
        <p:nvPicPr>
          <p:cNvPr id="18445"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2600" y="3667125"/>
            <a:ext cx="2125663"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8446" name="AutoShape 15"/>
          <p:cNvSpPr>
            <a:spLocks/>
          </p:cNvSpPr>
          <p:nvPr/>
        </p:nvSpPr>
        <p:spPr bwMode="auto">
          <a:xfrm rot="201986">
            <a:off x="2770188" y="3721100"/>
            <a:ext cx="2268537" cy="473075"/>
          </a:xfrm>
          <a:prstGeom prst="rightArrow">
            <a:avLst>
              <a:gd name="adj1" fmla="val 15111"/>
              <a:gd name="adj2" fmla="val 64204"/>
            </a:avLst>
          </a:prstGeom>
          <a:blipFill dpi="0" rotWithShape="0">
            <a:blip r:embed="rId8"/>
            <a:srcRect/>
            <a:tile tx="0" ty="0" sx="100000" sy="100000" flip="none" algn="tl"/>
          </a:blipFill>
          <a:ln w="25400">
            <a:solidFill>
              <a:schemeClr val="tx1"/>
            </a:solidFill>
            <a:miter lim="800000"/>
            <a:headEnd/>
            <a:tailEnd/>
          </a:ln>
        </p:spPr>
        <p:txBody>
          <a:bodyPr lIns="0" tIns="0" rIns="0" bIns="0"/>
          <a:lstStyle/>
          <a:p>
            <a:endParaRPr lang="en-US"/>
          </a:p>
        </p:txBody>
      </p:sp>
      <p:pic>
        <p:nvPicPr>
          <p:cNvPr id="18447"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4100" y="5054600"/>
            <a:ext cx="1200150" cy="10715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48" name="Rectangle 17"/>
          <p:cNvSpPr>
            <a:spLocks/>
          </p:cNvSpPr>
          <p:nvPr/>
        </p:nvSpPr>
        <p:spPr bwMode="auto">
          <a:xfrm>
            <a:off x="5491163" y="1185863"/>
            <a:ext cx="2640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700">
                <a:ea typeface="ＭＳ Ｐゴシック" pitchFamily="34" charset="-128"/>
                <a:cs typeface="Gill Sans"/>
              </a:rPr>
              <a:t>(NREC(j) and NLIG(i) particles)</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p:cNvSpPr>
          <p:nvPr/>
        </p:nvSpPr>
        <p:spPr bwMode="auto">
          <a:xfrm>
            <a:off x="1608138" y="0"/>
            <a:ext cx="73580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sz="2500" u="sng">
                <a:ea typeface="ＭＳ Ｐゴシック" pitchFamily="34" charset="-128"/>
                <a:cs typeface="Gill Sans"/>
              </a:rPr>
              <a:t>SPE implementation, vectorized code</a:t>
            </a:r>
          </a:p>
        </p:txBody>
      </p:sp>
      <p:sp>
        <p:nvSpPr>
          <p:cNvPr id="19459" name="Rectangle 2"/>
          <p:cNvSpPr>
            <a:spLocks/>
          </p:cNvSpPr>
          <p:nvPr/>
        </p:nvSpPr>
        <p:spPr bwMode="auto">
          <a:xfrm>
            <a:off x="3830638" y="490538"/>
            <a:ext cx="5259387" cy="60277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r>
              <a:rPr lang="en-US" sz="1300">
                <a:ea typeface="ＭＳ Ｐゴシック" pitchFamily="34" charset="-128"/>
                <a:cs typeface="Calibri" pitchFamily="34" charset="0"/>
                <a:sym typeface="Calibri" pitchFamily="34" charset="0"/>
              </a:rPr>
              <a:t>	for(j=0;j&lt;NLIG/4;j++){ // "j" is related with nparticles of ligand / 4</a:t>
            </a:r>
          </a:p>
          <a:p>
            <a:endParaRPr lang="en-US" sz="1300">
              <a:ea typeface="ＭＳ Ｐゴシック" pitchFamily="34" charset="-128"/>
              <a:cs typeface="Calibri" pitchFamily="34" charset="0"/>
              <a:sym typeface="Calibri" pitchFamily="34" charset="0"/>
            </a:endParaRPr>
          </a:p>
          <a:p>
            <a:r>
              <a:rPr lang="en-US" sz="1300">
                <a:ea typeface="ＭＳ Ｐゴシック" pitchFamily="34" charset="-128"/>
                <a:cs typeface="Calibri" pitchFamily="34" charset="0"/>
                <a:sym typeface="Calibri" pitchFamily="34" charset="0"/>
              </a:rPr>
              <a:t>		sum_inv_dist = spu_splats(zero);</a:t>
            </a:r>
          </a:p>
          <a:p>
            <a:endParaRPr lang="en-US" sz="1300">
              <a:ea typeface="ＭＳ Ｐゴシック" pitchFamily="34" charset="-128"/>
              <a:cs typeface="Calibri" pitchFamily="34" charset="0"/>
              <a:sym typeface="Calibri" pitchFamily="34" charset="0"/>
            </a:endParaRPr>
          </a:p>
          <a:p>
            <a:r>
              <a:rPr lang="en-US" sz="1300">
                <a:ea typeface="ＭＳ Ｐゴシック" pitchFamily="34" charset="-128"/>
                <a:cs typeface="Calibri" pitchFamily="34" charset="0"/>
                <a:sym typeface="Calibri" pitchFamily="34" charset="0"/>
              </a:rPr>
              <a:t>		for(i=0;i&lt;NREC;i++){ // "i" is related with nparticles of receptor</a:t>
            </a:r>
          </a:p>
          <a:p>
            <a:endParaRPr lang="en-US" sz="1300">
              <a:ea typeface="ＭＳ Ｐゴシック" pitchFamily="34" charset="-128"/>
              <a:cs typeface="Calibri" pitchFamily="34" charset="0"/>
              <a:sym typeface="Calibri" pitchFamily="34" charset="0"/>
            </a:endParaRPr>
          </a:p>
          <a:p>
            <a:r>
              <a:rPr lang="en-US" sz="1300">
                <a:ea typeface="ＭＳ Ｐゴシック" pitchFamily="34" charset="-128"/>
                <a:cs typeface="Calibri" pitchFamily="34" charset="0"/>
                <a:sym typeface="Calibri" pitchFamily="34" charset="0"/>
              </a:rPr>
              <a:t>			temp_Rjx = spu_splats(Rjx[i]);</a:t>
            </a:r>
          </a:p>
          <a:p>
            <a:r>
              <a:rPr lang="en-US" sz="1300">
                <a:ea typeface="ＭＳ Ｐゴシック" pitchFamily="34" charset="-128"/>
                <a:cs typeface="Calibri" pitchFamily="34" charset="0"/>
                <a:sym typeface="Calibri" pitchFamily="34" charset="0"/>
              </a:rPr>
              <a:t>			temp_Rjy = spu_splats(Rjy[i]);</a:t>
            </a:r>
          </a:p>
          <a:p>
            <a:r>
              <a:rPr lang="en-US" sz="1300">
                <a:ea typeface="ＭＳ Ｐゴシック" pitchFamily="34" charset="-128"/>
                <a:cs typeface="Calibri" pitchFamily="34" charset="0"/>
                <a:sym typeface="Calibri" pitchFamily="34" charset="0"/>
              </a:rPr>
              <a:t>			temp_Rjz = spu_splats(Rjz[i]);</a:t>
            </a:r>
          </a:p>
          <a:p>
            <a:r>
              <a:rPr lang="en-US" sz="1300">
                <a:ea typeface="ＭＳ Ｐゴシック" pitchFamily="34" charset="-128"/>
                <a:cs typeface="Calibri" pitchFamily="34" charset="0"/>
                <a:sym typeface="Calibri" pitchFamily="34" charset="0"/>
              </a:rPr>
              <a:t>			temp_qr  = spu_splats(qr[i]);</a:t>
            </a:r>
          </a:p>
          <a:p>
            <a:endParaRPr lang="en-US" sz="1300">
              <a:ea typeface="ＭＳ Ｐゴシック" pitchFamily="34" charset="-128"/>
              <a:cs typeface="Calibri" pitchFamily="34" charset="0"/>
              <a:sym typeface="Calibri" pitchFamily="34" charset="0"/>
            </a:endParaRPr>
          </a:p>
          <a:p>
            <a:r>
              <a:rPr lang="en-US" sz="1300">
                <a:ea typeface="ＭＳ Ｐゴシック" pitchFamily="34" charset="-128"/>
                <a:cs typeface="Calibri" pitchFamily="34" charset="0"/>
                <a:sym typeface="Calibri" pitchFamily="34" charset="0"/>
              </a:rPr>
              <a:t>			difx=spu_sub(Rix_v[j],temp_Rjx);</a:t>
            </a:r>
          </a:p>
          <a:p>
            <a:r>
              <a:rPr lang="en-US" sz="1300">
                <a:ea typeface="ＭＳ Ｐゴシック" pitchFamily="34" charset="-128"/>
                <a:cs typeface="Calibri" pitchFamily="34" charset="0"/>
                <a:sym typeface="Calibri" pitchFamily="34" charset="0"/>
              </a:rPr>
              <a:t>			dify=spu_sub(Riy_v[j],temp_Rjy);</a:t>
            </a:r>
          </a:p>
          <a:p>
            <a:r>
              <a:rPr lang="en-US" sz="1300">
                <a:ea typeface="ＭＳ Ｐゴシック" pitchFamily="34" charset="-128"/>
                <a:cs typeface="Calibri" pitchFamily="34" charset="0"/>
                <a:sym typeface="Calibri" pitchFamily="34" charset="0"/>
              </a:rPr>
              <a:t>			difz=spu_sub(Riz_v[j],temp_Rjz);</a:t>
            </a:r>
          </a:p>
          <a:p>
            <a:endParaRPr lang="en-US" sz="1300">
              <a:ea typeface="ＭＳ Ｐゴシック" pitchFamily="34" charset="-128"/>
              <a:cs typeface="Calibri" pitchFamily="34" charset="0"/>
              <a:sym typeface="Calibri" pitchFamily="34" charset="0"/>
            </a:endParaRPr>
          </a:p>
          <a:p>
            <a:r>
              <a:rPr lang="en-US" sz="1300">
                <a:ea typeface="ＭＳ Ｐゴシック" pitchFamily="34" charset="-128"/>
                <a:cs typeface="Calibri" pitchFamily="34" charset="0"/>
                <a:sym typeface="Calibri" pitchFamily="34" charset="0"/>
              </a:rPr>
              <a:t>			prodx=spu_mul(difx,difx);</a:t>
            </a:r>
          </a:p>
          <a:p>
            <a:r>
              <a:rPr lang="en-US" sz="1300">
                <a:ea typeface="ＭＳ Ｐゴシック" pitchFamily="34" charset="-128"/>
                <a:cs typeface="Calibri" pitchFamily="34" charset="0"/>
                <a:sym typeface="Calibri" pitchFamily="34" charset="0"/>
              </a:rPr>
              <a:t>			prody=spu_mul(dify,dify);</a:t>
            </a:r>
          </a:p>
          <a:p>
            <a:r>
              <a:rPr lang="en-US" sz="1300">
                <a:ea typeface="ＭＳ Ｐゴシック" pitchFamily="34" charset="-128"/>
                <a:cs typeface="Calibri" pitchFamily="34" charset="0"/>
                <a:sym typeface="Calibri" pitchFamily="34" charset="0"/>
              </a:rPr>
              <a:t>			prodz=spu_mul(difz,difz);</a:t>
            </a:r>
          </a:p>
          <a:p>
            <a:r>
              <a:rPr lang="en-US" sz="1300">
                <a:ea typeface="ＭＳ Ｐゴシック" pitchFamily="34" charset="-128"/>
                <a:cs typeface="Calibri" pitchFamily="34" charset="0"/>
                <a:sym typeface="Calibri" pitchFamily="34" charset="0"/>
              </a:rPr>
              <a:t>			mod2=spu_add(spu_add(prodx,prody),prodz);</a:t>
            </a:r>
          </a:p>
          <a:p>
            <a:r>
              <a:rPr lang="en-US" sz="1300">
                <a:ea typeface="ＭＳ Ｐゴシック" pitchFamily="34" charset="-128"/>
                <a:cs typeface="Calibri" pitchFamily="34" charset="0"/>
                <a:sym typeface="Calibri" pitchFamily="34" charset="0"/>
              </a:rPr>
              <a:t>			inv_dist=spu_rsqrte(mod2);</a:t>
            </a:r>
          </a:p>
          <a:p>
            <a:r>
              <a:rPr lang="en-US" sz="1300">
                <a:ea typeface="ＭＳ Ｐゴシック" pitchFamily="34" charset="-128"/>
                <a:cs typeface="Calibri" pitchFamily="34" charset="0"/>
                <a:sym typeface="Calibri" pitchFamily="34" charset="0"/>
              </a:rPr>
              <a:t>			q_inv_dist=spu_mul(inv_dist,temp_qr);</a:t>
            </a:r>
          </a:p>
          <a:p>
            <a:r>
              <a:rPr lang="en-US" sz="1300">
                <a:ea typeface="ＭＳ Ｐゴシック" pitchFamily="34" charset="-128"/>
                <a:cs typeface="Calibri" pitchFamily="34" charset="0"/>
                <a:sym typeface="Calibri" pitchFamily="34" charset="0"/>
              </a:rPr>
              <a:t>			sum_inv_dist=spu_add(sum_inv_dist,q_inv_dist);</a:t>
            </a:r>
          </a:p>
          <a:p>
            <a:endParaRPr lang="en-US" sz="1300">
              <a:ea typeface="ＭＳ Ｐゴシック" pitchFamily="34" charset="-128"/>
              <a:cs typeface="Calibri" pitchFamily="34" charset="0"/>
              <a:sym typeface="Calibri" pitchFamily="34" charset="0"/>
            </a:endParaRPr>
          </a:p>
          <a:p>
            <a:r>
              <a:rPr lang="en-US" sz="1300">
                <a:ea typeface="ＭＳ Ｐゴシック" pitchFamily="34" charset="-128"/>
                <a:cs typeface="Calibri" pitchFamily="34" charset="0"/>
                <a:sym typeface="Calibri" pitchFamily="34" charset="0"/>
              </a:rPr>
              <a:t>		}</a:t>
            </a:r>
          </a:p>
          <a:p>
            <a:endParaRPr lang="en-US" sz="1300">
              <a:ea typeface="ＭＳ Ｐゴシック" pitchFamily="34" charset="-128"/>
              <a:cs typeface="Calibri" pitchFamily="34" charset="0"/>
              <a:sym typeface="Calibri" pitchFamily="34" charset="0"/>
            </a:endParaRPr>
          </a:p>
          <a:p>
            <a:r>
              <a:rPr lang="en-US" sz="1300">
                <a:ea typeface="ＭＳ Ｐゴシック" pitchFamily="34" charset="-128"/>
                <a:cs typeface="Calibri" pitchFamily="34" charset="0"/>
                <a:sym typeface="Calibri" pitchFamily="34" charset="0"/>
              </a:rPr>
              <a:t>		sum_inv_dist = spu_mul(ql_v[j],sum_inv_dist);</a:t>
            </a:r>
          </a:p>
          <a:p>
            <a:r>
              <a:rPr lang="en-US" sz="1300">
                <a:ea typeface="ＭＳ Ｐゴシック" pitchFamily="34" charset="-128"/>
                <a:cs typeface="Calibri" pitchFamily="34" charset="0"/>
                <a:sym typeface="Calibri" pitchFamily="34" charset="0"/>
              </a:rPr>
              <a:t>		sum_Ei=spu_add(sum_Ei,sum_inv_dist);</a:t>
            </a:r>
          </a:p>
          <a:p>
            <a:r>
              <a:rPr lang="en-US" sz="1300">
                <a:ea typeface="ＭＳ Ｐゴシック" pitchFamily="34" charset="-128"/>
                <a:cs typeface="Calibri" pitchFamily="34" charset="0"/>
                <a:sym typeface="Calibri" pitchFamily="34" charset="0"/>
              </a:rPr>
              <a:t>	}</a:t>
            </a:r>
          </a:p>
          <a:p>
            <a:endParaRPr lang="en-US">
              <a:ea typeface="ＭＳ Ｐゴシック" pitchFamily="34" charset="-128"/>
              <a:cs typeface="Gill Sans"/>
            </a:endParaRPr>
          </a:p>
        </p:txBody>
      </p:sp>
      <p:grpSp>
        <p:nvGrpSpPr>
          <p:cNvPr id="19460" name="Group 3"/>
          <p:cNvGrpSpPr>
            <a:grpSpLocks/>
          </p:cNvGrpSpPr>
          <p:nvPr/>
        </p:nvGrpSpPr>
        <p:grpSpPr bwMode="auto">
          <a:xfrm>
            <a:off x="714375" y="588963"/>
            <a:ext cx="1884363" cy="1312862"/>
            <a:chOff x="0" y="0"/>
            <a:chExt cx="1688" cy="1176"/>
          </a:xfrm>
        </p:grpSpPr>
        <p:pic>
          <p:nvPicPr>
            <p:cNvPr id="194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 y="96"/>
              <a:ext cx="1431"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9477"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88"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pic>
        <p:nvPicPr>
          <p:cNvPr id="1946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825" y="1893888"/>
            <a:ext cx="16081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946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2867025"/>
            <a:ext cx="2481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9463" name="Rectangle 8"/>
          <p:cNvSpPr>
            <a:spLocks/>
          </p:cNvSpPr>
          <p:nvPr/>
        </p:nvSpPr>
        <p:spPr bwMode="auto">
          <a:xfrm>
            <a:off x="1395413" y="2463800"/>
            <a:ext cx="17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ea typeface="ＭＳ Ｐゴシック" pitchFamily="34" charset="-128"/>
                <a:cs typeface="Gill Sans"/>
              </a:rPr>
              <a:t>...</a:t>
            </a:r>
          </a:p>
        </p:txBody>
      </p:sp>
      <p:sp>
        <p:nvSpPr>
          <p:cNvPr id="19464" name="Rectangle 9"/>
          <p:cNvSpPr>
            <a:spLocks/>
          </p:cNvSpPr>
          <p:nvPr/>
        </p:nvSpPr>
        <p:spPr bwMode="auto">
          <a:xfrm>
            <a:off x="1401763" y="3535363"/>
            <a:ext cx="174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ea typeface="ＭＳ Ｐゴシック" pitchFamily="34" charset="-128"/>
                <a:cs typeface="Gill Sans"/>
              </a:rPr>
              <a:t>...</a:t>
            </a:r>
          </a:p>
        </p:txBody>
      </p:sp>
      <p:sp>
        <p:nvSpPr>
          <p:cNvPr id="19465" name="Rectangle 10"/>
          <p:cNvSpPr>
            <a:spLocks/>
          </p:cNvSpPr>
          <p:nvPr/>
        </p:nvSpPr>
        <p:spPr bwMode="auto">
          <a:xfrm>
            <a:off x="3544888" y="6054725"/>
            <a:ext cx="5608637" cy="830263"/>
          </a:xfrm>
          <a:prstGeom prst="rect">
            <a:avLst/>
          </a:prstGeom>
          <a:solidFill>
            <a:schemeClr val="accent1"/>
          </a:solidFill>
          <a:ln w="12700">
            <a:solidFill>
              <a:schemeClr val="tx1"/>
            </a:solidFill>
            <a:miter lim="800000"/>
            <a:headEnd/>
            <a:tailEnd/>
          </a:ln>
        </p:spPr>
        <p:txBody>
          <a:bodyPr lIns="0" tIns="0" rIns="0" bIns="0" anchor="ctr"/>
          <a:lstStyle/>
          <a:p>
            <a:r>
              <a:rPr lang="en-US" sz="2500" b="1">
                <a:latin typeface="Arial" pitchFamily="34" charset="0"/>
                <a:ea typeface="ＭＳ Ｐゴシック" pitchFamily="34" charset="-128"/>
                <a:sym typeface="Arial" pitchFamily="34" charset="0"/>
              </a:rPr>
              <a:t>loop is done (</a:t>
            </a:r>
            <a:r>
              <a:rPr lang="en-US" sz="2500" b="1" i="1">
                <a:latin typeface="Arial" pitchFamily="34" charset="0"/>
                <a:ea typeface="ＭＳ Ｐゴシック" pitchFamily="34" charset="-128"/>
                <a:sym typeface="Arial" pitchFamily="34" charset="0"/>
              </a:rPr>
              <a:t>NLIG x NREC)/4 </a:t>
            </a:r>
            <a:r>
              <a:rPr lang="en-US" sz="2500" b="1">
                <a:latin typeface="Arial" pitchFamily="34" charset="0"/>
                <a:ea typeface="ＭＳ Ｐゴシック" pitchFamily="34" charset="-128"/>
                <a:sym typeface="Arial" pitchFamily="34" charset="0"/>
              </a:rPr>
              <a:t> times</a:t>
            </a:r>
          </a:p>
        </p:txBody>
      </p:sp>
      <p:sp>
        <p:nvSpPr>
          <p:cNvPr id="19466" name="Rectangle 11"/>
          <p:cNvSpPr>
            <a:spLocks/>
          </p:cNvSpPr>
          <p:nvPr/>
        </p:nvSpPr>
        <p:spPr bwMode="auto">
          <a:xfrm>
            <a:off x="23813" y="2338388"/>
            <a:ext cx="38131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700">
                <a:ea typeface="ＭＳ Ｐゴシック" pitchFamily="34" charset="-128"/>
                <a:cs typeface="Gill Sans"/>
              </a:rPr>
              <a:t>calculated for 4 Lig atoms at the same time</a:t>
            </a:r>
          </a:p>
        </p:txBody>
      </p:sp>
      <p:sp>
        <p:nvSpPr>
          <p:cNvPr id="19467" name="AutoShape 12"/>
          <p:cNvSpPr>
            <a:spLocks/>
          </p:cNvSpPr>
          <p:nvPr/>
        </p:nvSpPr>
        <p:spPr bwMode="auto">
          <a:xfrm rot="201986">
            <a:off x="3295650" y="2462213"/>
            <a:ext cx="1463675" cy="473075"/>
          </a:xfrm>
          <a:prstGeom prst="rightArrow">
            <a:avLst>
              <a:gd name="adj1" fmla="val 15111"/>
              <a:gd name="adj2" fmla="val 64142"/>
            </a:avLst>
          </a:prstGeom>
          <a:blipFill dpi="0" rotWithShape="0">
            <a:blip r:embed="rId7"/>
            <a:srcRect/>
            <a:tile tx="0" ty="0" sx="100000" sy="100000" flip="none" algn="tl"/>
          </a:blipFill>
          <a:ln w="25400">
            <a:solidFill>
              <a:schemeClr val="tx1"/>
            </a:solidFill>
            <a:miter lim="800000"/>
            <a:headEnd/>
            <a:tailEnd/>
          </a:ln>
        </p:spPr>
        <p:txBody>
          <a:bodyPr lIns="0" tIns="0" rIns="0" bIns="0"/>
          <a:lstStyle/>
          <a:p>
            <a:endParaRPr lang="en-US"/>
          </a:p>
        </p:txBody>
      </p:sp>
      <p:sp>
        <p:nvSpPr>
          <p:cNvPr id="19468" name="Rectangle 13"/>
          <p:cNvSpPr>
            <a:spLocks/>
          </p:cNvSpPr>
          <p:nvPr/>
        </p:nvSpPr>
        <p:spPr bwMode="auto">
          <a:xfrm>
            <a:off x="26988" y="3235325"/>
            <a:ext cx="38115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700">
                <a:ea typeface="ＭＳ Ｐゴシック" pitchFamily="34" charset="-128"/>
                <a:cs typeface="Gill Sans"/>
              </a:rPr>
              <a:t>calculated for 4 Lig atoms at the same time</a:t>
            </a:r>
          </a:p>
        </p:txBody>
      </p:sp>
      <p:sp>
        <p:nvSpPr>
          <p:cNvPr id="19469" name="AutoShape 14"/>
          <p:cNvSpPr>
            <a:spLocks/>
          </p:cNvSpPr>
          <p:nvPr/>
        </p:nvSpPr>
        <p:spPr bwMode="auto">
          <a:xfrm rot="445886">
            <a:off x="3376613" y="3305175"/>
            <a:ext cx="1463675" cy="473075"/>
          </a:xfrm>
          <a:prstGeom prst="rightArrow">
            <a:avLst>
              <a:gd name="adj1" fmla="val 15111"/>
              <a:gd name="adj2" fmla="val 64142"/>
            </a:avLst>
          </a:prstGeom>
          <a:blipFill dpi="0" rotWithShape="0">
            <a:blip r:embed="rId7"/>
            <a:srcRect/>
            <a:tile tx="0" ty="0" sx="100000" sy="100000" flip="none" algn="tl"/>
          </a:blipFill>
          <a:ln w="25400">
            <a:solidFill>
              <a:schemeClr val="tx1"/>
            </a:solidFill>
            <a:miter lim="800000"/>
            <a:headEnd/>
            <a:tailEnd/>
          </a:ln>
        </p:spPr>
        <p:txBody>
          <a:bodyPr lIns="0" tIns="0" rIns="0" bIns="0"/>
          <a:lstStyle/>
          <a:p>
            <a:endParaRPr lang="en-US"/>
          </a:p>
        </p:txBody>
      </p:sp>
      <p:sp>
        <p:nvSpPr>
          <p:cNvPr id="19470" name="Rectangle 15"/>
          <p:cNvSpPr>
            <a:spLocks/>
          </p:cNvSpPr>
          <p:nvPr/>
        </p:nvSpPr>
        <p:spPr bwMode="auto">
          <a:xfrm>
            <a:off x="115888" y="3941763"/>
            <a:ext cx="33401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sz="1700">
                <a:ea typeface="ＭＳ Ｐゴシック" pitchFamily="34" charset="-128"/>
                <a:cs typeface="Gill Sans"/>
              </a:rPr>
              <a:t>we get 1/d directly, for 4 Lig atoms</a:t>
            </a:r>
          </a:p>
        </p:txBody>
      </p:sp>
      <p:sp>
        <p:nvSpPr>
          <p:cNvPr id="19471" name="AutoShape 16"/>
          <p:cNvSpPr>
            <a:spLocks/>
          </p:cNvSpPr>
          <p:nvPr/>
        </p:nvSpPr>
        <p:spPr bwMode="auto">
          <a:xfrm rot="600478">
            <a:off x="3368675" y="3998913"/>
            <a:ext cx="1465263" cy="473075"/>
          </a:xfrm>
          <a:prstGeom prst="rightArrow">
            <a:avLst>
              <a:gd name="adj1" fmla="val 15111"/>
              <a:gd name="adj2" fmla="val 64212"/>
            </a:avLst>
          </a:prstGeom>
          <a:blipFill dpi="0" rotWithShape="0">
            <a:blip r:embed="rId7"/>
            <a:srcRect/>
            <a:tile tx="0" ty="0" sx="100000" sy="100000" flip="none" algn="tl"/>
          </a:blipFill>
          <a:ln w="25400">
            <a:solidFill>
              <a:schemeClr val="tx1"/>
            </a:solidFill>
            <a:miter lim="800000"/>
            <a:headEnd/>
            <a:tailEnd/>
          </a:ln>
        </p:spPr>
        <p:txBody>
          <a:bodyPr lIns="0" tIns="0" rIns="0" bIns="0"/>
          <a:lstStyle/>
          <a:p>
            <a:endParaRPr lang="en-US"/>
          </a:p>
        </p:txBody>
      </p:sp>
      <p:sp>
        <p:nvSpPr>
          <p:cNvPr id="19472" name="Rectangle 17"/>
          <p:cNvSpPr>
            <a:spLocks/>
          </p:cNvSpPr>
          <p:nvPr/>
        </p:nvSpPr>
        <p:spPr bwMode="auto">
          <a:xfrm>
            <a:off x="-9525" y="4330700"/>
            <a:ext cx="33401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sz="1700">
                <a:ea typeface="ＭＳ Ｐゴシック" pitchFamily="34" charset="-128"/>
                <a:cs typeface="Gill Sans"/>
              </a:rPr>
              <a:t>charges ...</a:t>
            </a:r>
          </a:p>
        </p:txBody>
      </p:sp>
      <p:sp>
        <p:nvSpPr>
          <p:cNvPr id="19473" name="AutoShape 18"/>
          <p:cNvSpPr>
            <a:spLocks/>
          </p:cNvSpPr>
          <p:nvPr/>
        </p:nvSpPr>
        <p:spPr bwMode="auto">
          <a:xfrm rot="163577">
            <a:off x="2155825" y="4297363"/>
            <a:ext cx="2651125" cy="473075"/>
          </a:xfrm>
          <a:prstGeom prst="rightArrow">
            <a:avLst>
              <a:gd name="adj1" fmla="val 15111"/>
              <a:gd name="adj2" fmla="val 64161"/>
            </a:avLst>
          </a:prstGeom>
          <a:blipFill dpi="0" rotWithShape="0">
            <a:blip r:embed="rId7"/>
            <a:srcRect/>
            <a:tile tx="0" ty="0" sx="100000" sy="100000" flip="none" algn="tl"/>
          </a:blipFill>
          <a:ln w="25400">
            <a:solidFill>
              <a:schemeClr val="tx1"/>
            </a:solidFill>
            <a:miter lim="800000"/>
            <a:headEnd/>
            <a:tailEnd/>
          </a:ln>
        </p:spPr>
        <p:txBody>
          <a:bodyPr lIns="0" tIns="0" rIns="0" bIns="0"/>
          <a:lstStyle/>
          <a:p>
            <a:endParaRPr lang="en-US"/>
          </a:p>
        </p:txBody>
      </p:sp>
      <p:sp>
        <p:nvSpPr>
          <p:cNvPr id="19474" name="AutoShape 19"/>
          <p:cNvSpPr>
            <a:spLocks/>
          </p:cNvSpPr>
          <p:nvPr/>
        </p:nvSpPr>
        <p:spPr bwMode="auto">
          <a:xfrm rot="1187935">
            <a:off x="1919288" y="4857750"/>
            <a:ext cx="2652712" cy="473075"/>
          </a:xfrm>
          <a:prstGeom prst="rightArrow">
            <a:avLst>
              <a:gd name="adj1" fmla="val 15111"/>
              <a:gd name="adj2" fmla="val 64199"/>
            </a:avLst>
          </a:prstGeom>
          <a:blipFill dpi="0" rotWithShape="0">
            <a:blip r:embed="rId7"/>
            <a:srcRect/>
            <a:tile tx="0" ty="0" sx="100000" sy="100000" flip="none" algn="tl"/>
          </a:blipFill>
          <a:ln w="25400">
            <a:solidFill>
              <a:schemeClr val="tx1"/>
            </a:solidFill>
            <a:miter lim="800000"/>
            <a:headEnd/>
            <a:tailEnd/>
          </a:ln>
        </p:spPr>
        <p:txBody>
          <a:bodyPr lIns="0" tIns="0" rIns="0" bIns="0"/>
          <a:lstStyle/>
          <a:p>
            <a:endParaRPr lang="en-US"/>
          </a:p>
        </p:txBody>
      </p:sp>
      <p:pic>
        <p:nvPicPr>
          <p:cNvPr id="19475"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300" y="4884738"/>
            <a:ext cx="2541588" cy="14462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292100"/>
            <a:ext cx="8456613"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392113"/>
            <a:ext cx="8542337" cy="606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2625"/>
            <a:ext cx="8991600" cy="5443538"/>
          </a:xfrm>
        </p:spPr>
        <p:txBody>
          <a:bodyPr rtlCol="0">
            <a:normAutofit/>
          </a:bodyPr>
          <a:lstStyle/>
          <a:p>
            <a:pPr eaLnBrk="1" fontAlgn="auto" hangingPunct="1">
              <a:spcAft>
                <a:spcPts val="0"/>
              </a:spcAft>
              <a:buFont typeface="Arial"/>
              <a:buChar char="•"/>
              <a:defRPr/>
            </a:pPr>
            <a:r>
              <a:rPr lang="en-US" dirty="0" smtClean="0"/>
              <a:t>Drug Discovery and Virtual Screening</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dirty="0" smtClean="0"/>
              <a:t>Non-bonded interactions kernel implementations</a:t>
            </a:r>
          </a:p>
          <a:p>
            <a:pPr lvl="1" eaLnBrk="1" fontAlgn="auto" hangingPunct="1">
              <a:spcAft>
                <a:spcPts val="0"/>
              </a:spcAft>
              <a:buFont typeface="Arial"/>
              <a:buChar char="–"/>
              <a:defRPr/>
            </a:pPr>
            <a:r>
              <a:rPr lang="en-US" sz="3200" dirty="0" smtClean="0"/>
              <a:t>Cell Broadband Engine</a:t>
            </a:r>
          </a:p>
          <a:p>
            <a:pPr lvl="1" eaLnBrk="1" fontAlgn="auto" hangingPunct="1">
              <a:spcAft>
                <a:spcPts val="0"/>
              </a:spcAft>
              <a:buFont typeface="Arial"/>
              <a:buChar char="–"/>
              <a:defRPr/>
            </a:pPr>
            <a:r>
              <a:rPr lang="en-US" sz="3200" b="1" dirty="0" smtClean="0">
                <a:solidFill>
                  <a:srgbClr val="FF0000"/>
                </a:solidFill>
              </a:rPr>
              <a:t>GPU</a:t>
            </a:r>
          </a:p>
          <a:p>
            <a:pPr lvl="1" eaLnBrk="1" fontAlgn="auto" hangingPunct="1">
              <a:spcAft>
                <a:spcPts val="0"/>
              </a:spcAft>
              <a:buFont typeface="Arial"/>
              <a:buChar char="–"/>
              <a:defRPr/>
            </a:pPr>
            <a:r>
              <a:rPr lang="en-US" sz="3200" dirty="0" smtClean="0"/>
              <a:t>Cluster; MPI/</a:t>
            </a:r>
            <a:r>
              <a:rPr lang="en-US" sz="3200" dirty="0" err="1" smtClean="0"/>
              <a:t>OpenMP</a:t>
            </a:r>
            <a:endParaRPr lang="en-US" sz="3200" dirty="0" smtClean="0"/>
          </a:p>
          <a:p>
            <a:pPr lvl="1" eaLnBrk="1" fontAlgn="auto" hangingPunct="1">
              <a:spcAft>
                <a:spcPts val="0"/>
              </a:spcAft>
              <a:buFont typeface="Arial"/>
              <a:buChar char="–"/>
              <a:defRPr/>
            </a:pPr>
            <a:r>
              <a:rPr lang="en-US" sz="3200" dirty="0" smtClean="0"/>
              <a:t>Intel Xeon Phi</a:t>
            </a:r>
          </a:p>
          <a:p>
            <a:pPr marL="457200" lvl="1" indent="0" eaLnBrk="1" fontAlgn="auto" hangingPunct="1">
              <a:spcAft>
                <a:spcPts val="0"/>
              </a:spcAft>
              <a:buFont typeface="Arial"/>
              <a:buNone/>
              <a:defRPr/>
            </a:pPr>
            <a:endParaRPr lang="en-US" sz="3200" dirty="0" smtClean="0"/>
          </a:p>
          <a:p>
            <a:pPr eaLnBrk="1" fontAlgn="auto" hangingPunct="1">
              <a:spcAft>
                <a:spcPts val="0"/>
              </a:spcAft>
              <a:buFont typeface="Arial"/>
              <a:buChar char="•"/>
              <a:defRPr/>
            </a:pPr>
            <a:r>
              <a:rPr lang="en-US" dirty="0" smtClean="0"/>
              <a:t>Conclusions and outlook</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2625"/>
            <a:ext cx="8991600" cy="5443538"/>
          </a:xfrm>
        </p:spPr>
        <p:txBody>
          <a:bodyPr rtlCol="0">
            <a:normAutofit/>
          </a:bodyPr>
          <a:lstStyle/>
          <a:p>
            <a:pPr eaLnBrk="1" fontAlgn="auto" hangingPunct="1">
              <a:spcAft>
                <a:spcPts val="0"/>
              </a:spcAft>
              <a:buFont typeface="Arial"/>
              <a:buChar char="•"/>
              <a:defRPr/>
            </a:pPr>
            <a:r>
              <a:rPr lang="en-US" b="1" dirty="0" smtClean="0">
                <a:solidFill>
                  <a:srgbClr val="FF0000"/>
                </a:solidFill>
              </a:rPr>
              <a:t>Drug Discovery and Virtual Screening</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dirty="0" smtClean="0"/>
              <a:t>Non-bonded interactions kernel implementations</a:t>
            </a:r>
          </a:p>
          <a:p>
            <a:pPr lvl="1" eaLnBrk="1" fontAlgn="auto" hangingPunct="1">
              <a:spcAft>
                <a:spcPts val="0"/>
              </a:spcAft>
              <a:buFont typeface="Arial"/>
              <a:buChar char="–"/>
              <a:defRPr/>
            </a:pPr>
            <a:r>
              <a:rPr lang="en-US" sz="3200" dirty="0" smtClean="0"/>
              <a:t>Cell Broadband Engine</a:t>
            </a:r>
          </a:p>
          <a:p>
            <a:pPr lvl="1" eaLnBrk="1" fontAlgn="auto" hangingPunct="1">
              <a:spcAft>
                <a:spcPts val="0"/>
              </a:spcAft>
              <a:buFont typeface="Arial"/>
              <a:buChar char="–"/>
              <a:defRPr/>
            </a:pPr>
            <a:r>
              <a:rPr lang="en-US" sz="3200" dirty="0" smtClean="0"/>
              <a:t>GPU</a:t>
            </a:r>
          </a:p>
          <a:p>
            <a:pPr lvl="1" eaLnBrk="1" fontAlgn="auto" hangingPunct="1">
              <a:spcAft>
                <a:spcPts val="0"/>
              </a:spcAft>
              <a:buFont typeface="Arial"/>
              <a:buChar char="–"/>
              <a:defRPr/>
            </a:pPr>
            <a:r>
              <a:rPr lang="en-US" sz="3200" dirty="0" smtClean="0"/>
              <a:t>Cluster; MPI/</a:t>
            </a:r>
            <a:r>
              <a:rPr lang="en-US" sz="3200" dirty="0" err="1" smtClean="0"/>
              <a:t>OpenMP</a:t>
            </a:r>
            <a:endParaRPr lang="en-US" sz="3200" dirty="0" smtClean="0"/>
          </a:p>
          <a:p>
            <a:pPr lvl="1" eaLnBrk="1" fontAlgn="auto" hangingPunct="1">
              <a:spcAft>
                <a:spcPts val="0"/>
              </a:spcAft>
              <a:buFont typeface="Arial"/>
              <a:buChar char="–"/>
              <a:defRPr/>
            </a:pPr>
            <a:r>
              <a:rPr lang="en-US" sz="3200" dirty="0" smtClean="0"/>
              <a:t>Intel Xeon Phi</a:t>
            </a:r>
          </a:p>
          <a:p>
            <a:pPr marL="457200" lvl="1" indent="0" eaLnBrk="1" fontAlgn="auto" hangingPunct="1">
              <a:spcAft>
                <a:spcPts val="0"/>
              </a:spcAft>
              <a:buFont typeface="Arial"/>
              <a:buNone/>
              <a:defRPr/>
            </a:pPr>
            <a:endParaRPr lang="en-US" sz="3200" dirty="0" smtClean="0"/>
          </a:p>
          <a:p>
            <a:pPr eaLnBrk="1" fontAlgn="auto" hangingPunct="1">
              <a:spcAft>
                <a:spcPts val="0"/>
              </a:spcAft>
              <a:buFont typeface="Arial"/>
              <a:buChar char="•"/>
              <a:defRPr/>
            </a:pPr>
            <a:r>
              <a:rPr lang="en-US" dirty="0" smtClean="0"/>
              <a:t>Conclusions and outlook</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81000"/>
            <a:ext cx="724852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500" y="3013075"/>
            <a:ext cx="7164388"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4"/>
          <p:cNvSpPr txBox="1">
            <a:spLocks noChangeArrowheads="1"/>
          </p:cNvSpPr>
          <p:nvPr/>
        </p:nvSpPr>
        <p:spPr bwMode="auto">
          <a:xfrm>
            <a:off x="2835275" y="36513"/>
            <a:ext cx="2667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b="1"/>
              <a:t>PREVIOUS RESULTS. </a:t>
            </a:r>
            <a:r>
              <a:rPr lang="en-US" b="1">
                <a:solidFill>
                  <a:srgbClr val="FF0000"/>
                </a:solidFill>
              </a:rPr>
              <a:t>GPUs</a:t>
            </a:r>
          </a:p>
        </p:txBody>
      </p:sp>
      <p:sp>
        <p:nvSpPr>
          <p:cNvPr id="23557" name="Rectangle 6"/>
          <p:cNvSpPr>
            <a:spLocks noChangeArrowheads="1"/>
          </p:cNvSpPr>
          <p:nvPr/>
        </p:nvSpPr>
        <p:spPr bwMode="auto">
          <a:xfrm>
            <a:off x="571500" y="6403975"/>
            <a:ext cx="916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Pérez-Sánchez and Wenzel. Optimization methods for virtual screening on novel computational architectures. </a:t>
            </a:r>
          </a:p>
          <a:p>
            <a:r>
              <a:rPr lang="en-US" sz="1400"/>
              <a:t>Curr Comput Aided Drug Des (2011) vol. 7 (1) pp. 44-52</a:t>
            </a:r>
          </a:p>
        </p:txBody>
      </p:sp>
      <p:pic>
        <p:nvPicPr>
          <p:cNvPr id="2355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54300" y="4432300"/>
            <a:ext cx="9588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85800" y="3013075"/>
            <a:ext cx="7389813" cy="210502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60" name="TextBox 8"/>
          <p:cNvSpPr txBox="1">
            <a:spLocks noChangeArrowheads="1"/>
          </p:cNvSpPr>
          <p:nvPr/>
        </p:nvSpPr>
        <p:spPr bwMode="auto">
          <a:xfrm>
            <a:off x="7662863" y="76200"/>
            <a:ext cx="1192212" cy="369888"/>
          </a:xfrm>
          <a:prstGeom prst="rect">
            <a:avLst/>
          </a:prstGeom>
          <a:solidFill>
            <a:srgbClr val="FFFF00"/>
          </a:solidFill>
          <a:ln w="9525">
            <a:solidFill>
              <a:schemeClr val="tx1"/>
            </a:solidFill>
            <a:miter lim="800000"/>
            <a:headEnd/>
            <a:tailEnd/>
          </a:ln>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t>2007-2010</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1113" y="352425"/>
            <a:ext cx="6224587"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7" descr="fig_rec_li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 y="3703638"/>
            <a:ext cx="2185988"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8"/>
          <p:cNvSpPr txBox="1">
            <a:spLocks noChangeArrowheads="1"/>
          </p:cNvSpPr>
          <p:nvPr/>
        </p:nvSpPr>
        <p:spPr bwMode="auto">
          <a:xfrm>
            <a:off x="1677988" y="5776913"/>
            <a:ext cx="2905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b="1">
                <a:solidFill>
                  <a:srgbClr val="FF0000"/>
                </a:solidFill>
              </a:rPr>
              <a:t>REC</a:t>
            </a:r>
          </a:p>
        </p:txBody>
      </p:sp>
      <p:sp>
        <p:nvSpPr>
          <p:cNvPr id="24581" name="TextBox 9"/>
          <p:cNvSpPr txBox="1">
            <a:spLocks noChangeArrowheads="1"/>
          </p:cNvSpPr>
          <p:nvPr/>
        </p:nvSpPr>
        <p:spPr bwMode="auto">
          <a:xfrm>
            <a:off x="2035175" y="3227388"/>
            <a:ext cx="2571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b="1">
                <a:solidFill>
                  <a:srgbClr val="0000FF"/>
                </a:solidFill>
              </a:rPr>
              <a:t>LIG</a:t>
            </a:r>
          </a:p>
        </p:txBody>
      </p:sp>
      <p:sp>
        <p:nvSpPr>
          <p:cNvPr id="11" name="Rectangle 10"/>
          <p:cNvSpPr/>
          <p:nvPr/>
        </p:nvSpPr>
        <p:spPr>
          <a:xfrm>
            <a:off x="2363788" y="5456238"/>
            <a:ext cx="6584950" cy="763587"/>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2559050" y="3227388"/>
            <a:ext cx="1485900" cy="763587"/>
          </a:xfrm>
          <a:prstGeom prst="rect">
            <a:avLst/>
          </a:prstGeom>
          <a:noFill/>
          <a:ln w="76200" cmpd="sng">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Arrow Connector 13"/>
          <p:cNvCxnSpPr/>
          <p:nvPr/>
        </p:nvCxnSpPr>
        <p:spPr>
          <a:xfrm flipV="1">
            <a:off x="1822450" y="3586163"/>
            <a:ext cx="541338" cy="823912"/>
          </a:xfrm>
          <a:prstGeom prst="straightConnector1">
            <a:avLst/>
          </a:prstGeom>
          <a:ln w="57150" cmpd="sng">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187450" y="5126038"/>
            <a:ext cx="976313" cy="6508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2179638" y="14288"/>
            <a:ext cx="39735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_tradnl" sz="3000" b="1"/>
              <a:t>GPU IMPLEMENTATION</a:t>
            </a:r>
          </a:p>
        </p:txBody>
      </p:sp>
      <p:pic>
        <p:nvPicPr>
          <p:cNvPr id="25603" name="Picture 4" descr="cuda2.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42975"/>
            <a:ext cx="4876800"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5"/>
          <p:cNvSpPr txBox="1">
            <a:spLocks noChangeArrowheads="1"/>
          </p:cNvSpPr>
          <p:nvPr/>
        </p:nvSpPr>
        <p:spPr bwMode="auto">
          <a:xfrm>
            <a:off x="388938" y="4932363"/>
            <a:ext cx="8559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 typeface="Arial" pitchFamily="34" charset="0"/>
              <a:buChar char="•"/>
            </a:pPr>
            <a:r>
              <a:rPr lang="en-US" sz="1600"/>
              <a:t>As many thread blocks as the number of </a:t>
            </a:r>
            <a:r>
              <a:rPr lang="en-US" sz="1600" i="1"/>
              <a:t>nrec</a:t>
            </a:r>
            <a:r>
              <a:rPr lang="en-US" sz="1600"/>
              <a:t> atoms divided by the number of threads within a block, this number is a configuration parameter of our application</a:t>
            </a:r>
          </a:p>
          <a:p>
            <a:pPr eaLnBrk="1" hangingPunct="1">
              <a:buFont typeface="Arial" pitchFamily="34" charset="0"/>
              <a:buChar char="•"/>
            </a:pPr>
            <a:r>
              <a:rPr lang="en-US" sz="1600"/>
              <a:t>As many threads as </a:t>
            </a:r>
            <a:r>
              <a:rPr lang="en-US" sz="1600" i="1"/>
              <a:t>nrec</a:t>
            </a:r>
            <a:r>
              <a:rPr lang="en-US" sz="1600"/>
              <a:t> atoms, each thread computes the energy calculations with the entire ligand data. </a:t>
            </a:r>
          </a:p>
          <a:p>
            <a:pPr eaLnBrk="1" hangingPunct="1">
              <a:buFont typeface="Arial" pitchFamily="34" charset="0"/>
              <a:buChar char="•"/>
            </a:pPr>
            <a:r>
              <a:rPr lang="en-US" sz="1600" b="1">
                <a:solidFill>
                  <a:srgbClr val="008000"/>
                </a:solidFill>
              </a:rPr>
              <a:t>We group atoms of the ligand molecule in tiles</a:t>
            </a:r>
            <a:r>
              <a:rPr lang="en-US" sz="1600"/>
              <a:t>, and thus threads can collaborate in order to bring that information to the shared memory</a:t>
            </a:r>
          </a:p>
          <a:p>
            <a:pPr eaLnBrk="1" hangingPunct="1">
              <a:buFont typeface="Arial" pitchFamily="34" charset="0"/>
              <a:buChar char="•"/>
            </a:pPr>
            <a:endParaRPr lang="en-US"/>
          </a:p>
          <a:p>
            <a:pPr eaLnBrk="1" hangingPunct="1">
              <a:buFont typeface="Arial" pitchFamily="34" charset="0"/>
              <a:buChar char="•"/>
            </a:pPr>
            <a:endParaRPr lang="en-US"/>
          </a:p>
        </p:txBody>
      </p:sp>
      <p:grpSp>
        <p:nvGrpSpPr>
          <p:cNvPr id="25605" name="Group 9"/>
          <p:cNvGrpSpPr>
            <a:grpSpLocks/>
          </p:cNvGrpSpPr>
          <p:nvPr/>
        </p:nvGrpSpPr>
        <p:grpSpPr bwMode="auto">
          <a:xfrm>
            <a:off x="5857875" y="568325"/>
            <a:ext cx="3225800" cy="2349500"/>
            <a:chOff x="-15351" y="568618"/>
            <a:chExt cx="4609308" cy="3294816"/>
          </a:xfrm>
        </p:grpSpPr>
        <p:pic>
          <p:nvPicPr>
            <p:cNvPr id="25609" name="Picture 6" descr="fig_rec_li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866" y="568618"/>
              <a:ext cx="4182091" cy="329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Box 7"/>
            <p:cNvSpPr txBox="1">
              <a:spLocks noChangeArrowheads="1"/>
            </p:cNvSpPr>
            <p:nvPr/>
          </p:nvSpPr>
          <p:spPr bwMode="auto">
            <a:xfrm>
              <a:off x="594551" y="725067"/>
              <a:ext cx="556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b="1">
                  <a:solidFill>
                    <a:srgbClr val="FF0000"/>
                  </a:solidFill>
                </a:rPr>
                <a:t>REC</a:t>
              </a:r>
            </a:p>
          </p:txBody>
        </p:sp>
        <p:sp>
          <p:nvSpPr>
            <p:cNvPr id="25611" name="TextBox 8"/>
            <p:cNvSpPr txBox="1">
              <a:spLocks noChangeArrowheads="1"/>
            </p:cNvSpPr>
            <p:nvPr/>
          </p:nvSpPr>
          <p:spPr bwMode="auto">
            <a:xfrm>
              <a:off x="-15351" y="2138806"/>
              <a:ext cx="490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b="1">
                  <a:solidFill>
                    <a:srgbClr val="0000FF"/>
                  </a:solidFill>
                </a:rPr>
                <a:t>LIG</a:t>
              </a:r>
            </a:p>
          </p:txBody>
        </p:sp>
      </p:grpSp>
      <p:sp>
        <p:nvSpPr>
          <p:cNvPr id="25606" name="TextBox 10"/>
          <p:cNvSpPr txBox="1">
            <a:spLocks noChangeArrowheads="1"/>
          </p:cNvSpPr>
          <p:nvPr/>
        </p:nvSpPr>
        <p:spPr bwMode="auto">
          <a:xfrm>
            <a:off x="0" y="896938"/>
            <a:ext cx="3889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b="1">
                <a:solidFill>
                  <a:srgbClr val="FF0000"/>
                </a:solidFill>
              </a:rPr>
              <a:t>REC</a:t>
            </a:r>
          </a:p>
        </p:txBody>
      </p:sp>
      <p:sp>
        <p:nvSpPr>
          <p:cNvPr id="25607" name="TextBox 11"/>
          <p:cNvSpPr txBox="1">
            <a:spLocks noChangeArrowheads="1"/>
          </p:cNvSpPr>
          <p:nvPr/>
        </p:nvSpPr>
        <p:spPr bwMode="auto">
          <a:xfrm>
            <a:off x="862013" y="3751263"/>
            <a:ext cx="3444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b="1">
                <a:solidFill>
                  <a:srgbClr val="0000FF"/>
                </a:solidFill>
              </a:rPr>
              <a:t>LIG</a:t>
            </a:r>
          </a:p>
        </p:txBody>
      </p:sp>
      <p:sp>
        <p:nvSpPr>
          <p:cNvPr id="25608" name="Rectangle 12"/>
          <p:cNvSpPr>
            <a:spLocks noChangeArrowheads="1"/>
          </p:cNvSpPr>
          <p:nvPr/>
        </p:nvSpPr>
        <p:spPr bwMode="auto">
          <a:xfrm>
            <a:off x="5345113" y="3105150"/>
            <a:ext cx="3900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CUDA design for </a:t>
            </a:r>
            <a:r>
              <a:rPr lang="en-US" i="1"/>
              <a:t>X</a:t>
            </a:r>
            <a:r>
              <a:rPr lang="en-US"/>
              <a:t> thread blocks (with </a:t>
            </a:r>
            <a:r>
              <a:rPr lang="en-US" i="1"/>
              <a:t>X</a:t>
            </a:r>
            <a:r>
              <a:rPr lang="en-US"/>
              <a:t>=1 ) with </a:t>
            </a:r>
            <a:r>
              <a:rPr lang="en-US" i="1"/>
              <a:t>n</a:t>
            </a:r>
            <a:r>
              <a:rPr lang="en-US"/>
              <a:t> threads layout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2179638" y="14288"/>
            <a:ext cx="39735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_tradnl" sz="3000" b="1"/>
              <a:t>GPU IMPLEMENTATION</a:t>
            </a:r>
          </a:p>
        </p:txBody>
      </p:sp>
      <p:pic>
        <p:nvPicPr>
          <p:cNvPr id="2662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568325"/>
            <a:ext cx="91440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4"/>
          <p:cNvSpPr txBox="1">
            <a:spLocks noChangeArrowheads="1"/>
          </p:cNvSpPr>
          <p:nvPr/>
        </p:nvSpPr>
        <p:spPr bwMode="auto">
          <a:xfrm>
            <a:off x="192088" y="4894263"/>
            <a:ext cx="8509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 typeface="Arial" pitchFamily="34" charset="0"/>
              <a:buChar char="•"/>
            </a:pPr>
            <a:r>
              <a:rPr lang="en-US"/>
              <a:t>CUDA 4.0 and NVIDIA Tesla C2050; max speedup around 213x</a:t>
            </a:r>
          </a:p>
          <a:p>
            <a:pPr eaLnBrk="1" hangingPunct="1">
              <a:buFont typeface="Arial" pitchFamily="34" charset="0"/>
              <a:buChar char="•"/>
            </a:pPr>
            <a:endParaRPr lang="en-US"/>
          </a:p>
          <a:p>
            <a:pPr eaLnBrk="1" hangingPunct="1">
              <a:buFont typeface="Arial" pitchFamily="34" charset="0"/>
              <a:buChar char="•"/>
            </a:pPr>
            <a:r>
              <a:rPr lang="en-US" u="sng"/>
              <a:t>speedup</a:t>
            </a:r>
            <a:r>
              <a:rPr lang="en-US"/>
              <a:t> factor between GPU and CPU </a:t>
            </a:r>
            <a:r>
              <a:rPr lang="en-US" u="sng"/>
              <a:t>increases with </a:t>
            </a:r>
            <a:r>
              <a:rPr lang="en-US" i="1" u="sng"/>
              <a:t>nrec  </a:t>
            </a:r>
            <a:r>
              <a:rPr lang="en-US" u="sng"/>
              <a:t>or</a:t>
            </a:r>
            <a:r>
              <a:rPr lang="en-US" i="1" u="sng"/>
              <a:t>/and nlig</a:t>
            </a:r>
            <a:r>
              <a:rPr lang="en-US"/>
              <a:t>; number of thread blocks running in parallel is higher; GPU resources are fully used. However, it remains </a:t>
            </a:r>
            <a:r>
              <a:rPr lang="en-US" u="sng"/>
              <a:t>flat</a:t>
            </a:r>
            <a:r>
              <a:rPr lang="en-US"/>
              <a:t> for a configuration greater than </a:t>
            </a:r>
            <a:r>
              <a:rPr lang="en-US" u="sng"/>
              <a:t>256 threads per block</a:t>
            </a:r>
            <a:r>
              <a:rPr lang="en-US"/>
              <a:t>. </a:t>
            </a:r>
          </a:p>
          <a:p>
            <a:pPr eaLnBrk="1" hangingPunct="1">
              <a:buFont typeface="Arial" pitchFamily="34" charset="0"/>
              <a:buChar char="•"/>
            </a:pPr>
            <a:endParaRPr lang="en-US"/>
          </a:p>
        </p:txBody>
      </p:sp>
      <p:sp>
        <p:nvSpPr>
          <p:cNvPr id="26629" name="TextBox 5"/>
          <p:cNvSpPr txBox="1">
            <a:spLocks noChangeArrowheads="1"/>
          </p:cNvSpPr>
          <p:nvPr/>
        </p:nvSpPr>
        <p:spPr bwMode="auto">
          <a:xfrm>
            <a:off x="8483600" y="3906838"/>
            <a:ext cx="3905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b="1">
                <a:solidFill>
                  <a:srgbClr val="FF0000"/>
                </a:solidFill>
              </a:rPr>
              <a:t>REC</a:t>
            </a:r>
          </a:p>
        </p:txBody>
      </p:sp>
      <p:sp>
        <p:nvSpPr>
          <p:cNvPr id="26630" name="TextBox 6"/>
          <p:cNvSpPr txBox="1">
            <a:spLocks noChangeArrowheads="1"/>
          </p:cNvSpPr>
          <p:nvPr/>
        </p:nvSpPr>
        <p:spPr bwMode="auto">
          <a:xfrm>
            <a:off x="8494713" y="3530600"/>
            <a:ext cx="344487" cy="263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b="1">
                <a:solidFill>
                  <a:srgbClr val="0000FF"/>
                </a:solidFill>
              </a:rPr>
              <a:t>LIG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2625"/>
            <a:ext cx="8991600" cy="5443538"/>
          </a:xfrm>
        </p:spPr>
        <p:txBody>
          <a:bodyPr rtlCol="0">
            <a:normAutofit/>
          </a:bodyPr>
          <a:lstStyle/>
          <a:p>
            <a:pPr eaLnBrk="1" fontAlgn="auto" hangingPunct="1">
              <a:spcAft>
                <a:spcPts val="0"/>
              </a:spcAft>
              <a:buFont typeface="Arial"/>
              <a:buChar char="•"/>
              <a:defRPr/>
            </a:pPr>
            <a:r>
              <a:rPr lang="en-US" dirty="0" smtClean="0"/>
              <a:t>Drug Discovery and Virtual Screening</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dirty="0" smtClean="0"/>
              <a:t>Non-bonded interactions kernel implementations</a:t>
            </a:r>
          </a:p>
          <a:p>
            <a:pPr lvl="1" eaLnBrk="1" fontAlgn="auto" hangingPunct="1">
              <a:spcAft>
                <a:spcPts val="0"/>
              </a:spcAft>
              <a:buFont typeface="Arial"/>
              <a:buChar char="–"/>
              <a:defRPr/>
            </a:pPr>
            <a:r>
              <a:rPr lang="en-US" sz="3200" dirty="0" smtClean="0"/>
              <a:t>Cell Broadband Engine</a:t>
            </a:r>
          </a:p>
          <a:p>
            <a:pPr lvl="1" eaLnBrk="1" fontAlgn="auto" hangingPunct="1">
              <a:spcAft>
                <a:spcPts val="0"/>
              </a:spcAft>
              <a:buFont typeface="Arial"/>
              <a:buChar char="–"/>
              <a:defRPr/>
            </a:pPr>
            <a:r>
              <a:rPr lang="en-US" sz="3200" dirty="0" smtClean="0"/>
              <a:t>GPU</a:t>
            </a:r>
          </a:p>
          <a:p>
            <a:pPr lvl="1" eaLnBrk="1" fontAlgn="auto" hangingPunct="1">
              <a:spcAft>
                <a:spcPts val="0"/>
              </a:spcAft>
              <a:buFont typeface="Arial"/>
              <a:buChar char="–"/>
              <a:defRPr/>
            </a:pPr>
            <a:r>
              <a:rPr lang="en-US" sz="3200" b="1" dirty="0" smtClean="0">
                <a:solidFill>
                  <a:srgbClr val="FF0000"/>
                </a:solidFill>
              </a:rPr>
              <a:t>Cluster; MPI/</a:t>
            </a:r>
            <a:r>
              <a:rPr lang="en-US" sz="3200" b="1" dirty="0" err="1" smtClean="0">
                <a:solidFill>
                  <a:srgbClr val="FF0000"/>
                </a:solidFill>
              </a:rPr>
              <a:t>OpenMP</a:t>
            </a:r>
            <a:endParaRPr lang="en-US" sz="3200" b="1" dirty="0" smtClean="0">
              <a:solidFill>
                <a:srgbClr val="FF0000"/>
              </a:solidFill>
            </a:endParaRPr>
          </a:p>
          <a:p>
            <a:pPr lvl="1" eaLnBrk="1" fontAlgn="auto" hangingPunct="1">
              <a:spcAft>
                <a:spcPts val="0"/>
              </a:spcAft>
              <a:buFont typeface="Arial"/>
              <a:buChar char="–"/>
              <a:defRPr/>
            </a:pPr>
            <a:r>
              <a:rPr lang="en-US" sz="3200" dirty="0" smtClean="0"/>
              <a:t>Intel Xeon Phi</a:t>
            </a:r>
          </a:p>
          <a:p>
            <a:pPr marL="457200" lvl="1" indent="0" eaLnBrk="1" fontAlgn="auto" hangingPunct="1">
              <a:spcAft>
                <a:spcPts val="0"/>
              </a:spcAft>
              <a:buFont typeface="Arial"/>
              <a:buNone/>
              <a:defRPr/>
            </a:pPr>
            <a:endParaRPr lang="en-US" sz="3200" dirty="0" smtClean="0"/>
          </a:p>
          <a:p>
            <a:pPr eaLnBrk="1" fontAlgn="auto" hangingPunct="1">
              <a:spcAft>
                <a:spcPts val="0"/>
              </a:spcAft>
              <a:buFont typeface="Arial"/>
              <a:buChar char="•"/>
              <a:defRPr/>
            </a:pPr>
            <a:r>
              <a:rPr lang="en-US" dirty="0" smtClean="0"/>
              <a:t>Conclusions and outlook</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166688" y="144463"/>
            <a:ext cx="8794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_tradnl" sz="2800" b="1"/>
              <a:t>DISTRIBUTED AND SHARED MEMORY IMPLEMENTATIONS</a:t>
            </a:r>
          </a:p>
        </p:txBody>
      </p:sp>
      <p:pic>
        <p:nvPicPr>
          <p:cNvPr id="2867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7575" y="787400"/>
            <a:ext cx="6689725"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5"/>
          <p:cNvSpPr txBox="1">
            <a:spLocks noChangeArrowheads="1"/>
          </p:cNvSpPr>
          <p:nvPr/>
        </p:nvSpPr>
        <p:spPr bwMode="auto">
          <a:xfrm>
            <a:off x="1801813" y="5800725"/>
            <a:ext cx="3938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_tradnl" b="1"/>
              <a:t>Centro de Supercomputación de la</a:t>
            </a:r>
          </a:p>
          <a:p>
            <a:pPr eaLnBrk="1" hangingPunct="1"/>
            <a:r>
              <a:rPr lang="es-ES_tradnl" b="1"/>
              <a:t>Fundación Parque Científico de Murcia</a:t>
            </a:r>
            <a:endParaRPr lang="en-US"/>
          </a:p>
        </p:txBody>
      </p:sp>
      <p:pic>
        <p:nvPicPr>
          <p:cNvPr id="2867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5276850"/>
            <a:ext cx="190817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17588" y="3821113"/>
            <a:ext cx="6488112" cy="527050"/>
          </a:xfrm>
          <a:prstGeom prst="rect">
            <a:avLst/>
          </a:prstGeom>
          <a:noFill/>
          <a:ln w="28575"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1217613" y="14288"/>
            <a:ext cx="6788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_tradnl" sz="3000" b="1"/>
              <a:t>HYBRID OPENMP-MPI IMPLEMENTATION</a:t>
            </a:r>
          </a:p>
        </p:txBody>
      </p:sp>
      <p:pic>
        <p:nvPicPr>
          <p:cNvPr id="29699" name="Picture 4" descr="overlapped.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731838"/>
            <a:ext cx="6772275"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5"/>
          <p:cNvSpPr>
            <a:spLocks noChangeArrowheads="1"/>
          </p:cNvSpPr>
          <p:nvPr/>
        </p:nvSpPr>
        <p:spPr bwMode="auto">
          <a:xfrm>
            <a:off x="452438" y="4492625"/>
            <a:ext cx="8023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pitchFamily="34" charset="0"/>
              <a:buChar char="•"/>
            </a:pPr>
            <a:r>
              <a:rPr lang="en-US"/>
              <a:t>Communication and computation can be overlapped by asynchronous send/receive instructions</a:t>
            </a:r>
          </a:p>
          <a:p>
            <a:pPr marL="742950" lvl="1" indent="-285750">
              <a:buFont typeface="Arial" pitchFamily="34" charset="0"/>
              <a:buChar char="•"/>
            </a:pPr>
            <a:r>
              <a:rPr lang="en-US"/>
              <a:t>Data sent with MPI_Isend and MPI_Irecv</a:t>
            </a:r>
          </a:p>
          <a:p>
            <a:pPr marL="742950" lvl="1" indent="-285750">
              <a:buFont typeface="Arial" pitchFamily="34" charset="0"/>
              <a:buChar char="•"/>
            </a:pPr>
            <a:r>
              <a:rPr lang="en-US"/>
              <a:t>As soon as a </a:t>
            </a:r>
            <a:r>
              <a:rPr lang="en-US" b="1">
                <a:solidFill>
                  <a:srgbClr val="3366FF"/>
                </a:solidFill>
              </a:rPr>
              <a:t>nlig</a:t>
            </a:r>
            <a:r>
              <a:rPr lang="en-US"/>
              <a:t> packet is received by a node, processors start computations while waiting for further data</a:t>
            </a:r>
          </a:p>
          <a:p>
            <a:pPr marL="285750" indent="-285750">
              <a:buFont typeface="Arial" pitchFamily="34" charset="0"/>
              <a:buChar char="•"/>
            </a:pPr>
            <a:r>
              <a:rPr lang="en-US"/>
              <a:t>Code is also vectorized</a:t>
            </a:r>
          </a:p>
          <a:p>
            <a:pPr marL="742950" lvl="1" indent="-285750">
              <a:buFont typeface="Arial" pitchFamily="34" charset="0"/>
              <a:buChar char="•"/>
            </a:pPr>
            <a:r>
              <a:rPr lang="en-US"/>
              <a:t>x86 SSE instructions set</a:t>
            </a:r>
          </a:p>
          <a:p>
            <a:pPr marL="742950" lvl="1" indent="-285750">
              <a:buFont typeface="Arial" pitchFamily="34" charset="0"/>
              <a:buChar char="•"/>
            </a:pPr>
            <a:r>
              <a:rPr lang="en-US">
                <a:solidFill>
                  <a:srgbClr val="3366FF"/>
                </a:solidFill>
              </a:rPr>
              <a:t>nlig</a:t>
            </a:r>
            <a:r>
              <a:rPr lang="en-US"/>
              <a:t> info is copied four times into 128 bytes vectors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1847850" y="0"/>
            <a:ext cx="50006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_tradnl" sz="3000" b="1"/>
              <a:t>PERFORMANCE COMPARISON</a:t>
            </a:r>
          </a:p>
        </p:txBody>
      </p:sp>
      <p:pic>
        <p:nvPicPr>
          <p:cNvPr id="30723" name="Picture 5" descr="compCuda.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006475"/>
            <a:ext cx="7489825"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77825" y="5365750"/>
            <a:ext cx="8558213" cy="1754188"/>
          </a:xfrm>
          <a:prstGeom prst="rect">
            <a:avLst/>
          </a:prstGeom>
          <a:noFill/>
        </p:spPr>
        <p:txBody>
          <a:bodyPr wrap="none">
            <a:spAutoFit/>
          </a:bodyPr>
          <a:lstStyle/>
          <a:p>
            <a:pPr marL="285750" indent="-285750" fontAlgn="auto">
              <a:spcBef>
                <a:spcPts val="0"/>
              </a:spcBef>
              <a:spcAft>
                <a:spcPts val="0"/>
              </a:spcAft>
              <a:buFont typeface="Arial"/>
              <a:buChar char="•"/>
              <a:defRPr/>
            </a:pPr>
            <a:r>
              <a:rPr lang="en-US" dirty="0">
                <a:latin typeface="+mn-lt"/>
                <a:cs typeface="+mn-cs"/>
              </a:rPr>
              <a:t>Performance: Supercomputing Center (SC) similar to GPU for Virtual Screening kernels</a:t>
            </a:r>
          </a:p>
          <a:p>
            <a:pPr marL="285750" indent="-285750" fontAlgn="auto">
              <a:spcBef>
                <a:spcPts val="0"/>
              </a:spcBef>
              <a:spcAft>
                <a:spcPts val="0"/>
              </a:spcAft>
              <a:buFont typeface="Arial"/>
              <a:buChar char="•"/>
              <a:defRPr/>
            </a:pPr>
            <a:r>
              <a:rPr lang="en-US" dirty="0">
                <a:latin typeface="+mn-lt"/>
                <a:cs typeface="+mn-cs"/>
              </a:rPr>
              <a:t>Price: SC (M€) &gt;&gt;&gt; GPU (K€) !!!  (do you want to spare thousands of euros???)</a:t>
            </a:r>
          </a:p>
          <a:p>
            <a:pPr marL="285750" indent="-285750" fontAlgn="auto">
              <a:spcBef>
                <a:spcPts val="0"/>
              </a:spcBef>
              <a:spcAft>
                <a:spcPts val="0"/>
              </a:spcAft>
              <a:buFont typeface="Arial"/>
              <a:buChar char="•"/>
              <a:defRPr/>
            </a:pPr>
            <a:r>
              <a:rPr lang="en-US" dirty="0">
                <a:latin typeface="+mn-lt"/>
                <a:cs typeface="+mn-cs"/>
              </a:rPr>
              <a:t>Power consumption: SC &gt;&gt;&gt; GPU !!! (do you want to be green???)</a:t>
            </a:r>
          </a:p>
          <a:p>
            <a:pPr marL="285750" indent="-285750" fontAlgn="auto">
              <a:spcBef>
                <a:spcPts val="0"/>
              </a:spcBef>
              <a:spcAft>
                <a:spcPts val="0"/>
              </a:spcAft>
              <a:buFont typeface="Arial"/>
              <a:buChar char="•"/>
              <a:defRPr/>
            </a:pPr>
            <a:endParaRPr lang="en-US" dirty="0">
              <a:latin typeface="+mn-lt"/>
              <a:cs typeface="+mn-cs"/>
            </a:endParaRPr>
          </a:p>
          <a:p>
            <a:pPr fontAlgn="auto">
              <a:spcBef>
                <a:spcPts val="0"/>
              </a:spcBef>
              <a:spcAft>
                <a:spcPts val="0"/>
              </a:spcAft>
              <a:defRPr/>
            </a:pPr>
            <a:r>
              <a:rPr lang="en-US" dirty="0">
                <a:latin typeface="+mn-lt"/>
                <a:cs typeface="+mn-cs"/>
              </a:rPr>
              <a:t>YOU ARE WASTING YOUR TIME AND MONEY !!! INVEST YOUR SC BUDGET IN GPUs !!! </a:t>
            </a:r>
          </a:p>
          <a:p>
            <a:pPr marL="285750" indent="-285750" fontAlgn="auto">
              <a:spcBef>
                <a:spcPts val="0"/>
              </a:spcBef>
              <a:spcAft>
                <a:spcPts val="0"/>
              </a:spcAft>
              <a:buFont typeface="Arial"/>
              <a:buChar char="•"/>
              <a:defRPr/>
            </a:pPr>
            <a:endParaRPr lang="en-US" dirty="0">
              <a:latin typeface="+mn-lt"/>
              <a:cs typeface="+mn-cs"/>
            </a:endParaRPr>
          </a:p>
        </p:txBody>
      </p:sp>
      <p:cxnSp>
        <p:nvCxnSpPr>
          <p:cNvPr id="5" name="Straight Connector 4"/>
          <p:cNvCxnSpPr/>
          <p:nvPr/>
        </p:nvCxnSpPr>
        <p:spPr>
          <a:xfrm flipH="1" flipV="1">
            <a:off x="1498600" y="3902075"/>
            <a:ext cx="6578600" cy="22225"/>
          </a:xfrm>
          <a:prstGeom prst="line">
            <a:avLst/>
          </a:prstGeom>
          <a:ln>
            <a:solidFill>
              <a:srgbClr val="3366FF"/>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2625"/>
            <a:ext cx="8991600" cy="5443538"/>
          </a:xfrm>
        </p:spPr>
        <p:txBody>
          <a:bodyPr rtlCol="0">
            <a:normAutofit/>
          </a:bodyPr>
          <a:lstStyle/>
          <a:p>
            <a:pPr eaLnBrk="1" fontAlgn="auto" hangingPunct="1">
              <a:spcAft>
                <a:spcPts val="0"/>
              </a:spcAft>
              <a:buFont typeface="Arial"/>
              <a:buChar char="•"/>
              <a:defRPr/>
            </a:pPr>
            <a:r>
              <a:rPr lang="en-US" dirty="0" smtClean="0"/>
              <a:t>Drug Discovery and Virtual Screening</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dirty="0" smtClean="0"/>
              <a:t>Non-bonded interactions kernel implementations</a:t>
            </a:r>
          </a:p>
          <a:p>
            <a:pPr lvl="1" eaLnBrk="1" fontAlgn="auto" hangingPunct="1">
              <a:spcAft>
                <a:spcPts val="0"/>
              </a:spcAft>
              <a:buFont typeface="Arial"/>
              <a:buChar char="–"/>
              <a:defRPr/>
            </a:pPr>
            <a:r>
              <a:rPr lang="en-US" sz="3200" dirty="0" smtClean="0"/>
              <a:t>Cell Broadband Engine</a:t>
            </a:r>
          </a:p>
          <a:p>
            <a:pPr lvl="1" eaLnBrk="1" fontAlgn="auto" hangingPunct="1">
              <a:spcAft>
                <a:spcPts val="0"/>
              </a:spcAft>
              <a:buFont typeface="Arial"/>
              <a:buChar char="–"/>
              <a:defRPr/>
            </a:pPr>
            <a:r>
              <a:rPr lang="en-US" sz="3200" dirty="0" smtClean="0">
                <a:solidFill>
                  <a:srgbClr val="000000"/>
                </a:solidFill>
              </a:rPr>
              <a:t>GPU</a:t>
            </a:r>
          </a:p>
          <a:p>
            <a:pPr lvl="1" eaLnBrk="1" fontAlgn="auto" hangingPunct="1">
              <a:spcAft>
                <a:spcPts val="0"/>
              </a:spcAft>
              <a:buFont typeface="Arial"/>
              <a:buChar char="–"/>
              <a:defRPr/>
            </a:pPr>
            <a:r>
              <a:rPr lang="en-US" sz="3200" dirty="0" smtClean="0"/>
              <a:t>Cluster; MPI/</a:t>
            </a:r>
            <a:r>
              <a:rPr lang="en-US" sz="3200" dirty="0" err="1" smtClean="0"/>
              <a:t>OpenMP</a:t>
            </a:r>
            <a:endParaRPr lang="en-US" sz="3200" dirty="0" smtClean="0"/>
          </a:p>
          <a:p>
            <a:pPr lvl="1" eaLnBrk="1" fontAlgn="auto" hangingPunct="1">
              <a:spcAft>
                <a:spcPts val="0"/>
              </a:spcAft>
              <a:buFont typeface="Arial"/>
              <a:buChar char="–"/>
              <a:defRPr/>
            </a:pPr>
            <a:r>
              <a:rPr lang="en-US" sz="3200" b="1" dirty="0" smtClean="0">
                <a:solidFill>
                  <a:srgbClr val="FF0000"/>
                </a:solidFill>
              </a:rPr>
              <a:t>Intel Xeon Phi</a:t>
            </a:r>
          </a:p>
          <a:p>
            <a:pPr marL="457200" lvl="1" indent="0" eaLnBrk="1" fontAlgn="auto" hangingPunct="1">
              <a:spcAft>
                <a:spcPts val="0"/>
              </a:spcAft>
              <a:buFont typeface="Arial"/>
              <a:buNone/>
              <a:defRPr/>
            </a:pPr>
            <a:endParaRPr lang="en-US" sz="3200" dirty="0" smtClean="0"/>
          </a:p>
          <a:p>
            <a:pPr eaLnBrk="1" fontAlgn="auto" hangingPunct="1">
              <a:spcAft>
                <a:spcPts val="0"/>
              </a:spcAft>
              <a:buFont typeface="Arial"/>
              <a:buChar char="•"/>
              <a:defRPr/>
            </a:pPr>
            <a:r>
              <a:rPr lang="en-US" dirty="0" smtClean="0"/>
              <a:t>Conclusions and outlook</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989013" y="160338"/>
            <a:ext cx="24161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3000"/>
              <a:t>PERSPECTIVES</a:t>
            </a:r>
          </a:p>
        </p:txBody>
      </p:sp>
      <p:sp>
        <p:nvSpPr>
          <p:cNvPr id="3" name="TextBox 2"/>
          <p:cNvSpPr txBox="1"/>
          <p:nvPr/>
        </p:nvSpPr>
        <p:spPr>
          <a:xfrm>
            <a:off x="655638" y="793750"/>
            <a:ext cx="7962900" cy="6216650"/>
          </a:xfrm>
          <a:prstGeom prst="rect">
            <a:avLst/>
          </a:prstGeom>
          <a:noFill/>
        </p:spPr>
        <p:txBody>
          <a:bodyPr>
            <a:spAutoFit/>
          </a:bodyPr>
          <a:lstStyle/>
          <a:p>
            <a:pPr marL="742950" lvl="1" indent="-285750" fontAlgn="auto">
              <a:spcBef>
                <a:spcPts val="0"/>
              </a:spcBef>
              <a:spcAft>
                <a:spcPts val="0"/>
              </a:spcAft>
              <a:buFont typeface="Arial"/>
              <a:buChar char="•"/>
              <a:defRPr/>
            </a:pPr>
            <a:endParaRPr lang="en-US" sz="2200" dirty="0">
              <a:solidFill>
                <a:srgbClr val="000000"/>
              </a:solidFill>
              <a:latin typeface="+mn-lt"/>
              <a:cs typeface="+mn-cs"/>
              <a:sym typeface="Wingdings"/>
            </a:endParaRPr>
          </a:p>
          <a:p>
            <a:pPr marL="742950" lvl="1" indent="-285750" fontAlgn="auto">
              <a:spcBef>
                <a:spcPts val="0"/>
              </a:spcBef>
              <a:spcAft>
                <a:spcPts val="0"/>
              </a:spcAft>
              <a:buFont typeface="Arial"/>
              <a:buChar char="•"/>
              <a:defRPr/>
            </a:pPr>
            <a:endParaRPr lang="en-US" sz="2200" dirty="0">
              <a:solidFill>
                <a:srgbClr val="000000"/>
              </a:solidFill>
              <a:latin typeface="+mn-lt"/>
              <a:cs typeface="+mn-cs"/>
              <a:sym typeface="Wingdings"/>
            </a:endParaRPr>
          </a:p>
          <a:p>
            <a:pPr marL="742950" lvl="1" indent="-285750" fontAlgn="auto">
              <a:spcBef>
                <a:spcPts val="0"/>
              </a:spcBef>
              <a:spcAft>
                <a:spcPts val="0"/>
              </a:spcAft>
              <a:buFont typeface="Arial"/>
              <a:buChar char="•"/>
              <a:defRPr/>
            </a:pPr>
            <a:r>
              <a:rPr lang="en-US" sz="2200" dirty="0">
                <a:solidFill>
                  <a:srgbClr val="000000"/>
                </a:solidFill>
                <a:latin typeface="+mn-lt"/>
                <a:cs typeface="+mn-cs"/>
                <a:sym typeface="Wingdings"/>
              </a:rPr>
              <a:t>EXPLOIT NOT ONLY GPUS BUT HETEROGENEOUS PARALLEL SYSTEMS AS A WHOLE SYSTEM FOR DRUG DISCOVERY</a:t>
            </a:r>
          </a:p>
          <a:p>
            <a:pPr marL="742950" lvl="1" indent="-285750" fontAlgn="auto">
              <a:spcBef>
                <a:spcPts val="0"/>
              </a:spcBef>
              <a:spcAft>
                <a:spcPts val="0"/>
              </a:spcAft>
              <a:buFont typeface="Arial"/>
              <a:buChar char="•"/>
              <a:defRPr/>
            </a:pPr>
            <a:endParaRPr lang="en-US" sz="2200" dirty="0">
              <a:solidFill>
                <a:srgbClr val="000000"/>
              </a:solidFill>
              <a:latin typeface="+mn-lt"/>
              <a:cs typeface="+mn-cs"/>
              <a:sym typeface="Wingdings"/>
            </a:endParaRPr>
          </a:p>
          <a:p>
            <a:pPr marL="742950" lvl="1" indent="-285750" fontAlgn="auto">
              <a:spcBef>
                <a:spcPts val="0"/>
              </a:spcBef>
              <a:spcAft>
                <a:spcPts val="0"/>
              </a:spcAft>
              <a:buFont typeface="Arial"/>
              <a:buChar char="•"/>
              <a:defRPr/>
            </a:pPr>
            <a:r>
              <a:rPr lang="en-US" sz="2200" dirty="0">
                <a:solidFill>
                  <a:srgbClr val="000000"/>
                </a:solidFill>
                <a:latin typeface="+mn-lt"/>
                <a:cs typeface="+mn-cs"/>
                <a:sym typeface="Wingdings"/>
              </a:rPr>
              <a:t>BE ALSO ENERGY EFFICIENT; design algorithms accordingly</a:t>
            </a:r>
          </a:p>
          <a:p>
            <a:pPr marL="742950" lvl="1" indent="-285750" fontAlgn="auto">
              <a:spcBef>
                <a:spcPts val="0"/>
              </a:spcBef>
              <a:spcAft>
                <a:spcPts val="0"/>
              </a:spcAft>
              <a:buFont typeface="Arial"/>
              <a:buChar char="•"/>
              <a:defRPr/>
            </a:pPr>
            <a:endParaRPr lang="en-US" sz="2200" dirty="0">
              <a:solidFill>
                <a:srgbClr val="000000"/>
              </a:solidFill>
              <a:latin typeface="+mn-lt"/>
              <a:cs typeface="+mn-cs"/>
              <a:sym typeface="Wingdings"/>
            </a:endParaRPr>
          </a:p>
          <a:p>
            <a:pPr marL="742950" lvl="1" indent="-285750" fontAlgn="auto">
              <a:spcBef>
                <a:spcPts val="0"/>
              </a:spcBef>
              <a:spcAft>
                <a:spcPts val="0"/>
              </a:spcAft>
              <a:buFont typeface="Arial"/>
              <a:buChar char="•"/>
              <a:defRPr/>
            </a:pPr>
            <a:r>
              <a:rPr lang="en-US" sz="2200" dirty="0">
                <a:solidFill>
                  <a:srgbClr val="000000"/>
                </a:solidFill>
                <a:latin typeface="+mn-lt"/>
                <a:cs typeface="+mn-cs"/>
                <a:sym typeface="Wingdings"/>
              </a:rPr>
              <a:t>THANKS TO GPU COMPUTING POWER; IMPROVE ACCURACY AND REALISM OF CURRENT VIRTUAL SCREENING METHODS</a:t>
            </a:r>
          </a:p>
          <a:p>
            <a:pPr marL="742950" lvl="1" indent="-285750" fontAlgn="auto">
              <a:spcBef>
                <a:spcPts val="0"/>
              </a:spcBef>
              <a:spcAft>
                <a:spcPts val="0"/>
              </a:spcAft>
              <a:buFont typeface="Arial"/>
              <a:buChar char="•"/>
              <a:defRPr/>
            </a:pPr>
            <a:endParaRPr lang="en-US" sz="2200" dirty="0">
              <a:solidFill>
                <a:srgbClr val="000000"/>
              </a:solidFill>
              <a:latin typeface="+mn-lt"/>
              <a:cs typeface="+mn-cs"/>
              <a:sym typeface="Wingdings"/>
            </a:endParaRPr>
          </a:p>
          <a:p>
            <a:pPr marL="742950" lvl="1" indent="-285750" fontAlgn="auto">
              <a:spcBef>
                <a:spcPts val="0"/>
              </a:spcBef>
              <a:spcAft>
                <a:spcPts val="0"/>
              </a:spcAft>
              <a:buFont typeface="Arial"/>
              <a:buChar char="•"/>
              <a:defRPr/>
            </a:pPr>
            <a:r>
              <a:rPr lang="en-US" sz="2200" dirty="0">
                <a:solidFill>
                  <a:srgbClr val="000000"/>
                </a:solidFill>
                <a:latin typeface="+mn-lt"/>
                <a:cs typeface="+mn-cs"/>
                <a:sym typeface="Wingdings"/>
              </a:rPr>
              <a:t>APPLY OUR IMPLEMENTATIONS AND VIRTUAL SCREENING PROGRAMS TO A BROADER RANGE OF DRUG DISCOVERY PROBLEMS AND CONTRIBUTE TO THE DISCOVERY OF NEW DRUGS</a:t>
            </a:r>
          </a:p>
          <a:p>
            <a:pPr marL="742950" lvl="1" indent="-285750" fontAlgn="auto">
              <a:spcBef>
                <a:spcPts val="0"/>
              </a:spcBef>
              <a:spcAft>
                <a:spcPts val="0"/>
              </a:spcAft>
              <a:buFont typeface="Arial"/>
              <a:buChar char="•"/>
              <a:defRPr/>
            </a:pPr>
            <a:endParaRPr lang="en-US" dirty="0">
              <a:solidFill>
                <a:srgbClr val="000000"/>
              </a:solidFill>
              <a:latin typeface="+mn-lt"/>
              <a:cs typeface="+mn-cs"/>
              <a:sym typeface="Wingdings"/>
            </a:endParaRPr>
          </a:p>
          <a:p>
            <a:pPr lvl="1" fontAlgn="auto">
              <a:spcBef>
                <a:spcPts val="0"/>
              </a:spcBef>
              <a:spcAft>
                <a:spcPts val="0"/>
              </a:spcAft>
              <a:defRPr/>
            </a:pPr>
            <a:endParaRPr lang="en-US" dirty="0">
              <a:solidFill>
                <a:srgbClr val="000000"/>
              </a:solidFill>
              <a:latin typeface="+mn-lt"/>
              <a:cs typeface="+mn-cs"/>
              <a:sym typeface="Wingdings"/>
            </a:endParaRPr>
          </a:p>
          <a:p>
            <a:pPr marL="742950" lvl="1" indent="-285750" fontAlgn="auto">
              <a:spcBef>
                <a:spcPts val="0"/>
              </a:spcBef>
              <a:spcAft>
                <a:spcPts val="0"/>
              </a:spcAft>
              <a:buFont typeface="Arial"/>
              <a:buChar char="•"/>
              <a:defRPr/>
            </a:pPr>
            <a:endParaRPr lang="en-US" dirty="0">
              <a:solidFill>
                <a:srgbClr val="000000"/>
              </a:solidFill>
              <a:latin typeface="+mn-lt"/>
              <a:cs typeface="+mn-cs"/>
              <a:sym typeface="Wingdings"/>
            </a:endParaRPr>
          </a:p>
          <a:p>
            <a:pPr marL="285750" indent="-285750" fontAlgn="auto">
              <a:spcBef>
                <a:spcPts val="0"/>
              </a:spcBef>
              <a:spcAft>
                <a:spcPts val="0"/>
              </a:spcAft>
              <a:buFont typeface="Arial"/>
              <a:buChar char="•"/>
              <a:defRPr/>
            </a:pPr>
            <a:endParaRPr lang="en-US" dirty="0">
              <a:latin typeface="+mn-lt"/>
              <a:cs typeface="+mn-cs"/>
              <a:sym typeface="Wingdings"/>
            </a:endParaRPr>
          </a:p>
          <a:p>
            <a:pPr marL="285750" indent="-285750" fontAlgn="auto">
              <a:spcBef>
                <a:spcPts val="0"/>
              </a:spcBef>
              <a:spcAft>
                <a:spcPts val="0"/>
              </a:spcAft>
              <a:buFont typeface="Arial"/>
              <a:buChar char="•"/>
              <a:defRPr/>
            </a:pPr>
            <a:endParaRPr lang="en-US" dirty="0">
              <a:latin typeface="+mn-lt"/>
              <a:cs typeface="+mn-cs"/>
            </a:endParaRPr>
          </a:p>
        </p:txBody>
      </p:sp>
      <p:pic>
        <p:nvPicPr>
          <p:cNvPr id="327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83820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p:cNvSpPr txBox="1">
            <a:spLocks noChangeArrowheads="1"/>
          </p:cNvSpPr>
          <p:nvPr/>
        </p:nvSpPr>
        <p:spPr bwMode="auto">
          <a:xfrm>
            <a:off x="2419350" y="-36513"/>
            <a:ext cx="457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_tradnl" sz="3000" b="1"/>
              <a:t>DRUG DISCOVERY PROCESS</a:t>
            </a:r>
          </a:p>
        </p:txBody>
      </p:sp>
      <p:pic>
        <p:nvPicPr>
          <p:cNvPr id="614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429000"/>
            <a:ext cx="58674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33575" y="609600"/>
            <a:ext cx="3535363" cy="2601913"/>
          </a:xfrm>
          <a:prstGeom prst="rect">
            <a:avLst/>
          </a:prstGeom>
          <a:noFill/>
          <a:ln w="57150" cmpd="sng">
            <a:solidFill>
              <a:srgbClr val="FF0000"/>
            </a:solidFill>
            <a:prstDash val="lg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3163" y="3833813"/>
            <a:ext cx="543083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1"/>
          <p:cNvSpPr>
            <a:spLocks noGrp="1" noChangeArrowheads="1"/>
          </p:cNvSpPr>
          <p:nvPr>
            <p:ph type="title"/>
          </p:nvPr>
        </p:nvSpPr>
        <p:spPr>
          <a:xfrm>
            <a:off x="457200" y="-61913"/>
            <a:ext cx="8229600" cy="1143001"/>
          </a:xfrm>
        </p:spPr>
        <p:txBody>
          <a:bodyPr/>
          <a:lstStyle/>
          <a:p>
            <a:pPr eaLnBrk="1" hangingPunct="1"/>
            <a:r>
              <a:rPr lang="en-US" smtClean="0"/>
              <a:t>Programming Xeon Phi</a:t>
            </a:r>
          </a:p>
        </p:txBody>
      </p:sp>
      <p:sp>
        <p:nvSpPr>
          <p:cNvPr id="6146" name="Rectangle 2"/>
          <p:cNvSpPr>
            <a:spLocks noGrp="1" noChangeArrowheads="1"/>
          </p:cNvSpPr>
          <p:nvPr>
            <p:ph sz="quarter" idx="1"/>
          </p:nvPr>
        </p:nvSpPr>
        <p:spPr>
          <a:xfrm>
            <a:off x="457200" y="1081088"/>
            <a:ext cx="8229600" cy="4525962"/>
          </a:xfrm>
        </p:spPr>
        <p:txBody>
          <a:bodyPr rtlCol="0">
            <a:normAutofit fontScale="62500" lnSpcReduction="20000"/>
          </a:bodyPr>
          <a:lstStyle/>
          <a:p>
            <a:pPr eaLnBrk="1" fontAlgn="auto" hangingPunct="1">
              <a:spcAft>
                <a:spcPts val="0"/>
              </a:spcAft>
              <a:buFont typeface="Arial"/>
              <a:buChar char="•"/>
              <a:defRPr/>
            </a:pPr>
            <a:r>
              <a:rPr lang="en-US" dirty="0" smtClean="0"/>
              <a:t>Ease-of-use and programmability are </a:t>
            </a:r>
            <a:br>
              <a:rPr lang="en-US" dirty="0" smtClean="0"/>
            </a:br>
            <a:r>
              <a:rPr lang="en-US" dirty="0" smtClean="0"/>
              <a:t>selling points of </a:t>
            </a:r>
            <a:r>
              <a:rPr lang="en-US" dirty="0" err="1" smtClean="0"/>
              <a:t>XeonPhi</a:t>
            </a:r>
            <a:r>
              <a:rPr lang="en-US" dirty="0" smtClean="0"/>
              <a:t>, </a:t>
            </a:r>
            <a:r>
              <a:rPr lang="en-US" b="1" u="sng" dirty="0" smtClean="0">
                <a:solidFill>
                  <a:srgbClr val="FF0000"/>
                </a:solidFill>
              </a:rPr>
              <a:t>what is the truth?  </a:t>
            </a:r>
          </a:p>
          <a:p>
            <a:pPr eaLnBrk="1" fontAlgn="auto" hangingPunct="1">
              <a:spcAft>
                <a:spcPts val="0"/>
              </a:spcAft>
              <a:buFont typeface="Arial"/>
              <a:buChar char="•"/>
              <a:defRPr/>
            </a:pPr>
            <a:r>
              <a:rPr lang="en-US" dirty="0" smtClean="0"/>
              <a:t>2 running modes</a:t>
            </a:r>
          </a:p>
          <a:p>
            <a:pPr lvl="1" eaLnBrk="1" fontAlgn="auto" hangingPunct="1">
              <a:spcAft>
                <a:spcPts val="0"/>
              </a:spcAft>
              <a:buFont typeface="Arial"/>
              <a:buChar char="–"/>
              <a:defRPr/>
            </a:pPr>
            <a:r>
              <a:rPr lang="en-US" dirty="0" smtClean="0"/>
              <a:t>offload </a:t>
            </a:r>
            <a:r>
              <a:rPr lang="en-US" dirty="0"/>
              <a:t>mode - the main application is running on the host, and it only offloads selected (highly parallel, computationally intensive) work to the </a:t>
            </a:r>
            <a:r>
              <a:rPr lang="en-US" dirty="0" smtClean="0"/>
              <a:t>coprocessor</a:t>
            </a:r>
          </a:p>
          <a:p>
            <a:pPr lvl="1" eaLnBrk="1" fontAlgn="auto" hangingPunct="1">
              <a:spcAft>
                <a:spcPts val="0"/>
              </a:spcAft>
              <a:buFont typeface="Arial"/>
              <a:buChar char="–"/>
              <a:defRPr/>
            </a:pPr>
            <a:r>
              <a:rPr lang="en-US" b="1" u="sng" dirty="0" smtClean="0">
                <a:solidFill>
                  <a:srgbClr val="FF0000"/>
                </a:solidFill>
              </a:rPr>
              <a:t>native </a:t>
            </a:r>
            <a:r>
              <a:rPr lang="en-US" b="1" u="sng" dirty="0">
                <a:solidFill>
                  <a:srgbClr val="FF0000"/>
                </a:solidFill>
              </a:rPr>
              <a:t>mode </a:t>
            </a:r>
            <a:r>
              <a:rPr lang="en-US" dirty="0"/>
              <a:t>- the application runs independently, on the Xeon Phi only, and can communicate with the main processor or other </a:t>
            </a:r>
            <a:r>
              <a:rPr lang="en-US" dirty="0" smtClean="0"/>
              <a:t>coprocessors through </a:t>
            </a:r>
            <a:r>
              <a:rPr lang="en-US" dirty="0"/>
              <a:t>the system bus. </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dirty="0" smtClean="0"/>
              <a:t>Programming models</a:t>
            </a:r>
          </a:p>
          <a:p>
            <a:pPr lvl="1" eaLnBrk="1" fontAlgn="auto" hangingPunct="1">
              <a:spcAft>
                <a:spcPts val="0"/>
              </a:spcAft>
              <a:buFont typeface="Arial"/>
              <a:buChar char="–"/>
              <a:defRPr/>
            </a:pPr>
            <a:r>
              <a:rPr lang="en-US" dirty="0" err="1" smtClean="0"/>
              <a:t>Pthreads</a:t>
            </a:r>
            <a:r>
              <a:rPr lang="en-US" dirty="0" smtClean="0"/>
              <a:t>, </a:t>
            </a:r>
            <a:r>
              <a:rPr lang="en-US" b="1" u="sng" dirty="0" err="1" smtClean="0">
                <a:solidFill>
                  <a:srgbClr val="FF0000"/>
                </a:solidFill>
              </a:rPr>
              <a:t>OpenMP</a:t>
            </a:r>
            <a:r>
              <a:rPr lang="en-US" dirty="0" smtClean="0"/>
              <a:t>, </a:t>
            </a:r>
            <a:r>
              <a:rPr lang="en-US" dirty="0" err="1" smtClean="0"/>
              <a:t>OpenCL</a:t>
            </a:r>
            <a:r>
              <a:rPr lang="en-US" dirty="0" smtClean="0"/>
              <a:t>, …</a:t>
            </a:r>
          </a:p>
          <a:p>
            <a:pPr lvl="1" eaLnBrk="1" fontAlgn="auto" hangingPunct="1">
              <a:spcAft>
                <a:spcPts val="0"/>
              </a:spcAft>
              <a:buFont typeface="Arial"/>
              <a:buChar char="–"/>
              <a:defRPr/>
            </a:pPr>
            <a:r>
              <a:rPr lang="en-US" dirty="0" smtClean="0"/>
              <a:t>C/Fortran</a:t>
            </a:r>
          </a:p>
          <a:p>
            <a:pPr lvl="1" eaLnBrk="1" fontAlgn="auto" hangingPunct="1">
              <a:spcAft>
                <a:spcPts val="0"/>
              </a:spcAft>
              <a:buFont typeface="Arial"/>
              <a:buChar char="–"/>
              <a:defRPr/>
            </a:pPr>
            <a:r>
              <a:rPr lang="en-US" dirty="0" smtClean="0"/>
              <a:t>MPI</a:t>
            </a:r>
          </a:p>
          <a:p>
            <a:pPr eaLnBrk="1" fontAlgn="auto" hangingPunct="1">
              <a:spcAft>
                <a:spcPts val="0"/>
              </a:spcAft>
              <a:buFont typeface="Arial"/>
              <a:buChar char="•"/>
              <a:defRPr/>
            </a:pPr>
            <a:r>
              <a:rPr lang="en-US" dirty="0" smtClean="0"/>
              <a:t>Libraries</a:t>
            </a:r>
          </a:p>
          <a:p>
            <a:pPr lvl="1" eaLnBrk="1" fontAlgn="auto" hangingPunct="1">
              <a:spcAft>
                <a:spcPts val="0"/>
              </a:spcAft>
              <a:buFont typeface="Arial"/>
              <a:buChar char="–"/>
              <a:defRPr/>
            </a:pPr>
            <a:r>
              <a:rPr lang="en-US" dirty="0" smtClean="0"/>
              <a:t>MKL, …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69888" y="-217488"/>
            <a:ext cx="8229600" cy="1143001"/>
          </a:xfrm>
        </p:spPr>
        <p:txBody>
          <a:bodyPr/>
          <a:lstStyle/>
          <a:p>
            <a:pPr eaLnBrk="1" hangingPunct="1"/>
            <a:r>
              <a:rPr lang="en-US" smtClean="0"/>
              <a:t>Intel Xeon Phi: Vectorization</a:t>
            </a:r>
          </a:p>
        </p:txBody>
      </p:sp>
      <p:grpSp>
        <p:nvGrpSpPr>
          <p:cNvPr id="34819" name="Group 11"/>
          <p:cNvGrpSpPr>
            <a:grpSpLocks/>
          </p:cNvGrpSpPr>
          <p:nvPr/>
        </p:nvGrpSpPr>
        <p:grpSpPr bwMode="auto">
          <a:xfrm>
            <a:off x="0" y="2068513"/>
            <a:ext cx="9144000" cy="4870450"/>
            <a:chOff x="0" y="1612900"/>
            <a:chExt cx="9144000" cy="4870254"/>
          </a:xfrm>
        </p:grpSpPr>
        <p:pic>
          <p:nvPicPr>
            <p:cNvPr id="348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12900"/>
              <a:ext cx="9144000" cy="361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Box 4"/>
            <p:cNvSpPr txBox="1">
              <a:spLocks noChangeArrowheads="1"/>
            </p:cNvSpPr>
            <p:nvPr/>
          </p:nvSpPr>
          <p:spPr bwMode="auto">
            <a:xfrm>
              <a:off x="694722" y="1634611"/>
              <a:ext cx="32594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t>Native (Array of Structures, AOS)</a:t>
              </a:r>
            </a:p>
          </p:txBody>
        </p:sp>
        <p:sp>
          <p:nvSpPr>
            <p:cNvPr id="34824" name="TextBox 5"/>
            <p:cNvSpPr txBox="1">
              <a:spLocks noChangeArrowheads="1"/>
            </p:cNvSpPr>
            <p:nvPr/>
          </p:nvSpPr>
          <p:spPr bwMode="auto">
            <a:xfrm>
              <a:off x="847122" y="5236659"/>
              <a:ext cx="2652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t> (Structure of Arrays, SOA)</a:t>
              </a:r>
            </a:p>
          </p:txBody>
        </p:sp>
        <p:sp>
          <p:nvSpPr>
            <p:cNvPr id="34825" name="TextBox 6"/>
            <p:cNvSpPr txBox="1">
              <a:spLocks noChangeArrowheads="1"/>
            </p:cNvSpPr>
            <p:nvPr/>
          </p:nvSpPr>
          <p:spPr bwMode="auto">
            <a:xfrm>
              <a:off x="6133088" y="5282825"/>
              <a:ext cx="11464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t>AOS; 128x</a:t>
              </a:r>
            </a:p>
            <a:p>
              <a:pPr eaLnBrk="1" hangingPunct="1"/>
              <a:endParaRPr lang="en-US"/>
            </a:p>
            <a:p>
              <a:pPr eaLnBrk="1" hangingPunct="1"/>
              <a:endParaRPr lang="en-US"/>
            </a:p>
            <a:p>
              <a:pPr eaLnBrk="1" hangingPunct="1"/>
              <a:r>
                <a:rPr lang="en-US"/>
                <a:t>SOA; 256x</a:t>
              </a:r>
            </a:p>
          </p:txBody>
        </p:sp>
        <p:cxnSp>
          <p:nvCxnSpPr>
            <p:cNvPr id="9" name="Straight Arrow Connector 8"/>
            <p:cNvCxnSpPr/>
            <p:nvPr/>
          </p:nvCxnSpPr>
          <p:spPr>
            <a:xfrm flipH="1">
              <a:off x="6610350" y="5605301"/>
              <a:ext cx="11113" cy="5603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4820" name="Rectangle 9"/>
          <p:cNvSpPr>
            <a:spLocks noChangeArrowheads="1"/>
          </p:cNvSpPr>
          <p:nvPr/>
        </p:nvSpPr>
        <p:spPr bwMode="auto">
          <a:xfrm>
            <a:off x="369888" y="938213"/>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aseline="30000"/>
              <a:t>A straightforward way to parallelize our kernel using OpenMP is to add an </a:t>
            </a:r>
            <a:r>
              <a:rPr lang="en-US" sz="2400" b="1" u="sng" baseline="30000"/>
              <a:t>omp parallel </a:t>
            </a:r>
            <a:r>
              <a:rPr lang="en-US" sz="2400" baseline="30000"/>
              <a:t>construct over the outer loop and rearrange data structures</a:t>
            </a:r>
            <a:endParaRPr lang="en-US" sz="2400"/>
          </a:p>
        </p:txBody>
      </p:sp>
      <p:pic>
        <p:nvPicPr>
          <p:cNvPr id="348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5813" y="1147763"/>
            <a:ext cx="3313112"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950"/>
            <a:ext cx="8229600" cy="1143000"/>
          </a:xfrm>
        </p:spPr>
        <p:txBody>
          <a:bodyPr rtlCol="0">
            <a:normAutofit/>
          </a:bodyPr>
          <a:lstStyle/>
          <a:p>
            <a:pPr eaLnBrk="1" fontAlgn="auto" hangingPunct="1">
              <a:spcAft>
                <a:spcPts val="0"/>
              </a:spcAft>
              <a:defRPr/>
            </a:pPr>
            <a:r>
              <a:rPr lang="en-US" dirty="0" smtClean="0"/>
              <a:t>Performance: </a:t>
            </a:r>
            <a:r>
              <a:rPr lang="en-US" dirty="0" smtClean="0">
                <a:solidFill>
                  <a:schemeClr val="tx2">
                    <a:lumMod val="20000"/>
                    <a:lumOff val="80000"/>
                  </a:schemeClr>
                </a:solidFill>
              </a:rPr>
              <a:t>Phi</a:t>
            </a:r>
            <a:r>
              <a:rPr lang="en-US" dirty="0" smtClean="0"/>
              <a:t> and </a:t>
            </a:r>
            <a:r>
              <a:rPr lang="en-US" dirty="0" smtClean="0">
                <a:solidFill>
                  <a:schemeClr val="accent6">
                    <a:lumMod val="60000"/>
                    <a:lumOff val="40000"/>
                  </a:schemeClr>
                </a:solidFill>
              </a:rPr>
              <a:t>GPU</a:t>
            </a:r>
            <a:endParaRPr lang="en-US" dirty="0">
              <a:solidFill>
                <a:schemeClr val="accent6">
                  <a:lumMod val="60000"/>
                  <a:lumOff val="40000"/>
                </a:schemeClr>
              </a:solidFill>
            </a:endParaRPr>
          </a:p>
        </p:txBody>
      </p:sp>
      <p:sp>
        <p:nvSpPr>
          <p:cNvPr id="35843" name="Rectangle 4"/>
          <p:cNvSpPr>
            <a:spLocks noChangeArrowheads="1"/>
          </p:cNvSpPr>
          <p:nvPr/>
        </p:nvSpPr>
        <p:spPr bwMode="auto">
          <a:xfrm>
            <a:off x="712788" y="5770563"/>
            <a:ext cx="81232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itchFamily="34" charset="0"/>
              <a:buChar char="•"/>
            </a:pPr>
            <a:r>
              <a:rPr lang="en-US" sz="2400" baseline="30000"/>
              <a:t>Single precision calculations for relatively small sized systems are more suitable for GPUs (K20x completely out- performs Xeon Phi)</a:t>
            </a:r>
          </a:p>
          <a:p>
            <a:pPr marL="342900" indent="-342900">
              <a:buFont typeface="Arial" pitchFamily="34" charset="0"/>
              <a:buChar char="•"/>
            </a:pPr>
            <a:endParaRPr lang="en-US" sz="2400" baseline="30000"/>
          </a:p>
          <a:p>
            <a:pPr marL="342900" indent="-342900">
              <a:buFont typeface="Arial" pitchFamily="34" charset="0"/>
              <a:buChar char="•"/>
            </a:pPr>
            <a:r>
              <a:rPr lang="en-US" sz="2400" baseline="30000"/>
              <a:t>For large systems, they achieve a similar order of magnitude performance</a:t>
            </a:r>
            <a:endParaRPr lang="en-US" sz="2400"/>
          </a:p>
        </p:txBody>
      </p:sp>
      <p:pic>
        <p:nvPicPr>
          <p:cNvPr id="3584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1327150"/>
            <a:ext cx="4406901"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8338" y="1327150"/>
            <a:ext cx="4665662"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8"/>
          <p:cNvSpPr txBox="1">
            <a:spLocks noChangeArrowheads="1"/>
          </p:cNvSpPr>
          <p:nvPr/>
        </p:nvSpPr>
        <p:spPr bwMode="auto">
          <a:xfrm>
            <a:off x="985838" y="4703763"/>
            <a:ext cx="2846387" cy="43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200"/>
              <a:t>2048 receptor particles</a:t>
            </a:r>
          </a:p>
        </p:txBody>
      </p:sp>
      <p:sp>
        <p:nvSpPr>
          <p:cNvPr id="35847" name="TextBox 9"/>
          <p:cNvSpPr txBox="1">
            <a:spLocks noChangeArrowheads="1"/>
          </p:cNvSpPr>
          <p:nvPr/>
        </p:nvSpPr>
        <p:spPr bwMode="auto">
          <a:xfrm>
            <a:off x="5465763" y="4676775"/>
            <a:ext cx="3200400" cy="430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200"/>
              <a:t>6.7*10</a:t>
            </a:r>
            <a:r>
              <a:rPr lang="en-US" sz="2200" baseline="30000"/>
              <a:t>7</a:t>
            </a:r>
            <a:r>
              <a:rPr lang="en-US" sz="2200"/>
              <a:t> receptor particles</a:t>
            </a:r>
          </a:p>
        </p:txBody>
      </p:sp>
      <p:cxnSp>
        <p:nvCxnSpPr>
          <p:cNvPr id="12" name="Straight Arrow Connector 11"/>
          <p:cNvCxnSpPr/>
          <p:nvPr/>
        </p:nvCxnSpPr>
        <p:spPr>
          <a:xfrm flipV="1">
            <a:off x="3832225" y="4914900"/>
            <a:ext cx="1633538" cy="11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849" name="TextBox 12"/>
          <p:cNvSpPr txBox="1">
            <a:spLocks noChangeArrowheads="1"/>
          </p:cNvSpPr>
          <p:nvPr/>
        </p:nvSpPr>
        <p:spPr bwMode="auto">
          <a:xfrm>
            <a:off x="3832225" y="4581525"/>
            <a:ext cx="159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i="1"/>
              <a:t>larger systems</a:t>
            </a:r>
          </a:p>
        </p:txBody>
      </p:sp>
      <p:sp>
        <p:nvSpPr>
          <p:cNvPr id="35850" name="TextBox 13"/>
          <p:cNvSpPr txBox="1">
            <a:spLocks noChangeArrowheads="1"/>
          </p:cNvSpPr>
          <p:nvPr/>
        </p:nvSpPr>
        <p:spPr bwMode="auto">
          <a:xfrm>
            <a:off x="3444875" y="1268413"/>
            <a:ext cx="633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t>~16x</a:t>
            </a:r>
          </a:p>
        </p:txBody>
      </p:sp>
      <p:sp>
        <p:nvSpPr>
          <p:cNvPr id="35851" name="TextBox 14"/>
          <p:cNvSpPr txBox="1">
            <a:spLocks noChangeArrowheads="1"/>
          </p:cNvSpPr>
          <p:nvPr/>
        </p:nvSpPr>
        <p:spPr bwMode="auto">
          <a:xfrm>
            <a:off x="8020050" y="1260475"/>
            <a:ext cx="51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t>~4x</a:t>
            </a:r>
          </a:p>
        </p:txBody>
      </p:sp>
      <p:cxnSp>
        <p:nvCxnSpPr>
          <p:cNvPr id="17" name="Straight Arrow Connector 16"/>
          <p:cNvCxnSpPr/>
          <p:nvPr/>
        </p:nvCxnSpPr>
        <p:spPr>
          <a:xfrm flipV="1">
            <a:off x="4078288" y="1435100"/>
            <a:ext cx="3941762" cy="222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853" name="TextBox 17"/>
          <p:cNvSpPr txBox="1">
            <a:spLocks noChangeArrowheads="1"/>
          </p:cNvSpPr>
          <p:nvPr/>
        </p:nvSpPr>
        <p:spPr bwMode="auto">
          <a:xfrm>
            <a:off x="4778375" y="1065213"/>
            <a:ext cx="2582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atin typeface="Futura"/>
                <a:ea typeface="Futura"/>
                <a:cs typeface="Futura"/>
              </a:rPr>
              <a:t>GPU/Phi gap reduction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2625"/>
            <a:ext cx="8991600" cy="5443538"/>
          </a:xfrm>
        </p:spPr>
        <p:txBody>
          <a:bodyPr rtlCol="0">
            <a:normAutofit/>
          </a:bodyPr>
          <a:lstStyle/>
          <a:p>
            <a:pPr eaLnBrk="1" fontAlgn="auto" hangingPunct="1">
              <a:spcAft>
                <a:spcPts val="0"/>
              </a:spcAft>
              <a:buFont typeface="Arial"/>
              <a:buChar char="•"/>
              <a:defRPr/>
            </a:pPr>
            <a:r>
              <a:rPr lang="en-US" dirty="0" smtClean="0"/>
              <a:t>Drug Discovery and Virtual Screening</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dirty="0" smtClean="0"/>
              <a:t>Non-bonded interactions kernel implementations</a:t>
            </a:r>
          </a:p>
          <a:p>
            <a:pPr lvl="1" eaLnBrk="1" fontAlgn="auto" hangingPunct="1">
              <a:spcAft>
                <a:spcPts val="0"/>
              </a:spcAft>
              <a:buFont typeface="Arial"/>
              <a:buChar char="–"/>
              <a:defRPr/>
            </a:pPr>
            <a:r>
              <a:rPr lang="en-US" sz="3200" dirty="0" smtClean="0"/>
              <a:t>Cell Broadband Engine</a:t>
            </a:r>
          </a:p>
          <a:p>
            <a:pPr lvl="1" eaLnBrk="1" fontAlgn="auto" hangingPunct="1">
              <a:spcAft>
                <a:spcPts val="0"/>
              </a:spcAft>
              <a:buFont typeface="Arial"/>
              <a:buChar char="–"/>
              <a:defRPr/>
            </a:pPr>
            <a:r>
              <a:rPr lang="en-US" sz="3200" dirty="0" smtClean="0"/>
              <a:t>GPU</a:t>
            </a:r>
          </a:p>
          <a:p>
            <a:pPr lvl="1" eaLnBrk="1" fontAlgn="auto" hangingPunct="1">
              <a:spcAft>
                <a:spcPts val="0"/>
              </a:spcAft>
              <a:buFont typeface="Arial"/>
              <a:buChar char="–"/>
              <a:defRPr/>
            </a:pPr>
            <a:r>
              <a:rPr lang="en-US" sz="3200" dirty="0" smtClean="0"/>
              <a:t>Cluster; MPI/</a:t>
            </a:r>
            <a:r>
              <a:rPr lang="en-US" sz="3200" dirty="0" err="1" smtClean="0"/>
              <a:t>OpenMP</a:t>
            </a:r>
            <a:endParaRPr lang="en-US" sz="3200" dirty="0" smtClean="0"/>
          </a:p>
          <a:p>
            <a:pPr lvl="1" eaLnBrk="1" fontAlgn="auto" hangingPunct="1">
              <a:spcAft>
                <a:spcPts val="0"/>
              </a:spcAft>
              <a:buFont typeface="Arial"/>
              <a:buChar char="–"/>
              <a:defRPr/>
            </a:pPr>
            <a:r>
              <a:rPr lang="en-US" sz="3200" dirty="0" smtClean="0"/>
              <a:t>Intel Xeon Phi</a:t>
            </a:r>
          </a:p>
          <a:p>
            <a:pPr marL="457200" lvl="1" indent="0" eaLnBrk="1" fontAlgn="auto" hangingPunct="1">
              <a:spcAft>
                <a:spcPts val="0"/>
              </a:spcAft>
              <a:buFont typeface="Arial"/>
              <a:buNone/>
              <a:defRPr/>
            </a:pPr>
            <a:endParaRPr lang="en-US" sz="3200" dirty="0" smtClean="0"/>
          </a:p>
          <a:p>
            <a:pPr eaLnBrk="1" fontAlgn="auto" hangingPunct="1">
              <a:spcAft>
                <a:spcPts val="0"/>
              </a:spcAft>
              <a:buFont typeface="Arial"/>
              <a:buChar char="•"/>
              <a:defRPr/>
            </a:pPr>
            <a:r>
              <a:rPr lang="en-US" b="1" dirty="0" smtClean="0">
                <a:solidFill>
                  <a:srgbClr val="FF0000"/>
                </a:solidFill>
              </a:rPr>
              <a:t>Conclusions and outlook</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38113"/>
            <a:ext cx="8229600" cy="1143001"/>
          </a:xfrm>
        </p:spPr>
        <p:txBody>
          <a:bodyPr/>
          <a:lstStyle/>
          <a:p>
            <a:pPr eaLnBrk="1" hangingPunct="1"/>
            <a:r>
              <a:rPr lang="en-US" smtClean="0"/>
              <a:t>Conclusions</a:t>
            </a:r>
          </a:p>
        </p:txBody>
      </p:sp>
      <p:sp>
        <p:nvSpPr>
          <p:cNvPr id="3" name="Content Placeholder 2"/>
          <p:cNvSpPr>
            <a:spLocks noGrp="1"/>
          </p:cNvSpPr>
          <p:nvPr>
            <p:ph idx="1"/>
          </p:nvPr>
        </p:nvSpPr>
        <p:spPr>
          <a:xfrm>
            <a:off x="457200" y="1009650"/>
            <a:ext cx="8229600" cy="5591175"/>
          </a:xfrm>
        </p:spPr>
        <p:txBody>
          <a:bodyPr rtlCol="0">
            <a:normAutofit fontScale="77500" lnSpcReduction="20000"/>
          </a:bodyPr>
          <a:lstStyle/>
          <a:p>
            <a:pPr eaLnBrk="1" fontAlgn="auto" hangingPunct="1">
              <a:spcAft>
                <a:spcPts val="0"/>
              </a:spcAft>
              <a:buFont typeface="Arial"/>
              <a:buChar char="•"/>
              <a:defRPr/>
            </a:pPr>
            <a:r>
              <a:rPr lang="en-US" dirty="0"/>
              <a:t>–  </a:t>
            </a:r>
            <a:r>
              <a:rPr lang="en-US" b="1" dirty="0"/>
              <a:t>Porting legacy (sequential) code in </a:t>
            </a:r>
            <a:r>
              <a:rPr lang="en-US" b="1" dirty="0" err="1"/>
              <a:t>OpenMP</a:t>
            </a:r>
            <a:r>
              <a:rPr lang="en-US" b="1" dirty="0"/>
              <a:t> for Xeon Phi comes almost for free</a:t>
            </a:r>
            <a:r>
              <a:rPr lang="en-US" dirty="0"/>
              <a:t>. However, optimizing the outcome is relatively time-consuming, as a thorough understanding of the architectural features of the processor is mandatory. </a:t>
            </a:r>
            <a:endParaRPr lang="en-US" dirty="0" smtClean="0"/>
          </a:p>
          <a:p>
            <a:pPr eaLnBrk="1" fontAlgn="auto" hangingPunct="1">
              <a:spcAft>
                <a:spcPts val="0"/>
              </a:spcAft>
              <a:buFont typeface="Arial"/>
              <a:buChar char="•"/>
              <a:defRPr/>
            </a:pPr>
            <a:endParaRPr lang="en-US" dirty="0"/>
          </a:p>
          <a:p>
            <a:pPr eaLnBrk="1" fontAlgn="auto" hangingPunct="1">
              <a:spcAft>
                <a:spcPts val="0"/>
              </a:spcAft>
              <a:buFont typeface="Arial"/>
              <a:buChar char="•"/>
              <a:defRPr/>
            </a:pPr>
            <a:r>
              <a:rPr lang="en-US" dirty="0"/>
              <a:t>– </a:t>
            </a:r>
            <a:r>
              <a:rPr lang="en-US" b="1" dirty="0"/>
              <a:t> On Xeon Phi, it is essential to select suitable data structures </a:t>
            </a:r>
            <a:r>
              <a:rPr lang="en-US" dirty="0"/>
              <a:t>(SOA instead of AOS, for caching) to enable the full utilization of the SIMD units. By comparison, GPUs like </a:t>
            </a:r>
            <a:r>
              <a:rPr lang="en-US" dirty="0" err="1"/>
              <a:t>Nvidia</a:t>
            </a:r>
            <a:r>
              <a:rPr lang="en-US" dirty="0"/>
              <a:t> K20x prefer the AOS-style data structures. </a:t>
            </a:r>
            <a:endParaRPr lang="en-US" dirty="0" smtClean="0"/>
          </a:p>
          <a:p>
            <a:pPr eaLnBrk="1" fontAlgn="auto" hangingPunct="1">
              <a:spcAft>
                <a:spcPts val="0"/>
              </a:spcAft>
              <a:buFont typeface="Arial"/>
              <a:buChar char="•"/>
              <a:defRPr/>
            </a:pPr>
            <a:endParaRPr lang="en-US" dirty="0"/>
          </a:p>
          <a:p>
            <a:pPr eaLnBrk="1" fontAlgn="auto" hangingPunct="1">
              <a:spcAft>
                <a:spcPts val="0"/>
              </a:spcAft>
              <a:buFont typeface="Arial"/>
              <a:buChar char="•"/>
              <a:defRPr/>
            </a:pPr>
            <a:r>
              <a:rPr lang="en-US" dirty="0"/>
              <a:t>–  </a:t>
            </a:r>
            <a:r>
              <a:rPr lang="en-US" b="1" dirty="0" err="1"/>
              <a:t>Nvidia</a:t>
            </a:r>
            <a:r>
              <a:rPr lang="en-US" b="1" dirty="0"/>
              <a:t> K20x significantly outperforms Intel Xeon Phi on Virtual </a:t>
            </a:r>
            <a:r>
              <a:rPr lang="en-US" b="1" dirty="0" smtClean="0"/>
              <a:t>Screening </a:t>
            </a:r>
            <a:r>
              <a:rPr lang="en-US" b="1" dirty="0"/>
              <a:t>when using single-precision</a:t>
            </a:r>
            <a:r>
              <a:rPr lang="en-US" dirty="0"/>
              <a:t> floating-point data elements. We expect the performance for double precision computations to be much closer. </a:t>
            </a:r>
            <a:endParaRPr lang="en-US" dirty="0" smtClean="0"/>
          </a:p>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38113"/>
            <a:ext cx="8229600" cy="1143001"/>
          </a:xfrm>
        </p:spPr>
        <p:txBody>
          <a:bodyPr/>
          <a:lstStyle/>
          <a:p>
            <a:pPr eaLnBrk="1" hangingPunct="1"/>
            <a:r>
              <a:rPr lang="en-US" smtClean="0"/>
              <a:t>Outlook</a:t>
            </a:r>
          </a:p>
        </p:txBody>
      </p:sp>
      <p:sp>
        <p:nvSpPr>
          <p:cNvPr id="3" name="Content Placeholder 2"/>
          <p:cNvSpPr>
            <a:spLocks noGrp="1"/>
          </p:cNvSpPr>
          <p:nvPr>
            <p:ph idx="1"/>
          </p:nvPr>
        </p:nvSpPr>
        <p:spPr>
          <a:xfrm>
            <a:off x="457200" y="1187450"/>
            <a:ext cx="8229600" cy="5362575"/>
          </a:xfrm>
        </p:spPr>
        <p:txBody>
          <a:bodyPr rtlCol="0">
            <a:normAutofit fontScale="85000" lnSpcReduction="20000"/>
          </a:bodyPr>
          <a:lstStyle/>
          <a:p>
            <a:pPr eaLnBrk="1" fontAlgn="auto" hangingPunct="1">
              <a:spcAft>
                <a:spcPts val="0"/>
              </a:spcAft>
              <a:buFont typeface="Arial"/>
              <a:buChar char="•"/>
              <a:defRPr/>
            </a:pPr>
            <a:r>
              <a:rPr lang="en-US" dirty="0"/>
              <a:t>E</a:t>
            </a:r>
            <a:r>
              <a:rPr lang="en-US" dirty="0" smtClean="0"/>
              <a:t>valuate </a:t>
            </a:r>
            <a:r>
              <a:rPr lang="en-US" dirty="0"/>
              <a:t>the </a:t>
            </a:r>
            <a:r>
              <a:rPr lang="en-US" b="1" dirty="0"/>
              <a:t>double precision </a:t>
            </a:r>
            <a:r>
              <a:rPr lang="en-US" dirty="0"/>
              <a:t>computation for both the GPU and the Xeon </a:t>
            </a:r>
            <a:r>
              <a:rPr lang="en-US" dirty="0" smtClean="0"/>
              <a:t>Phi</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dirty="0" smtClean="0"/>
              <a:t>Aiming to </a:t>
            </a:r>
            <a:r>
              <a:rPr lang="en-US" dirty="0"/>
              <a:t>use a unified programming model, we will evaluate an </a:t>
            </a:r>
            <a:r>
              <a:rPr lang="en-US" b="1" dirty="0" err="1"/>
              <a:t>OpenCL</a:t>
            </a:r>
            <a:r>
              <a:rPr lang="en-US" dirty="0"/>
              <a:t> solution for VS on both GPUs and Xeon Phi, thus evaluating the impacts of the chosen programming model </a:t>
            </a:r>
            <a:r>
              <a:rPr lang="en-US" dirty="0" smtClean="0"/>
              <a:t>on </a:t>
            </a:r>
            <a:r>
              <a:rPr lang="en-US" dirty="0"/>
              <a:t>the overall </a:t>
            </a:r>
            <a:r>
              <a:rPr lang="en-US" dirty="0" smtClean="0"/>
              <a:t>performance </a:t>
            </a:r>
            <a:r>
              <a:rPr lang="en-US" dirty="0"/>
              <a:t>of the </a:t>
            </a:r>
            <a:r>
              <a:rPr lang="en-US" dirty="0" smtClean="0"/>
              <a:t>application</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dirty="0" smtClean="0"/>
              <a:t>Extension to </a:t>
            </a:r>
            <a:r>
              <a:rPr lang="en-US" b="1" dirty="0" smtClean="0"/>
              <a:t>other Virtual Screening Kernels </a:t>
            </a:r>
            <a:r>
              <a:rPr lang="en-US" dirty="0" smtClean="0"/>
              <a:t>(Van der Waals, Hydrogen Bonds, </a:t>
            </a:r>
            <a:r>
              <a:rPr lang="en-US" dirty="0" err="1" smtClean="0"/>
              <a:t>etc</a:t>
            </a:r>
            <a:r>
              <a:rPr lang="en-US" dirty="0" smtClean="0"/>
              <a:t>)</a:t>
            </a:r>
          </a:p>
          <a:p>
            <a:pPr eaLnBrk="1" fontAlgn="auto" hangingPunct="1">
              <a:spcAft>
                <a:spcPts val="0"/>
              </a:spcAft>
              <a:buFont typeface="Arial"/>
              <a:buChar char="•"/>
              <a:defRPr/>
            </a:pPr>
            <a:endParaRPr lang="en-US" dirty="0"/>
          </a:p>
          <a:p>
            <a:pPr eaLnBrk="1" fontAlgn="auto" hangingPunct="1">
              <a:spcAft>
                <a:spcPts val="0"/>
              </a:spcAft>
              <a:buFont typeface="Arial"/>
              <a:buChar char="•"/>
              <a:defRPr/>
            </a:pPr>
            <a:r>
              <a:rPr lang="en-US" dirty="0" smtClean="0"/>
              <a:t>Characterize </a:t>
            </a:r>
            <a:r>
              <a:rPr lang="en-US" b="1" dirty="0" smtClean="0"/>
              <a:t>Phi Power Consumption </a:t>
            </a:r>
            <a:r>
              <a:rPr lang="en-US" dirty="0" smtClean="0"/>
              <a:t>in an heterogeneous computing environment</a:t>
            </a:r>
            <a:endParaRPr lang="en-US" dirty="0"/>
          </a:p>
          <a:p>
            <a:pPr marL="0" indent="0" eaLnBrk="1" fontAlgn="auto" hangingPunct="1">
              <a:spcAft>
                <a:spcPts val="0"/>
              </a:spcAft>
              <a:buFont typeface="Arial"/>
              <a:buNone/>
              <a:defRPr/>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7425" y="692150"/>
            <a:ext cx="18288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4"/>
          <p:cNvSpPr txBox="1">
            <a:spLocks noChangeArrowheads="1"/>
          </p:cNvSpPr>
          <p:nvPr/>
        </p:nvSpPr>
        <p:spPr bwMode="auto">
          <a:xfrm>
            <a:off x="3365500" y="1074738"/>
            <a:ext cx="2159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t>Jianbin Fang, TUDelft</a:t>
            </a:r>
          </a:p>
        </p:txBody>
      </p:sp>
      <p:pic>
        <p:nvPicPr>
          <p:cNvPr id="3994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3730625"/>
            <a:ext cx="172085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6"/>
          <p:cNvSpPr txBox="1">
            <a:spLocks noChangeArrowheads="1"/>
          </p:cNvSpPr>
          <p:nvPr/>
        </p:nvSpPr>
        <p:spPr bwMode="auto">
          <a:xfrm>
            <a:off x="3517900" y="4049713"/>
            <a:ext cx="4683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t>Ana Lucia Varbanescu, University of Amsterdam</a:t>
            </a:r>
          </a:p>
        </p:txBody>
      </p:sp>
      <p:sp>
        <p:nvSpPr>
          <p:cNvPr id="39942" name="TextBox 1"/>
          <p:cNvSpPr txBox="1">
            <a:spLocks noChangeArrowheads="1"/>
          </p:cNvSpPr>
          <p:nvPr/>
        </p:nvSpPr>
        <p:spPr bwMode="auto">
          <a:xfrm>
            <a:off x="3517900" y="107950"/>
            <a:ext cx="3167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3200" b="1"/>
              <a:t>COLLABORATORS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9263" y="255588"/>
            <a:ext cx="5748337" cy="529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4"/>
          <p:cNvSpPr txBox="1">
            <a:spLocks noChangeArrowheads="1"/>
          </p:cNvSpPr>
          <p:nvPr/>
        </p:nvSpPr>
        <p:spPr bwMode="auto">
          <a:xfrm>
            <a:off x="1377950" y="5580063"/>
            <a:ext cx="6353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 typeface="Arial" pitchFamily="34" charset="0"/>
              <a:buChar char="•"/>
            </a:pPr>
            <a:r>
              <a:rPr lang="en-US"/>
              <a:t>1 Full time research associate</a:t>
            </a:r>
          </a:p>
          <a:p>
            <a:pPr eaLnBrk="1" hangingPunct="1">
              <a:buFont typeface="Arial" pitchFamily="34" charset="0"/>
              <a:buChar char="•"/>
            </a:pPr>
            <a:r>
              <a:rPr lang="en-US"/>
              <a:t>5 Full time associate professors</a:t>
            </a:r>
          </a:p>
          <a:p>
            <a:pPr eaLnBrk="1" hangingPunct="1">
              <a:buFont typeface="Arial" pitchFamily="34" charset="0"/>
              <a:buChar char="•"/>
            </a:pPr>
            <a:r>
              <a:rPr lang="en-US"/>
              <a:t>4 PhD students</a:t>
            </a:r>
          </a:p>
          <a:p>
            <a:pPr eaLnBrk="1" hangingPunct="1">
              <a:buFont typeface="Arial" pitchFamily="34" charset="0"/>
              <a:buChar char="•"/>
            </a:pPr>
            <a:r>
              <a:rPr lang="en-US"/>
              <a:t>Collaboration with more than 20 international research groups </a:t>
            </a:r>
          </a:p>
        </p:txBody>
      </p:sp>
      <p:sp>
        <p:nvSpPr>
          <p:cNvPr id="40964" name="TextBox 5"/>
          <p:cNvSpPr txBox="1">
            <a:spLocks noChangeArrowheads="1"/>
          </p:cNvSpPr>
          <p:nvPr/>
        </p:nvSpPr>
        <p:spPr bwMode="auto">
          <a:xfrm>
            <a:off x="444500" y="11113"/>
            <a:ext cx="8564563" cy="1354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600" b="1">
                <a:solidFill>
                  <a:srgbClr val="0000FF"/>
                </a:solidFill>
              </a:rPr>
              <a:t>BIOINFORMATICS AND HIGH PERFORMANCE COMPUTING </a:t>
            </a:r>
            <a:r>
              <a:rPr lang="en-US" sz="2800" b="1">
                <a:solidFill>
                  <a:srgbClr val="0000FF"/>
                </a:solidFill>
              </a:rPr>
              <a:t>RESEARCH GROUP (UCAM, Murcia, Spain)</a:t>
            </a:r>
          </a:p>
          <a:p>
            <a:pPr algn="ctr" eaLnBrk="1" hangingPunct="1"/>
            <a:r>
              <a:rPr lang="en-US" sz="2800" b="1" u="sng">
                <a:solidFill>
                  <a:srgbClr val="0000FF"/>
                </a:solidFill>
              </a:rPr>
              <a:t>http://bio-hpc.eu</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5675" y="-663575"/>
            <a:ext cx="4106863"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4"/>
          <p:cNvSpPr>
            <a:spLocks noChangeArrowheads="1"/>
          </p:cNvSpPr>
          <p:nvPr/>
        </p:nvSpPr>
        <p:spPr bwMode="auto">
          <a:xfrm>
            <a:off x="2714625" y="-50800"/>
            <a:ext cx="5626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p>
            <a:pPr>
              <a:buClr>
                <a:srgbClr val="263E6B"/>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000" b="1">
                <a:solidFill>
                  <a:srgbClr val="263E6B"/>
                </a:solidFill>
              </a:rPr>
              <a:t>Acknowledgments</a:t>
            </a:r>
          </a:p>
        </p:txBody>
      </p:sp>
      <p:pic>
        <p:nvPicPr>
          <p:cNvPr id="4198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213" y="682625"/>
            <a:ext cx="3024187"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70675" y="2479675"/>
            <a:ext cx="220186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7213" y="3554413"/>
            <a:ext cx="2052637"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02163" y="4337050"/>
            <a:ext cx="343852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2166938"/>
            <a:ext cx="2779713"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6863"/>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spcAft>
                <a:spcPct val="0"/>
              </a:spcAft>
              <a:buFont typeface="Arial" panose="020B0604020202020204" pitchFamily="34" charset="0"/>
              <a:buNone/>
              <a:defRPr/>
            </a:pPr>
            <a:r>
              <a:rPr lang="en-US" sz="5400" dirty="0" smtClean="0">
                <a:solidFill>
                  <a:srgbClr val="F79646"/>
                </a:solidFill>
                <a:latin typeface="Stencil" panose="040409050D0802020404" pitchFamily="82" charset="0"/>
              </a:rPr>
              <a:t>OMICS International</a:t>
            </a:r>
          </a:p>
          <a:p>
            <a:pPr marL="0" indent="0" algn="ctr" fontAlgn="base">
              <a:spcAft>
                <a:spcPct val="0"/>
              </a:spcAft>
              <a:buFont typeface="Arial" panose="020B0604020202020204" pitchFamily="34" charset="0"/>
              <a:buNone/>
              <a:defRPr/>
            </a:pPr>
            <a:r>
              <a:rPr lang="en-US" sz="5400" dirty="0" smtClean="0">
                <a:solidFill>
                  <a:srgbClr val="F79646"/>
                </a:solidFill>
              </a:rPr>
              <a:t>www.omicsonline.org</a:t>
            </a:r>
            <a:endParaRPr lang="en-US" sz="5400" dirty="0">
              <a:solidFill>
                <a:srgbClr val="F79646"/>
              </a:solidFill>
            </a:endParaRPr>
          </a:p>
        </p:txBody>
      </p:sp>
      <p:sp>
        <p:nvSpPr>
          <p:cNvPr id="2052"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en-US" sz="2000" smtClean="0">
                <a:solidFill>
                  <a:srgbClr val="7030A0"/>
                </a:solidFill>
                <a:latin typeface="Arial" charset="0"/>
                <a:cs typeface="Arial" charset="0"/>
              </a:rPr>
              <a:t>Contact us at: contact.omics@omicsonline.org</a:t>
            </a:r>
          </a:p>
        </p:txBody>
      </p:sp>
      <p:sp>
        <p:nvSpPr>
          <p:cNvPr id="2" name="Folded Corner 1"/>
          <p:cNvSpPr/>
          <p:nvPr/>
        </p:nvSpPr>
        <p:spPr>
          <a:xfrm>
            <a:off x="0" y="2841625"/>
            <a:ext cx="9144000" cy="3983038"/>
          </a:xfrm>
          <a:prstGeom prst="foldedCorner">
            <a:avLst/>
          </a:prstGeom>
        </p:spPr>
        <p:style>
          <a:lnRef idx="3">
            <a:schemeClr val="lt1"/>
          </a:lnRef>
          <a:fillRef idx="1">
            <a:schemeClr val="accent5"/>
          </a:fillRef>
          <a:effectRef idx="1">
            <a:schemeClr val="accent5"/>
          </a:effectRef>
          <a:fontRef idx="minor">
            <a:schemeClr val="lt1"/>
          </a:fontRef>
        </p:style>
        <p:txBody>
          <a:bodyPr anchor="ctr"/>
          <a:lstStyle/>
          <a:p>
            <a:pPr fontAlgn="base">
              <a:spcBef>
                <a:spcPct val="0"/>
              </a:spcBef>
              <a:spcAft>
                <a:spcPct val="0"/>
              </a:spcAft>
              <a:defRPr/>
            </a:pPr>
            <a:endParaRPr lang="en-US" b="1" dirty="0" smtClean="0">
              <a:hlinkClick r:id="rId3" tooltip="OMICS International"/>
            </a:endParaRPr>
          </a:p>
          <a:p>
            <a:pPr fontAlgn="base">
              <a:spcBef>
                <a:spcPct val="0"/>
              </a:spcBef>
              <a:spcAft>
                <a:spcPct val="0"/>
              </a:spcAft>
              <a:defRPr/>
            </a:pPr>
            <a:endParaRPr lang="en-US" b="1" dirty="0">
              <a:hlinkClick r:id="rId3" tooltip="OMICS International"/>
            </a:endParaRPr>
          </a:p>
          <a:p>
            <a:pPr fontAlgn="base">
              <a:spcBef>
                <a:spcPct val="0"/>
              </a:spcBef>
              <a:spcAft>
                <a:spcPct val="0"/>
              </a:spcAft>
              <a:defRPr/>
            </a:pPr>
            <a:endParaRPr lang="en-US" b="1" dirty="0" smtClean="0">
              <a:hlinkClick r:id="rId3" tooltip="OMICS International"/>
            </a:endParaRPr>
          </a:p>
          <a:p>
            <a:pPr fontAlgn="base">
              <a:spcBef>
                <a:spcPct val="0"/>
              </a:spcBef>
              <a:spcAft>
                <a:spcPct val="0"/>
              </a:spcAft>
              <a:defRPr/>
            </a:pPr>
            <a:r>
              <a:rPr lang="en-US" b="1" dirty="0" smtClean="0">
                <a:solidFill>
                  <a:schemeClr val="bg1"/>
                </a:solidFill>
                <a:hlinkClick r:id="rId3" tooltip="OMICS International"/>
              </a:rPr>
              <a:t>OMICS </a:t>
            </a:r>
            <a:r>
              <a:rPr lang="en-US" b="1" dirty="0">
                <a:solidFill>
                  <a:schemeClr val="bg1"/>
                </a:solidFill>
                <a:hlinkClick r:id="rId3" tooltip="OMICS International"/>
              </a:rPr>
              <a:t>International</a:t>
            </a:r>
            <a:r>
              <a:rPr lang="en-US" dirty="0">
                <a:solidFill>
                  <a:schemeClr val="bg1"/>
                </a:solidFill>
              </a:rPr>
              <a:t> (and its subsidiaries), is an </a:t>
            </a:r>
            <a:r>
              <a:rPr lang="en-US" dirty="0">
                <a:solidFill>
                  <a:schemeClr val="bg1"/>
                </a:solidFill>
                <a:hlinkClick r:id="rId4"/>
              </a:rPr>
              <a:t>Open Access </a:t>
            </a:r>
            <a:r>
              <a:rPr lang="en-US" dirty="0">
                <a:solidFill>
                  <a:schemeClr val="bg1"/>
                </a:solidFill>
              </a:rPr>
              <a:t>publisher and international </a:t>
            </a:r>
            <a:r>
              <a:rPr lang="en-US" dirty="0">
                <a:solidFill>
                  <a:schemeClr val="bg1"/>
                </a:solidFill>
                <a:hlinkClick r:id="rId5" tooltip="conference"/>
              </a:rPr>
              <a:t>conference</a:t>
            </a:r>
            <a:r>
              <a:rPr lang="en-US" dirty="0">
                <a:solidFill>
                  <a:schemeClr val="bg1"/>
                </a:solidFill>
              </a:rPr>
              <a:t> Organizer, which owns and operates </a:t>
            </a:r>
            <a:r>
              <a:rPr lang="en-US" dirty="0" smtClean="0">
                <a:solidFill>
                  <a:schemeClr val="bg1"/>
                </a:solidFill>
              </a:rPr>
              <a:t>peer-reviewed </a:t>
            </a:r>
            <a:r>
              <a:rPr lang="en-US" dirty="0">
                <a:solidFill>
                  <a:schemeClr val="bg1"/>
                </a:solidFill>
              </a:rPr>
              <a:t>Clinical, Medical, Life Sciences, and Engineering &amp; Technology journals and hosts </a:t>
            </a:r>
            <a:r>
              <a:rPr lang="en-US" dirty="0" smtClean="0">
                <a:solidFill>
                  <a:schemeClr val="bg1"/>
                </a:solidFill>
              </a:rPr>
              <a:t> scholarly </a:t>
            </a:r>
            <a:r>
              <a:rPr lang="en-US" dirty="0">
                <a:solidFill>
                  <a:schemeClr val="bg1"/>
                </a:solidFill>
              </a:rPr>
              <a:t>conferences per year in the fields of clinical, medical, pharmaceutical, life sciences, business, engineering, and technology. Our journals have more than 3 million readers and our conferences bring together internationally renowned speakers and scientists to create exciting and memorable events, filled with lively interactive sessions and world-class exhibitions and poster presentations. Join us!</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hlinkClick r:id="rId3" tooltip="OMICS International"/>
              </a:rPr>
              <a:t>OMICS International</a:t>
            </a:r>
            <a:r>
              <a:rPr lang="en-US" dirty="0">
                <a:solidFill>
                  <a:schemeClr val="bg1"/>
                </a:solidFill>
              </a:rPr>
              <a:t> is always open to constructive feedback. We pride ourselves on our commitment to serving the Open Access community and are always hard at work to become better at what we do. We invite your concerns, questions, even complaints. Contact us at </a:t>
            </a:r>
            <a:r>
              <a:rPr lang="en-US" dirty="0">
                <a:solidFill>
                  <a:schemeClr val="bg1"/>
                </a:solidFill>
                <a:hlinkClick r:id="rId6" tooltip="Click here"/>
              </a:rPr>
              <a:t>contact.omics@omicsonline.org</a:t>
            </a:r>
            <a:r>
              <a:rPr lang="en-US" dirty="0">
                <a:solidFill>
                  <a:schemeClr val="bg1"/>
                </a:solidFill>
              </a:rPr>
              <a:t>. We will get back to you in 24-48 hours. You may also call 1-800-216-6499 (USA Toll Free) or at +1-650-268-9744 and we will return your call in the same timeframe.</a:t>
            </a:r>
          </a:p>
        </p:txBody>
      </p:sp>
      <p:pic>
        <p:nvPicPr>
          <p:cNvPr id="1028" name="Picture 4" descr="OMICS Internatin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889125"/>
            <a:ext cx="2857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0393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4100" y="933450"/>
            <a:ext cx="37465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13"/>
          <p:cNvSpPr txBox="1">
            <a:spLocks noChangeArrowheads="1"/>
          </p:cNvSpPr>
          <p:nvPr/>
        </p:nvSpPr>
        <p:spPr bwMode="auto">
          <a:xfrm>
            <a:off x="798513" y="260350"/>
            <a:ext cx="838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spAutoFit/>
          </a:bodyPr>
          <a:lstStyle>
            <a:lvl1pPr defTabSz="414338"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1pPr>
            <a:lvl2pPr marL="742950" indent="-285750" defTabSz="414338"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2pPr>
            <a:lvl3pPr marL="1143000" indent="-228600" defTabSz="414338"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3pPr>
            <a:lvl4pPr marL="1600200" indent="-228600" defTabSz="414338"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4pPr>
            <a:lvl5pPr marL="2057400" indent="-228600" defTabSz="414338"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9pPr>
          </a:lstStyle>
          <a:p>
            <a:pPr eaLnBrk="1" hangingPunct="1">
              <a:lnSpc>
                <a:spcPct val="93000"/>
              </a:lnSpc>
              <a:buClr>
                <a:srgbClr val="000000"/>
              </a:buClr>
              <a:buSzPct val="45000"/>
              <a:buFont typeface="Wingdings" pitchFamily="2" charset="2"/>
              <a:buNone/>
            </a:pPr>
            <a:r>
              <a:rPr lang="en-GB" sz="3000" b="1">
                <a:solidFill>
                  <a:srgbClr val="CC6600"/>
                </a:solidFill>
              </a:rPr>
              <a:t>Methods for ligand database screening:</a:t>
            </a:r>
          </a:p>
        </p:txBody>
      </p:sp>
      <p:sp>
        <p:nvSpPr>
          <p:cNvPr id="7172" name="Text Box 14"/>
          <p:cNvSpPr txBox="1">
            <a:spLocks noChangeArrowheads="1"/>
          </p:cNvSpPr>
          <p:nvPr/>
        </p:nvSpPr>
        <p:spPr bwMode="auto">
          <a:xfrm>
            <a:off x="847725" y="1042988"/>
            <a:ext cx="487680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spAutoFit/>
          </a:bodyPr>
          <a:lstStyle>
            <a:lvl1pPr marL="342900" indent="-342900" defTabSz="414338" eaLnBrk="0" hangingPunct="0">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1pPr>
            <a:lvl2pPr marL="392113" indent="-196850" defTabSz="414338" eaLnBrk="0" hangingPunct="0">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2pPr>
            <a:lvl3pPr marL="587375" indent="-195263" defTabSz="414338" eaLnBrk="0" hangingPunct="0">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3pPr>
            <a:lvl4pPr marL="1600200" indent="-228600" defTabSz="414338" eaLnBrk="0" hangingPunct="0">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4pPr>
            <a:lvl5pPr marL="2057400" indent="-228600" defTabSz="414338" eaLnBrk="0" hangingPunct="0">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9pPr>
          </a:lstStyle>
          <a:p>
            <a:pPr lvl="1" eaLnBrk="1" hangingPunct="1">
              <a:lnSpc>
                <a:spcPct val="93000"/>
              </a:lnSpc>
              <a:buClr>
                <a:srgbClr val="000000"/>
              </a:buClr>
              <a:buSzPct val="80000"/>
              <a:buFont typeface="Wingdings" pitchFamily="2" charset="2"/>
              <a:buNone/>
            </a:pPr>
            <a:r>
              <a:rPr lang="en-GB" sz="2600" b="1">
                <a:solidFill>
                  <a:srgbClr val="FF9900"/>
                </a:solidFill>
                <a:latin typeface="Times New Roman" pitchFamily="18" charset="0"/>
              </a:rPr>
              <a:t>Screening in laboratory:</a:t>
            </a:r>
          </a:p>
          <a:p>
            <a:pPr lvl="1" eaLnBrk="1" hangingPunct="1">
              <a:lnSpc>
                <a:spcPct val="93000"/>
              </a:lnSpc>
              <a:buClr>
                <a:srgbClr val="000000"/>
              </a:buClr>
              <a:buSzPct val="80000"/>
              <a:buFont typeface="Wingdings" pitchFamily="2" charset="2"/>
              <a:buNone/>
            </a:pPr>
            <a:endParaRPr lang="en-GB" sz="1200" b="1">
              <a:solidFill>
                <a:srgbClr val="FF9900"/>
              </a:solidFill>
              <a:latin typeface="Times New Roman" pitchFamily="18" charset="0"/>
            </a:endParaRPr>
          </a:p>
          <a:p>
            <a:pPr lvl="2" eaLnBrk="1" hangingPunct="1">
              <a:lnSpc>
                <a:spcPct val="110000"/>
              </a:lnSpc>
              <a:buClr>
                <a:schemeClr val="hlink"/>
              </a:buClr>
              <a:buSzPct val="130000"/>
              <a:buFontTx/>
              <a:buChar char="•"/>
            </a:pPr>
            <a:r>
              <a:rPr lang="en-GB" b="1">
                <a:solidFill>
                  <a:schemeClr val="tx2"/>
                </a:solidFill>
                <a:latin typeface="Times New Roman" pitchFamily="18" charset="0"/>
              </a:rPr>
              <a:t>Automatized,</a:t>
            </a:r>
          </a:p>
          <a:p>
            <a:pPr lvl="2" eaLnBrk="1" hangingPunct="1">
              <a:lnSpc>
                <a:spcPct val="110000"/>
              </a:lnSpc>
              <a:buClr>
                <a:schemeClr val="hlink"/>
              </a:buClr>
              <a:buSzPct val="130000"/>
              <a:buFontTx/>
              <a:buChar char="•"/>
            </a:pPr>
            <a:r>
              <a:rPr lang="en-GB" b="1">
                <a:solidFill>
                  <a:schemeClr val="tx2"/>
                </a:solidFill>
                <a:latin typeface="Times New Roman" pitchFamily="18" charset="0"/>
              </a:rPr>
              <a:t>but expensive</a:t>
            </a:r>
          </a:p>
          <a:p>
            <a:pPr lvl="2" eaLnBrk="1" hangingPunct="1">
              <a:lnSpc>
                <a:spcPct val="110000"/>
              </a:lnSpc>
              <a:buClr>
                <a:schemeClr val="hlink"/>
              </a:buClr>
              <a:buSzPct val="130000"/>
              <a:buFontTx/>
              <a:buChar char="•"/>
            </a:pPr>
            <a:r>
              <a:rPr lang="en-GB" b="1">
                <a:solidFill>
                  <a:schemeClr val="tx2"/>
                </a:solidFill>
                <a:latin typeface="Times New Roman" pitchFamily="18" charset="0"/>
              </a:rPr>
              <a:t>and time-consuming</a:t>
            </a:r>
          </a:p>
          <a:p>
            <a:pPr lvl="1" eaLnBrk="1" hangingPunct="1">
              <a:lnSpc>
                <a:spcPct val="110000"/>
              </a:lnSpc>
              <a:buClr>
                <a:srgbClr val="000000"/>
              </a:buClr>
              <a:buSzPct val="130000"/>
              <a:buFontTx/>
              <a:buChar char="•"/>
            </a:pPr>
            <a:endParaRPr lang="en-GB" sz="2200">
              <a:solidFill>
                <a:schemeClr val="tx2"/>
              </a:solidFill>
            </a:endParaRPr>
          </a:p>
          <a:p>
            <a:pPr lvl="1" eaLnBrk="1" hangingPunct="1">
              <a:lnSpc>
                <a:spcPct val="110000"/>
              </a:lnSpc>
              <a:buClr>
                <a:srgbClr val="000000"/>
              </a:buClr>
              <a:buSzPct val="80000"/>
              <a:buFont typeface="Wingdings" pitchFamily="2" charset="2"/>
              <a:buNone/>
            </a:pPr>
            <a:endParaRPr lang="en-GB" sz="2600" b="1">
              <a:solidFill>
                <a:srgbClr val="FF9900"/>
              </a:solidFill>
              <a:latin typeface="Times New Roman" pitchFamily="18" charset="0"/>
            </a:endParaRPr>
          </a:p>
          <a:p>
            <a:pPr lvl="1" eaLnBrk="1" hangingPunct="1">
              <a:lnSpc>
                <a:spcPct val="110000"/>
              </a:lnSpc>
              <a:buClr>
                <a:srgbClr val="000000"/>
              </a:buClr>
              <a:buSzPct val="80000"/>
              <a:buFont typeface="Wingdings" pitchFamily="2" charset="2"/>
              <a:buNone/>
            </a:pPr>
            <a:endParaRPr lang="en-GB" sz="2600" b="1">
              <a:solidFill>
                <a:srgbClr val="FF9900"/>
              </a:solidFill>
              <a:latin typeface="Times New Roman" pitchFamily="18" charset="0"/>
            </a:endParaRPr>
          </a:p>
          <a:p>
            <a:pPr lvl="1" eaLnBrk="1" hangingPunct="1">
              <a:lnSpc>
                <a:spcPct val="110000"/>
              </a:lnSpc>
              <a:buClr>
                <a:srgbClr val="000000"/>
              </a:buClr>
              <a:buSzPct val="130000"/>
              <a:buFontTx/>
              <a:buChar char="•"/>
            </a:pPr>
            <a:endParaRPr lang="en-GB" b="1">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endParaRPr lang="en-US" smtClean="0"/>
          </a:p>
        </p:txBody>
      </p:sp>
      <p:sp>
        <p:nvSpPr>
          <p:cNvPr id="43011" name="Content Placeholder 2"/>
          <p:cNvSpPr>
            <a:spLocks noGrp="1"/>
          </p:cNvSpPr>
          <p:nvPr>
            <p:ph idx="1"/>
          </p:nvPr>
        </p:nvSpPr>
        <p:spPr/>
        <p:txBody>
          <a:bodyPr/>
          <a:lstStyle/>
          <a:p>
            <a:pPr eaLnBrk="1" hangingPunct="1"/>
            <a:endParaRPr lang="en-US" smtClean="0"/>
          </a:p>
        </p:txBody>
      </p:sp>
      <p:pic>
        <p:nvPicPr>
          <p:cNvPr id="43012" name="Picture 2" descr="C:\Users\satyavarali-m\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3"/>
          <p:cNvSpPr>
            <a:spLocks noChangeArrowheads="1"/>
          </p:cNvSpPr>
          <p:nvPr/>
        </p:nvSpPr>
        <p:spPr bwMode="auto">
          <a:xfrm>
            <a:off x="609600" y="838200"/>
            <a:ext cx="8077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500" b="1"/>
              <a:t>Drug Designing Open Access</a:t>
            </a:r>
            <a:br>
              <a:rPr lang="en-US" sz="3500" b="1"/>
            </a:br>
            <a:r>
              <a:rPr lang="en-US" sz="3500" b="1"/>
              <a:t>Related Journals</a:t>
            </a:r>
          </a:p>
        </p:txBody>
      </p:sp>
      <p:sp>
        <p:nvSpPr>
          <p:cNvPr id="43014" name="Rectangle 4"/>
          <p:cNvSpPr>
            <a:spLocks noChangeArrowheads="1"/>
          </p:cNvSpPr>
          <p:nvPr/>
        </p:nvSpPr>
        <p:spPr bwMode="auto">
          <a:xfrm>
            <a:off x="381000" y="2286000"/>
            <a:ext cx="8458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Wingdings" pitchFamily="2" charset="2"/>
              <a:buChar char="Ø"/>
            </a:pPr>
            <a:r>
              <a:rPr lang="en-US" sz="3000">
                <a:hlinkClick r:id="rId3" tooltip="Journal of Clinical Trials"/>
              </a:rPr>
              <a:t>Journal of Clinical Trials</a:t>
            </a:r>
            <a:endParaRPr lang="en-US" sz="3000"/>
          </a:p>
          <a:p>
            <a:pPr marL="342900" indent="-342900">
              <a:buFont typeface="Wingdings" pitchFamily="2" charset="2"/>
              <a:buChar char="Ø"/>
            </a:pPr>
            <a:r>
              <a:rPr lang="en-US" sz="3000">
                <a:hlinkClick r:id="rId4" tooltip="Journal of Pharmacovigilance"/>
              </a:rPr>
              <a:t>Journal of Pharmacovigilance</a:t>
            </a:r>
            <a:endParaRPr lang="en-US" sz="3000"/>
          </a:p>
          <a:p>
            <a:pPr marL="342900" indent="-342900">
              <a:buFont typeface="Wingdings" pitchFamily="2" charset="2"/>
              <a:buChar char="Ø"/>
            </a:pPr>
            <a:r>
              <a:rPr lang="en-US" sz="3000">
                <a:hlinkClick r:id="rId5" tooltip="Journal of Developing Drugs"/>
              </a:rPr>
              <a:t>Journal of Developing Drugs</a:t>
            </a:r>
            <a:endParaRPr lang="en-US" sz="3000"/>
          </a:p>
        </p:txBody>
      </p:sp>
      <p:pic>
        <p:nvPicPr>
          <p:cNvPr id="43015" name="Picture 3" descr="C:\Users\satyavarali-m\Desktop\rel1_bi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4648200"/>
            <a:ext cx="3976687"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endParaRPr lang="en-US" smtClean="0"/>
          </a:p>
        </p:txBody>
      </p:sp>
      <p:pic>
        <p:nvPicPr>
          <p:cNvPr id="44035" name="Picture 2" descr="C:\Users\satyavarali-m\Desktop\images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44036" name="Rectangle 3"/>
          <p:cNvSpPr>
            <a:spLocks noChangeArrowheads="1"/>
          </p:cNvSpPr>
          <p:nvPr/>
        </p:nvSpPr>
        <p:spPr bwMode="auto">
          <a:xfrm>
            <a:off x="685800" y="1295400"/>
            <a:ext cx="7848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500" b="1"/>
              <a:t>Drug Designing Open Access</a:t>
            </a:r>
            <a:br>
              <a:rPr lang="en-US" sz="3500" b="1"/>
            </a:br>
            <a:r>
              <a:rPr lang="en-US" sz="3500" b="1"/>
              <a:t>Related Conferences</a:t>
            </a:r>
          </a:p>
        </p:txBody>
      </p:sp>
      <p:sp>
        <p:nvSpPr>
          <p:cNvPr id="44037" name="Rectangle 4"/>
          <p:cNvSpPr>
            <a:spLocks noChangeArrowheads="1"/>
          </p:cNvSpPr>
          <p:nvPr/>
        </p:nvSpPr>
        <p:spPr bwMode="auto">
          <a:xfrm>
            <a:off x="457200" y="2690813"/>
            <a:ext cx="8305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Wingdings" pitchFamily="2" charset="2"/>
              <a:buChar char="Ø"/>
            </a:pPr>
            <a:r>
              <a:rPr lang="en-US" sz="3000" dirty="0">
                <a:latin typeface="Footlight MT Light" pitchFamily="18" charset="0"/>
                <a:hlinkClick r:id="rId3"/>
              </a:rPr>
              <a:t>http://www.conferenceseries.com</a:t>
            </a:r>
            <a:r>
              <a:rPr lang="en-US" sz="3000" dirty="0" smtClean="0">
                <a:latin typeface="Footlight MT Light" pitchFamily="18" charset="0"/>
                <a:hlinkClick r:id="rId3"/>
              </a:rPr>
              <a:t>/</a:t>
            </a:r>
            <a:r>
              <a:rPr lang="en-US" sz="3000" dirty="0" smtClean="0">
                <a:latin typeface="Footlight MT Light" pitchFamily="18" charset="0"/>
              </a:rPr>
              <a:t> </a:t>
            </a:r>
            <a:endParaRPr lang="en-US" sz="3000" dirty="0">
              <a:latin typeface="Footlight MT Light"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endParaRPr lang="en-US" smtClean="0"/>
          </a:p>
        </p:txBody>
      </p:sp>
      <p:pic>
        <p:nvPicPr>
          <p:cNvPr id="45059" name="Picture 2" descr="C:\Users\satyavarali-m\Desktop\images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45060" name="Rectangle 3"/>
          <p:cNvSpPr>
            <a:spLocks noChangeArrowheads="1"/>
          </p:cNvSpPr>
          <p:nvPr/>
        </p:nvSpPr>
        <p:spPr bwMode="auto">
          <a:xfrm>
            <a:off x="450850" y="1447800"/>
            <a:ext cx="838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000">
                <a:cs typeface="Calibri" pitchFamily="34" charset="0"/>
              </a:rPr>
              <a:t>OMICS publishing Group Open Access Membership enables academic and research institutions, funders and corporations to actively encourage open access in scholarly communication and the dissemination of research published by their authors.</a:t>
            </a:r>
          </a:p>
          <a:p>
            <a:pPr algn="just"/>
            <a:r>
              <a:rPr lang="en-US" sz="3000">
                <a:cs typeface="Calibri" pitchFamily="34" charset="0"/>
              </a:rPr>
              <a:t>For more details and benefits, click on the link below:</a:t>
            </a:r>
          </a:p>
          <a:p>
            <a:pPr algn="ctr"/>
            <a:r>
              <a:rPr lang="en-US" sz="3000">
                <a:cs typeface="Calibri" pitchFamily="34" charset="0"/>
                <a:hlinkClick r:id="rId3"/>
              </a:rPr>
              <a:t>http://omicsonline.org/membership.php</a:t>
            </a:r>
            <a:endParaRPr lang="en-US" sz="300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6600" y="0"/>
            <a:ext cx="7669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4100" y="933450"/>
            <a:ext cx="37465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13"/>
          <p:cNvSpPr txBox="1">
            <a:spLocks noChangeArrowheads="1"/>
          </p:cNvSpPr>
          <p:nvPr/>
        </p:nvSpPr>
        <p:spPr bwMode="auto">
          <a:xfrm>
            <a:off x="798513" y="260350"/>
            <a:ext cx="838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spAutoFit/>
          </a:bodyPr>
          <a:lstStyle>
            <a:lvl1pPr defTabSz="414338"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1pPr>
            <a:lvl2pPr marL="742950" indent="-285750" defTabSz="414338"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2pPr>
            <a:lvl3pPr marL="1143000" indent="-228600" defTabSz="414338"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3pPr>
            <a:lvl4pPr marL="1600200" indent="-228600" defTabSz="414338"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4pPr>
            <a:lvl5pPr marL="2057400" indent="-228600" defTabSz="414338"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9pPr>
          </a:lstStyle>
          <a:p>
            <a:pPr eaLnBrk="1" hangingPunct="1">
              <a:lnSpc>
                <a:spcPct val="93000"/>
              </a:lnSpc>
              <a:buClr>
                <a:srgbClr val="000000"/>
              </a:buClr>
              <a:buSzPct val="45000"/>
              <a:buFont typeface="Wingdings" pitchFamily="2" charset="2"/>
              <a:buNone/>
            </a:pPr>
            <a:r>
              <a:rPr lang="en-GB" sz="3000" b="1">
                <a:solidFill>
                  <a:srgbClr val="CC6600"/>
                </a:solidFill>
              </a:rPr>
              <a:t>Methods for ligand database screening:</a:t>
            </a:r>
          </a:p>
        </p:txBody>
      </p:sp>
      <p:sp>
        <p:nvSpPr>
          <p:cNvPr id="9220" name="Text Box 14"/>
          <p:cNvSpPr txBox="1">
            <a:spLocks noChangeArrowheads="1"/>
          </p:cNvSpPr>
          <p:nvPr/>
        </p:nvSpPr>
        <p:spPr bwMode="auto">
          <a:xfrm>
            <a:off x="847725" y="1042988"/>
            <a:ext cx="487680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spAutoFit/>
          </a:bodyPr>
          <a:lstStyle>
            <a:lvl1pPr marL="342900" indent="-342900" defTabSz="414338" eaLnBrk="0" hangingPunct="0">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1pPr>
            <a:lvl2pPr marL="392113" indent="-196850" defTabSz="414338" eaLnBrk="0" hangingPunct="0">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2pPr>
            <a:lvl3pPr marL="587375" indent="-195263" defTabSz="414338" eaLnBrk="0" hangingPunct="0">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3pPr>
            <a:lvl4pPr marL="1600200" indent="-228600" defTabSz="414338" eaLnBrk="0" hangingPunct="0">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4pPr>
            <a:lvl5pPr marL="2057400" indent="-228600" defTabSz="414338" eaLnBrk="0" hangingPunct="0">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9pPr>
          </a:lstStyle>
          <a:p>
            <a:pPr lvl="1" eaLnBrk="1" hangingPunct="1">
              <a:lnSpc>
                <a:spcPct val="93000"/>
              </a:lnSpc>
              <a:buClr>
                <a:srgbClr val="000000"/>
              </a:buClr>
              <a:buSzPct val="80000"/>
              <a:buFont typeface="Wingdings" pitchFamily="2" charset="2"/>
              <a:buNone/>
            </a:pPr>
            <a:r>
              <a:rPr lang="en-GB" sz="2600" b="1">
                <a:solidFill>
                  <a:srgbClr val="FF9900"/>
                </a:solidFill>
                <a:latin typeface="Times New Roman" pitchFamily="18" charset="0"/>
              </a:rPr>
              <a:t>Screening in laboratory:</a:t>
            </a:r>
          </a:p>
          <a:p>
            <a:pPr lvl="1" eaLnBrk="1" hangingPunct="1">
              <a:lnSpc>
                <a:spcPct val="93000"/>
              </a:lnSpc>
              <a:buClr>
                <a:srgbClr val="000000"/>
              </a:buClr>
              <a:buSzPct val="80000"/>
              <a:buFont typeface="Wingdings" pitchFamily="2" charset="2"/>
              <a:buNone/>
            </a:pPr>
            <a:endParaRPr lang="en-GB" sz="1200" b="1">
              <a:solidFill>
                <a:srgbClr val="FF9900"/>
              </a:solidFill>
              <a:latin typeface="Times New Roman" pitchFamily="18" charset="0"/>
            </a:endParaRPr>
          </a:p>
          <a:p>
            <a:pPr lvl="2" eaLnBrk="1" hangingPunct="1">
              <a:lnSpc>
                <a:spcPct val="110000"/>
              </a:lnSpc>
              <a:buClr>
                <a:schemeClr val="hlink"/>
              </a:buClr>
              <a:buSzPct val="130000"/>
              <a:buFontTx/>
              <a:buChar char="•"/>
            </a:pPr>
            <a:r>
              <a:rPr lang="en-GB" b="1">
                <a:solidFill>
                  <a:schemeClr val="tx2"/>
                </a:solidFill>
                <a:latin typeface="Times New Roman" pitchFamily="18" charset="0"/>
              </a:rPr>
              <a:t>Automatized,</a:t>
            </a:r>
          </a:p>
          <a:p>
            <a:pPr lvl="2" eaLnBrk="1" hangingPunct="1">
              <a:lnSpc>
                <a:spcPct val="110000"/>
              </a:lnSpc>
              <a:buClr>
                <a:schemeClr val="hlink"/>
              </a:buClr>
              <a:buSzPct val="130000"/>
              <a:buFontTx/>
              <a:buChar char="•"/>
            </a:pPr>
            <a:r>
              <a:rPr lang="en-GB" b="1">
                <a:solidFill>
                  <a:schemeClr val="tx2"/>
                </a:solidFill>
                <a:latin typeface="Times New Roman" pitchFamily="18" charset="0"/>
              </a:rPr>
              <a:t>but expensive</a:t>
            </a:r>
          </a:p>
          <a:p>
            <a:pPr lvl="2" eaLnBrk="1" hangingPunct="1">
              <a:lnSpc>
                <a:spcPct val="110000"/>
              </a:lnSpc>
              <a:buClr>
                <a:schemeClr val="hlink"/>
              </a:buClr>
              <a:buSzPct val="130000"/>
              <a:buFontTx/>
              <a:buChar char="•"/>
            </a:pPr>
            <a:r>
              <a:rPr lang="en-GB" b="1">
                <a:solidFill>
                  <a:schemeClr val="tx2"/>
                </a:solidFill>
                <a:latin typeface="Times New Roman" pitchFamily="18" charset="0"/>
              </a:rPr>
              <a:t>and time-consuming</a:t>
            </a:r>
          </a:p>
          <a:p>
            <a:pPr lvl="1" eaLnBrk="1" hangingPunct="1">
              <a:lnSpc>
                <a:spcPct val="110000"/>
              </a:lnSpc>
              <a:buClr>
                <a:srgbClr val="000000"/>
              </a:buClr>
              <a:buSzPct val="130000"/>
              <a:buFontTx/>
              <a:buChar char="•"/>
            </a:pPr>
            <a:endParaRPr lang="en-GB" sz="2200">
              <a:solidFill>
                <a:schemeClr val="tx2"/>
              </a:solidFill>
            </a:endParaRPr>
          </a:p>
          <a:p>
            <a:pPr lvl="1" eaLnBrk="1" hangingPunct="1">
              <a:lnSpc>
                <a:spcPct val="110000"/>
              </a:lnSpc>
              <a:buClr>
                <a:srgbClr val="000000"/>
              </a:buClr>
              <a:buSzPct val="80000"/>
              <a:buFont typeface="Wingdings" pitchFamily="2" charset="2"/>
              <a:buNone/>
            </a:pPr>
            <a:endParaRPr lang="en-GB" sz="2600" b="1">
              <a:solidFill>
                <a:srgbClr val="FF9900"/>
              </a:solidFill>
              <a:latin typeface="Times New Roman" pitchFamily="18" charset="0"/>
            </a:endParaRPr>
          </a:p>
          <a:p>
            <a:pPr lvl="1" eaLnBrk="1" hangingPunct="1">
              <a:lnSpc>
                <a:spcPct val="110000"/>
              </a:lnSpc>
              <a:buClr>
                <a:srgbClr val="000000"/>
              </a:buClr>
              <a:buSzPct val="80000"/>
              <a:buFont typeface="Wingdings" pitchFamily="2" charset="2"/>
              <a:buNone/>
            </a:pPr>
            <a:endParaRPr lang="en-GB" sz="2600" b="1">
              <a:solidFill>
                <a:srgbClr val="FF9900"/>
              </a:solidFill>
              <a:latin typeface="Times New Roman" pitchFamily="18" charset="0"/>
            </a:endParaRPr>
          </a:p>
          <a:p>
            <a:pPr lvl="1" eaLnBrk="1" hangingPunct="1">
              <a:lnSpc>
                <a:spcPct val="110000"/>
              </a:lnSpc>
              <a:buClr>
                <a:srgbClr val="000000"/>
              </a:buClr>
              <a:buSzPct val="130000"/>
              <a:buFontTx/>
              <a:buChar char="•"/>
            </a:pPr>
            <a:endParaRPr lang="en-GB" b="1">
              <a:solidFill>
                <a:schemeClr val="tx2"/>
              </a:solidFill>
              <a:latin typeface="Times New Roman" pitchFamily="18" charset="0"/>
            </a:endParaRPr>
          </a:p>
        </p:txBody>
      </p:sp>
      <p:grpSp>
        <p:nvGrpSpPr>
          <p:cNvPr id="9221" name="Group 25"/>
          <p:cNvGrpSpPr>
            <a:grpSpLocks/>
          </p:cNvGrpSpPr>
          <p:nvPr/>
        </p:nvGrpSpPr>
        <p:grpSpPr bwMode="auto">
          <a:xfrm>
            <a:off x="900113" y="3219450"/>
            <a:ext cx="8243887" cy="3460750"/>
            <a:chOff x="567" y="2028"/>
            <a:chExt cx="5193" cy="2180"/>
          </a:xfrm>
        </p:grpSpPr>
        <p:pic>
          <p:nvPicPr>
            <p:cNvPr id="9222" name="Picture 11" descr="Präsenta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 y="2264"/>
              <a:ext cx="2592" cy="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15"/>
            <p:cNvSpPr>
              <a:spLocks noChangeArrowheads="1"/>
            </p:cNvSpPr>
            <p:nvPr/>
          </p:nvSpPr>
          <p:spPr bwMode="auto">
            <a:xfrm>
              <a:off x="1241" y="2028"/>
              <a:ext cx="391" cy="392"/>
            </a:xfrm>
            <a:prstGeom prst="downArrow">
              <a:avLst>
                <a:gd name="adj1" fmla="val 50000"/>
                <a:gd name="adj2" fmla="val 25064"/>
              </a:avLst>
            </a:prstGeom>
            <a:solidFill>
              <a:schemeClr val="hlink"/>
            </a:solidFill>
            <a:ln w="9525">
              <a:solidFill>
                <a:srgbClr val="000000"/>
              </a:solidFill>
              <a:round/>
              <a:headEnd/>
              <a:tailEnd/>
            </a:ln>
          </p:spPr>
          <p:txBody>
            <a:bodyPr wrap="none" anchor="ctr"/>
            <a:lstStyle/>
            <a:p>
              <a:endParaRPr lang="de-DE"/>
            </a:p>
          </p:txBody>
        </p:sp>
        <p:sp>
          <p:nvSpPr>
            <p:cNvPr id="9224" name="Text Box 24"/>
            <p:cNvSpPr txBox="1">
              <a:spLocks noChangeArrowheads="1"/>
            </p:cNvSpPr>
            <p:nvPr/>
          </p:nvSpPr>
          <p:spPr bwMode="auto">
            <a:xfrm>
              <a:off x="567" y="2613"/>
              <a:ext cx="2626"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lvl="1" eaLnBrk="1" hangingPunct="1"/>
              <a:r>
                <a:rPr lang="en-GB" b="1">
                  <a:solidFill>
                    <a:srgbClr val="FF9900"/>
                  </a:solidFill>
                </a:rPr>
                <a:t>Virtual Screening</a:t>
              </a:r>
              <a:endParaRPr lang="en-GB">
                <a:solidFill>
                  <a:srgbClr val="FF9900"/>
                </a:solidFill>
              </a:endParaRPr>
            </a:p>
            <a:p>
              <a:pPr lvl="1" eaLnBrk="1" hangingPunct="1"/>
              <a:endParaRPr lang="en-GB">
                <a:solidFill>
                  <a:srgbClr val="FF9900"/>
                </a:solidFill>
              </a:endParaRPr>
            </a:p>
            <a:p>
              <a:pPr lvl="1" eaLnBrk="1" hangingPunct="1">
                <a:buFontTx/>
                <a:buChar char="•"/>
              </a:pPr>
              <a:r>
                <a:rPr lang="en-GB" b="1">
                  <a:solidFill>
                    <a:schemeClr val="tx2"/>
                  </a:solidFill>
                  <a:latin typeface="Times New Roman" pitchFamily="18" charset="0"/>
                </a:rPr>
                <a:t>Search for leads </a:t>
              </a:r>
            </a:p>
            <a:p>
              <a:pPr lvl="1" eaLnBrk="1" hangingPunct="1">
                <a:buFontTx/>
                <a:buChar char="•"/>
              </a:pPr>
              <a:r>
                <a:rPr lang="en-GB" b="1">
                  <a:solidFill>
                    <a:schemeClr val="tx2"/>
                  </a:solidFill>
                  <a:latin typeface="Times New Roman" pitchFamily="18" charset="0"/>
                </a:rPr>
                <a:t>As pre-stage for</a:t>
              </a:r>
              <a:r>
                <a:rPr lang="de-DE" b="1">
                  <a:solidFill>
                    <a:schemeClr val="tx2"/>
                  </a:solidFill>
                  <a:latin typeface="Times New Roman" pitchFamily="18" charset="0"/>
                </a:rPr>
                <a:t> exp. tests</a:t>
              </a:r>
              <a:r>
                <a:rPr lang="en-GB" b="1">
                  <a:solidFill>
                    <a:schemeClr val="tx2"/>
                  </a:solidFill>
                  <a:latin typeface="Times New Roman" pitchFamily="18" charset="0"/>
                </a:rPr>
                <a:t> </a:t>
              </a:r>
            </a:p>
            <a:p>
              <a:pPr lvl="1" eaLnBrk="1" hangingPunct="1"/>
              <a:endParaRPr lang="en-GB" b="1">
                <a:solidFill>
                  <a:schemeClr val="tx2"/>
                </a:solidFill>
                <a:latin typeface="Times New Roman" pitchFamily="18" charset="0"/>
              </a:endParaRPr>
            </a:p>
            <a:p>
              <a:pPr eaLnBrk="1" hangingPunct="1"/>
              <a:endParaRPr lang="en-US">
                <a:latin typeface="Times New Roman" pitchFamily="18"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4100" y="933450"/>
            <a:ext cx="37465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13"/>
          <p:cNvSpPr txBox="1">
            <a:spLocks noChangeArrowheads="1"/>
          </p:cNvSpPr>
          <p:nvPr/>
        </p:nvSpPr>
        <p:spPr bwMode="auto">
          <a:xfrm>
            <a:off x="798513" y="260350"/>
            <a:ext cx="838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spAutoFit/>
          </a:bodyPr>
          <a:lstStyle>
            <a:lvl1pPr defTabSz="414338"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1pPr>
            <a:lvl2pPr marL="742950" indent="-285750" defTabSz="414338"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2pPr>
            <a:lvl3pPr marL="1143000" indent="-228600" defTabSz="414338"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3pPr>
            <a:lvl4pPr marL="1600200" indent="-228600" defTabSz="414338"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4pPr>
            <a:lvl5pPr marL="2057400" indent="-228600" defTabSz="414338"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cs typeface="Arial" pitchFamily="34" charset="0"/>
              </a:defRPr>
            </a:lvl9pPr>
          </a:lstStyle>
          <a:p>
            <a:pPr eaLnBrk="1" hangingPunct="1">
              <a:lnSpc>
                <a:spcPct val="93000"/>
              </a:lnSpc>
              <a:buClr>
                <a:srgbClr val="000000"/>
              </a:buClr>
              <a:buSzPct val="45000"/>
              <a:buFont typeface="Wingdings" pitchFamily="2" charset="2"/>
              <a:buNone/>
            </a:pPr>
            <a:r>
              <a:rPr lang="en-GB" sz="3000" b="1">
                <a:solidFill>
                  <a:srgbClr val="CC6600"/>
                </a:solidFill>
              </a:rPr>
              <a:t>Methods for ligand database screening:</a:t>
            </a:r>
          </a:p>
        </p:txBody>
      </p:sp>
      <p:sp>
        <p:nvSpPr>
          <p:cNvPr id="10244" name="Text Box 14"/>
          <p:cNvSpPr txBox="1">
            <a:spLocks noChangeArrowheads="1"/>
          </p:cNvSpPr>
          <p:nvPr/>
        </p:nvSpPr>
        <p:spPr bwMode="auto">
          <a:xfrm>
            <a:off x="847725" y="1042988"/>
            <a:ext cx="487680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spAutoFit/>
          </a:bodyPr>
          <a:lstStyle>
            <a:lvl1pPr marL="342900" indent="-342900" defTabSz="414338" eaLnBrk="0" hangingPunct="0">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1pPr>
            <a:lvl2pPr marL="392113" indent="-196850" defTabSz="414338" eaLnBrk="0" hangingPunct="0">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2pPr>
            <a:lvl3pPr marL="587375" indent="-195263" defTabSz="414338" eaLnBrk="0" hangingPunct="0">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3pPr>
            <a:lvl4pPr marL="1600200" indent="-228600" defTabSz="414338" eaLnBrk="0" hangingPunct="0">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4pPr>
            <a:lvl5pPr marL="2057400" indent="-228600" defTabSz="414338" eaLnBrk="0" hangingPunct="0">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 pos="1970088" algn="l"/>
                <a:tab pos="2627313" algn="l"/>
                <a:tab pos="3282950" algn="l"/>
                <a:tab pos="3940175" algn="l"/>
              </a:tabLst>
              <a:defRPr>
                <a:solidFill>
                  <a:schemeClr val="tx1"/>
                </a:solidFill>
                <a:latin typeface="Calibri" pitchFamily="34" charset="0"/>
                <a:cs typeface="Arial" pitchFamily="34" charset="0"/>
              </a:defRPr>
            </a:lvl9pPr>
          </a:lstStyle>
          <a:p>
            <a:pPr lvl="1" eaLnBrk="1" hangingPunct="1">
              <a:lnSpc>
                <a:spcPct val="93000"/>
              </a:lnSpc>
              <a:buClr>
                <a:srgbClr val="000000"/>
              </a:buClr>
              <a:buSzPct val="80000"/>
              <a:buFont typeface="Wingdings" pitchFamily="2" charset="2"/>
              <a:buNone/>
            </a:pPr>
            <a:r>
              <a:rPr lang="en-GB" sz="2600" b="1">
                <a:solidFill>
                  <a:srgbClr val="FF9900"/>
                </a:solidFill>
                <a:latin typeface="Times New Roman" pitchFamily="18" charset="0"/>
              </a:rPr>
              <a:t>Screening in laboratory:</a:t>
            </a:r>
          </a:p>
          <a:p>
            <a:pPr lvl="1" eaLnBrk="1" hangingPunct="1">
              <a:lnSpc>
                <a:spcPct val="93000"/>
              </a:lnSpc>
              <a:buClr>
                <a:srgbClr val="000000"/>
              </a:buClr>
              <a:buSzPct val="80000"/>
              <a:buFont typeface="Wingdings" pitchFamily="2" charset="2"/>
              <a:buNone/>
            </a:pPr>
            <a:endParaRPr lang="en-GB" sz="1200" b="1">
              <a:solidFill>
                <a:srgbClr val="FF9900"/>
              </a:solidFill>
              <a:latin typeface="Times New Roman" pitchFamily="18" charset="0"/>
            </a:endParaRPr>
          </a:p>
          <a:p>
            <a:pPr lvl="2" eaLnBrk="1" hangingPunct="1">
              <a:lnSpc>
                <a:spcPct val="110000"/>
              </a:lnSpc>
              <a:buClr>
                <a:schemeClr val="hlink"/>
              </a:buClr>
              <a:buSzPct val="130000"/>
              <a:buFontTx/>
              <a:buChar char="•"/>
            </a:pPr>
            <a:r>
              <a:rPr lang="en-GB" b="1">
                <a:solidFill>
                  <a:schemeClr val="tx2"/>
                </a:solidFill>
                <a:latin typeface="Times New Roman" pitchFamily="18" charset="0"/>
              </a:rPr>
              <a:t>Automatized,</a:t>
            </a:r>
          </a:p>
          <a:p>
            <a:pPr lvl="2" eaLnBrk="1" hangingPunct="1">
              <a:lnSpc>
                <a:spcPct val="110000"/>
              </a:lnSpc>
              <a:buClr>
                <a:schemeClr val="hlink"/>
              </a:buClr>
              <a:buSzPct val="130000"/>
              <a:buFontTx/>
              <a:buChar char="•"/>
            </a:pPr>
            <a:r>
              <a:rPr lang="en-GB" b="1">
                <a:solidFill>
                  <a:schemeClr val="tx2"/>
                </a:solidFill>
                <a:latin typeface="Times New Roman" pitchFamily="18" charset="0"/>
              </a:rPr>
              <a:t>but expensive</a:t>
            </a:r>
          </a:p>
          <a:p>
            <a:pPr lvl="2" eaLnBrk="1" hangingPunct="1">
              <a:lnSpc>
                <a:spcPct val="110000"/>
              </a:lnSpc>
              <a:buClr>
                <a:schemeClr val="hlink"/>
              </a:buClr>
              <a:buSzPct val="130000"/>
              <a:buFontTx/>
              <a:buChar char="•"/>
            </a:pPr>
            <a:r>
              <a:rPr lang="en-GB" b="1">
                <a:solidFill>
                  <a:schemeClr val="tx2"/>
                </a:solidFill>
                <a:latin typeface="Times New Roman" pitchFamily="18" charset="0"/>
              </a:rPr>
              <a:t>and time-consuming</a:t>
            </a:r>
          </a:p>
          <a:p>
            <a:pPr lvl="1" eaLnBrk="1" hangingPunct="1">
              <a:lnSpc>
                <a:spcPct val="110000"/>
              </a:lnSpc>
              <a:buClr>
                <a:srgbClr val="000000"/>
              </a:buClr>
              <a:buSzPct val="130000"/>
              <a:buFontTx/>
              <a:buChar char="•"/>
            </a:pPr>
            <a:endParaRPr lang="en-GB" sz="2200">
              <a:solidFill>
                <a:schemeClr val="tx2"/>
              </a:solidFill>
            </a:endParaRPr>
          </a:p>
          <a:p>
            <a:pPr lvl="1" eaLnBrk="1" hangingPunct="1">
              <a:lnSpc>
                <a:spcPct val="110000"/>
              </a:lnSpc>
              <a:buClr>
                <a:srgbClr val="000000"/>
              </a:buClr>
              <a:buSzPct val="80000"/>
              <a:buFont typeface="Wingdings" pitchFamily="2" charset="2"/>
              <a:buNone/>
            </a:pPr>
            <a:endParaRPr lang="en-GB" sz="2600" b="1">
              <a:solidFill>
                <a:srgbClr val="FF9900"/>
              </a:solidFill>
              <a:latin typeface="Times New Roman" pitchFamily="18" charset="0"/>
            </a:endParaRPr>
          </a:p>
          <a:p>
            <a:pPr lvl="1" eaLnBrk="1" hangingPunct="1">
              <a:lnSpc>
                <a:spcPct val="110000"/>
              </a:lnSpc>
              <a:buClr>
                <a:srgbClr val="000000"/>
              </a:buClr>
              <a:buSzPct val="80000"/>
              <a:buFont typeface="Wingdings" pitchFamily="2" charset="2"/>
              <a:buNone/>
            </a:pPr>
            <a:endParaRPr lang="en-GB" sz="2600" b="1">
              <a:solidFill>
                <a:srgbClr val="FF9900"/>
              </a:solidFill>
              <a:latin typeface="Times New Roman" pitchFamily="18" charset="0"/>
            </a:endParaRPr>
          </a:p>
          <a:p>
            <a:pPr lvl="1" eaLnBrk="1" hangingPunct="1">
              <a:lnSpc>
                <a:spcPct val="110000"/>
              </a:lnSpc>
              <a:buClr>
                <a:srgbClr val="000000"/>
              </a:buClr>
              <a:buSzPct val="130000"/>
              <a:buFontTx/>
              <a:buChar char="•"/>
            </a:pPr>
            <a:endParaRPr lang="en-GB" b="1">
              <a:solidFill>
                <a:schemeClr val="tx2"/>
              </a:solidFill>
              <a:latin typeface="Times New Roman" pitchFamily="18" charset="0"/>
            </a:endParaRPr>
          </a:p>
        </p:txBody>
      </p:sp>
      <p:grpSp>
        <p:nvGrpSpPr>
          <p:cNvPr id="10245" name="Group 25"/>
          <p:cNvGrpSpPr>
            <a:grpSpLocks/>
          </p:cNvGrpSpPr>
          <p:nvPr/>
        </p:nvGrpSpPr>
        <p:grpSpPr bwMode="auto">
          <a:xfrm>
            <a:off x="900113" y="3219450"/>
            <a:ext cx="8243887" cy="3460750"/>
            <a:chOff x="567" y="2028"/>
            <a:chExt cx="5193" cy="2180"/>
          </a:xfrm>
        </p:grpSpPr>
        <p:pic>
          <p:nvPicPr>
            <p:cNvPr id="10248" name="Picture 11" descr="Präsenta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 y="2264"/>
              <a:ext cx="2592" cy="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AutoShape 15"/>
            <p:cNvSpPr>
              <a:spLocks noChangeArrowheads="1"/>
            </p:cNvSpPr>
            <p:nvPr/>
          </p:nvSpPr>
          <p:spPr bwMode="auto">
            <a:xfrm>
              <a:off x="1241" y="2028"/>
              <a:ext cx="391" cy="392"/>
            </a:xfrm>
            <a:prstGeom prst="downArrow">
              <a:avLst>
                <a:gd name="adj1" fmla="val 50000"/>
                <a:gd name="adj2" fmla="val 25064"/>
              </a:avLst>
            </a:prstGeom>
            <a:solidFill>
              <a:schemeClr val="hlink"/>
            </a:solidFill>
            <a:ln w="9525">
              <a:solidFill>
                <a:srgbClr val="000000"/>
              </a:solidFill>
              <a:round/>
              <a:headEnd/>
              <a:tailEnd/>
            </a:ln>
          </p:spPr>
          <p:txBody>
            <a:bodyPr wrap="none" anchor="ctr"/>
            <a:lstStyle/>
            <a:p>
              <a:endParaRPr lang="de-DE"/>
            </a:p>
          </p:txBody>
        </p:sp>
        <p:sp>
          <p:nvSpPr>
            <p:cNvPr id="10250" name="Text Box 24"/>
            <p:cNvSpPr txBox="1">
              <a:spLocks noChangeArrowheads="1"/>
            </p:cNvSpPr>
            <p:nvPr/>
          </p:nvSpPr>
          <p:spPr bwMode="auto">
            <a:xfrm>
              <a:off x="567" y="2613"/>
              <a:ext cx="2626"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lvl="1" eaLnBrk="1" hangingPunct="1"/>
              <a:r>
                <a:rPr lang="en-GB" b="1">
                  <a:solidFill>
                    <a:srgbClr val="FF9900"/>
                  </a:solidFill>
                </a:rPr>
                <a:t>Virtual Screening</a:t>
              </a:r>
              <a:endParaRPr lang="en-GB">
                <a:solidFill>
                  <a:srgbClr val="FF9900"/>
                </a:solidFill>
              </a:endParaRPr>
            </a:p>
            <a:p>
              <a:pPr lvl="1" eaLnBrk="1" hangingPunct="1"/>
              <a:endParaRPr lang="en-GB">
                <a:solidFill>
                  <a:srgbClr val="FF9900"/>
                </a:solidFill>
              </a:endParaRPr>
            </a:p>
            <a:p>
              <a:pPr lvl="1" eaLnBrk="1" hangingPunct="1">
                <a:buFontTx/>
                <a:buChar char="•"/>
              </a:pPr>
              <a:r>
                <a:rPr lang="en-GB" b="1">
                  <a:solidFill>
                    <a:schemeClr val="tx2"/>
                  </a:solidFill>
                  <a:latin typeface="Times New Roman" pitchFamily="18" charset="0"/>
                </a:rPr>
                <a:t>Search for leads </a:t>
              </a:r>
            </a:p>
            <a:p>
              <a:pPr lvl="1" eaLnBrk="1" hangingPunct="1">
                <a:buFontTx/>
                <a:buChar char="•"/>
              </a:pPr>
              <a:r>
                <a:rPr lang="en-GB" b="1">
                  <a:solidFill>
                    <a:schemeClr val="tx2"/>
                  </a:solidFill>
                  <a:latin typeface="Times New Roman" pitchFamily="18" charset="0"/>
                </a:rPr>
                <a:t>As pre-stage for</a:t>
              </a:r>
              <a:r>
                <a:rPr lang="de-DE" b="1">
                  <a:solidFill>
                    <a:schemeClr val="tx2"/>
                  </a:solidFill>
                  <a:latin typeface="Times New Roman" pitchFamily="18" charset="0"/>
                </a:rPr>
                <a:t> exp. tests</a:t>
              </a:r>
              <a:r>
                <a:rPr lang="en-GB" b="1">
                  <a:solidFill>
                    <a:schemeClr val="tx2"/>
                  </a:solidFill>
                  <a:latin typeface="Times New Roman" pitchFamily="18" charset="0"/>
                </a:rPr>
                <a:t> </a:t>
              </a:r>
            </a:p>
            <a:p>
              <a:pPr lvl="1" eaLnBrk="1" hangingPunct="1"/>
              <a:endParaRPr lang="en-GB" b="1">
                <a:solidFill>
                  <a:schemeClr val="tx2"/>
                </a:solidFill>
                <a:latin typeface="Times New Roman" pitchFamily="18" charset="0"/>
              </a:endParaRPr>
            </a:p>
            <a:p>
              <a:pPr eaLnBrk="1" hangingPunct="1"/>
              <a:endParaRPr lang="en-US">
                <a:latin typeface="Times New Roman" pitchFamily="18" charset="0"/>
              </a:endParaRPr>
            </a:p>
          </p:txBody>
        </p:sp>
      </p:grpSp>
      <p:sp>
        <p:nvSpPr>
          <p:cNvPr id="10246" name="TextBox 11"/>
          <p:cNvSpPr txBox="1">
            <a:spLocks noChangeArrowheads="1"/>
          </p:cNvSpPr>
          <p:nvPr/>
        </p:nvSpPr>
        <p:spPr bwMode="auto">
          <a:xfrm>
            <a:off x="900113" y="404813"/>
            <a:ext cx="7696200" cy="3170237"/>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_tradnl" b="1"/>
              <a:t>Definition of Virtual Screening</a:t>
            </a:r>
          </a:p>
          <a:p>
            <a:pPr eaLnBrk="1" hangingPunct="1"/>
            <a:endParaRPr lang="es-ES_tradnl"/>
          </a:p>
          <a:p>
            <a:pPr eaLnBrk="1" hangingPunct="1"/>
            <a:endParaRPr lang="es-ES_tradnl"/>
          </a:p>
          <a:p>
            <a:pPr eaLnBrk="1" hangingPunct="1"/>
            <a:r>
              <a:rPr lang="es-ES_tradnl"/>
              <a:t>Use of </a:t>
            </a:r>
            <a:r>
              <a:rPr lang="es-ES_tradnl" i="1">
                <a:solidFill>
                  <a:srgbClr val="FF0000"/>
                </a:solidFill>
              </a:rPr>
              <a:t>high-performance computing </a:t>
            </a:r>
            <a:r>
              <a:rPr lang="es-ES_tradnl"/>
              <a:t>to analyze large databases of chemical compounds in order to indetify possible drug candidates. </a:t>
            </a:r>
          </a:p>
          <a:p>
            <a:pPr eaLnBrk="1" hangingPunct="1"/>
            <a:endParaRPr lang="es-ES_tradnl"/>
          </a:p>
          <a:p>
            <a:pPr eaLnBrk="1" hangingPunct="1"/>
            <a:r>
              <a:rPr lang="es-ES_tradnl" sz="1600"/>
              <a:t>W.P. Walters, M.T. Stahl and M.A. Murcko, “Virtual Screening-An Overview”, Drug Discovery Today, 3, 160-178 (1998))</a:t>
            </a:r>
          </a:p>
        </p:txBody>
      </p:sp>
      <p:sp>
        <p:nvSpPr>
          <p:cNvPr id="10247" name="TextBox 12"/>
          <p:cNvSpPr txBox="1">
            <a:spLocks noChangeArrowheads="1"/>
          </p:cNvSpPr>
          <p:nvPr/>
        </p:nvSpPr>
        <p:spPr bwMode="auto">
          <a:xfrm>
            <a:off x="838200" y="3657600"/>
            <a:ext cx="7848600" cy="3046413"/>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_tradnl" b="1"/>
              <a:t>Databases of chemical compounds used</a:t>
            </a:r>
          </a:p>
          <a:p>
            <a:pPr eaLnBrk="1" hangingPunct="1"/>
            <a:endParaRPr lang="es-ES_tradnl" b="1"/>
          </a:p>
          <a:p>
            <a:pPr eaLnBrk="1" hangingPunct="1">
              <a:buFont typeface="Arial" pitchFamily="34" charset="0"/>
              <a:buChar char="•"/>
            </a:pPr>
            <a:r>
              <a:rPr lang="es-ES_tradnl" sz="2000"/>
              <a:t>ZINC database</a:t>
            </a:r>
          </a:p>
          <a:p>
            <a:pPr lvl="1" eaLnBrk="1" hangingPunct="1">
              <a:buFont typeface="Arial" pitchFamily="34" charset="0"/>
              <a:buChar char="•"/>
            </a:pPr>
            <a:r>
              <a:rPr lang="es-ES_tradnl" sz="1600"/>
              <a:t>free database of commercially-available compounds for virtual screening</a:t>
            </a:r>
          </a:p>
          <a:p>
            <a:pPr lvl="1" eaLnBrk="1" hangingPunct="1">
              <a:buFont typeface="Arial" pitchFamily="34" charset="0"/>
              <a:buChar char="•"/>
            </a:pPr>
            <a:r>
              <a:rPr lang="es-ES_tradnl" sz="1600"/>
              <a:t>contains over </a:t>
            </a:r>
            <a:r>
              <a:rPr lang="es-ES_tradnl" sz="1600">
                <a:solidFill>
                  <a:srgbClr val="FF0000"/>
                </a:solidFill>
              </a:rPr>
              <a:t>13 million </a:t>
            </a:r>
            <a:r>
              <a:rPr lang="es-ES_tradnl" sz="1600"/>
              <a:t>purchasable compounds in ready-to-dock, 3D formats</a:t>
            </a:r>
          </a:p>
          <a:p>
            <a:pPr lvl="1" eaLnBrk="1" hangingPunct="1">
              <a:buFont typeface="Arial" pitchFamily="34" charset="0"/>
              <a:buChar char="•"/>
            </a:pPr>
            <a:r>
              <a:rPr lang="es-ES_tradnl" sz="1600">
                <a:hlinkClick r:id="rId4"/>
              </a:rPr>
              <a:t>http://zinc.docking.org/</a:t>
            </a:r>
            <a:r>
              <a:rPr lang="es-ES_tradnl" sz="1600"/>
              <a:t>, Irwin and Shoichet, J. Chem. Inf. Model. 2005;45(1):177-82 </a:t>
            </a:r>
          </a:p>
          <a:p>
            <a:pPr eaLnBrk="1" hangingPunct="1">
              <a:buFont typeface="Arial" pitchFamily="34" charset="0"/>
              <a:buChar char="•"/>
            </a:pPr>
            <a:r>
              <a:rPr lang="es-ES_tradnl" sz="2000"/>
              <a:t>In-house generated libraries</a:t>
            </a:r>
          </a:p>
          <a:p>
            <a:pPr eaLnBrk="1" hangingPunct="1">
              <a:buFont typeface="Arial" pitchFamily="34" charset="0"/>
              <a:buChar char="•"/>
            </a:pPr>
            <a:r>
              <a:rPr lang="es-ES_tradnl" sz="2000"/>
              <a:t>Chemical synthesis of interesting compounds</a:t>
            </a:r>
          </a:p>
          <a:p>
            <a:pPr eaLnBrk="1" hangingPunct="1">
              <a:buFont typeface="Arial" pitchFamily="34" charset="0"/>
              <a:buChar char="•"/>
            </a:pPr>
            <a:r>
              <a:rPr lang="es-ES_tradnl" sz="2000"/>
              <a:t>Experimental determination of activities</a:t>
            </a:r>
          </a:p>
          <a:p>
            <a:pPr eaLnBrk="1" hangingPunct="1"/>
            <a:endParaRPr lang="es-ES_tradnl"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520700" y="1216025"/>
          <a:ext cx="3489325" cy="1050925"/>
        </p:xfrm>
        <a:graphic>
          <a:graphicData uri="http://schemas.openxmlformats.org/presentationml/2006/ole">
            <mc:AlternateContent xmlns:mc="http://schemas.openxmlformats.org/markup-compatibility/2006">
              <mc:Choice xmlns:v="urn:schemas-microsoft-com:vml" Requires="v">
                <p:oleObj spid="_x0000_s11297" name="Equation" r:id="rId3" imgW="1739900" imgH="508000" progId="Equation.3">
                  <p:embed/>
                </p:oleObj>
              </mc:Choice>
              <mc:Fallback>
                <p:oleObj name="Equation" r:id="rId3" imgW="1739900" imgH="5080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 y="1216025"/>
                        <a:ext cx="3489325" cy="105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267" name="Object 3"/>
          <p:cNvGraphicFramePr>
            <a:graphicFrameLocks noChangeAspect="1"/>
          </p:cNvGraphicFramePr>
          <p:nvPr/>
        </p:nvGraphicFramePr>
        <p:xfrm>
          <a:off x="1557338" y="3113088"/>
          <a:ext cx="2928937" cy="1101725"/>
        </p:xfrm>
        <a:graphic>
          <a:graphicData uri="http://schemas.openxmlformats.org/presentationml/2006/ole">
            <mc:AlternateContent xmlns:mc="http://schemas.openxmlformats.org/markup-compatibility/2006">
              <mc:Choice xmlns:v="urn:schemas-microsoft-com:vml" Requires="v">
                <p:oleObj spid="_x0000_s11298" name="Equation" r:id="rId5" imgW="1459866" imgH="533169" progId="Equation.3">
                  <p:embed/>
                </p:oleObj>
              </mc:Choice>
              <mc:Fallback>
                <p:oleObj name="Equation" r:id="rId5" imgW="1459866" imgH="533169"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7338" y="3113088"/>
                        <a:ext cx="2928937" cy="110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268" name="Object 4"/>
          <p:cNvGraphicFramePr>
            <a:graphicFrameLocks noChangeAspect="1"/>
          </p:cNvGraphicFramePr>
          <p:nvPr/>
        </p:nvGraphicFramePr>
        <p:xfrm>
          <a:off x="1516063" y="5183188"/>
          <a:ext cx="1044575" cy="708025"/>
        </p:xfrm>
        <a:graphic>
          <a:graphicData uri="http://schemas.openxmlformats.org/presentationml/2006/ole">
            <mc:AlternateContent xmlns:mc="http://schemas.openxmlformats.org/markup-compatibility/2006">
              <mc:Choice xmlns:v="urn:schemas-microsoft-com:vml" Requires="v">
                <p:oleObj spid="_x0000_s11299" name="Equation" r:id="rId7" imgW="520474" imgH="342751" progId="Equation.3">
                  <p:embed/>
                </p:oleObj>
              </mc:Choice>
              <mc:Fallback>
                <p:oleObj name="Equation" r:id="rId7" imgW="520474" imgH="342751"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6063" y="5183188"/>
                        <a:ext cx="1044575" cy="70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269" name="TextBox 5"/>
          <p:cNvSpPr txBox="1">
            <a:spLocks noChangeArrowheads="1"/>
          </p:cNvSpPr>
          <p:nvPr/>
        </p:nvSpPr>
        <p:spPr bwMode="auto">
          <a:xfrm>
            <a:off x="369888" y="846138"/>
            <a:ext cx="4160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sz="1600"/>
              <a:t>Van der Waals (VDW) + Electrostatics (ES) </a:t>
            </a:r>
          </a:p>
        </p:txBody>
      </p:sp>
      <p:sp>
        <p:nvSpPr>
          <p:cNvPr id="11270" name="Rectangle 6"/>
          <p:cNvSpPr>
            <a:spLocks noChangeArrowheads="1"/>
          </p:cNvSpPr>
          <p:nvPr/>
        </p:nvSpPr>
        <p:spPr bwMode="auto">
          <a:xfrm>
            <a:off x="369888" y="2549525"/>
            <a:ext cx="285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t>+ Hydrogen Bonds (HBOND) </a:t>
            </a:r>
          </a:p>
        </p:txBody>
      </p:sp>
      <p:sp>
        <p:nvSpPr>
          <p:cNvPr id="11271" name="Rectangle 7"/>
          <p:cNvSpPr>
            <a:spLocks noChangeArrowheads="1"/>
          </p:cNvSpPr>
          <p:nvPr/>
        </p:nvSpPr>
        <p:spPr bwMode="auto">
          <a:xfrm>
            <a:off x="287338" y="4516438"/>
            <a:ext cx="1936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b="1"/>
              <a:t>+ Solvation (SASA) </a:t>
            </a:r>
          </a:p>
        </p:txBody>
      </p:sp>
      <p:pic>
        <p:nvPicPr>
          <p:cNvPr id="11272"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1363" y="2919413"/>
            <a:ext cx="2338387"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7100" y="4884738"/>
            <a:ext cx="1084263"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9363" y="4884738"/>
            <a:ext cx="22193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89750" y="696913"/>
            <a:ext cx="18494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51363" y="506413"/>
            <a:ext cx="2058987"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1 Título"/>
          <p:cNvSpPr>
            <a:spLocks noGrp="1"/>
          </p:cNvSpPr>
          <p:nvPr>
            <p:ph type="title"/>
          </p:nvPr>
        </p:nvSpPr>
        <p:spPr>
          <a:xfrm>
            <a:off x="-450850" y="-174625"/>
            <a:ext cx="10106025" cy="1143000"/>
          </a:xfrm>
        </p:spPr>
        <p:txBody>
          <a:bodyPr/>
          <a:lstStyle/>
          <a:p>
            <a:pPr eaLnBrk="1" hangingPunct="1"/>
            <a:r>
              <a:rPr lang="es-ES" sz="2600" smtClean="0">
                <a:solidFill>
                  <a:srgbClr val="0000FF"/>
                </a:solidFill>
              </a:rPr>
              <a:t>Scoring functions used in most VS methods (“biomolecular dwarfs”)</a:t>
            </a:r>
            <a:r>
              <a:rPr lang="es-ES" sz="2600" smtClean="0"/>
              <a:t/>
            </a:r>
            <a:br>
              <a:rPr lang="es-ES" sz="2600" smtClean="0"/>
            </a:br>
            <a:endParaRPr lang="es-ES" sz="2600" smtClean="0"/>
          </a:p>
        </p:txBody>
      </p:sp>
      <p:sp>
        <p:nvSpPr>
          <p:cNvPr id="5" name="4 Marcador de número de diapositiva"/>
          <p:cNvSpPr>
            <a:spLocks noGrp="1"/>
          </p:cNvSpPr>
          <p:nvPr>
            <p:ph type="sldNum" sz="quarter" idx="12"/>
          </p:nvPr>
        </p:nvSpPr>
        <p:spPr>
          <a:xfrm>
            <a:off x="8129588" y="5734050"/>
            <a:ext cx="609600" cy="520700"/>
          </a:xfrm>
        </p:spPr>
        <p:txBody>
          <a:bodyPr/>
          <a:lstStyle/>
          <a:p>
            <a:pPr>
              <a:defRPr/>
            </a:pPr>
            <a:fld id="{27297C88-A1E5-4BA4-A8D5-1E7953C36525}" type="slidenum">
              <a:rPr lang="es-ES"/>
              <a:pPr>
                <a:defRPr/>
              </a:pPr>
              <a:t>8</a:t>
            </a:fld>
            <a:endParaRPr lang="es-ES"/>
          </a:p>
        </p:txBody>
      </p:sp>
      <p:sp>
        <p:nvSpPr>
          <p:cNvPr id="15" name="Rectangle 14"/>
          <p:cNvSpPr/>
          <p:nvPr/>
        </p:nvSpPr>
        <p:spPr>
          <a:xfrm>
            <a:off x="242888" y="506413"/>
            <a:ext cx="8721725" cy="4010025"/>
          </a:xfrm>
          <a:prstGeom prst="rect">
            <a:avLst/>
          </a:prstGeom>
          <a:no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80" name="TextBox 2"/>
          <p:cNvSpPr txBox="1">
            <a:spLocks noChangeArrowheads="1"/>
          </p:cNvSpPr>
          <p:nvPr/>
        </p:nvSpPr>
        <p:spPr bwMode="auto">
          <a:xfrm>
            <a:off x="369888" y="547688"/>
            <a:ext cx="3035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b="1">
                <a:solidFill>
                  <a:srgbClr val="FF0000"/>
                </a:solidFill>
              </a:rPr>
              <a:t>NON-BONDED INTERACTIONS</a:t>
            </a:r>
          </a:p>
        </p:txBody>
      </p:sp>
      <p:sp>
        <p:nvSpPr>
          <p:cNvPr id="11281" name="TextBox 17"/>
          <p:cNvSpPr txBox="1">
            <a:spLocks noChangeArrowheads="1"/>
          </p:cNvSpPr>
          <p:nvPr/>
        </p:nvSpPr>
        <p:spPr bwMode="auto">
          <a:xfrm>
            <a:off x="3444875" y="1268413"/>
            <a:ext cx="633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t>~16x</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p:cNvSpPr>
          <p:nvPr/>
        </p:nvSpPr>
        <p:spPr bwMode="auto">
          <a:xfrm>
            <a:off x="280988" y="263525"/>
            <a:ext cx="8621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sz="2400" b="1" u="sng">
                <a:solidFill>
                  <a:srgbClr val="FF0000"/>
                </a:solidFill>
                <a:ea typeface="ＭＳ Ｐゴシック" pitchFamily="34" charset="-128"/>
                <a:cs typeface="Gill Sans"/>
              </a:rPr>
              <a:t>CALCULATION OF PROTEIN-LIGAND INTERACTIONS IS EXPENSIVE!!!</a:t>
            </a:r>
          </a:p>
          <a:p>
            <a:endParaRPr lang="en-US" sz="2000" u="sng">
              <a:ea typeface="ＭＳ Ｐゴシック" pitchFamily="34" charset="-128"/>
              <a:cs typeface="Gill Sans"/>
            </a:endParaRPr>
          </a:p>
        </p:txBody>
      </p:sp>
      <p:sp>
        <p:nvSpPr>
          <p:cNvPr id="2" name="TextBox 1"/>
          <p:cNvSpPr txBox="1"/>
          <p:nvPr/>
        </p:nvSpPr>
        <p:spPr>
          <a:xfrm>
            <a:off x="4319588" y="896938"/>
            <a:ext cx="4824412" cy="2862262"/>
          </a:xfrm>
          <a:prstGeom prst="rect">
            <a:avLst/>
          </a:prstGeom>
          <a:noFill/>
        </p:spPr>
        <p:txBody>
          <a:bodyPr>
            <a:spAutoFit/>
          </a:bodyPr>
          <a:lstStyle/>
          <a:p>
            <a:pPr marL="285750" indent="-285750" fontAlgn="auto">
              <a:spcBef>
                <a:spcPts val="0"/>
              </a:spcBef>
              <a:spcAft>
                <a:spcPts val="0"/>
              </a:spcAft>
              <a:buFont typeface="Arial"/>
              <a:buChar char="•"/>
              <a:defRPr/>
            </a:pPr>
            <a:r>
              <a:rPr lang="en-US" dirty="0">
                <a:latin typeface="+mn-lt"/>
                <a:cs typeface="+mn-cs"/>
              </a:rPr>
              <a:t>Virtual Screening of a database of one million of compounds in a 100 node cluster can take between one and six months or even more, depending on the accuracy of the VS method used</a:t>
            </a:r>
          </a:p>
          <a:p>
            <a:pPr marL="285750" indent="-285750" fontAlgn="auto">
              <a:spcBef>
                <a:spcPts val="0"/>
              </a:spcBef>
              <a:spcAft>
                <a:spcPts val="0"/>
              </a:spcAft>
              <a:buFont typeface="Arial"/>
              <a:buChar char="•"/>
              <a:defRPr/>
            </a:pPr>
            <a:endParaRPr lang="en-US" dirty="0">
              <a:latin typeface="+mn-lt"/>
              <a:cs typeface="+mn-cs"/>
            </a:endParaRPr>
          </a:p>
          <a:p>
            <a:pPr marL="285750" indent="-285750" fontAlgn="auto">
              <a:spcBef>
                <a:spcPts val="0"/>
              </a:spcBef>
              <a:spcAft>
                <a:spcPts val="0"/>
              </a:spcAft>
              <a:buFont typeface="Arial"/>
              <a:buChar char="•"/>
              <a:defRPr/>
            </a:pPr>
            <a:r>
              <a:rPr lang="en-US" dirty="0">
                <a:latin typeface="+mn-lt"/>
                <a:cs typeface="+mn-cs"/>
              </a:rPr>
              <a:t>In most Virtual Screening methods</a:t>
            </a:r>
          </a:p>
          <a:p>
            <a:pPr fontAlgn="auto">
              <a:spcBef>
                <a:spcPts val="0"/>
              </a:spcBef>
              <a:spcAft>
                <a:spcPts val="0"/>
              </a:spcAft>
              <a:defRPr/>
            </a:pPr>
            <a:r>
              <a:rPr lang="en-US" dirty="0">
                <a:latin typeface="+mn-lt"/>
                <a:cs typeface="+mn-cs"/>
              </a:rPr>
              <a:t>      up to </a:t>
            </a:r>
            <a:r>
              <a:rPr lang="en-US" b="1" dirty="0">
                <a:solidFill>
                  <a:srgbClr val="FF0000"/>
                </a:solidFill>
                <a:latin typeface="+mn-lt"/>
                <a:cs typeface="+mn-cs"/>
              </a:rPr>
              <a:t>80 %</a:t>
            </a:r>
            <a:r>
              <a:rPr lang="en-US" dirty="0">
                <a:latin typeface="+mn-lt"/>
                <a:cs typeface="+mn-cs"/>
              </a:rPr>
              <a:t> of the time is spent</a:t>
            </a:r>
          </a:p>
          <a:p>
            <a:pPr fontAlgn="auto">
              <a:spcBef>
                <a:spcPts val="0"/>
              </a:spcBef>
              <a:spcAft>
                <a:spcPts val="0"/>
              </a:spcAft>
              <a:defRPr/>
            </a:pPr>
            <a:r>
              <a:rPr lang="en-US" dirty="0">
                <a:latin typeface="+mn-lt"/>
                <a:cs typeface="+mn-cs"/>
              </a:rPr>
              <a:t>      in the calculation of </a:t>
            </a:r>
            <a:r>
              <a:rPr lang="en-US" u="sng" dirty="0">
                <a:latin typeface="+mn-lt"/>
                <a:cs typeface="+mn-cs"/>
              </a:rPr>
              <a:t>Non-bonded interactions</a:t>
            </a:r>
          </a:p>
          <a:p>
            <a:pPr fontAlgn="auto">
              <a:spcBef>
                <a:spcPts val="0"/>
              </a:spcBef>
              <a:spcAft>
                <a:spcPts val="0"/>
              </a:spcAft>
              <a:defRPr/>
            </a:pPr>
            <a:endParaRPr lang="en-US" dirty="0">
              <a:latin typeface="+mn-lt"/>
              <a:cs typeface="+mn-cs"/>
            </a:endParaRPr>
          </a:p>
        </p:txBody>
      </p:sp>
      <p:grpSp>
        <p:nvGrpSpPr>
          <p:cNvPr id="12292" name="Group 10"/>
          <p:cNvGrpSpPr>
            <a:grpSpLocks/>
          </p:cNvGrpSpPr>
          <p:nvPr/>
        </p:nvGrpSpPr>
        <p:grpSpPr bwMode="auto">
          <a:xfrm>
            <a:off x="280988" y="3937000"/>
            <a:ext cx="8615362" cy="2370138"/>
            <a:chOff x="281074" y="3937194"/>
            <a:chExt cx="8615797" cy="2370604"/>
          </a:xfrm>
        </p:grpSpPr>
        <p:pic>
          <p:nvPicPr>
            <p:cNvPr id="12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9285" y="5097468"/>
              <a:ext cx="3757314" cy="121033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9" name="TextBox 3"/>
            <p:cNvSpPr txBox="1">
              <a:spLocks noChangeArrowheads="1"/>
            </p:cNvSpPr>
            <p:nvPr/>
          </p:nvSpPr>
          <p:spPr bwMode="auto">
            <a:xfrm>
              <a:off x="281074" y="4306526"/>
              <a:ext cx="861579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t>For the description of the interaction between two molecules (protein and ligand)</a:t>
              </a:r>
            </a:p>
            <a:p>
              <a:pPr eaLnBrk="1" hangingPunct="1"/>
              <a:r>
                <a:rPr lang="en-US"/>
                <a:t>we need to calculate the interactions between each particle of the ligand with all particles</a:t>
              </a:r>
            </a:p>
            <a:p>
              <a:pPr eaLnBrk="1" hangingPunct="1"/>
              <a:r>
                <a:rPr lang="en-US"/>
                <a:t>of the protein</a:t>
              </a:r>
            </a:p>
            <a:p>
              <a:pPr eaLnBrk="1" hangingPunct="1"/>
              <a:endParaRPr lang="en-US"/>
            </a:p>
          </p:txBody>
        </p:sp>
        <p:sp>
          <p:nvSpPr>
            <p:cNvPr id="12300" name="Rectangle 4"/>
            <p:cNvSpPr>
              <a:spLocks noChangeArrowheads="1"/>
            </p:cNvSpPr>
            <p:nvPr/>
          </p:nvSpPr>
          <p:spPr bwMode="auto">
            <a:xfrm>
              <a:off x="281074" y="3937194"/>
              <a:ext cx="6818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sng">
                  <a:ea typeface="ＭＳ Ｐゴシック" pitchFamily="34" charset="-128"/>
                  <a:cs typeface="Gill Sans"/>
                </a:rPr>
                <a:t>Non-bonded interactions Kernels</a:t>
              </a:r>
            </a:p>
          </p:txBody>
        </p:sp>
      </p:grpSp>
      <p:grpSp>
        <p:nvGrpSpPr>
          <p:cNvPr id="12293" name="Group 6"/>
          <p:cNvGrpSpPr>
            <a:grpSpLocks/>
          </p:cNvGrpSpPr>
          <p:nvPr/>
        </p:nvGrpSpPr>
        <p:grpSpPr bwMode="auto">
          <a:xfrm>
            <a:off x="2027238" y="5006975"/>
            <a:ext cx="4373562" cy="1773238"/>
            <a:chOff x="2026855" y="5007511"/>
            <a:chExt cx="4374477" cy="1772683"/>
          </a:xfrm>
        </p:grpSpPr>
        <p:sp>
          <p:nvSpPr>
            <p:cNvPr id="12296" name="TextBox 2"/>
            <p:cNvSpPr txBox="1">
              <a:spLocks noChangeArrowheads="1"/>
            </p:cNvSpPr>
            <p:nvPr/>
          </p:nvSpPr>
          <p:spPr bwMode="auto">
            <a:xfrm>
              <a:off x="2026855" y="6410862"/>
              <a:ext cx="43744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u="sng"/>
                <a:t>STUDY CASE: ELECTROSTATIC INTERACTIONS</a:t>
              </a:r>
            </a:p>
          </p:txBody>
        </p:sp>
        <p:sp>
          <p:nvSpPr>
            <p:cNvPr id="6" name="Rectangle 5"/>
            <p:cNvSpPr/>
            <p:nvPr/>
          </p:nvSpPr>
          <p:spPr>
            <a:xfrm>
              <a:off x="2884284" y="5007511"/>
              <a:ext cx="1173407" cy="140291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2294" name="TextBox 11"/>
          <p:cNvSpPr txBox="1">
            <a:spLocks noChangeArrowheads="1"/>
          </p:cNvSpPr>
          <p:nvPr/>
        </p:nvSpPr>
        <p:spPr bwMode="auto">
          <a:xfrm>
            <a:off x="6132513" y="5275263"/>
            <a:ext cx="2928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4000" b="1">
                <a:solidFill>
                  <a:srgbClr val="0000FF"/>
                </a:solidFill>
              </a:rPr>
              <a:t>FULL KERNEL</a:t>
            </a:r>
          </a:p>
        </p:txBody>
      </p:sp>
      <p:pic>
        <p:nvPicPr>
          <p:cNvPr id="12295" name="Picture 12" descr="fig_rec_li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525" y="539750"/>
            <a:ext cx="4183063"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8954"/>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7819</TotalTime>
  <Words>1845</Words>
  <Application>Microsoft Office PowerPoint</Application>
  <PresentationFormat>On-screen Show (4:3)</PresentationFormat>
  <Paragraphs>355</Paragraphs>
  <Slides>42</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Scoring functions used in most VS methods (“biomolecular dwarfs”) </vt:lpstr>
      <vt:lpstr>PowerPoint Presentation</vt:lpstr>
      <vt:lpstr>PowerPoint Presentation</vt:lpstr>
      <vt:lpstr>PowerPoint Presentation</vt:lpstr>
      <vt:lpstr>PowerPoint Presentation</vt:lpstr>
      <vt:lpstr>PowerPoint Presentation</vt:lpstr>
      <vt:lpstr>PowerPoint Presentation</vt:lpstr>
      <vt:lpstr>PPE implementation, non vectorized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Programming Xeon Phi</vt:lpstr>
      <vt:lpstr>Intel Xeon Phi: Vectorization</vt:lpstr>
      <vt:lpstr>Performance: Phi and GPU</vt:lpstr>
      <vt:lpstr>PowerPoint Presentation</vt:lpstr>
      <vt:lpstr>Conclusions</vt:lpstr>
      <vt:lpstr>Outlook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Horacio Emilio Pérez Sánchez</dc:creator>
  <cp:lastModifiedBy>subhashini davuluri</cp:lastModifiedBy>
  <cp:revision>169</cp:revision>
  <dcterms:created xsi:type="dcterms:W3CDTF">2012-01-26T10:20:26Z</dcterms:created>
  <dcterms:modified xsi:type="dcterms:W3CDTF">2015-10-13T12:09:55Z</dcterms:modified>
</cp:coreProperties>
</file>