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843" r:id="rId11"/>
    <p:sldMasterId id="2147483861" r:id="rId12"/>
    <p:sldMasterId id="2147483879" r:id="rId13"/>
  </p:sldMasterIdLst>
  <p:notesMasterIdLst>
    <p:notesMasterId r:id="rId32"/>
  </p:notesMasterIdLst>
  <p:sldIdLst>
    <p:sldId id="274" r:id="rId14"/>
    <p:sldId id="275" r:id="rId15"/>
    <p:sldId id="256" r:id="rId16"/>
    <p:sldId id="257" r:id="rId17"/>
    <p:sldId id="258" r:id="rId18"/>
    <p:sldId id="259" r:id="rId19"/>
    <p:sldId id="260" r:id="rId20"/>
    <p:sldId id="266" r:id="rId21"/>
    <p:sldId id="261" r:id="rId22"/>
    <p:sldId id="262" r:id="rId23"/>
    <p:sldId id="263" r:id="rId24"/>
    <p:sldId id="264" r:id="rId25"/>
    <p:sldId id="265" r:id="rId26"/>
    <p:sldId id="267" r:id="rId27"/>
    <p:sldId id="268" r:id="rId28"/>
    <p:sldId id="272" r:id="rId29"/>
    <p:sldId id="273"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830F7-E4F2-4720-8CFF-3A56CA8CDF4D}"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17819-0C0A-4050-9EDE-9F8DB18DDAB6}" type="slidenum">
              <a:rPr lang="en-US" smtClean="0"/>
              <a:t>‹#›</a:t>
            </a:fld>
            <a:endParaRPr lang="en-US"/>
          </a:p>
        </p:txBody>
      </p:sp>
    </p:spTree>
    <p:extLst>
      <p:ext uri="{BB962C8B-B14F-4D97-AF65-F5344CB8AC3E}">
        <p14:creationId xmlns:p14="http://schemas.microsoft.com/office/powerpoint/2010/main" val="208305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3A6A4-17E9-4A8C-ABF1-A46D9656D7B1}" type="slidenum">
              <a:rPr lang="ar-SA">
                <a:solidFill>
                  <a:prstClr val="black"/>
                </a:solidFill>
              </a:rPr>
              <a:pPr/>
              <a:t>6</a:t>
            </a:fld>
            <a:endParaRPr lang="en-US">
              <a:solidFill>
                <a:prstClr val="black"/>
              </a:solidFill>
            </a:endParaRPr>
          </a:p>
        </p:txBody>
      </p:sp>
      <p:sp>
        <p:nvSpPr>
          <p:cNvPr id="755714" name="Rectangle 2"/>
          <p:cNvSpPr>
            <a:spLocks noGrp="1" noRot="1" noChangeAspect="1" noChangeArrowheads="1" noTextEdit="1"/>
          </p:cNvSpPr>
          <p:nvPr>
            <p:ph type="sldImg"/>
          </p:nvPr>
        </p:nvSpPr>
        <p:spPr>
          <a:xfrm>
            <a:off x="1143000" y="685800"/>
            <a:ext cx="4572000" cy="3429000"/>
          </a:xfrm>
          <a:ln/>
        </p:spPr>
      </p:sp>
      <p:sp>
        <p:nvSpPr>
          <p:cNvPr id="75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BD647-9CF9-4BD6-93DD-0D6BDFBC8CD1}" type="slidenum">
              <a:rPr lang="ar-SA">
                <a:solidFill>
                  <a:prstClr val="black"/>
                </a:solidFill>
              </a:rPr>
              <a:pPr/>
              <a:t>7</a:t>
            </a:fld>
            <a:endParaRPr lang="en-US">
              <a:solidFill>
                <a:prstClr val="black"/>
              </a:solidFill>
            </a:endParaRPr>
          </a:p>
        </p:txBody>
      </p:sp>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76F39-27DE-48AF-B60E-BAF6F7B27B45}" type="slidenum">
              <a:rPr lang="ar-SA">
                <a:solidFill>
                  <a:prstClr val="black"/>
                </a:solidFill>
              </a:rPr>
              <a:pPr/>
              <a:t>12</a:t>
            </a:fld>
            <a:endParaRPr lang="en-US">
              <a:solidFill>
                <a:prstClr val="black"/>
              </a:solidFill>
            </a:endParaRPr>
          </a:p>
        </p:txBody>
      </p:sp>
      <p:sp>
        <p:nvSpPr>
          <p:cNvPr id="502786" name="Rectangle 2"/>
          <p:cNvSpPr>
            <a:spLocks noGrp="1" noRot="1" noChangeAspect="1" noChangeArrowheads="1" noTextEdit="1"/>
          </p:cNvSpPr>
          <p:nvPr>
            <p:ph type="sldImg"/>
          </p:nvPr>
        </p:nvSpPr>
        <p:spPr>
          <a:xfrm>
            <a:off x="1143000" y="685800"/>
            <a:ext cx="4572000" cy="3429000"/>
          </a:xfrm>
          <a:ln/>
        </p:spPr>
      </p:sp>
      <p:sp>
        <p:nvSpPr>
          <p:cNvPr id="502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9F9CB-5532-4486-BD46-0F8CE1A33851}" type="slidenum">
              <a:rPr lang="ar-SA">
                <a:solidFill>
                  <a:prstClr val="black"/>
                </a:solidFill>
              </a:rPr>
              <a:pPr/>
              <a:t>13</a:t>
            </a:fld>
            <a:endParaRPr lang="en-US">
              <a:solidFill>
                <a:prstClr val="black"/>
              </a:solidFill>
            </a:endParaRPr>
          </a:p>
        </p:txBody>
      </p:sp>
      <p:sp>
        <p:nvSpPr>
          <p:cNvPr id="598018" name="Rectangle 2"/>
          <p:cNvSpPr>
            <a:spLocks noGrp="1" noRot="1" noChangeAspect="1" noChangeArrowheads="1" noTextEdit="1"/>
          </p:cNvSpPr>
          <p:nvPr>
            <p:ph type="sldImg"/>
          </p:nvPr>
        </p:nvSpPr>
        <p:spPr>
          <a:xfrm>
            <a:off x="1143000" y="685800"/>
            <a:ext cx="4572000" cy="3429000"/>
          </a:xfrm>
          <a:ln/>
        </p:spPr>
      </p:sp>
      <p:sp>
        <p:nvSpPr>
          <p:cNvPr id="598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C8DC7-B8F8-4634-BEAE-38D99B23F813}" type="slidenum">
              <a:rPr lang="ar-SA">
                <a:solidFill>
                  <a:prstClr val="black"/>
                </a:solidFill>
              </a:rPr>
              <a:pPr/>
              <a:t>14</a:t>
            </a:fld>
            <a:endParaRPr lang="en-US">
              <a:solidFill>
                <a:prstClr val="black"/>
              </a:solidFill>
            </a:endParaRPr>
          </a:p>
        </p:txBody>
      </p:sp>
      <p:sp>
        <p:nvSpPr>
          <p:cNvPr id="605186" name="Rectangle 2"/>
          <p:cNvSpPr>
            <a:spLocks noGrp="1" noRot="1" noChangeAspect="1" noChangeArrowheads="1" noTextEdit="1"/>
          </p:cNvSpPr>
          <p:nvPr>
            <p:ph type="sldImg"/>
          </p:nvPr>
        </p:nvSpPr>
        <p:spPr>
          <a:xfrm>
            <a:off x="1143000" y="685800"/>
            <a:ext cx="4572000" cy="3429000"/>
          </a:xfrm>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16C55-CFC7-40DD-A29F-B02C182D605D}" type="slidenum">
              <a:rPr lang="ar-SA">
                <a:solidFill>
                  <a:prstClr val="black"/>
                </a:solidFill>
              </a:rPr>
              <a:pPr/>
              <a:t>15</a:t>
            </a:fld>
            <a:endParaRPr lang="en-US">
              <a:solidFill>
                <a:prstClr val="black"/>
              </a:solidFill>
            </a:endParaRPr>
          </a:p>
        </p:txBody>
      </p:sp>
      <p:sp>
        <p:nvSpPr>
          <p:cNvPr id="610306" name="Rectangle 2"/>
          <p:cNvSpPr>
            <a:spLocks noGrp="1" noRot="1" noChangeAspect="1" noChangeArrowheads="1" noTextEdit="1"/>
          </p:cNvSpPr>
          <p:nvPr>
            <p:ph type="sldImg"/>
          </p:nvPr>
        </p:nvSpPr>
        <p:spPr>
          <a:xfrm>
            <a:off x="1143000" y="685800"/>
            <a:ext cx="4572000" cy="3429000"/>
          </a:xfrm>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79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36250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C66A94-620C-4D92-963D-83E09D1E1784}"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3137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D805EE6-6537-4443-A6AE-1F7DD9EB122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7562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9D69C6-62E1-4DCF-AF59-A3316ECDCC4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20672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715DE58-7013-44E4-93F1-58A0BB29972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7506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8D92B0-CA29-4B8B-923C-4936068EC6E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5036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B15AAE-5A28-47C1-A0A4-3EB3EBF59C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01352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99D9F-7802-4F1F-8B40-1DF7A031A87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576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8EB05E-1758-4B10-8B14-1F8C394FC6F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52771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456587-FB58-4B3D-9A34-FAD7CED8B77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45303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6"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2470933"/>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0BBBD0-DFC0-470A-B848-93DA9EC4EB0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04327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BBBD0-DFC0-470A-B848-93DA9EC4EB0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2"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45"/>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A0BBBD0-DFC0-470A-B848-93DA9EC4EB0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BBBD0-DFC0-470A-B848-93DA9EC4EB06}"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F8523-FBD4-4A65-A5AE-7F858795893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0BBBD0-DFC0-470A-B848-93DA9EC4EB06}"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BBBD0-DFC0-470A-B848-93DA9EC4EB06}"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BBBD0-DFC0-470A-B848-93DA9EC4EB06}"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11"/>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6" y="2618920"/>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A0BBBD0-DFC0-470A-B848-93DA9EC4EB06}" type="datetimeFigureOut">
              <a:rPr lang="en-US" smtClean="0"/>
              <a:t>10/19/2015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5F8523-FBD4-4A65-A5AE-7F858795893F}"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3"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BBBD0-DFC0-470A-B848-93DA9EC4EB06}"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BBBD0-DFC0-470A-B848-93DA9EC4EB0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BBBD0-DFC0-470A-B848-93DA9EC4EB0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523-FBD4-4A65-A5AE-7F858795893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1596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3"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3"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0"/>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22" y="5410210"/>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8" y="5410208"/>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40537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5642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5"/>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19653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24120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5"/>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9"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2" y="3073406"/>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6"/>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70496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35575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48814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4"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35866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0"/>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29271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3"/>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179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32093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8"/>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2608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964569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2" y="2134050"/>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7"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522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4"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3"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9"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4"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58769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3"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7"/>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6"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63"/>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40459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17370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8"/>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1" y="609608"/>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15084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1"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1"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6"/>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20" y="5410206"/>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6" y="5410204"/>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78068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50807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1"/>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297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1064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3287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1"/>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7"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0" y="3073402"/>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2"/>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136601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81309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0971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2"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3970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6"/>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61042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69"/>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27636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4"/>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18874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135821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2134046"/>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5"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9716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876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2"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1"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7"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2"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557855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1"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3"/>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4"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9"/>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01523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18158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4"/>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609604"/>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37138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89732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7352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06929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0970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05790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786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63554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1851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25911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54572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28313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20329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708593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73090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72711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29226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152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6269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196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320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416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97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83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3114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5181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609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9216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7658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56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9506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3749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99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3891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793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849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7757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6656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777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1613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700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4679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180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2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7926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3418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2388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241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7212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4708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5609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2487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7135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095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65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7935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1505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941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9602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767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178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5908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3578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38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4223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41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6997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8105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4201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2470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0341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6107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0000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4219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8138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9977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092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843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400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1238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5612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7F92A2-2DCC-4986-A045-FD0DB00F8F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6687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E5D743-B60F-429F-BFF9-EDDD229E6ED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1158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53FCE9-F05A-40A0-AC82-D65FD9C89D8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08838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B949E5-37F8-491E-946A-9D3FA7DD17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277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3FA0E5-772B-4A9F-BFB8-F1BE678B98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810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4B9474-3BBE-4BB1-BA26-61900E24CE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237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6F2D4A-025F-4101-BF72-7A27DF7807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3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79930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C2B1FE-1FDA-44C8-ADC9-3C494CF784B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460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188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FFA3B7-D951-4F70-8447-176EB55C047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3548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4010A-EBC8-418F-B826-E42B5523BB6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6298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08EFCB-2331-4600-B00F-C56C45A3589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6385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B0CB32-E087-4867-BC65-5BE712C7A5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699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849340-315A-4D6D-BE87-098DB4322FD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34818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874D33-6610-435F-9B69-454921F2088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937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C66A94-620C-4D92-963D-83E09D1E1784}"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240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D805EE6-6537-4443-A6AE-1F7DD9EB122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753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CCF4A7-5468-4686-81DC-E1F2C1C13D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00647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9D69C6-62E1-4DCF-AF59-A3316ECDCC4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7144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715DE58-7013-44E4-93F1-58A0BB29972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27809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8D92B0-CA29-4B8B-923C-4936068EC6E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4623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B15AAE-5A28-47C1-A0A4-3EB3EBF59CF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0015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99D9F-7802-4F1F-8B40-1DF7A031A87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17953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8EB05E-1758-4B10-8B14-1F8C394FC6F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081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456587-FB58-4B3D-9A34-FAD7CED8B77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478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B0CB32-E087-4867-BC65-5BE712C7A52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4450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849340-315A-4D6D-BE87-098DB4322FD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6971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874D33-6610-435F-9B69-454921F2088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900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4.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4.pn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theme" Target="../theme/theme13.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19" Type="http://schemas.openxmlformats.org/officeDocument/2006/relationships/image" Target="../media/image4.png"/><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9981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300"/>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36"/>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A0BBBD0-DFC0-470A-B848-93DA9EC4EB06}" type="datetimeFigureOut">
              <a:rPr lang="en-US" smtClean="0"/>
              <a:t>10/19/2015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5F8523-FBD4-4A65-A5AE-7F85879589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4"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4"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5" y="588328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6913489"/>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2"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3" y="588327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6824755"/>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1191820"/>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097081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13480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948296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985866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5164604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5289AB1D-792E-4D02-AFF7-ECDAABE50918}"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850125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8C0AC059-B4C6-4B68-B31E-832301B2D8C6}"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75167637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lgn="ct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8C0AC059-B4C6-4B68-B31E-832301B2D8C6}"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17231121"/>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hyperlink" Target="http://omicsonline.org/chromatography-separation-techniques.php" TargetMode="External"/><Relationship Id="rId2" Type="http://schemas.openxmlformats.org/officeDocument/2006/relationships/hyperlink" Target="http://omicsonline.org/analytical-bioanalytical-techniques.php" TargetMode="Externa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5.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6.jpeg"/><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12"/>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9"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8AC4A7"/>
                </a:solidFill>
                <a:latin typeface="Stencil" panose="040409050D0802020404" pitchFamily="82" charset="0"/>
              </a:rPr>
              <a:t>OMICS International</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06"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a:t>
            </a:r>
            <a:r>
              <a:rPr lang="en-US" sz="220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04388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nvGrpSpPr>
          <p:cNvPr id="757763" name="Group 3"/>
          <p:cNvGrpSpPr>
            <a:grpSpLocks noChangeAspect="1"/>
          </p:cNvGrpSpPr>
          <p:nvPr/>
        </p:nvGrpSpPr>
        <p:grpSpPr bwMode="auto">
          <a:xfrm>
            <a:off x="2286000" y="2362208"/>
            <a:ext cx="2514600" cy="1495425"/>
            <a:chOff x="2784" y="2304"/>
            <a:chExt cx="1776" cy="1056"/>
          </a:xfrm>
        </p:grpSpPr>
        <p:sp>
          <p:nvSpPr>
            <p:cNvPr id="757764" name="AutoShape 4"/>
            <p:cNvSpPr>
              <a:spLocks noChangeAspect="1" noChangeArrowheads="1"/>
            </p:cNvSpPr>
            <p:nvPr/>
          </p:nvSpPr>
          <p:spPr bwMode="auto">
            <a:xfrm>
              <a:off x="2784" y="2304"/>
              <a:ext cx="1776" cy="105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65" name="AutoShape 5"/>
            <p:cNvSpPr>
              <a:spLocks noChangeAspect="1" noChangeArrowheads="1"/>
            </p:cNvSpPr>
            <p:nvPr/>
          </p:nvSpPr>
          <p:spPr bwMode="auto">
            <a:xfrm rot="-5400000">
              <a:off x="2784" y="2736"/>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7766" name="Text Box 6"/>
          <p:cNvSpPr txBox="1">
            <a:spLocks noChangeArrowheads="1"/>
          </p:cNvSpPr>
          <p:nvPr/>
        </p:nvSpPr>
        <p:spPr bwMode="auto">
          <a:xfrm>
            <a:off x="1143000" y="411480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000000"/>
                </a:solidFill>
              </a:rPr>
              <a:t>Antagonist</a:t>
            </a:r>
            <a:endParaRPr lang="en-US" sz="2400" b="1" smtClean="0">
              <a:solidFill>
                <a:srgbClr val="000000"/>
              </a:solidFill>
              <a:latin typeface="Times New Roman" pitchFamily="18" charset="0"/>
            </a:endParaRPr>
          </a:p>
        </p:txBody>
      </p:sp>
      <p:sp>
        <p:nvSpPr>
          <p:cNvPr id="757767" name="Text Box 7"/>
          <p:cNvSpPr txBox="1">
            <a:spLocks noChangeArrowheads="1"/>
          </p:cNvSpPr>
          <p:nvPr/>
        </p:nvSpPr>
        <p:spPr bwMode="auto">
          <a:xfrm>
            <a:off x="3048000" y="4114808"/>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000000"/>
                </a:solidFill>
              </a:rPr>
              <a:t>Receptor</a:t>
            </a:r>
            <a:endParaRPr lang="en-US" sz="2400" b="1" smtClean="0">
              <a:solidFill>
                <a:srgbClr val="000000"/>
              </a:solidFill>
              <a:latin typeface="Times New Roman" pitchFamily="18" charset="0"/>
            </a:endParaRPr>
          </a:p>
        </p:txBody>
      </p:sp>
      <p:sp>
        <p:nvSpPr>
          <p:cNvPr id="757768" name="Text Box 8"/>
          <p:cNvSpPr txBox="1">
            <a:spLocks noChangeArrowheads="1"/>
          </p:cNvSpPr>
          <p:nvPr/>
        </p:nvSpPr>
        <p:spPr bwMode="auto">
          <a:xfrm>
            <a:off x="5715000" y="5715008"/>
            <a:ext cx="2819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b="1" smtClean="0">
                <a:solidFill>
                  <a:srgbClr val="000000"/>
                </a:solidFill>
              </a:rPr>
              <a:t>Antagonist-Receptor</a:t>
            </a:r>
          </a:p>
          <a:p>
            <a:pPr algn="ctr" eaLnBrk="0" fontAlgn="base" hangingPunct="0">
              <a:spcBef>
                <a:spcPct val="50000"/>
              </a:spcBef>
              <a:spcAft>
                <a:spcPct val="0"/>
              </a:spcAft>
            </a:pPr>
            <a:r>
              <a:rPr lang="en-US" sz="2000" b="1" smtClean="0">
                <a:solidFill>
                  <a:srgbClr val="000000"/>
                </a:solidFill>
              </a:rPr>
              <a:t>Complex</a:t>
            </a:r>
            <a:endParaRPr lang="en-US" sz="2400" b="1" smtClean="0">
              <a:solidFill>
                <a:srgbClr val="000000"/>
              </a:solidFill>
              <a:latin typeface="Times New Roman" pitchFamily="18" charset="0"/>
            </a:endParaRPr>
          </a:p>
        </p:txBody>
      </p:sp>
      <p:sp>
        <p:nvSpPr>
          <p:cNvPr id="757769" name="Rectangle 9"/>
          <p:cNvSpPr>
            <a:spLocks noChangeArrowheads="1"/>
          </p:cNvSpPr>
          <p:nvPr/>
        </p:nvSpPr>
        <p:spPr bwMode="auto">
          <a:xfrm>
            <a:off x="3505202" y="5867401"/>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000" b="1" smtClean="0">
                <a:solidFill>
                  <a:srgbClr val="000000"/>
                </a:solidFill>
              </a:rPr>
              <a:t>DENIED!</a:t>
            </a:r>
          </a:p>
        </p:txBody>
      </p:sp>
      <p:sp>
        <p:nvSpPr>
          <p:cNvPr id="757770" name="AutoShape 10"/>
          <p:cNvSpPr>
            <a:spLocks noChangeArrowheads="1"/>
          </p:cNvSpPr>
          <p:nvPr/>
        </p:nvSpPr>
        <p:spPr bwMode="auto">
          <a:xfrm rot="16200000">
            <a:off x="4953000" y="48768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00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nvGrpSpPr>
          <p:cNvPr id="757771" name="Group 11"/>
          <p:cNvGrpSpPr>
            <a:grpSpLocks/>
          </p:cNvGrpSpPr>
          <p:nvPr/>
        </p:nvGrpSpPr>
        <p:grpSpPr bwMode="auto">
          <a:xfrm>
            <a:off x="1981200" y="2819400"/>
            <a:ext cx="838200" cy="914400"/>
            <a:chOff x="1200" y="2928"/>
            <a:chExt cx="528" cy="576"/>
          </a:xfrm>
        </p:grpSpPr>
        <p:sp>
          <p:nvSpPr>
            <p:cNvPr id="757772" name="AutoShape 12"/>
            <p:cNvSpPr>
              <a:spLocks noChangeArrowheads="1"/>
            </p:cNvSpPr>
            <p:nvPr/>
          </p:nvSpPr>
          <p:spPr bwMode="auto">
            <a:xfrm rot="-5400000">
              <a:off x="1392" y="3024"/>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73" name="Rectangle 13"/>
            <p:cNvSpPr>
              <a:spLocks noChangeArrowheads="1"/>
            </p:cNvSpPr>
            <p:nvPr/>
          </p:nvSpPr>
          <p:spPr bwMode="auto">
            <a:xfrm>
              <a:off x="1200" y="2928"/>
              <a:ext cx="192" cy="576"/>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grpSp>
        <p:nvGrpSpPr>
          <p:cNvPr id="757774" name="Group 14"/>
          <p:cNvGrpSpPr>
            <a:grpSpLocks/>
          </p:cNvGrpSpPr>
          <p:nvPr/>
        </p:nvGrpSpPr>
        <p:grpSpPr bwMode="auto">
          <a:xfrm>
            <a:off x="5105400" y="2743208"/>
            <a:ext cx="3200400" cy="2943225"/>
            <a:chOff x="3216" y="1728"/>
            <a:chExt cx="2016" cy="1854"/>
          </a:xfrm>
        </p:grpSpPr>
        <p:sp>
          <p:nvSpPr>
            <p:cNvPr id="757775" name="AutoShape 15"/>
            <p:cNvSpPr>
              <a:spLocks noChangeArrowheads="1"/>
            </p:cNvSpPr>
            <p:nvPr/>
          </p:nvSpPr>
          <p:spPr bwMode="auto">
            <a:xfrm rot="5400000">
              <a:off x="3408" y="1536"/>
              <a:ext cx="864" cy="1248"/>
            </a:xfrm>
            <a:custGeom>
              <a:avLst/>
              <a:gdLst>
                <a:gd name="G0" fmla="+- 15103 0 0"/>
                <a:gd name="G1" fmla="+- 3360 0 0"/>
                <a:gd name="G2" fmla="+- 12158 0 3360"/>
                <a:gd name="G3" fmla="+- G2 0 3360"/>
                <a:gd name="G4" fmla="*/ G3 32768 32059"/>
                <a:gd name="G5" fmla="*/ G4 1 2"/>
                <a:gd name="G6" fmla="+- 21600 0 15103"/>
                <a:gd name="G7" fmla="*/ G6 3360 6079"/>
                <a:gd name="G8" fmla="+- G7 15103 0"/>
                <a:gd name="T0" fmla="*/ 15103 w 21600"/>
                <a:gd name="T1" fmla="*/ 0 h 21600"/>
                <a:gd name="T2" fmla="*/ 15103 w 21600"/>
                <a:gd name="T3" fmla="*/ 12158 h 21600"/>
                <a:gd name="T4" fmla="*/ 277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03" y="0"/>
                  </a:lnTo>
                  <a:lnTo>
                    <a:pt x="15103" y="3360"/>
                  </a:lnTo>
                  <a:lnTo>
                    <a:pt x="12427" y="3360"/>
                  </a:lnTo>
                  <a:cubicBezTo>
                    <a:pt x="5564" y="3360"/>
                    <a:pt x="0" y="7299"/>
                    <a:pt x="0" y="12158"/>
                  </a:cubicBezTo>
                  <a:lnTo>
                    <a:pt x="0" y="21600"/>
                  </a:lnTo>
                  <a:lnTo>
                    <a:pt x="5558" y="21600"/>
                  </a:lnTo>
                  <a:lnTo>
                    <a:pt x="5558" y="12158"/>
                  </a:lnTo>
                  <a:cubicBezTo>
                    <a:pt x="5558" y="10302"/>
                    <a:pt x="8633" y="8798"/>
                    <a:pt x="12427" y="8798"/>
                  </a:cubicBezTo>
                  <a:lnTo>
                    <a:pt x="15103" y="8798"/>
                  </a:lnTo>
                  <a:lnTo>
                    <a:pt x="15103" y="12158"/>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nvGrpSpPr>
            <p:cNvPr id="757776" name="Group 16"/>
            <p:cNvGrpSpPr>
              <a:grpSpLocks/>
            </p:cNvGrpSpPr>
            <p:nvPr/>
          </p:nvGrpSpPr>
          <p:grpSpPr bwMode="auto">
            <a:xfrm>
              <a:off x="3456" y="2640"/>
              <a:ext cx="1776" cy="942"/>
              <a:chOff x="3456" y="2640"/>
              <a:chExt cx="1776" cy="942"/>
            </a:xfrm>
          </p:grpSpPr>
          <p:grpSp>
            <p:nvGrpSpPr>
              <p:cNvPr id="757777" name="Group 17"/>
              <p:cNvGrpSpPr>
                <a:grpSpLocks noChangeAspect="1"/>
              </p:cNvGrpSpPr>
              <p:nvPr/>
            </p:nvGrpSpPr>
            <p:grpSpPr bwMode="auto">
              <a:xfrm>
                <a:off x="3648" y="2640"/>
                <a:ext cx="1584" cy="942"/>
                <a:chOff x="2784" y="2304"/>
                <a:chExt cx="1776" cy="1056"/>
              </a:xfrm>
            </p:grpSpPr>
            <p:sp>
              <p:nvSpPr>
                <p:cNvPr id="757778" name="AutoShape 18"/>
                <p:cNvSpPr>
                  <a:spLocks noChangeAspect="1" noChangeArrowheads="1"/>
                </p:cNvSpPr>
                <p:nvPr/>
              </p:nvSpPr>
              <p:spPr bwMode="auto">
                <a:xfrm>
                  <a:off x="2784" y="2304"/>
                  <a:ext cx="1776" cy="105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79" name="AutoShape 19"/>
                <p:cNvSpPr>
                  <a:spLocks noChangeAspect="1" noChangeArrowheads="1"/>
                </p:cNvSpPr>
                <p:nvPr/>
              </p:nvSpPr>
              <p:spPr bwMode="auto">
                <a:xfrm rot="-5400000">
                  <a:off x="2784" y="2736"/>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grpSp>
            <p:nvGrpSpPr>
              <p:cNvPr id="757780" name="Group 20"/>
              <p:cNvGrpSpPr>
                <a:grpSpLocks/>
              </p:cNvGrpSpPr>
              <p:nvPr/>
            </p:nvGrpSpPr>
            <p:grpSpPr bwMode="auto">
              <a:xfrm>
                <a:off x="3456" y="2928"/>
                <a:ext cx="528" cy="576"/>
                <a:chOff x="1200" y="2928"/>
                <a:chExt cx="528" cy="576"/>
              </a:xfrm>
            </p:grpSpPr>
            <p:sp>
              <p:nvSpPr>
                <p:cNvPr id="757781" name="AutoShape 21"/>
                <p:cNvSpPr>
                  <a:spLocks noChangeArrowheads="1"/>
                </p:cNvSpPr>
                <p:nvPr/>
              </p:nvSpPr>
              <p:spPr bwMode="auto">
                <a:xfrm rot="-5400000">
                  <a:off x="1392" y="3024"/>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82" name="Rectangle 22"/>
                <p:cNvSpPr>
                  <a:spLocks noChangeArrowheads="1"/>
                </p:cNvSpPr>
                <p:nvPr/>
              </p:nvSpPr>
              <p:spPr bwMode="auto">
                <a:xfrm>
                  <a:off x="1200" y="2928"/>
                  <a:ext cx="192" cy="576"/>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grpSp>
      </p:grpSp>
      <p:sp>
        <p:nvSpPr>
          <p:cNvPr id="757783" name="AutoShape 23"/>
          <p:cNvSpPr>
            <a:spLocks noChangeArrowheads="1"/>
          </p:cNvSpPr>
          <p:nvPr/>
        </p:nvSpPr>
        <p:spPr bwMode="auto">
          <a:xfrm rot="16200000">
            <a:off x="4953000" y="48768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84" name="AutoShape 24"/>
          <p:cNvSpPr>
            <a:spLocks noChangeArrowheads="1"/>
          </p:cNvSpPr>
          <p:nvPr/>
        </p:nvSpPr>
        <p:spPr bwMode="auto">
          <a:xfrm rot="16200000">
            <a:off x="4953000" y="48768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nvGrpSpPr>
          <p:cNvPr id="757785" name="Group 25"/>
          <p:cNvGrpSpPr>
            <a:grpSpLocks/>
          </p:cNvGrpSpPr>
          <p:nvPr/>
        </p:nvGrpSpPr>
        <p:grpSpPr bwMode="auto">
          <a:xfrm>
            <a:off x="3505204" y="4724408"/>
            <a:ext cx="1033463" cy="1033463"/>
            <a:chOff x="2208" y="2976"/>
            <a:chExt cx="651" cy="651"/>
          </a:xfrm>
        </p:grpSpPr>
        <p:sp>
          <p:nvSpPr>
            <p:cNvPr id="757786" name="AutoShape 26"/>
            <p:cNvSpPr>
              <a:spLocks noChangeArrowheads="1"/>
            </p:cNvSpPr>
            <p:nvPr/>
          </p:nvSpPr>
          <p:spPr bwMode="auto">
            <a:xfrm rot="-5400000">
              <a:off x="2352" y="3120"/>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7787" name="AutoShape 27"/>
            <p:cNvSpPr>
              <a:spLocks noChangeAspect="1" noChangeArrowheads="1"/>
            </p:cNvSpPr>
            <p:nvPr/>
          </p:nvSpPr>
          <p:spPr bwMode="auto">
            <a:xfrm>
              <a:off x="2208" y="2976"/>
              <a:ext cx="651" cy="651"/>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0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7788" name="AutoShape 28"/>
          <p:cNvSpPr>
            <a:spLocks noChangeArrowheads="1"/>
          </p:cNvSpPr>
          <p:nvPr/>
        </p:nvSpPr>
        <p:spPr bwMode="auto">
          <a:xfrm rot="16200000">
            <a:off x="4953000" y="48768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aphicFrame>
        <p:nvGraphicFramePr>
          <p:cNvPr id="757791" name="Object 31"/>
          <p:cNvGraphicFramePr>
            <a:graphicFrameLocks noGrp="1" noChangeAspect="1"/>
          </p:cNvGraphicFramePr>
          <p:nvPr>
            <p:ph idx="1"/>
          </p:nvPr>
        </p:nvGraphicFramePr>
        <p:xfrm>
          <a:off x="228602" y="6219833"/>
          <a:ext cx="885825" cy="485775"/>
        </p:xfrm>
        <a:graphic>
          <a:graphicData uri="http://schemas.openxmlformats.org/presentationml/2006/ole">
            <mc:AlternateContent xmlns:mc="http://schemas.openxmlformats.org/markup-compatibility/2006">
              <mc:Choice xmlns:v="urn:schemas-microsoft-com:vml" Requires="v">
                <p:oleObj spid="_x0000_s11276" name="Package" r:id="rId3" imgW="857160" imgH="485640" progId="Package">
                  <p:embed/>
                </p:oleObj>
              </mc:Choice>
              <mc:Fallback>
                <p:oleObj name="Package" r:id="rId3" imgW="857160" imgH="485640" progId="Pack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2" y="6219833"/>
                        <a:ext cx="8858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bg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6" name="Rectangle 36"/>
          <p:cNvSpPr>
            <a:spLocks noGrp="1" noChangeArrowheads="1"/>
          </p:cNvSpPr>
          <p:nvPr>
            <p:ph type="title"/>
          </p:nvPr>
        </p:nvSpPr>
        <p:spPr>
          <a:xfrm>
            <a:off x="457200" y="76200"/>
            <a:ext cx="8229600" cy="762000"/>
          </a:xfrm>
          <a:noFill/>
          <a:ln/>
        </p:spPr>
        <p:txBody>
          <a:bodyPr/>
          <a:lstStyle/>
          <a:p>
            <a:r>
              <a:rPr lang="en-US" sz="3200">
                <a:solidFill>
                  <a:srgbClr val="0000FF"/>
                </a:solidFill>
              </a:rPr>
              <a:t>Competitive Antagonists,</a:t>
            </a:r>
            <a:r>
              <a:rPr lang="en-US"/>
              <a:t> </a:t>
            </a:r>
            <a:r>
              <a:rPr lang="en-US" sz="2400">
                <a:solidFill>
                  <a:srgbClr val="FF3300"/>
                </a:solidFill>
              </a:rPr>
              <a:t>In Motion</a:t>
            </a:r>
          </a:p>
        </p:txBody>
      </p:sp>
    </p:spTree>
    <p:extLst>
      <p:ext uri="{BB962C8B-B14F-4D97-AF65-F5344CB8AC3E}">
        <p14:creationId xmlns:p14="http://schemas.microsoft.com/office/powerpoint/2010/main" val="21544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7771"/>
                                        </p:tgtEl>
                                        <p:attrNameLst>
                                          <p:attrName>style.visibility</p:attrName>
                                        </p:attrNameLst>
                                      </p:cBhvr>
                                      <p:to>
                                        <p:strVal val="visible"/>
                                      </p:to>
                                    </p:set>
                                    <p:anim calcmode="lin" valueType="num">
                                      <p:cBhvr additive="base">
                                        <p:cTn id="7" dur="500" fill="hold"/>
                                        <p:tgtEl>
                                          <p:spTgt spid="757771"/>
                                        </p:tgtEl>
                                        <p:attrNameLst>
                                          <p:attrName>ppt_x</p:attrName>
                                        </p:attrNameLst>
                                      </p:cBhvr>
                                      <p:tavLst>
                                        <p:tav tm="0">
                                          <p:val>
                                            <p:strVal val="0-#ppt_w/2"/>
                                          </p:val>
                                        </p:tav>
                                        <p:tav tm="100000">
                                          <p:val>
                                            <p:strVal val="#ppt_x"/>
                                          </p:val>
                                        </p:tav>
                                      </p:tavLst>
                                    </p:anim>
                                    <p:anim calcmode="lin" valueType="num">
                                      <p:cBhvr additive="base">
                                        <p:cTn id="8" dur="500" fill="hold"/>
                                        <p:tgtEl>
                                          <p:spTgt spid="7577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757774"/>
                                        </p:tgtEl>
                                        <p:attrNameLst>
                                          <p:attrName>style.visibility</p:attrName>
                                        </p:attrNameLst>
                                      </p:cBhvr>
                                      <p:to>
                                        <p:strVal val="visible"/>
                                      </p:to>
                                    </p:set>
                                    <p:animEffect transition="in" filter="dissolve">
                                      <p:cBhvr>
                                        <p:cTn id="12" dur="500"/>
                                        <p:tgtEl>
                                          <p:spTgt spid="757774"/>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499"/>
                                          </p:stCondLst>
                                        </p:cTn>
                                        <p:tgtEl>
                                          <p:spTgt spid="75776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57770"/>
                                        </p:tgtEl>
                                        <p:attrNameLst>
                                          <p:attrName>style.visibility</p:attrName>
                                        </p:attrNameLst>
                                      </p:cBhvr>
                                      <p:to>
                                        <p:strVal val="visible"/>
                                      </p:to>
                                    </p:set>
                                    <p:anim calcmode="lin" valueType="num">
                                      <p:cBhvr additive="base">
                                        <p:cTn id="20" dur="500" fill="hold"/>
                                        <p:tgtEl>
                                          <p:spTgt spid="757770"/>
                                        </p:tgtEl>
                                        <p:attrNameLst>
                                          <p:attrName>ppt_x</p:attrName>
                                        </p:attrNameLst>
                                      </p:cBhvr>
                                      <p:tavLst>
                                        <p:tav tm="0">
                                          <p:val>
                                            <p:strVal val="0-#ppt_w/2"/>
                                          </p:val>
                                        </p:tav>
                                        <p:tav tm="100000">
                                          <p:val>
                                            <p:strVal val="#ppt_x"/>
                                          </p:val>
                                        </p:tav>
                                      </p:tavLst>
                                    </p:anim>
                                    <p:anim calcmode="lin" valueType="num">
                                      <p:cBhvr additive="base">
                                        <p:cTn id="21" dur="500" fill="hold"/>
                                        <p:tgtEl>
                                          <p:spTgt spid="75777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1" presetClass="entr" presetSubtype="0" fill="hold" grpId="0" nodeType="afterEffect">
                                  <p:stCondLst>
                                    <p:cond delay="1000"/>
                                  </p:stCondLst>
                                  <p:childTnLst>
                                    <p:set>
                                      <p:cBhvr>
                                        <p:cTn id="24" dur="1" fill="hold">
                                          <p:stCondLst>
                                            <p:cond delay="499"/>
                                          </p:stCondLst>
                                        </p:cTn>
                                        <p:tgtEl>
                                          <p:spTgt spid="757783"/>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grpId="0" nodeType="afterEffect">
                                  <p:stCondLst>
                                    <p:cond delay="1000"/>
                                  </p:stCondLst>
                                  <p:childTnLst>
                                    <p:set>
                                      <p:cBhvr>
                                        <p:cTn id="27" dur="1" fill="hold">
                                          <p:stCondLst>
                                            <p:cond delay="499"/>
                                          </p:stCondLst>
                                        </p:cTn>
                                        <p:tgtEl>
                                          <p:spTgt spid="757784"/>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1000"/>
                                  </p:stCondLst>
                                  <p:childTnLst>
                                    <p:set>
                                      <p:cBhvr>
                                        <p:cTn id="30" dur="1" fill="hold">
                                          <p:stCondLst>
                                            <p:cond delay="499"/>
                                          </p:stCondLst>
                                        </p:cTn>
                                        <p:tgtEl>
                                          <p:spTgt spid="757788"/>
                                        </p:tgtEl>
                                        <p:attrNameLst>
                                          <p:attrName>style.visibility</p:attrName>
                                        </p:attrNameLst>
                                      </p:cBhvr>
                                      <p:to>
                                        <p:strVal val="visible"/>
                                      </p:to>
                                    </p:set>
                                  </p:childTnLst>
                                </p:cTn>
                              </p:par>
                            </p:childTnLst>
                          </p:cTn>
                        </p:par>
                        <p:par>
                          <p:cTn id="31" fill="hold" nodeType="afterGroup">
                            <p:stCondLst>
                              <p:cond delay="5000"/>
                            </p:stCondLst>
                            <p:childTnLst>
                              <p:par>
                                <p:cTn id="32" presetID="9" presetClass="entr" presetSubtype="0" fill="hold" nodeType="afterEffect">
                                  <p:stCondLst>
                                    <p:cond delay="1000"/>
                                  </p:stCondLst>
                                  <p:childTnLst>
                                    <p:set>
                                      <p:cBhvr>
                                        <p:cTn id="33" dur="1" fill="hold">
                                          <p:stCondLst>
                                            <p:cond delay="0"/>
                                          </p:stCondLst>
                                        </p:cTn>
                                        <p:tgtEl>
                                          <p:spTgt spid="757785"/>
                                        </p:tgtEl>
                                        <p:attrNameLst>
                                          <p:attrName>style.visibility</p:attrName>
                                        </p:attrNameLst>
                                      </p:cBhvr>
                                      <p:to>
                                        <p:strVal val="visible"/>
                                      </p:to>
                                    </p:set>
                                    <p:animEffect transition="in" filter="dissolve">
                                      <p:cBhvr>
                                        <p:cTn id="34" dur="500"/>
                                        <p:tgtEl>
                                          <p:spTgt spid="757785"/>
                                        </p:tgtEl>
                                      </p:cBhvr>
                                    </p:animEffect>
                                  </p:childTnLst>
                                </p:cTn>
                              </p:par>
                            </p:childTnLst>
                          </p:cTn>
                        </p:par>
                        <p:par>
                          <p:cTn id="35" fill="hold" nodeType="afterGroup">
                            <p:stCondLst>
                              <p:cond delay="6500"/>
                            </p:stCondLst>
                            <p:childTnLst>
                              <p:par>
                                <p:cTn id="36" presetID="9" presetClass="entr" presetSubtype="0" fill="hold" grpId="0" nodeType="afterEffect">
                                  <p:stCondLst>
                                    <p:cond delay="1000"/>
                                  </p:stCondLst>
                                  <p:childTnLst>
                                    <p:set>
                                      <p:cBhvr>
                                        <p:cTn id="37" dur="1" fill="hold">
                                          <p:stCondLst>
                                            <p:cond delay="0"/>
                                          </p:stCondLst>
                                        </p:cTn>
                                        <p:tgtEl>
                                          <p:spTgt spid="757769"/>
                                        </p:tgtEl>
                                        <p:attrNameLst>
                                          <p:attrName>style.visibility</p:attrName>
                                        </p:attrNameLst>
                                      </p:cBhvr>
                                      <p:to>
                                        <p:strVal val="visible"/>
                                      </p:to>
                                    </p:set>
                                    <p:animEffect transition="in" filter="dissolve">
                                      <p:cBhvr>
                                        <p:cTn id="38" dur="500"/>
                                        <p:tgtEl>
                                          <p:spTgt spid="75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8" grpId="0" autoUpdateAnimBg="0"/>
      <p:bldP spid="757769" grpId="0" autoUpdateAnimBg="0"/>
      <p:bldP spid="757770" grpId="0" animBg="1"/>
      <p:bldP spid="757783" grpId="0" animBg="1"/>
      <p:bldP spid="757784" grpId="0" animBg="1"/>
      <p:bldP spid="7577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nvGrpSpPr>
          <p:cNvPr id="758787" name="Group 3"/>
          <p:cNvGrpSpPr>
            <a:grpSpLocks/>
          </p:cNvGrpSpPr>
          <p:nvPr/>
        </p:nvGrpSpPr>
        <p:grpSpPr bwMode="auto">
          <a:xfrm>
            <a:off x="5181600" y="3276608"/>
            <a:ext cx="3276600" cy="3171825"/>
            <a:chOff x="3216" y="1920"/>
            <a:chExt cx="2064" cy="1998"/>
          </a:xfrm>
        </p:grpSpPr>
        <p:grpSp>
          <p:nvGrpSpPr>
            <p:cNvPr id="758788" name="Group 4"/>
            <p:cNvGrpSpPr>
              <a:grpSpLocks noChangeAspect="1"/>
            </p:cNvGrpSpPr>
            <p:nvPr/>
          </p:nvGrpSpPr>
          <p:grpSpPr bwMode="auto">
            <a:xfrm>
              <a:off x="3696" y="2976"/>
              <a:ext cx="1584" cy="942"/>
              <a:chOff x="2784" y="2304"/>
              <a:chExt cx="1776" cy="1056"/>
            </a:xfrm>
          </p:grpSpPr>
          <p:sp>
            <p:nvSpPr>
              <p:cNvPr id="758789" name="AutoShape 5"/>
              <p:cNvSpPr>
                <a:spLocks noChangeAspect="1" noChangeArrowheads="1"/>
              </p:cNvSpPr>
              <p:nvPr/>
            </p:nvSpPr>
            <p:spPr bwMode="auto">
              <a:xfrm>
                <a:off x="2784" y="2304"/>
                <a:ext cx="1776" cy="105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790" name="AutoShape 6"/>
              <p:cNvSpPr>
                <a:spLocks noChangeAspect="1" noChangeArrowheads="1"/>
              </p:cNvSpPr>
              <p:nvPr/>
            </p:nvSpPr>
            <p:spPr bwMode="auto">
              <a:xfrm rot="-5400000">
                <a:off x="2784" y="2736"/>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8791" name="AutoShape 7"/>
            <p:cNvSpPr>
              <a:spLocks noChangeArrowheads="1"/>
            </p:cNvSpPr>
            <p:nvPr/>
          </p:nvSpPr>
          <p:spPr bwMode="auto">
            <a:xfrm rot="5400000">
              <a:off x="3408" y="1728"/>
              <a:ext cx="864" cy="1248"/>
            </a:xfrm>
            <a:custGeom>
              <a:avLst/>
              <a:gdLst>
                <a:gd name="G0" fmla="+- 15103 0 0"/>
                <a:gd name="G1" fmla="+- 3360 0 0"/>
                <a:gd name="G2" fmla="+- 12158 0 3360"/>
                <a:gd name="G3" fmla="+- G2 0 3360"/>
                <a:gd name="G4" fmla="*/ G3 32768 32059"/>
                <a:gd name="G5" fmla="*/ G4 1 2"/>
                <a:gd name="G6" fmla="+- 21600 0 15103"/>
                <a:gd name="G7" fmla="*/ G6 3360 6079"/>
                <a:gd name="G8" fmla="+- G7 15103 0"/>
                <a:gd name="T0" fmla="*/ 15103 w 21600"/>
                <a:gd name="T1" fmla="*/ 0 h 21600"/>
                <a:gd name="T2" fmla="*/ 15103 w 21600"/>
                <a:gd name="T3" fmla="*/ 12158 h 21600"/>
                <a:gd name="T4" fmla="*/ 277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03" y="0"/>
                  </a:lnTo>
                  <a:lnTo>
                    <a:pt x="15103" y="3360"/>
                  </a:lnTo>
                  <a:lnTo>
                    <a:pt x="12427" y="3360"/>
                  </a:lnTo>
                  <a:cubicBezTo>
                    <a:pt x="5564" y="3360"/>
                    <a:pt x="0" y="7299"/>
                    <a:pt x="0" y="12158"/>
                  </a:cubicBezTo>
                  <a:lnTo>
                    <a:pt x="0" y="21600"/>
                  </a:lnTo>
                  <a:lnTo>
                    <a:pt x="5558" y="21600"/>
                  </a:lnTo>
                  <a:lnTo>
                    <a:pt x="5558" y="12158"/>
                  </a:lnTo>
                  <a:cubicBezTo>
                    <a:pt x="5558" y="10302"/>
                    <a:pt x="8633" y="8798"/>
                    <a:pt x="12427" y="8798"/>
                  </a:cubicBezTo>
                  <a:lnTo>
                    <a:pt x="15103" y="8798"/>
                  </a:lnTo>
                  <a:lnTo>
                    <a:pt x="15103" y="12158"/>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792" name="AutoShape 8"/>
            <p:cNvSpPr>
              <a:spLocks noChangeArrowheads="1"/>
            </p:cNvSpPr>
            <p:nvPr/>
          </p:nvSpPr>
          <p:spPr bwMode="auto">
            <a:xfrm>
              <a:off x="4464" y="2976"/>
              <a:ext cx="336" cy="384"/>
            </a:xfrm>
            <a:prstGeom prst="roundRect">
              <a:avLst>
                <a:gd name="adj" fmla="val 16667"/>
              </a:avLst>
            </a:prstGeom>
            <a:solidFill>
              <a:srgbClr val="CC3300"/>
            </a:solidFill>
            <a:ln>
              <a:noFill/>
            </a:ln>
            <a:effectLst/>
            <a:extLst>
              <a:ext uri="{91240B29-F687-4F45-9708-019B960494DF}">
                <a14:hiddenLine xmlns:a14="http://schemas.microsoft.com/office/drawing/2010/main" w="12700">
                  <a:solidFill>
                    <a:srgbClr val="FFFF99"/>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grpSp>
        <p:nvGrpSpPr>
          <p:cNvPr id="758793" name="Group 9"/>
          <p:cNvGrpSpPr>
            <a:grpSpLocks/>
          </p:cNvGrpSpPr>
          <p:nvPr/>
        </p:nvGrpSpPr>
        <p:grpSpPr bwMode="auto">
          <a:xfrm>
            <a:off x="5943600" y="4953008"/>
            <a:ext cx="2514600" cy="1495425"/>
            <a:chOff x="3744" y="3264"/>
            <a:chExt cx="1584" cy="942"/>
          </a:xfrm>
        </p:grpSpPr>
        <p:grpSp>
          <p:nvGrpSpPr>
            <p:cNvPr id="758794" name="Group 10"/>
            <p:cNvGrpSpPr>
              <a:grpSpLocks/>
            </p:cNvGrpSpPr>
            <p:nvPr/>
          </p:nvGrpSpPr>
          <p:grpSpPr bwMode="auto">
            <a:xfrm>
              <a:off x="3744" y="3264"/>
              <a:ext cx="1584" cy="942"/>
              <a:chOff x="3696" y="2976"/>
              <a:chExt cx="1584" cy="942"/>
            </a:xfrm>
          </p:grpSpPr>
          <p:sp>
            <p:nvSpPr>
              <p:cNvPr id="758795" name="AutoShape 11"/>
              <p:cNvSpPr>
                <a:spLocks noChangeAspect="1" noChangeArrowheads="1"/>
              </p:cNvSpPr>
              <p:nvPr/>
            </p:nvSpPr>
            <p:spPr bwMode="auto">
              <a:xfrm>
                <a:off x="3696" y="2976"/>
                <a:ext cx="1584" cy="942"/>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796" name="AutoShape 12"/>
              <p:cNvSpPr>
                <a:spLocks noChangeArrowheads="1"/>
              </p:cNvSpPr>
              <p:nvPr/>
            </p:nvSpPr>
            <p:spPr bwMode="auto">
              <a:xfrm rot="5412237">
                <a:off x="3684" y="3228"/>
                <a:ext cx="432" cy="408"/>
              </a:xfrm>
              <a:prstGeom prst="pentagon">
                <a:avLst/>
              </a:prstGeom>
              <a:solidFill>
                <a:srgbClr val="FFFF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8797" name="AutoShape 13"/>
            <p:cNvSpPr>
              <a:spLocks noChangeArrowheads="1"/>
            </p:cNvSpPr>
            <p:nvPr/>
          </p:nvSpPr>
          <p:spPr bwMode="auto">
            <a:xfrm>
              <a:off x="4512" y="3264"/>
              <a:ext cx="336" cy="384"/>
            </a:xfrm>
            <a:prstGeom prst="roundRect">
              <a:avLst>
                <a:gd name="adj" fmla="val 16667"/>
              </a:avLst>
            </a:prstGeom>
            <a:solidFill>
              <a:srgbClr val="CC3300"/>
            </a:solidFill>
            <a:ln>
              <a:noFill/>
            </a:ln>
            <a:effectLst/>
            <a:extLst>
              <a:ext uri="{91240B29-F687-4F45-9708-019B960494DF}">
                <a14:hiddenLine xmlns:a14="http://schemas.microsoft.com/office/drawing/2010/main" w="12700">
                  <a:solidFill>
                    <a:srgbClr val="FFFF99"/>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grpSp>
        <p:nvGrpSpPr>
          <p:cNvPr id="758798" name="Group 14"/>
          <p:cNvGrpSpPr>
            <a:grpSpLocks noChangeAspect="1"/>
          </p:cNvGrpSpPr>
          <p:nvPr/>
        </p:nvGrpSpPr>
        <p:grpSpPr bwMode="auto">
          <a:xfrm>
            <a:off x="2514600" y="3000383"/>
            <a:ext cx="2514600" cy="1495425"/>
            <a:chOff x="2784" y="2304"/>
            <a:chExt cx="1776" cy="1056"/>
          </a:xfrm>
        </p:grpSpPr>
        <p:sp>
          <p:nvSpPr>
            <p:cNvPr id="758799" name="AutoShape 15"/>
            <p:cNvSpPr>
              <a:spLocks noChangeAspect="1" noChangeArrowheads="1"/>
            </p:cNvSpPr>
            <p:nvPr/>
          </p:nvSpPr>
          <p:spPr bwMode="auto">
            <a:xfrm>
              <a:off x="2784" y="2304"/>
              <a:ext cx="1776" cy="105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00" name="AutoShape 16"/>
            <p:cNvSpPr>
              <a:spLocks noChangeAspect="1" noChangeArrowheads="1"/>
            </p:cNvSpPr>
            <p:nvPr/>
          </p:nvSpPr>
          <p:spPr bwMode="auto">
            <a:xfrm rot="-5400000">
              <a:off x="2784" y="2736"/>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8801" name="AutoShape 17"/>
          <p:cNvSpPr>
            <a:spLocks noChangeArrowheads="1"/>
          </p:cNvSpPr>
          <p:nvPr/>
        </p:nvSpPr>
        <p:spPr bwMode="auto">
          <a:xfrm rot="-5400000">
            <a:off x="1447800" y="35814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02" name="Text Box 18"/>
          <p:cNvSpPr txBox="1">
            <a:spLocks noChangeArrowheads="1"/>
          </p:cNvSpPr>
          <p:nvPr/>
        </p:nvSpPr>
        <p:spPr bwMode="auto">
          <a:xfrm>
            <a:off x="1143000" y="4479933"/>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000000"/>
                </a:solidFill>
              </a:rPr>
              <a:t>Agonist</a:t>
            </a:r>
            <a:endParaRPr lang="en-US" sz="2400" b="1" smtClean="0">
              <a:solidFill>
                <a:srgbClr val="FFFFFF"/>
              </a:solidFill>
              <a:latin typeface="Times New Roman" pitchFamily="18" charset="0"/>
            </a:endParaRPr>
          </a:p>
        </p:txBody>
      </p:sp>
      <p:sp>
        <p:nvSpPr>
          <p:cNvPr id="758803" name="Text Box 19"/>
          <p:cNvSpPr txBox="1">
            <a:spLocks noChangeArrowheads="1"/>
          </p:cNvSpPr>
          <p:nvPr/>
        </p:nvSpPr>
        <p:spPr bwMode="auto">
          <a:xfrm>
            <a:off x="3124200" y="4479933"/>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000000"/>
                </a:solidFill>
              </a:rPr>
              <a:t>Receptor</a:t>
            </a:r>
            <a:endParaRPr lang="en-US" sz="2400" b="1" smtClean="0">
              <a:solidFill>
                <a:srgbClr val="FFFFFF"/>
              </a:solidFill>
              <a:latin typeface="Times New Roman" pitchFamily="18" charset="0"/>
            </a:endParaRPr>
          </a:p>
        </p:txBody>
      </p:sp>
      <p:sp>
        <p:nvSpPr>
          <p:cNvPr id="758804" name="AutoShape 20"/>
          <p:cNvSpPr>
            <a:spLocks noChangeArrowheads="1"/>
          </p:cNvSpPr>
          <p:nvPr/>
        </p:nvSpPr>
        <p:spPr bwMode="auto">
          <a:xfrm>
            <a:off x="3429000" y="2971800"/>
            <a:ext cx="533400" cy="609600"/>
          </a:xfrm>
          <a:prstGeom prst="roundRect">
            <a:avLst>
              <a:gd name="adj" fmla="val 16667"/>
            </a:avLst>
          </a:prstGeom>
          <a:solidFill>
            <a:srgbClr val="FFFF99"/>
          </a:solidFill>
          <a:ln>
            <a:noFill/>
          </a:ln>
          <a:effectLst/>
          <a:extLst>
            <a:ext uri="{91240B29-F687-4F45-9708-019B960494DF}">
              <a14:hiddenLine xmlns:a14="http://schemas.microsoft.com/office/drawing/2010/main" w="12700">
                <a:solidFill>
                  <a:srgbClr val="FFFF99"/>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05" name="AutoShape 21"/>
          <p:cNvSpPr>
            <a:spLocks noChangeArrowheads="1"/>
          </p:cNvSpPr>
          <p:nvPr/>
        </p:nvSpPr>
        <p:spPr bwMode="auto">
          <a:xfrm>
            <a:off x="3429000" y="2971800"/>
            <a:ext cx="533400" cy="609600"/>
          </a:xfrm>
          <a:prstGeom prst="roundRect">
            <a:avLst>
              <a:gd name="adj" fmla="val 16667"/>
            </a:avLst>
          </a:prstGeom>
          <a:solidFill>
            <a:srgbClr val="CC3300"/>
          </a:solidFill>
          <a:ln>
            <a:noFill/>
          </a:ln>
          <a:effectLst/>
          <a:extLst>
            <a:ext uri="{91240B29-F687-4F45-9708-019B960494DF}">
              <a14:hiddenLine xmlns:a14="http://schemas.microsoft.com/office/drawing/2010/main" w="12700">
                <a:solidFill>
                  <a:srgbClr val="FFFF99"/>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06" name="Text Box 22"/>
          <p:cNvSpPr txBox="1">
            <a:spLocks noChangeArrowheads="1"/>
          </p:cNvSpPr>
          <p:nvPr/>
        </p:nvSpPr>
        <p:spPr bwMode="auto">
          <a:xfrm>
            <a:off x="4191000" y="2362208"/>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000000"/>
                </a:solidFill>
              </a:rPr>
              <a:t>Antagonist</a:t>
            </a:r>
            <a:endParaRPr lang="en-US" sz="2400" b="1" smtClean="0">
              <a:solidFill>
                <a:srgbClr val="000000"/>
              </a:solidFill>
              <a:latin typeface="Times New Roman" pitchFamily="18" charset="0"/>
            </a:endParaRPr>
          </a:p>
        </p:txBody>
      </p:sp>
      <p:sp>
        <p:nvSpPr>
          <p:cNvPr id="758807" name="Rectangle 23"/>
          <p:cNvSpPr>
            <a:spLocks noChangeArrowheads="1"/>
          </p:cNvSpPr>
          <p:nvPr/>
        </p:nvSpPr>
        <p:spPr bwMode="auto">
          <a:xfrm>
            <a:off x="5855508" y="6461126"/>
            <a:ext cx="2590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en-US" sz="2000" b="1" smtClean="0">
                <a:solidFill>
                  <a:srgbClr val="000000"/>
                </a:solidFill>
              </a:rPr>
              <a:t>‘Inhibited’-Receptor</a:t>
            </a:r>
            <a:endParaRPr lang="en-US" sz="2000" b="1" smtClean="0">
              <a:solidFill>
                <a:srgbClr val="FFFFFF"/>
              </a:solidFill>
            </a:endParaRPr>
          </a:p>
        </p:txBody>
      </p:sp>
      <p:grpSp>
        <p:nvGrpSpPr>
          <p:cNvPr id="758808" name="Group 24"/>
          <p:cNvGrpSpPr>
            <a:grpSpLocks/>
          </p:cNvGrpSpPr>
          <p:nvPr/>
        </p:nvGrpSpPr>
        <p:grpSpPr bwMode="auto">
          <a:xfrm>
            <a:off x="4191004" y="5105408"/>
            <a:ext cx="1033463" cy="1033463"/>
            <a:chOff x="2208" y="2976"/>
            <a:chExt cx="651" cy="651"/>
          </a:xfrm>
        </p:grpSpPr>
        <p:sp>
          <p:nvSpPr>
            <p:cNvPr id="758809" name="AutoShape 25"/>
            <p:cNvSpPr>
              <a:spLocks noChangeArrowheads="1"/>
            </p:cNvSpPr>
            <p:nvPr/>
          </p:nvSpPr>
          <p:spPr bwMode="auto">
            <a:xfrm rot="-5400000">
              <a:off x="2352" y="3120"/>
              <a:ext cx="33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10" name="AutoShape 26"/>
            <p:cNvSpPr>
              <a:spLocks noChangeAspect="1" noChangeArrowheads="1"/>
            </p:cNvSpPr>
            <p:nvPr/>
          </p:nvSpPr>
          <p:spPr bwMode="auto">
            <a:xfrm>
              <a:off x="2208" y="2976"/>
              <a:ext cx="651" cy="651"/>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0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grpSp>
      <p:sp>
        <p:nvSpPr>
          <p:cNvPr id="758811" name="AutoShape 27"/>
          <p:cNvSpPr>
            <a:spLocks noChangeArrowheads="1"/>
          </p:cNvSpPr>
          <p:nvPr/>
        </p:nvSpPr>
        <p:spPr bwMode="auto">
          <a:xfrm rot="-5400000">
            <a:off x="5562600" y="54102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00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12" name="AutoShape 28"/>
          <p:cNvSpPr>
            <a:spLocks noChangeArrowheads="1"/>
          </p:cNvSpPr>
          <p:nvPr/>
        </p:nvSpPr>
        <p:spPr bwMode="auto">
          <a:xfrm rot="-5400000">
            <a:off x="5562600" y="54102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66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13" name="AutoShape 29"/>
          <p:cNvSpPr>
            <a:spLocks noChangeArrowheads="1"/>
          </p:cNvSpPr>
          <p:nvPr/>
        </p:nvSpPr>
        <p:spPr bwMode="auto">
          <a:xfrm rot="-5400000">
            <a:off x="5562600" y="5410200"/>
            <a:ext cx="5334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srgbClr val="000000"/>
              </a:solidFill>
              <a:latin typeface="Tempus Sans ITC" pitchFamily="82" charset="0"/>
              <a:cs typeface="David Transparent" pitchFamily="2" charset="-79"/>
            </a:endParaRPr>
          </a:p>
        </p:txBody>
      </p:sp>
      <p:sp>
        <p:nvSpPr>
          <p:cNvPr id="758814" name="Rectangle 30"/>
          <p:cNvSpPr>
            <a:spLocks noChangeArrowheads="1"/>
          </p:cNvSpPr>
          <p:nvPr/>
        </p:nvSpPr>
        <p:spPr bwMode="auto">
          <a:xfrm>
            <a:off x="4191004" y="6248401"/>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000" b="1" smtClean="0">
                <a:solidFill>
                  <a:srgbClr val="000000"/>
                </a:solidFill>
              </a:rPr>
              <a:t>DENIED!</a:t>
            </a:r>
          </a:p>
        </p:txBody>
      </p:sp>
      <p:sp>
        <p:nvSpPr>
          <p:cNvPr id="758815" name="Rectangle 31"/>
          <p:cNvSpPr>
            <a:spLocks noGrp="1" noChangeArrowheads="1"/>
          </p:cNvSpPr>
          <p:nvPr>
            <p:ph type="title"/>
          </p:nvPr>
        </p:nvSpPr>
        <p:spPr>
          <a:xfrm>
            <a:off x="457200" y="76200"/>
            <a:ext cx="8229600" cy="762000"/>
          </a:xfrm>
        </p:spPr>
        <p:txBody>
          <a:bodyPr/>
          <a:lstStyle/>
          <a:p>
            <a:r>
              <a:rPr lang="en-US" sz="3200">
                <a:solidFill>
                  <a:srgbClr val="0000FF"/>
                </a:solidFill>
              </a:rPr>
              <a:t>Non-competitive Antagonist,</a:t>
            </a:r>
            <a:r>
              <a:rPr lang="en-US"/>
              <a:t> </a:t>
            </a:r>
            <a:r>
              <a:rPr lang="en-US" sz="2400">
                <a:solidFill>
                  <a:srgbClr val="FF3300"/>
                </a:solidFill>
              </a:rPr>
              <a:t>In Motion</a:t>
            </a:r>
          </a:p>
        </p:txBody>
      </p:sp>
    </p:spTree>
    <p:extLst>
      <p:ext uri="{BB962C8B-B14F-4D97-AF65-F5344CB8AC3E}">
        <p14:creationId xmlns:p14="http://schemas.microsoft.com/office/powerpoint/2010/main" val="376497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58805"/>
                                        </p:tgtEl>
                                        <p:attrNameLst>
                                          <p:attrName>style.visibility</p:attrName>
                                        </p:attrNameLst>
                                      </p:cBhvr>
                                      <p:to>
                                        <p:strVal val="visible"/>
                                      </p:to>
                                    </p:set>
                                    <p:anim calcmode="lin" valueType="num">
                                      <p:cBhvr additive="base">
                                        <p:cTn id="7" dur="500" fill="hold"/>
                                        <p:tgtEl>
                                          <p:spTgt spid="758805"/>
                                        </p:tgtEl>
                                        <p:attrNameLst>
                                          <p:attrName>ppt_x</p:attrName>
                                        </p:attrNameLst>
                                      </p:cBhvr>
                                      <p:tavLst>
                                        <p:tav tm="0">
                                          <p:val>
                                            <p:strVal val="#ppt_x"/>
                                          </p:val>
                                        </p:tav>
                                        <p:tav tm="100000">
                                          <p:val>
                                            <p:strVal val="#ppt_x"/>
                                          </p:val>
                                        </p:tav>
                                      </p:tavLst>
                                    </p:anim>
                                    <p:anim calcmode="lin" valueType="num">
                                      <p:cBhvr additive="base">
                                        <p:cTn id="8" dur="500" fill="hold"/>
                                        <p:tgtEl>
                                          <p:spTgt spid="7588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58787"/>
                                        </p:tgtEl>
                                        <p:attrNameLst>
                                          <p:attrName>style.visibility</p:attrName>
                                        </p:attrNameLst>
                                      </p:cBhvr>
                                      <p:to>
                                        <p:strVal val="visible"/>
                                      </p:to>
                                    </p:set>
                                    <p:animEffect transition="in" filter="dissolve">
                                      <p:cBhvr>
                                        <p:cTn id="13" dur="500"/>
                                        <p:tgtEl>
                                          <p:spTgt spid="758787"/>
                                        </p:tgtEl>
                                      </p:cBhvr>
                                    </p:animEffect>
                                  </p:childTnLst>
                                </p:cTn>
                              </p:par>
                            </p:childTnLst>
                          </p:cTn>
                        </p:par>
                        <p:par>
                          <p:cTn id="14" fill="hold" nodeType="afterGroup">
                            <p:stCondLst>
                              <p:cond delay="500"/>
                            </p:stCondLst>
                            <p:childTnLst>
                              <p:par>
                                <p:cTn id="15" presetID="9" presetClass="entr" presetSubtype="0" fill="hold" nodeType="afterEffect">
                                  <p:stCondLst>
                                    <p:cond delay="1000"/>
                                  </p:stCondLst>
                                  <p:childTnLst>
                                    <p:set>
                                      <p:cBhvr>
                                        <p:cTn id="16" dur="1" fill="hold">
                                          <p:stCondLst>
                                            <p:cond delay="0"/>
                                          </p:stCondLst>
                                        </p:cTn>
                                        <p:tgtEl>
                                          <p:spTgt spid="758793"/>
                                        </p:tgtEl>
                                        <p:attrNameLst>
                                          <p:attrName>style.visibility</p:attrName>
                                        </p:attrNameLst>
                                      </p:cBhvr>
                                      <p:to>
                                        <p:strVal val="visible"/>
                                      </p:to>
                                    </p:set>
                                    <p:animEffect transition="in" filter="dissolve">
                                      <p:cBhvr>
                                        <p:cTn id="17" dur="500"/>
                                        <p:tgtEl>
                                          <p:spTgt spid="758793"/>
                                        </p:tgtEl>
                                      </p:cBhvr>
                                    </p:animEffec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7588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8811"/>
                                        </p:tgtEl>
                                        <p:attrNameLst>
                                          <p:attrName>style.visibility</p:attrName>
                                        </p:attrNameLst>
                                      </p:cBhvr>
                                      <p:to>
                                        <p:strVal val="visible"/>
                                      </p:to>
                                    </p:set>
                                    <p:anim calcmode="lin" valueType="num">
                                      <p:cBhvr additive="base">
                                        <p:cTn id="25" dur="500" fill="hold"/>
                                        <p:tgtEl>
                                          <p:spTgt spid="758811"/>
                                        </p:tgtEl>
                                        <p:attrNameLst>
                                          <p:attrName>ppt_x</p:attrName>
                                        </p:attrNameLst>
                                      </p:cBhvr>
                                      <p:tavLst>
                                        <p:tav tm="0">
                                          <p:val>
                                            <p:strVal val="0-#ppt_w/2"/>
                                          </p:val>
                                        </p:tav>
                                        <p:tav tm="100000">
                                          <p:val>
                                            <p:strVal val="#ppt_x"/>
                                          </p:val>
                                        </p:tav>
                                      </p:tavLst>
                                    </p:anim>
                                    <p:anim calcmode="lin" valueType="num">
                                      <p:cBhvr additive="base">
                                        <p:cTn id="26" dur="500" fill="hold"/>
                                        <p:tgtEl>
                                          <p:spTgt spid="75881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499"/>
                                          </p:stCondLst>
                                        </p:cTn>
                                        <p:tgtEl>
                                          <p:spTgt spid="758812"/>
                                        </p:tgtEl>
                                        <p:attrNameLst>
                                          <p:attrName>style.visibility</p:attrName>
                                        </p:attrNameLst>
                                      </p:cBhvr>
                                      <p:to>
                                        <p:strVal val="visible"/>
                                      </p:to>
                                    </p:set>
                                  </p:childTnLst>
                                </p:cTn>
                              </p:par>
                            </p:childTnLst>
                          </p:cTn>
                        </p:par>
                        <p:par>
                          <p:cTn id="30" fill="hold" nodeType="afterGroup">
                            <p:stCondLst>
                              <p:cond delay="2000"/>
                            </p:stCondLst>
                            <p:childTnLst>
                              <p:par>
                                <p:cTn id="31" presetID="1" presetClass="entr" presetSubtype="0" fill="hold" grpId="0" nodeType="afterEffect">
                                  <p:stCondLst>
                                    <p:cond delay="1000"/>
                                  </p:stCondLst>
                                  <p:childTnLst>
                                    <p:set>
                                      <p:cBhvr>
                                        <p:cTn id="32" dur="1" fill="hold">
                                          <p:stCondLst>
                                            <p:cond delay="499"/>
                                          </p:stCondLst>
                                        </p:cTn>
                                        <p:tgtEl>
                                          <p:spTgt spid="758813"/>
                                        </p:tgtEl>
                                        <p:attrNameLst>
                                          <p:attrName>style.visibility</p:attrName>
                                        </p:attrNameLst>
                                      </p:cBhvr>
                                      <p:to>
                                        <p:strVal val="visible"/>
                                      </p:to>
                                    </p:set>
                                  </p:childTnLst>
                                </p:cTn>
                              </p:par>
                            </p:childTnLst>
                          </p:cTn>
                        </p:par>
                        <p:par>
                          <p:cTn id="33" fill="hold" nodeType="afterGroup">
                            <p:stCondLst>
                              <p:cond delay="3500"/>
                            </p:stCondLst>
                            <p:childTnLst>
                              <p:par>
                                <p:cTn id="34" presetID="9" presetClass="entr" presetSubtype="0" fill="hold" nodeType="afterEffect">
                                  <p:stCondLst>
                                    <p:cond delay="1000"/>
                                  </p:stCondLst>
                                  <p:childTnLst>
                                    <p:set>
                                      <p:cBhvr>
                                        <p:cTn id="35" dur="1" fill="hold">
                                          <p:stCondLst>
                                            <p:cond delay="0"/>
                                          </p:stCondLst>
                                        </p:cTn>
                                        <p:tgtEl>
                                          <p:spTgt spid="758808"/>
                                        </p:tgtEl>
                                        <p:attrNameLst>
                                          <p:attrName>style.visibility</p:attrName>
                                        </p:attrNameLst>
                                      </p:cBhvr>
                                      <p:to>
                                        <p:strVal val="visible"/>
                                      </p:to>
                                    </p:set>
                                    <p:animEffect transition="in" filter="dissolve">
                                      <p:cBhvr>
                                        <p:cTn id="36" dur="500"/>
                                        <p:tgtEl>
                                          <p:spTgt spid="758808"/>
                                        </p:tgtEl>
                                      </p:cBhvr>
                                    </p:animEffect>
                                  </p:childTnLst>
                                </p:cTn>
                              </p:par>
                            </p:childTnLst>
                          </p:cTn>
                        </p:par>
                        <p:par>
                          <p:cTn id="37" fill="hold" nodeType="afterGroup">
                            <p:stCondLst>
                              <p:cond delay="5000"/>
                            </p:stCondLst>
                            <p:childTnLst>
                              <p:par>
                                <p:cTn id="38" presetID="9" presetClass="entr" presetSubtype="0" fill="hold" grpId="0" nodeType="afterEffect">
                                  <p:stCondLst>
                                    <p:cond delay="1000"/>
                                  </p:stCondLst>
                                  <p:childTnLst>
                                    <p:set>
                                      <p:cBhvr>
                                        <p:cTn id="39" dur="1" fill="hold">
                                          <p:stCondLst>
                                            <p:cond delay="0"/>
                                          </p:stCondLst>
                                        </p:cTn>
                                        <p:tgtEl>
                                          <p:spTgt spid="758814"/>
                                        </p:tgtEl>
                                        <p:attrNameLst>
                                          <p:attrName>style.visibility</p:attrName>
                                        </p:attrNameLst>
                                      </p:cBhvr>
                                      <p:to>
                                        <p:strVal val="visible"/>
                                      </p:to>
                                    </p:set>
                                    <p:animEffect transition="in" filter="dissolve">
                                      <p:cBhvr>
                                        <p:cTn id="40" dur="500"/>
                                        <p:tgtEl>
                                          <p:spTgt spid="758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05" grpId="0" animBg="1"/>
      <p:bldP spid="758807" grpId="0" autoUpdateAnimBg="0"/>
      <p:bldP spid="758811" grpId="0" animBg="1"/>
      <p:bldP spid="758812" grpId="0" animBg="1"/>
      <p:bldP spid="758813" grpId="0" animBg="1"/>
      <p:bldP spid="7588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600" smtClean="0">
                <a:solidFill>
                  <a:srgbClr val="FFFF00"/>
                </a:solidFill>
              </a:rPr>
              <a:t>Drug Receptor Interactions,</a:t>
            </a:r>
            <a:r>
              <a:rPr lang="en-US" sz="4000" smtClean="0">
                <a:solidFill>
                  <a:srgbClr val="FFFF00"/>
                </a:solidFill>
              </a:rPr>
              <a:t> </a:t>
            </a:r>
            <a:r>
              <a:rPr lang="en-US" sz="2400" smtClean="0">
                <a:solidFill>
                  <a:srgbClr val="FFFFFF"/>
                </a:solidFill>
              </a:rPr>
              <a:t>Full vs Partial Agonist</a:t>
            </a:r>
          </a:p>
        </p:txBody>
      </p:sp>
      <p:sp>
        <p:nvSpPr>
          <p:cNvPr id="501765" name="Rectangle 5"/>
          <p:cNvSpPr>
            <a:spLocks noChangeArrowheads="1"/>
          </p:cNvSpPr>
          <p:nvPr/>
        </p:nvSpPr>
        <p:spPr bwMode="auto">
          <a:xfrm>
            <a:off x="-76200" y="2362200"/>
            <a:ext cx="5715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fontAlgn="base">
              <a:spcBef>
                <a:spcPct val="20000"/>
              </a:spcBef>
              <a:spcAft>
                <a:spcPct val="0"/>
              </a:spcAft>
              <a:buFont typeface="Wingdings" pitchFamily="2" charset="2"/>
              <a:buChar char="Ø"/>
            </a:pPr>
            <a:r>
              <a:rPr lang="en-US" sz="1600" smtClean="0">
                <a:solidFill>
                  <a:srgbClr val="FFFFFF"/>
                </a:solidFill>
              </a:rPr>
              <a:t>exhibits similar potency (EC</a:t>
            </a:r>
            <a:r>
              <a:rPr lang="en-US" sz="1600" baseline="-25000" smtClean="0">
                <a:solidFill>
                  <a:srgbClr val="FFFFFF"/>
                </a:solidFill>
              </a:rPr>
              <a:t>50</a:t>
            </a:r>
            <a:r>
              <a:rPr lang="en-US" sz="1600" smtClean="0">
                <a:solidFill>
                  <a:srgbClr val="FFFFFF"/>
                </a:solidFill>
              </a:rPr>
              <a:t>), but lower efficacy (E</a:t>
            </a:r>
            <a:r>
              <a:rPr lang="en-US" sz="1600" baseline="-25000" smtClean="0">
                <a:solidFill>
                  <a:srgbClr val="FFFFFF"/>
                </a:solidFill>
              </a:rPr>
              <a:t>max</a:t>
            </a:r>
            <a:r>
              <a:rPr lang="en-US" sz="1600" smtClean="0">
                <a:solidFill>
                  <a:srgbClr val="FFFFFF"/>
                </a:solidFill>
              </a:rPr>
              <a:t>)</a:t>
            </a:r>
          </a:p>
          <a:p>
            <a:pPr marL="742950" lvl="1" indent="-285750" fontAlgn="base">
              <a:spcBef>
                <a:spcPct val="20000"/>
              </a:spcBef>
              <a:spcAft>
                <a:spcPct val="0"/>
              </a:spcAft>
              <a:buFont typeface="Wingdings" pitchFamily="2" charset="2"/>
              <a:buChar char="Ø"/>
            </a:pPr>
            <a:r>
              <a:rPr lang="en-US" sz="1600" smtClean="0">
                <a:solidFill>
                  <a:srgbClr val="FFFFFF"/>
                </a:solidFill>
              </a:rPr>
              <a:t>produces concentration-effect curves that resemble those observed with full agonists in the presence of an irreversible antagonist</a:t>
            </a:r>
          </a:p>
          <a:p>
            <a:pPr marL="742950" lvl="1" indent="-285750" fontAlgn="base">
              <a:spcBef>
                <a:spcPct val="20000"/>
              </a:spcBef>
              <a:spcAft>
                <a:spcPct val="0"/>
              </a:spcAft>
              <a:buFont typeface="Wingdings" pitchFamily="2" charset="2"/>
              <a:buChar char="Ø"/>
            </a:pPr>
            <a:r>
              <a:rPr lang="en-US" sz="1600" smtClean="0">
                <a:solidFill>
                  <a:srgbClr val="FFFFFF"/>
                </a:solidFill>
              </a:rPr>
              <a:t>compared to full agonist both can exhibit identical receptor affinity (the blue curve)</a:t>
            </a:r>
          </a:p>
          <a:p>
            <a:pPr marL="742950" lvl="1" indent="-285750" fontAlgn="base">
              <a:spcBef>
                <a:spcPct val="20000"/>
              </a:spcBef>
              <a:spcAft>
                <a:spcPct val="0"/>
              </a:spcAft>
              <a:buFont typeface="Wingdings" pitchFamily="2" charset="2"/>
              <a:buChar char="Ø"/>
            </a:pPr>
            <a:r>
              <a:rPr lang="en-US" sz="1600" b="1" u="sng" smtClean="0">
                <a:solidFill>
                  <a:srgbClr val="FFFFFF"/>
                </a:solidFill>
              </a:rPr>
              <a:t>the failure of partial agonists to produce a maximal response is not due to decreased receptor affinity </a:t>
            </a:r>
            <a:r>
              <a:rPr lang="en-US" sz="1600" b="1" u="sng" smtClean="0">
                <a:solidFill>
                  <a:srgbClr val="FFFFFF"/>
                </a:solidFill>
                <a:sym typeface="Wingdings" pitchFamily="2" charset="2"/>
              </a:rPr>
              <a:t></a:t>
            </a:r>
            <a:r>
              <a:rPr lang="en-US" sz="1600" b="1" u="sng" smtClean="0">
                <a:solidFill>
                  <a:srgbClr val="FFFFFF"/>
                </a:solidFill>
              </a:rPr>
              <a:t> partial agonists competitively inhibit the responses produced by full agonists</a:t>
            </a:r>
          </a:p>
          <a:p>
            <a:pPr marL="742950" lvl="1" indent="-285750" fontAlgn="base">
              <a:spcBef>
                <a:spcPct val="20000"/>
              </a:spcBef>
              <a:spcAft>
                <a:spcPct val="0"/>
              </a:spcAft>
              <a:buFont typeface="Wingdings" pitchFamily="2" charset="2"/>
              <a:buChar char="Ø"/>
            </a:pPr>
            <a:r>
              <a:rPr lang="en-US" sz="1600" smtClean="0">
                <a:solidFill>
                  <a:srgbClr val="FFFFFF"/>
                </a:solidFill>
              </a:rPr>
              <a:t>many clinical agents used as antagonists are actually partial agonists</a:t>
            </a:r>
          </a:p>
        </p:txBody>
      </p:sp>
      <p:pic>
        <p:nvPicPr>
          <p:cNvPr id="5017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13000"/>
            <a:ext cx="33528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67" name="Rectangle 7"/>
          <p:cNvSpPr>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v"/>
            </a:pPr>
            <a:r>
              <a:rPr lang="en-US" sz="2000" b="1" smtClean="0">
                <a:solidFill>
                  <a:srgbClr val="66FF33"/>
                </a:solidFill>
              </a:rPr>
              <a:t>Full agonist</a:t>
            </a:r>
            <a:r>
              <a:rPr lang="en-US" sz="2000" smtClean="0">
                <a:solidFill>
                  <a:srgbClr val="FFFFFF"/>
                </a:solidFill>
              </a:rPr>
              <a:t> </a:t>
            </a:r>
          </a:p>
          <a:p>
            <a:pPr marL="342900" indent="-342900" fontAlgn="base">
              <a:spcBef>
                <a:spcPct val="0"/>
              </a:spcBef>
              <a:spcAft>
                <a:spcPct val="0"/>
              </a:spcAft>
              <a:buFont typeface="Wingdings" pitchFamily="2" charset="2"/>
              <a:buNone/>
            </a:pPr>
            <a:r>
              <a:rPr lang="en-US" sz="2000" smtClean="0">
                <a:solidFill>
                  <a:srgbClr val="FFFFFF"/>
                </a:solidFill>
              </a:rPr>
              <a:t>	</a:t>
            </a:r>
            <a:r>
              <a:rPr lang="en-US" smtClean="0">
                <a:solidFill>
                  <a:srgbClr val="FFFFFF"/>
                </a:solidFill>
              </a:rPr>
              <a:t>“Drug with high efficacy enough to elicit a maximal tissue response”</a:t>
            </a:r>
          </a:p>
          <a:p>
            <a:pPr marL="342900" indent="-342900" fontAlgn="base">
              <a:spcBef>
                <a:spcPct val="0"/>
              </a:spcBef>
              <a:spcAft>
                <a:spcPct val="0"/>
              </a:spcAft>
              <a:buFont typeface="Wingdings" pitchFamily="2" charset="2"/>
              <a:buNone/>
            </a:pPr>
            <a:endParaRPr lang="en-US" sz="800" u="sng" smtClean="0">
              <a:solidFill>
                <a:srgbClr val="66FF33"/>
              </a:solidFill>
            </a:endParaRPr>
          </a:p>
        </p:txBody>
      </p:sp>
      <p:sp>
        <p:nvSpPr>
          <p:cNvPr id="501768" name="Rectangle 8"/>
          <p:cNvSpPr>
            <a:spLocks noChangeArrowheads="1"/>
          </p:cNvSpPr>
          <p:nvPr/>
        </p:nvSpPr>
        <p:spPr bwMode="auto">
          <a:xfrm>
            <a:off x="0" y="1371600"/>
            <a:ext cx="899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v"/>
            </a:pPr>
            <a:r>
              <a:rPr lang="en-US" sz="2000" b="1" smtClean="0">
                <a:solidFill>
                  <a:srgbClr val="66FF33"/>
                </a:solidFill>
              </a:rPr>
              <a:t>Partial agonist</a:t>
            </a:r>
            <a:endParaRPr lang="en-US" sz="2000" smtClean="0">
              <a:solidFill>
                <a:srgbClr val="FFFFFF"/>
              </a:solidFill>
            </a:endParaRPr>
          </a:p>
          <a:p>
            <a:pPr marL="342900" indent="-342900" fontAlgn="base">
              <a:spcBef>
                <a:spcPct val="0"/>
              </a:spcBef>
              <a:spcAft>
                <a:spcPct val="0"/>
              </a:spcAft>
              <a:buFont typeface="Wingdings" pitchFamily="2" charset="2"/>
              <a:buNone/>
            </a:pPr>
            <a:r>
              <a:rPr lang="en-US" smtClean="0">
                <a:solidFill>
                  <a:srgbClr val="FFFFFF"/>
                </a:solidFill>
              </a:rPr>
              <a:t>	“Drug with intermediate level of efficacy, such that even when 100% of the receptors are occupied, the tissue </a:t>
            </a:r>
            <a:r>
              <a:rPr lang="en-US" smtClean="0">
                <a:solidFill>
                  <a:srgbClr val="FFFFFF"/>
                </a:solidFill>
                <a:effectLst>
                  <a:outerShdw blurRad="38100" dist="38100" dir="2700000" algn="tl">
                    <a:srgbClr val="000000"/>
                  </a:outerShdw>
                </a:effectLst>
              </a:rPr>
              <a:t>response</a:t>
            </a:r>
            <a:r>
              <a:rPr lang="en-US" smtClean="0">
                <a:solidFill>
                  <a:srgbClr val="FFFFFF"/>
                </a:solidFill>
              </a:rPr>
              <a:t> is submaximal”</a:t>
            </a:r>
          </a:p>
        </p:txBody>
      </p:sp>
      <p:sp>
        <p:nvSpPr>
          <p:cNvPr id="501769" name="Rectangle 9"/>
          <p:cNvSpPr>
            <a:spLocks noChangeArrowheads="1"/>
          </p:cNvSpPr>
          <p:nvPr/>
        </p:nvSpPr>
        <p:spPr bwMode="auto">
          <a:xfrm>
            <a:off x="-76200" y="58674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fontAlgn="base">
              <a:spcBef>
                <a:spcPct val="20000"/>
              </a:spcBef>
              <a:spcAft>
                <a:spcPct val="0"/>
              </a:spcAft>
              <a:buFont typeface="Wingdings" pitchFamily="2" charset="2"/>
              <a:buChar char="Ø"/>
            </a:pPr>
            <a:r>
              <a:rPr lang="en-US" sz="1600" smtClean="0">
                <a:solidFill>
                  <a:srgbClr val="FFFFFF"/>
                </a:solidFill>
              </a:rPr>
              <a:t>For example, pindolol, </a:t>
            </a:r>
            <a:r>
              <a:rPr lang="en-US" sz="1600" b="1" u="sng" smtClean="0">
                <a:solidFill>
                  <a:srgbClr val="FFFFFF"/>
                </a:solidFill>
              </a:rPr>
              <a:t>a </a:t>
            </a:r>
            <a:r>
              <a:rPr lang="en-US" sz="1600" b="1" u="sng" smtClean="0">
                <a:solidFill>
                  <a:srgbClr val="FFFFFF"/>
                </a:solidFill>
                <a:latin typeface="Symbol" pitchFamily="18" charset="2"/>
              </a:rPr>
              <a:t>b</a:t>
            </a:r>
            <a:r>
              <a:rPr lang="en-US" sz="1600" b="1" u="sng" smtClean="0">
                <a:solidFill>
                  <a:srgbClr val="FFFFFF"/>
                </a:solidFill>
              </a:rPr>
              <a:t>-adrenoceptor "partial agonist,"</a:t>
            </a:r>
            <a:r>
              <a:rPr lang="en-US" sz="1600" smtClean="0">
                <a:solidFill>
                  <a:srgbClr val="FFFFFF"/>
                </a:solidFill>
              </a:rPr>
              <a:t> may act as either an agonist (if no full agonist is present) or as an antagonist (if a full agonist such as isoproterenol is present). Propranolol is devoid of agonist activity, i.e., it is a </a:t>
            </a:r>
            <a:r>
              <a:rPr lang="en-US" sz="1600" b="1" u="sng" smtClean="0">
                <a:solidFill>
                  <a:srgbClr val="FFFFFF"/>
                </a:solidFill>
              </a:rPr>
              <a:t>pure antagonist</a:t>
            </a:r>
          </a:p>
        </p:txBody>
      </p:sp>
    </p:spTree>
    <p:extLst>
      <p:ext uri="{BB962C8B-B14F-4D97-AF65-F5344CB8AC3E}">
        <p14:creationId xmlns:p14="http://schemas.microsoft.com/office/powerpoint/2010/main" val="2611347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65"/>
                                        </p:tgtEl>
                                        <p:attrNameLst>
                                          <p:attrName>style.visibility</p:attrName>
                                        </p:attrNameLst>
                                      </p:cBhvr>
                                      <p:to>
                                        <p:strVal val="visible"/>
                                      </p:to>
                                    </p:set>
                                    <p:anim calcmode="lin" valueType="num">
                                      <p:cBhvr additive="base">
                                        <p:cTn id="7" dur="500" fill="hold"/>
                                        <p:tgtEl>
                                          <p:spTgt spid="501765"/>
                                        </p:tgtEl>
                                        <p:attrNameLst>
                                          <p:attrName>ppt_x</p:attrName>
                                        </p:attrNameLst>
                                      </p:cBhvr>
                                      <p:tavLst>
                                        <p:tav tm="0">
                                          <p:val>
                                            <p:strVal val="#ppt_x"/>
                                          </p:val>
                                        </p:tav>
                                        <p:tav tm="100000">
                                          <p:val>
                                            <p:strVal val="#ppt_x"/>
                                          </p:val>
                                        </p:tav>
                                      </p:tavLst>
                                    </p:anim>
                                    <p:anim calcmode="lin" valueType="num">
                                      <p:cBhvr additive="base">
                                        <p:cTn id="8" dur="500" fill="hold"/>
                                        <p:tgtEl>
                                          <p:spTgt spid="50176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501766"/>
                                        </p:tgtEl>
                                        <p:attrNameLst>
                                          <p:attrName>style.visibility</p:attrName>
                                        </p:attrNameLst>
                                      </p:cBhvr>
                                      <p:to>
                                        <p:strVal val="visible"/>
                                      </p:to>
                                    </p:set>
                                    <p:animEffect transition="in" filter="fade">
                                      <p:cBhvr>
                                        <p:cTn id="11" dur="2000"/>
                                        <p:tgtEl>
                                          <p:spTgt spid="5017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01769"/>
                                        </p:tgtEl>
                                        <p:attrNameLst>
                                          <p:attrName>style.visibility</p:attrName>
                                        </p:attrNameLst>
                                      </p:cBhvr>
                                      <p:to>
                                        <p:strVal val="visible"/>
                                      </p:to>
                                    </p:set>
                                    <p:anim calcmode="lin" valueType="num">
                                      <p:cBhvr additive="base">
                                        <p:cTn id="16" dur="500" fill="hold"/>
                                        <p:tgtEl>
                                          <p:spTgt spid="501769"/>
                                        </p:tgtEl>
                                        <p:attrNameLst>
                                          <p:attrName>ppt_x</p:attrName>
                                        </p:attrNameLst>
                                      </p:cBhvr>
                                      <p:tavLst>
                                        <p:tav tm="0">
                                          <p:val>
                                            <p:strVal val="#ppt_x"/>
                                          </p:val>
                                        </p:tav>
                                        <p:tav tm="100000">
                                          <p:val>
                                            <p:strVal val="#ppt_x"/>
                                          </p:val>
                                        </p:tav>
                                      </p:tavLst>
                                    </p:anim>
                                    <p:anim calcmode="lin" valueType="num">
                                      <p:cBhvr additive="base">
                                        <p:cTn id="17" dur="500" fill="hold"/>
                                        <p:tgtEl>
                                          <p:spTgt spid="501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5" grpId="0"/>
      <p:bldP spid="5017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4000" smtClean="0">
                <a:solidFill>
                  <a:srgbClr val="FFFF00"/>
                </a:solidFill>
              </a:rPr>
              <a:t> </a:t>
            </a:r>
            <a:r>
              <a:rPr lang="en-US" sz="2400" smtClean="0">
                <a:solidFill>
                  <a:srgbClr val="FFFFFF"/>
                </a:solidFill>
              </a:rPr>
              <a:t>2- Competitive irreversible antagonist</a:t>
            </a:r>
            <a:r>
              <a:rPr lang="en-US" sz="3600" smtClean="0">
                <a:solidFill>
                  <a:srgbClr val="66FF33"/>
                </a:solidFill>
              </a:rPr>
              <a:t> </a:t>
            </a:r>
          </a:p>
        </p:txBody>
      </p:sp>
      <p:sp>
        <p:nvSpPr>
          <p:cNvPr id="596995" name="Rectangle 3"/>
          <p:cNvSpPr>
            <a:spLocks noChangeArrowheads="1"/>
          </p:cNvSpPr>
          <p:nvPr/>
        </p:nvSpPr>
        <p:spPr bwMode="auto">
          <a:xfrm>
            <a:off x="0" y="990600"/>
            <a:ext cx="5562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v"/>
            </a:pPr>
            <a:r>
              <a:rPr lang="en-US" b="1" u="sng" smtClean="0">
                <a:solidFill>
                  <a:srgbClr val="FFFFFF"/>
                </a:solidFill>
              </a:rPr>
              <a:t>It binds to same site on receptor as agonist</a:t>
            </a:r>
          </a:p>
          <a:p>
            <a:pPr marL="342900" indent="-342900" fontAlgn="base">
              <a:spcBef>
                <a:spcPct val="20000"/>
              </a:spcBef>
              <a:spcAft>
                <a:spcPct val="0"/>
              </a:spcAft>
              <a:buFont typeface="Wingdings" pitchFamily="2" charset="2"/>
              <a:buChar char="v"/>
            </a:pPr>
            <a:r>
              <a:rPr lang="en-US" b="1" u="sng" smtClean="0">
                <a:solidFill>
                  <a:srgbClr val="FFFFFF"/>
                </a:solidFill>
              </a:rPr>
              <a:t>The antagonist possesses reactive group which forms</a:t>
            </a:r>
            <a:r>
              <a:rPr lang="en-US" smtClean="0">
                <a:solidFill>
                  <a:srgbClr val="FFFFFF"/>
                </a:solidFill>
              </a:rPr>
              <a:t> </a:t>
            </a:r>
            <a:r>
              <a:rPr lang="en-US" b="1" u="sng" smtClean="0">
                <a:solidFill>
                  <a:srgbClr val="FFFFFF"/>
                </a:solidFill>
              </a:rPr>
              <a:t>covalent bond with the receptor</a:t>
            </a:r>
            <a:r>
              <a:rPr lang="en-US" smtClean="0">
                <a:solidFill>
                  <a:srgbClr val="FFFFFF"/>
                </a:solidFill>
              </a:rPr>
              <a:t> </a:t>
            </a:r>
            <a:r>
              <a:rPr lang="en-US" smtClean="0">
                <a:solidFill>
                  <a:srgbClr val="FFFFFF"/>
                </a:solidFill>
                <a:sym typeface="Wingdings" pitchFamily="2" charset="2"/>
              </a:rPr>
              <a:t></a:t>
            </a:r>
            <a:r>
              <a:rPr lang="en-US" smtClean="0">
                <a:solidFill>
                  <a:srgbClr val="FFFFFF"/>
                </a:solidFill>
              </a:rPr>
              <a:t> </a:t>
            </a:r>
            <a:r>
              <a:rPr lang="en-US" b="1" u="sng" smtClean="0">
                <a:solidFill>
                  <a:srgbClr val="FFFFFF"/>
                </a:solidFill>
              </a:rPr>
              <a:t>the antagonist dissociates very slowly, or not at all</a:t>
            </a:r>
          </a:p>
          <a:p>
            <a:pPr marL="342900" indent="-342900" fontAlgn="base">
              <a:spcBef>
                <a:spcPct val="20000"/>
              </a:spcBef>
              <a:spcAft>
                <a:spcPct val="0"/>
              </a:spcAft>
              <a:buFont typeface="Wingdings" pitchFamily="2" charset="2"/>
              <a:buChar char="v"/>
            </a:pPr>
            <a:r>
              <a:rPr lang="en-US" smtClean="0">
                <a:solidFill>
                  <a:srgbClr val="FFFFFF"/>
                </a:solidFill>
              </a:rPr>
              <a:t>inhibition </a:t>
            </a:r>
            <a:r>
              <a:rPr lang="en-US" b="1" u="sng" smtClean="0">
                <a:solidFill>
                  <a:srgbClr val="FFFFFF"/>
                </a:solidFill>
              </a:rPr>
              <a:t>cannot</a:t>
            </a:r>
            <a:r>
              <a:rPr lang="en-US" smtClean="0">
                <a:solidFill>
                  <a:srgbClr val="FFFFFF"/>
                </a:solidFill>
              </a:rPr>
              <a:t> be overcome by increasing agonist concentration </a:t>
            </a:r>
            <a:r>
              <a:rPr lang="en-US" b="1" u="sng" smtClean="0">
                <a:solidFill>
                  <a:srgbClr val="FFFFFF"/>
                </a:solidFill>
              </a:rPr>
              <a:t>(i.e., inhibition is irreversible)</a:t>
            </a:r>
          </a:p>
          <a:p>
            <a:pPr marL="342900" indent="-342900" fontAlgn="base">
              <a:spcBef>
                <a:spcPct val="0"/>
              </a:spcBef>
              <a:spcAft>
                <a:spcPct val="0"/>
              </a:spcAft>
              <a:buFont typeface="Wingdings" pitchFamily="2" charset="2"/>
              <a:buChar char="v"/>
            </a:pPr>
            <a:r>
              <a:rPr lang="en-US" b="1" u="sng" smtClean="0">
                <a:solidFill>
                  <a:srgbClr val="FFFFFF"/>
                </a:solidFill>
              </a:rPr>
              <a:t>Maximal response is</a:t>
            </a:r>
            <a:r>
              <a:rPr lang="en-US" smtClean="0">
                <a:solidFill>
                  <a:srgbClr val="FFFFFF"/>
                </a:solidFill>
              </a:rPr>
              <a:t> </a:t>
            </a:r>
            <a:r>
              <a:rPr lang="en-US" b="1" u="sng" smtClean="0">
                <a:solidFill>
                  <a:srgbClr val="FFFFFF"/>
                </a:solidFill>
              </a:rPr>
              <a:t>depressed</a:t>
            </a:r>
            <a:r>
              <a:rPr lang="en-US" b="1" smtClean="0">
                <a:solidFill>
                  <a:srgbClr val="FFFFFF"/>
                </a:solidFill>
              </a:rPr>
              <a:t> </a:t>
            </a:r>
            <a:r>
              <a:rPr lang="en-US" b="1" u="sng" smtClean="0">
                <a:solidFill>
                  <a:srgbClr val="FFFFFF"/>
                </a:solidFill>
              </a:rPr>
              <a:t>(i.e., E</a:t>
            </a:r>
            <a:r>
              <a:rPr lang="en-US" b="1" u="sng" baseline="-25000" smtClean="0">
                <a:solidFill>
                  <a:srgbClr val="FFFFFF"/>
                </a:solidFill>
              </a:rPr>
              <a:t>max</a:t>
            </a:r>
            <a:r>
              <a:rPr lang="en-US" b="1" u="sng" smtClean="0">
                <a:solidFill>
                  <a:srgbClr val="FFFFFF"/>
                </a:solidFill>
              </a:rPr>
              <a:t> is decreased)</a:t>
            </a:r>
          </a:p>
          <a:p>
            <a:pPr marL="342900" indent="-342900" fontAlgn="base">
              <a:spcBef>
                <a:spcPct val="20000"/>
              </a:spcBef>
              <a:spcAft>
                <a:spcPct val="0"/>
              </a:spcAft>
              <a:buFont typeface="Wingdings" pitchFamily="2" charset="2"/>
              <a:buChar char="v"/>
            </a:pPr>
            <a:r>
              <a:rPr lang="en-US" smtClean="0">
                <a:solidFill>
                  <a:srgbClr val="FFFFFF"/>
                </a:solidFill>
              </a:rPr>
              <a:t>The agonist dose-response curve will be shifted to the right (the slope of the curve will be reduced)</a:t>
            </a:r>
          </a:p>
          <a:p>
            <a:pPr marL="342900" indent="-342900" fontAlgn="base">
              <a:spcBef>
                <a:spcPct val="20000"/>
              </a:spcBef>
              <a:spcAft>
                <a:spcPct val="0"/>
              </a:spcAft>
              <a:buFont typeface="Wingdings" pitchFamily="2" charset="2"/>
              <a:buChar char="v"/>
            </a:pPr>
            <a:r>
              <a:rPr lang="en-US" smtClean="0">
                <a:solidFill>
                  <a:srgbClr val="FFFFFF"/>
                </a:solidFill>
              </a:rPr>
              <a:t>Agonist potency may or may not be affected</a:t>
            </a:r>
          </a:p>
        </p:txBody>
      </p:sp>
      <p:pic>
        <p:nvPicPr>
          <p:cNvPr id="596997" name="Picture 5" descr="non-comp-ant"/>
          <p:cNvPicPr>
            <a:picLocks noChangeAspect="1" noChangeArrowheads="1"/>
          </p:cNvPicPr>
          <p:nvPr/>
        </p:nvPicPr>
        <p:blipFill>
          <a:blip r:embed="rId3">
            <a:lum bright="-26000" contrast="40000"/>
            <a:extLst>
              <a:ext uri="{28A0092B-C50C-407E-A947-70E740481C1C}">
                <a14:useLocalDpi xmlns:a14="http://schemas.microsoft.com/office/drawing/2010/main" val="0"/>
              </a:ext>
            </a:extLst>
          </a:blip>
          <a:srcRect l="4082"/>
          <a:stretch>
            <a:fillRect/>
          </a:stretch>
        </p:blipFill>
        <p:spPr bwMode="auto">
          <a:xfrm>
            <a:off x="5486400" y="1598621"/>
            <a:ext cx="3657600" cy="2744787"/>
          </a:xfrm>
          <a:prstGeom prst="rect">
            <a:avLst/>
          </a:prstGeom>
          <a:noFill/>
          <a:extLst>
            <a:ext uri="{909E8E84-426E-40DD-AFC4-6F175D3DCCD1}">
              <a14:hiddenFill xmlns:a14="http://schemas.microsoft.com/office/drawing/2010/main">
                <a:solidFill>
                  <a:srgbClr val="FFFFFF"/>
                </a:solidFill>
              </a14:hiddenFill>
            </a:ext>
          </a:extLst>
        </p:spPr>
      </p:pic>
      <p:sp>
        <p:nvSpPr>
          <p:cNvPr id="596998" name="Rectangle 6"/>
          <p:cNvSpPr>
            <a:spLocks noChangeArrowheads="1"/>
          </p:cNvSpPr>
          <p:nvPr/>
        </p:nvSpPr>
        <p:spPr bwMode="auto">
          <a:xfrm>
            <a:off x="0" y="53340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5000"/>
              </a:lnSpc>
              <a:spcBef>
                <a:spcPct val="5000"/>
              </a:spcBef>
              <a:spcAft>
                <a:spcPct val="0"/>
              </a:spcAft>
              <a:buFont typeface="Wingdings" pitchFamily="2" charset="2"/>
              <a:buChar char="v"/>
            </a:pPr>
            <a:r>
              <a:rPr lang="en-US" smtClean="0">
                <a:solidFill>
                  <a:srgbClr val="FFFFFF"/>
                </a:solidFill>
              </a:rPr>
              <a:t>The only mechanism the body has for overcoming the block is to </a:t>
            </a:r>
            <a:r>
              <a:rPr lang="en-US" b="1" u="sng" smtClean="0">
                <a:solidFill>
                  <a:srgbClr val="FFFFFF"/>
                </a:solidFill>
              </a:rPr>
              <a:t>synthesize new receptors</a:t>
            </a:r>
          </a:p>
          <a:p>
            <a:pPr marL="342900" indent="-342900" fontAlgn="base">
              <a:lnSpc>
                <a:spcPct val="130000"/>
              </a:lnSpc>
              <a:spcBef>
                <a:spcPct val="5000"/>
              </a:spcBef>
              <a:spcAft>
                <a:spcPct val="0"/>
              </a:spcAft>
              <a:buFont typeface="Wingdings" pitchFamily="2" charset="2"/>
              <a:buChar char="v"/>
            </a:pPr>
            <a:r>
              <a:rPr lang="en-US" smtClean="0">
                <a:solidFill>
                  <a:srgbClr val="FFFFFF"/>
                </a:solidFill>
              </a:rPr>
              <a:t>Experimental tools for investigating receptor functions                                    </a:t>
            </a:r>
          </a:p>
          <a:p>
            <a:pPr marL="342900" indent="-342900" fontAlgn="base">
              <a:spcBef>
                <a:spcPct val="20000"/>
              </a:spcBef>
              <a:spcAft>
                <a:spcPct val="0"/>
              </a:spcAft>
              <a:buFont typeface="Wingdings" pitchFamily="2" charset="2"/>
              <a:buChar char="v"/>
            </a:pPr>
            <a:r>
              <a:rPr lang="en-US" smtClean="0">
                <a:solidFill>
                  <a:srgbClr val="FFFFFF"/>
                </a:solidFill>
              </a:rPr>
              <a:t>Example: phenoxybenzamine at </a:t>
            </a:r>
            <a:r>
              <a:rPr lang="en-US" smtClean="0">
                <a:solidFill>
                  <a:srgbClr val="FFFFFF"/>
                </a:solidFill>
                <a:latin typeface="Symbol" pitchFamily="18" charset="2"/>
              </a:rPr>
              <a:t>a </a:t>
            </a:r>
            <a:r>
              <a:rPr lang="en-US" smtClean="0">
                <a:solidFill>
                  <a:srgbClr val="FFFFFF"/>
                </a:solidFill>
              </a:rPr>
              <a:t>adrenergic receptors</a:t>
            </a:r>
          </a:p>
        </p:txBody>
      </p:sp>
    </p:spTree>
    <p:extLst>
      <p:ext uri="{BB962C8B-B14F-4D97-AF65-F5344CB8AC3E}">
        <p14:creationId xmlns:p14="http://schemas.microsoft.com/office/powerpoint/2010/main" val="2386095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6997"/>
                                        </p:tgtEl>
                                        <p:attrNameLst>
                                          <p:attrName>style.visibility</p:attrName>
                                        </p:attrNameLst>
                                      </p:cBhvr>
                                      <p:to>
                                        <p:strVal val="visible"/>
                                      </p:to>
                                    </p:set>
                                    <p:animEffect transition="in" filter="fade">
                                      <p:cBhvr>
                                        <p:cTn id="7" dur="1000"/>
                                        <p:tgtEl>
                                          <p:spTgt spid="596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6998"/>
                                        </p:tgtEl>
                                        <p:attrNameLst>
                                          <p:attrName>style.visibility</p:attrName>
                                        </p:attrNameLst>
                                      </p:cBhvr>
                                      <p:to>
                                        <p:strVal val="visible"/>
                                      </p:to>
                                    </p:set>
                                    <p:animEffect transition="in" filter="fade">
                                      <p:cBhvr>
                                        <p:cTn id="12" dur="1000"/>
                                        <p:tgtEl>
                                          <p:spTgt spid="596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ChangeArrowheads="1"/>
          </p:cNvSpPr>
          <p:nvPr/>
        </p:nvSpPr>
        <p:spPr bwMode="auto">
          <a:xfrm>
            <a:off x="0" y="762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4000" smtClean="0">
                <a:solidFill>
                  <a:srgbClr val="FFFF00"/>
                </a:solidFill>
              </a:rPr>
              <a:t> </a:t>
            </a:r>
            <a:r>
              <a:rPr lang="en-US" sz="2400" smtClean="0">
                <a:solidFill>
                  <a:srgbClr val="FFFFFF"/>
                </a:solidFill>
              </a:rPr>
              <a:t>3- Non-competitive antagonist</a:t>
            </a:r>
            <a:r>
              <a:rPr lang="en-US" sz="3600" smtClean="0">
                <a:solidFill>
                  <a:srgbClr val="66FF33"/>
                </a:solidFill>
              </a:rPr>
              <a:t> </a:t>
            </a:r>
          </a:p>
        </p:txBody>
      </p:sp>
      <p:sp>
        <p:nvSpPr>
          <p:cNvPr id="604163" name="Rectangle 3"/>
          <p:cNvSpPr>
            <a:spLocks noChangeArrowheads="1"/>
          </p:cNvSpPr>
          <p:nvPr/>
        </p:nvSpPr>
        <p:spPr bwMode="auto">
          <a:xfrm>
            <a:off x="-76200" y="762000"/>
            <a:ext cx="5486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0513" indent="-290513" fontAlgn="base">
              <a:lnSpc>
                <a:spcPct val="95000"/>
              </a:lnSpc>
              <a:spcBef>
                <a:spcPct val="0"/>
              </a:spcBef>
              <a:spcAft>
                <a:spcPct val="10000"/>
              </a:spcAft>
              <a:buFont typeface="Wingdings" pitchFamily="2" charset="2"/>
              <a:buChar char="v"/>
            </a:pPr>
            <a:r>
              <a:rPr lang="en-US" sz="1700" b="1" u="sng" smtClean="0">
                <a:solidFill>
                  <a:srgbClr val="FFFFFF"/>
                </a:solidFill>
              </a:rPr>
              <a:t>It does not bind to the same receptor sites as the agonist</a:t>
            </a:r>
            <a:r>
              <a:rPr lang="en-US" sz="1700" smtClean="0">
                <a:solidFill>
                  <a:srgbClr val="FFFFFF"/>
                </a:solidFill>
              </a:rPr>
              <a:t>. It would either:</a:t>
            </a:r>
          </a:p>
          <a:p>
            <a:pPr marL="623888" lvl="1" indent="-161925" fontAlgn="base">
              <a:spcBef>
                <a:spcPct val="5000"/>
              </a:spcBef>
              <a:spcAft>
                <a:spcPct val="0"/>
              </a:spcAft>
              <a:buFont typeface="Wingdings" pitchFamily="2" charset="2"/>
              <a:buChar char="Ø"/>
            </a:pPr>
            <a:r>
              <a:rPr lang="en-US" sz="1600" smtClean="0">
                <a:solidFill>
                  <a:srgbClr val="FFFFFF"/>
                </a:solidFill>
              </a:rPr>
              <a:t>bind to a distinctly separate binding site from the agonist </a:t>
            </a:r>
            <a:r>
              <a:rPr lang="en-US" sz="1600" smtClean="0">
                <a:solidFill>
                  <a:srgbClr val="FFFFFF"/>
                </a:solidFill>
                <a:sym typeface="Wingdings" pitchFamily="2" charset="2"/>
              </a:rPr>
              <a:t>decreased affinity of the receptor for the agonist, “allosteric inhibition”,</a:t>
            </a:r>
            <a:r>
              <a:rPr lang="en-US" sz="1600" smtClean="0">
                <a:solidFill>
                  <a:srgbClr val="FFFFFF"/>
                </a:solidFill>
              </a:rPr>
              <a:t> </a:t>
            </a:r>
            <a:endParaRPr lang="en-US" sz="1600" smtClean="0">
              <a:solidFill>
                <a:srgbClr val="FFFFFF"/>
              </a:solidFill>
              <a:sym typeface="Wingdings" pitchFamily="2" charset="2"/>
            </a:endParaRPr>
          </a:p>
          <a:p>
            <a:pPr marL="623888" lvl="1" indent="-161925" fontAlgn="base">
              <a:spcBef>
                <a:spcPct val="5000"/>
              </a:spcBef>
              <a:spcAft>
                <a:spcPct val="0"/>
              </a:spcAft>
              <a:buFont typeface="Wingdings" pitchFamily="2" charset="2"/>
              <a:buChar char="Ø"/>
            </a:pPr>
            <a:r>
              <a:rPr lang="en-US" sz="1600" smtClean="0">
                <a:solidFill>
                  <a:srgbClr val="FFFFFF"/>
                </a:solidFill>
                <a:sym typeface="Wingdings" pitchFamily="2" charset="2"/>
              </a:rPr>
              <a:t>prevent conformational changes in the receptor required for receptor activation after the agonist binds  “allosteric inhibition”,</a:t>
            </a:r>
            <a:r>
              <a:rPr lang="en-US" sz="1600" smtClean="0">
                <a:solidFill>
                  <a:srgbClr val="FFFFFF"/>
                </a:solidFill>
              </a:rPr>
              <a:t> </a:t>
            </a:r>
          </a:p>
          <a:p>
            <a:pPr marL="623888" lvl="1" indent="-161925" fontAlgn="base">
              <a:spcBef>
                <a:spcPct val="0"/>
              </a:spcBef>
              <a:spcAft>
                <a:spcPct val="0"/>
              </a:spcAft>
              <a:buFont typeface="Wingdings" pitchFamily="2" charset="2"/>
              <a:buChar char="Ø"/>
            </a:pPr>
            <a:r>
              <a:rPr lang="en-US" sz="1600" smtClean="0">
                <a:solidFill>
                  <a:srgbClr val="FFFFFF"/>
                </a:solidFill>
              </a:rPr>
              <a:t>or alternatively block at some point the chain of events that leads to the production of a response by the agonist </a:t>
            </a:r>
            <a:r>
              <a:rPr lang="en-US" sz="700" smtClean="0">
                <a:solidFill>
                  <a:srgbClr val="FFFFFF"/>
                </a:solidFill>
              </a:rPr>
              <a:t>	</a:t>
            </a:r>
          </a:p>
          <a:p>
            <a:pPr marL="290513" indent="-290513" fontAlgn="base">
              <a:spcBef>
                <a:spcPct val="25000"/>
              </a:spcBef>
              <a:spcAft>
                <a:spcPct val="0"/>
              </a:spcAft>
              <a:buFont typeface="Wingdings" pitchFamily="2" charset="2"/>
              <a:buChar char="v"/>
            </a:pPr>
            <a:r>
              <a:rPr lang="en-US" sz="2000" smtClean="0">
                <a:solidFill>
                  <a:srgbClr val="FFFFFF"/>
                </a:solidFill>
              </a:rPr>
              <a:t>I</a:t>
            </a:r>
            <a:r>
              <a:rPr lang="en-US" smtClean="0">
                <a:solidFill>
                  <a:srgbClr val="FFFFFF"/>
                </a:solidFill>
              </a:rPr>
              <a:t>nhibition </a:t>
            </a:r>
            <a:r>
              <a:rPr lang="en-US" b="1" u="sng" smtClean="0">
                <a:solidFill>
                  <a:srgbClr val="FFFFFF"/>
                </a:solidFill>
              </a:rPr>
              <a:t>cannot</a:t>
            </a:r>
            <a:r>
              <a:rPr lang="en-US" smtClean="0">
                <a:solidFill>
                  <a:srgbClr val="FFFFFF"/>
                </a:solidFill>
              </a:rPr>
              <a:t> be overcome by increasing agonist concentration </a:t>
            </a:r>
            <a:r>
              <a:rPr lang="en-US" b="1" u="sng" smtClean="0">
                <a:solidFill>
                  <a:srgbClr val="FFFFFF"/>
                </a:solidFill>
              </a:rPr>
              <a:t>(irreversible)</a:t>
            </a:r>
          </a:p>
          <a:p>
            <a:pPr marL="290513" indent="-290513" fontAlgn="base">
              <a:lnSpc>
                <a:spcPct val="95000"/>
              </a:lnSpc>
              <a:spcBef>
                <a:spcPct val="25000"/>
              </a:spcBef>
              <a:spcAft>
                <a:spcPct val="0"/>
              </a:spcAft>
              <a:buFont typeface="Wingdings" pitchFamily="2" charset="2"/>
              <a:buChar char="v"/>
            </a:pPr>
            <a:r>
              <a:rPr lang="en-US" b="1" u="sng" smtClean="0">
                <a:solidFill>
                  <a:srgbClr val="FFFFFF"/>
                </a:solidFill>
              </a:rPr>
              <a:t>Agonist maximal response will be depressed</a:t>
            </a:r>
          </a:p>
          <a:p>
            <a:pPr marL="290513" indent="-290513" fontAlgn="base">
              <a:spcBef>
                <a:spcPct val="25000"/>
              </a:spcBef>
              <a:spcAft>
                <a:spcPct val="0"/>
              </a:spcAft>
              <a:buFont typeface="Wingdings" pitchFamily="2" charset="2"/>
              <a:buChar char="v"/>
            </a:pPr>
            <a:r>
              <a:rPr lang="en-US" smtClean="0">
                <a:solidFill>
                  <a:srgbClr val="FFFFFF"/>
                </a:solidFill>
              </a:rPr>
              <a:t>Agonist dose-response curve will be shifted to the right (the slope of the curve will be reduced)</a:t>
            </a:r>
          </a:p>
          <a:p>
            <a:pPr marL="290513" indent="-290513" fontAlgn="base">
              <a:spcBef>
                <a:spcPct val="25000"/>
              </a:spcBef>
              <a:spcAft>
                <a:spcPct val="0"/>
              </a:spcAft>
              <a:buFont typeface="Wingdings" pitchFamily="2" charset="2"/>
              <a:buChar char="v"/>
            </a:pPr>
            <a:r>
              <a:rPr lang="en-US" smtClean="0">
                <a:solidFill>
                  <a:srgbClr val="FFFFFF"/>
                </a:solidFill>
              </a:rPr>
              <a:t>Agonist potency may or may not be affected</a:t>
            </a:r>
          </a:p>
        </p:txBody>
      </p:sp>
      <p:grpSp>
        <p:nvGrpSpPr>
          <p:cNvPr id="604164" name="Group 4"/>
          <p:cNvGrpSpPr>
            <a:grpSpLocks/>
          </p:cNvGrpSpPr>
          <p:nvPr/>
        </p:nvGrpSpPr>
        <p:grpSpPr bwMode="auto">
          <a:xfrm>
            <a:off x="5486400" y="1524008"/>
            <a:ext cx="3657600" cy="3038475"/>
            <a:chOff x="1027" y="1151"/>
            <a:chExt cx="2429" cy="2010"/>
          </a:xfrm>
        </p:grpSpPr>
        <p:pic>
          <p:nvPicPr>
            <p:cNvPr id="604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 y="1151"/>
              <a:ext cx="2429" cy="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66" name="Text Box 6"/>
            <p:cNvSpPr txBox="1">
              <a:spLocks noChangeArrowheads="1"/>
            </p:cNvSpPr>
            <p:nvPr/>
          </p:nvSpPr>
          <p:spPr bwMode="auto">
            <a:xfrm>
              <a:off x="2113" y="1571"/>
              <a:ext cx="57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000000"/>
                  </a:solidFill>
                </a:rPr>
                <a:t>Agonist</a:t>
              </a:r>
            </a:p>
          </p:txBody>
        </p:sp>
        <p:sp>
          <p:nvSpPr>
            <p:cNvPr id="604167" name="Text Box 7"/>
            <p:cNvSpPr txBox="1">
              <a:spLocks noChangeArrowheads="1"/>
            </p:cNvSpPr>
            <p:nvPr/>
          </p:nvSpPr>
          <p:spPr bwMode="auto">
            <a:xfrm>
              <a:off x="2016" y="2256"/>
              <a:ext cx="663"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000000"/>
                  </a:solidFill>
                </a:rPr>
                <a:t>Antagonist + Agonist</a:t>
              </a:r>
            </a:p>
          </p:txBody>
        </p:sp>
      </p:grpSp>
      <p:sp>
        <p:nvSpPr>
          <p:cNvPr id="604168" name="Rectangle 8"/>
          <p:cNvSpPr>
            <a:spLocks noChangeArrowheads="1"/>
          </p:cNvSpPr>
          <p:nvPr/>
        </p:nvSpPr>
        <p:spPr bwMode="auto">
          <a:xfrm>
            <a:off x="0" y="5638800"/>
            <a:ext cx="899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fontAlgn="base">
              <a:spcBef>
                <a:spcPct val="0"/>
              </a:spcBef>
              <a:spcAft>
                <a:spcPct val="0"/>
              </a:spcAft>
              <a:buFont typeface="Wingdings" pitchFamily="2" charset="2"/>
              <a:buChar char="v"/>
            </a:pPr>
            <a:r>
              <a:rPr lang="en-US" smtClean="0">
                <a:solidFill>
                  <a:srgbClr val="FFFFFF"/>
                </a:solidFill>
              </a:rPr>
              <a:t>Example: the noncompetitive antagonist action of crystal violet (CrV) on nicotinic acetylcholine receptors is explained by an allosteric mechanism in which the binding of CrV to the extracellular mouth of the resting receptor leads to an inhibition of channel opening</a:t>
            </a:r>
          </a:p>
        </p:txBody>
      </p:sp>
    </p:spTree>
    <p:extLst>
      <p:ext uri="{BB962C8B-B14F-4D97-AF65-F5344CB8AC3E}">
        <p14:creationId xmlns:p14="http://schemas.microsoft.com/office/powerpoint/2010/main" val="3619329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3600" smtClean="0">
                <a:solidFill>
                  <a:srgbClr val="FFFF00"/>
                </a:solidFill>
              </a:rPr>
              <a:t> </a:t>
            </a:r>
            <a:r>
              <a:rPr lang="en-US" sz="2400" smtClean="0">
                <a:solidFill>
                  <a:srgbClr val="FFFFFF"/>
                </a:solidFill>
              </a:rPr>
              <a:t>contd.</a:t>
            </a:r>
          </a:p>
        </p:txBody>
      </p:sp>
      <p:sp>
        <p:nvSpPr>
          <p:cNvPr id="609283" name="Rectangle 3"/>
          <p:cNvSpPr>
            <a:spLocks noChangeArrowheads="1"/>
          </p:cNvSpPr>
          <p:nvPr/>
        </p:nvSpPr>
        <p:spPr bwMode="auto">
          <a:xfrm>
            <a:off x="76200" y="914400"/>
            <a:ext cx="9067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7663" fontAlgn="base">
              <a:spcBef>
                <a:spcPct val="0"/>
              </a:spcBef>
              <a:spcAft>
                <a:spcPct val="0"/>
              </a:spcAft>
              <a:buFont typeface="Wingdings" pitchFamily="2" charset="2"/>
              <a:buAutoNum type="arabicPeriod" startAt="4"/>
            </a:pPr>
            <a:r>
              <a:rPr lang="en-US" sz="2000" b="1" smtClean="0">
                <a:solidFill>
                  <a:srgbClr val="66FF33"/>
                </a:solidFill>
              </a:rPr>
              <a:t>Physiologic (functional) antagonist</a:t>
            </a:r>
            <a:r>
              <a:rPr lang="en-US" sz="2000" smtClean="0">
                <a:solidFill>
                  <a:srgbClr val="66FF33"/>
                </a:solidFill>
              </a:rPr>
              <a:t> </a:t>
            </a:r>
          </a:p>
          <a:p>
            <a:pPr marL="347663" indent="-347663" fontAlgn="base">
              <a:spcBef>
                <a:spcPct val="0"/>
              </a:spcBef>
              <a:spcAft>
                <a:spcPct val="0"/>
              </a:spcAft>
              <a:buFont typeface="Wingdings" pitchFamily="2" charset="2"/>
              <a:buNone/>
            </a:pPr>
            <a:r>
              <a:rPr lang="en-US" sz="2000" smtClean="0">
                <a:solidFill>
                  <a:srgbClr val="FFFFFF"/>
                </a:solidFill>
              </a:rPr>
              <a:t>	Physiologic antagonism occurs when the actions of two agonists working at two different receptor types have opposing (antagonizing) actions</a:t>
            </a:r>
          </a:p>
          <a:p>
            <a:pPr marL="347663" indent="-347663" fontAlgn="base">
              <a:lnSpc>
                <a:spcPct val="130000"/>
              </a:lnSpc>
              <a:spcBef>
                <a:spcPct val="0"/>
              </a:spcBef>
              <a:spcAft>
                <a:spcPct val="0"/>
              </a:spcAft>
              <a:buFont typeface="Wingdings" pitchFamily="2" charset="2"/>
              <a:buNone/>
            </a:pPr>
            <a:r>
              <a:rPr lang="en-US" sz="800" smtClean="0">
                <a:solidFill>
                  <a:srgbClr val="FFFFFF"/>
                </a:solidFill>
              </a:rPr>
              <a:t>	</a:t>
            </a:r>
          </a:p>
          <a:p>
            <a:pPr marL="347663" indent="-347663" fontAlgn="base">
              <a:spcBef>
                <a:spcPct val="0"/>
              </a:spcBef>
              <a:spcAft>
                <a:spcPct val="0"/>
              </a:spcAft>
              <a:buFont typeface="Wingdings" pitchFamily="2" charset="2"/>
              <a:buNone/>
            </a:pPr>
            <a:r>
              <a:rPr lang="en-US" sz="2000" smtClean="0">
                <a:solidFill>
                  <a:srgbClr val="FFFFFF"/>
                </a:solidFill>
              </a:rPr>
              <a:t>	</a:t>
            </a:r>
            <a:r>
              <a:rPr lang="en-US" smtClean="0">
                <a:solidFill>
                  <a:srgbClr val="FFFFFF"/>
                </a:solidFill>
              </a:rPr>
              <a:t>Example 1: Histamine acts at H</a:t>
            </a:r>
            <a:r>
              <a:rPr lang="en-US" baseline="-25000" smtClean="0">
                <a:solidFill>
                  <a:srgbClr val="FFFFFF"/>
                </a:solidFill>
              </a:rPr>
              <a:t>1</a:t>
            </a:r>
            <a:r>
              <a:rPr lang="en-US" smtClean="0">
                <a:solidFill>
                  <a:srgbClr val="FFFFFF"/>
                </a:solidFill>
              </a:rPr>
              <a:t> receptors on bronchial smooth muscle to cause bronchoconstriction, whereas adrenaline is an agonist at the β</a:t>
            </a:r>
            <a:r>
              <a:rPr lang="en-US" baseline="-25000" smtClean="0">
                <a:solidFill>
                  <a:srgbClr val="FFFFFF"/>
                </a:solidFill>
              </a:rPr>
              <a:t>2</a:t>
            </a:r>
            <a:r>
              <a:rPr lang="en-US" smtClean="0">
                <a:solidFill>
                  <a:srgbClr val="FFFFFF"/>
                </a:solidFill>
              </a:rPr>
              <a:t> receptors bronchial smooth muscle, which causes bronchodilation. </a:t>
            </a:r>
          </a:p>
          <a:p>
            <a:pPr marL="347663" indent="-347663" fontAlgn="base">
              <a:spcBef>
                <a:spcPct val="0"/>
              </a:spcBef>
              <a:spcAft>
                <a:spcPct val="0"/>
              </a:spcAft>
              <a:buFont typeface="Wingdings" pitchFamily="2" charset="2"/>
              <a:buNone/>
            </a:pPr>
            <a:r>
              <a:rPr lang="en-US" smtClean="0">
                <a:solidFill>
                  <a:srgbClr val="FFFFFF"/>
                </a:solidFill>
              </a:rPr>
              <a:t>	Example 2: histamine acts on receptors of the parietal cells of the gastric mucosa to stimulate acid secretion, while omeprazole blocks this effect by inhibiting the proton pump</a:t>
            </a:r>
          </a:p>
        </p:txBody>
      </p:sp>
      <p:sp>
        <p:nvSpPr>
          <p:cNvPr id="609284" name="Rectangle 4"/>
          <p:cNvSpPr>
            <a:spLocks noChangeArrowheads="1"/>
          </p:cNvSpPr>
          <p:nvPr/>
        </p:nvSpPr>
        <p:spPr bwMode="auto">
          <a:xfrm>
            <a:off x="76200" y="3810000"/>
            <a:ext cx="906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7663" fontAlgn="base">
              <a:spcBef>
                <a:spcPct val="0"/>
              </a:spcBef>
              <a:spcAft>
                <a:spcPct val="0"/>
              </a:spcAft>
              <a:buFont typeface="Wingdings" pitchFamily="2" charset="2"/>
              <a:buAutoNum type="arabicPeriod" startAt="5"/>
            </a:pPr>
            <a:r>
              <a:rPr lang="en-US" sz="2000" b="1" smtClean="0">
                <a:solidFill>
                  <a:srgbClr val="66FF33"/>
                </a:solidFill>
              </a:rPr>
              <a:t>Chemical antagonist</a:t>
            </a:r>
            <a:r>
              <a:rPr lang="en-US" sz="2000" smtClean="0">
                <a:solidFill>
                  <a:srgbClr val="66FF33"/>
                </a:solidFill>
              </a:rPr>
              <a:t> </a:t>
            </a:r>
          </a:p>
          <a:p>
            <a:pPr marL="347663" indent="-347663" fontAlgn="base">
              <a:spcBef>
                <a:spcPct val="0"/>
              </a:spcBef>
              <a:spcAft>
                <a:spcPct val="0"/>
              </a:spcAft>
              <a:buFont typeface="Wingdings" pitchFamily="2" charset="2"/>
              <a:buNone/>
            </a:pPr>
            <a:r>
              <a:rPr lang="en-US" sz="2000" smtClean="0">
                <a:solidFill>
                  <a:srgbClr val="FFFFFF"/>
                </a:solidFill>
              </a:rPr>
              <a:t>	Chemical antagonism occurs when two substances combine in solution </a:t>
            </a:r>
            <a:r>
              <a:rPr lang="en-US" sz="2000" smtClean="0">
                <a:solidFill>
                  <a:srgbClr val="FFFFFF"/>
                </a:solidFill>
                <a:sym typeface="Wingdings" pitchFamily="2" charset="2"/>
              </a:rPr>
              <a:t> the active drug is lost</a:t>
            </a:r>
            <a:endParaRPr lang="en-US" sz="2000" smtClean="0">
              <a:solidFill>
                <a:srgbClr val="FFFFFF"/>
              </a:solidFill>
            </a:endParaRPr>
          </a:p>
          <a:p>
            <a:pPr marL="347663" indent="-347663" fontAlgn="base">
              <a:lnSpc>
                <a:spcPct val="95000"/>
              </a:lnSpc>
              <a:spcBef>
                <a:spcPct val="0"/>
              </a:spcBef>
              <a:spcAft>
                <a:spcPct val="0"/>
              </a:spcAft>
              <a:buFont typeface="Wingdings" pitchFamily="2" charset="2"/>
              <a:buNone/>
            </a:pPr>
            <a:r>
              <a:rPr lang="en-US" sz="500" smtClean="0">
                <a:solidFill>
                  <a:srgbClr val="FFFFFF"/>
                </a:solidFill>
              </a:rPr>
              <a:t>	</a:t>
            </a:r>
          </a:p>
          <a:p>
            <a:pPr marL="347663" indent="-347663" fontAlgn="base">
              <a:spcBef>
                <a:spcPct val="0"/>
              </a:spcBef>
              <a:spcAft>
                <a:spcPct val="0"/>
              </a:spcAft>
              <a:buFont typeface="Wingdings" pitchFamily="2" charset="2"/>
              <a:buNone/>
            </a:pPr>
            <a:r>
              <a:rPr lang="en-US" sz="2000" smtClean="0">
                <a:solidFill>
                  <a:srgbClr val="FFFFFF"/>
                </a:solidFill>
              </a:rPr>
              <a:t>	</a:t>
            </a:r>
            <a:r>
              <a:rPr lang="en-US" smtClean="0">
                <a:solidFill>
                  <a:srgbClr val="FFFFFF"/>
                </a:solidFill>
              </a:rPr>
              <a:t>Example : Chelating agents (e.g., dimercaprol) that bind heavy metals, and thus reduce their toxicity</a:t>
            </a:r>
          </a:p>
        </p:txBody>
      </p:sp>
      <p:sp>
        <p:nvSpPr>
          <p:cNvPr id="609285" name="Rectangle 5"/>
          <p:cNvSpPr>
            <a:spLocks noChangeArrowheads="1"/>
          </p:cNvSpPr>
          <p:nvPr/>
        </p:nvSpPr>
        <p:spPr bwMode="auto">
          <a:xfrm>
            <a:off x="76200" y="5486400"/>
            <a:ext cx="9067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7663" fontAlgn="base">
              <a:spcBef>
                <a:spcPct val="0"/>
              </a:spcBef>
              <a:spcAft>
                <a:spcPct val="0"/>
              </a:spcAft>
              <a:buFont typeface="Wingdings" pitchFamily="2" charset="2"/>
              <a:buAutoNum type="arabicPeriod" startAt="6"/>
            </a:pPr>
            <a:r>
              <a:rPr lang="en-US" sz="2000" b="1" smtClean="0">
                <a:solidFill>
                  <a:srgbClr val="66FF33"/>
                </a:solidFill>
              </a:rPr>
              <a:t>Pharmacokinetic antagonist</a:t>
            </a:r>
            <a:r>
              <a:rPr lang="en-US" sz="2000" smtClean="0">
                <a:solidFill>
                  <a:srgbClr val="66FF33"/>
                </a:solidFill>
              </a:rPr>
              <a:t> </a:t>
            </a:r>
          </a:p>
          <a:p>
            <a:pPr marL="347663" indent="-347663" fontAlgn="base">
              <a:spcBef>
                <a:spcPct val="0"/>
              </a:spcBef>
              <a:spcAft>
                <a:spcPct val="0"/>
              </a:spcAft>
              <a:buFont typeface="Wingdings" pitchFamily="2" charset="2"/>
              <a:buNone/>
            </a:pPr>
            <a:r>
              <a:rPr lang="en-US" sz="2000" smtClean="0">
                <a:solidFill>
                  <a:srgbClr val="FFFFFF"/>
                </a:solidFill>
              </a:rPr>
              <a:t>	Pharmacokinetic antagonist effectively reduces the concentration of the active drug at its site of action</a:t>
            </a:r>
          </a:p>
          <a:p>
            <a:pPr marL="347663" indent="-347663" fontAlgn="base">
              <a:spcBef>
                <a:spcPct val="0"/>
              </a:spcBef>
              <a:spcAft>
                <a:spcPct val="0"/>
              </a:spcAft>
              <a:buFont typeface="Wingdings" pitchFamily="2" charset="2"/>
              <a:buNone/>
            </a:pPr>
            <a:r>
              <a:rPr lang="en-US" sz="2000" smtClean="0">
                <a:solidFill>
                  <a:srgbClr val="FFFFFF"/>
                </a:solidFill>
              </a:rPr>
              <a:t>	</a:t>
            </a:r>
            <a:r>
              <a:rPr lang="en-US" smtClean="0">
                <a:solidFill>
                  <a:srgbClr val="FFFFFF"/>
                </a:solidFill>
              </a:rPr>
              <a:t>Example: phenobarbital accelerates the rate of metabolic degradation of warfarin</a:t>
            </a:r>
          </a:p>
        </p:txBody>
      </p:sp>
    </p:spTree>
    <p:extLst>
      <p:ext uri="{BB962C8B-B14F-4D97-AF65-F5344CB8AC3E}">
        <p14:creationId xmlns:p14="http://schemas.microsoft.com/office/powerpoint/2010/main" val="1325710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609283"/>
                                        </p:tgtEl>
                                        <p:attrNameLst>
                                          <p:attrName>style.opacity</p:attrName>
                                        </p:attrNameLst>
                                      </p:cBhvr>
                                      <p:to>
                                        <p:strVal val="0.5"/>
                                      </p:to>
                                    </p:set>
                                    <p:animEffect filter="image" prLst="opacity: 0.5">
                                      <p:cBhvr rctx="IE">
                                        <p:cTn id="7" dur="indefinite"/>
                                        <p:tgtEl>
                                          <p:spTgt spid="6092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9284"/>
                                        </p:tgtEl>
                                        <p:attrNameLst>
                                          <p:attrName>style.visibility</p:attrName>
                                        </p:attrNameLst>
                                      </p:cBhvr>
                                      <p:to>
                                        <p:strVal val="visible"/>
                                      </p:to>
                                    </p:set>
                                    <p:animEffect transition="in" filter="fade">
                                      <p:cBhvr>
                                        <p:cTn id="10" dur="1000"/>
                                        <p:tgtEl>
                                          <p:spTgt spid="6092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childTnLst>
                                    <p:set>
                                      <p:cBhvr rctx="PPT">
                                        <p:cTn id="14" dur="indefinite"/>
                                        <p:tgtEl>
                                          <p:spTgt spid="609284"/>
                                        </p:tgtEl>
                                        <p:attrNameLst>
                                          <p:attrName>style.opacity</p:attrName>
                                        </p:attrNameLst>
                                      </p:cBhvr>
                                      <p:to>
                                        <p:strVal val="0.5"/>
                                      </p:to>
                                    </p:set>
                                    <p:animEffect filter="image" prLst="opacity: 0.5">
                                      <p:cBhvr rctx="IE">
                                        <p:cTn id="15" dur="indefinite"/>
                                        <p:tgtEl>
                                          <p:spTgt spid="6092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9285"/>
                                        </p:tgtEl>
                                        <p:attrNameLst>
                                          <p:attrName>style.visibility</p:attrName>
                                        </p:attrNameLst>
                                      </p:cBhvr>
                                      <p:to>
                                        <p:strVal val="visible"/>
                                      </p:to>
                                    </p:set>
                                    <p:animEffect transition="in" filter="fade">
                                      <p:cBhvr>
                                        <p:cTn id="18" dur="500"/>
                                        <p:tgtEl>
                                          <p:spTgt spid="609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p:bldP spid="609284" grpId="0"/>
      <p:bldP spid="609284" grpId="1"/>
      <p:bldP spid="6092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SIGNATURE</a:t>
            </a:r>
            <a:endParaRPr lang="en-US" dirty="0"/>
          </a:p>
        </p:txBody>
      </p:sp>
      <p:sp>
        <p:nvSpPr>
          <p:cNvPr id="4" name="Title 1"/>
          <p:cNvSpPr>
            <a:spLocks noGrp="1"/>
          </p:cNvSpPr>
          <p:nvPr>
            <p:ph type="subTitle" idx="1"/>
          </p:nvPr>
        </p:nvSpPr>
        <p:spPr/>
        <p:txBody>
          <a:bodyPr>
            <a:normAutofit fontScale="90000" lnSpcReduction="10000"/>
          </a:bodyPr>
          <a:lstStyle/>
          <a:p>
            <a:r>
              <a:rPr lang="en-US" b="1" dirty="0"/>
              <a:t> 	</a:t>
            </a:r>
            <a:br>
              <a:rPr lang="en-US" b="1" dirty="0"/>
            </a:br>
            <a:r>
              <a:rPr lang="en-US" b="1" dirty="0"/>
              <a:t/>
            </a:r>
            <a:br>
              <a:rPr lang="en-US" b="1" dirty="0"/>
            </a:br>
            <a:r>
              <a:rPr lang="en-US" b="1" dirty="0"/>
              <a:t>Hugo R. Arias</a:t>
            </a:r>
            <a:r>
              <a:rPr lang="en-US" b="1" dirty="0" smtClean="0"/>
              <a:t/>
            </a:r>
            <a:br>
              <a:rPr lang="en-US" b="1" dirty="0" smtClean="0"/>
            </a:br>
            <a:endParaRPr lang="en-US" dirty="0"/>
          </a:p>
        </p:txBody>
      </p:sp>
    </p:spTree>
    <p:extLst>
      <p:ext uri="{BB962C8B-B14F-4D97-AF65-F5344CB8AC3E}">
        <p14:creationId xmlns:p14="http://schemas.microsoft.com/office/powerpoint/2010/main" val="116444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lstStyle/>
          <a:p>
            <a:r>
              <a:rPr lang="en-US" dirty="0"/>
              <a:t>J</a:t>
            </a:r>
            <a:r>
              <a:rPr lang="en-US" dirty="0" smtClean="0"/>
              <a:t>ournals</a:t>
            </a:r>
            <a:endParaRPr lang="en-US" dirty="0"/>
          </a:p>
        </p:txBody>
      </p:sp>
      <p:sp>
        <p:nvSpPr>
          <p:cNvPr id="3" name="Subtitle 2"/>
          <p:cNvSpPr>
            <a:spLocks noGrp="1"/>
          </p:cNvSpPr>
          <p:nvPr>
            <p:ph type="subTitle" idx="1"/>
          </p:nvPr>
        </p:nvSpPr>
        <p:spPr>
          <a:xfrm>
            <a:off x="228600" y="1676400"/>
            <a:ext cx="7543800" cy="3962400"/>
          </a:xfrm>
        </p:spPr>
        <p:txBody>
          <a:bodyPr/>
          <a:lstStyle/>
          <a:p>
            <a:pPr algn="l"/>
            <a:r>
              <a:rPr lang="en-US" sz="2400" dirty="0" smtClean="0">
                <a:hlinkClick r:id="rId2" tooltip="Analytical &amp; Bioanalytical Techniques"/>
              </a:rPr>
              <a:t>1.Analytical </a:t>
            </a:r>
            <a:r>
              <a:rPr lang="en-US" sz="2400" dirty="0">
                <a:hlinkClick r:id="rId2" tooltip="Analytical &amp; Bioanalytical Techniques"/>
              </a:rPr>
              <a:t>&amp; </a:t>
            </a:r>
            <a:r>
              <a:rPr lang="en-US" sz="2400" dirty="0" err="1">
                <a:hlinkClick r:id="rId2" tooltip="Analytical &amp; Bioanalytical Techniques"/>
              </a:rPr>
              <a:t>Bioanalytical</a:t>
            </a:r>
            <a:r>
              <a:rPr lang="en-US" sz="2400" dirty="0">
                <a:hlinkClick r:id="rId2" tooltip="Analytical &amp; Bioanalytical Techniques"/>
              </a:rPr>
              <a:t> </a:t>
            </a:r>
            <a:r>
              <a:rPr lang="en-US" sz="2400" dirty="0" smtClean="0">
                <a:hlinkClick r:id="rId2" tooltip="Analytical &amp; Bioanalytical Techniques"/>
              </a:rPr>
              <a:t> Techniques</a:t>
            </a:r>
            <a:r>
              <a:rPr lang="en-US" sz="2400" dirty="0"/>
              <a:t> </a:t>
            </a:r>
            <a:endParaRPr lang="en-US" sz="2400" dirty="0" smtClean="0"/>
          </a:p>
          <a:p>
            <a:pPr algn="l"/>
            <a:r>
              <a:rPr lang="en-US" sz="2400" dirty="0">
                <a:hlinkClick r:id="rId2"/>
              </a:rPr>
              <a:t>http://</a:t>
            </a:r>
            <a:r>
              <a:rPr lang="en-US" sz="2400" dirty="0" smtClean="0">
                <a:hlinkClick r:id="rId2"/>
              </a:rPr>
              <a:t>omicsonline.org/analytical-bioanalytical-techniques.php</a:t>
            </a:r>
            <a:r>
              <a:rPr lang="en-US" sz="2400" dirty="0" smtClean="0"/>
              <a:t> </a:t>
            </a:r>
          </a:p>
          <a:p>
            <a:pPr algn="l"/>
            <a:r>
              <a:rPr lang="en-US" sz="2400" dirty="0" smtClean="0">
                <a:hlinkClick r:id="rId3" tooltip="Chromatography &amp; Separation Techniques"/>
              </a:rPr>
              <a:t>2.Chromatography </a:t>
            </a:r>
            <a:r>
              <a:rPr lang="en-US" sz="2400" dirty="0">
                <a:hlinkClick r:id="rId3" tooltip="Chromatography &amp; Separation Techniques"/>
              </a:rPr>
              <a:t>&amp; Separation Techniques</a:t>
            </a:r>
            <a:r>
              <a:rPr lang="en-US" sz="2400" dirty="0"/>
              <a:t> </a:t>
            </a:r>
            <a:endParaRPr lang="en-US" sz="2400" dirty="0" smtClean="0"/>
          </a:p>
          <a:p>
            <a:pPr algn="l"/>
            <a:r>
              <a:rPr lang="en-US" sz="2400" dirty="0">
                <a:hlinkClick r:id="rId3"/>
              </a:rPr>
              <a:t>http://</a:t>
            </a:r>
            <a:r>
              <a:rPr lang="en-US" sz="2400" dirty="0" smtClean="0">
                <a:hlinkClick r:id="rId3"/>
              </a:rPr>
              <a:t>omicsonline.org/chromatography-separation-techniques.php</a:t>
            </a:r>
            <a:r>
              <a:rPr lang="en-US" sz="2400" dirty="0" smtClean="0"/>
              <a:t> </a:t>
            </a:r>
            <a:endParaRPr lang="en-US" sz="2400" dirty="0"/>
          </a:p>
        </p:txBody>
      </p:sp>
    </p:spTree>
    <p:extLst>
      <p:ext uri="{BB962C8B-B14F-4D97-AF65-F5344CB8AC3E}">
        <p14:creationId xmlns:p14="http://schemas.microsoft.com/office/powerpoint/2010/main" val="157789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6172200" cy="830997"/>
          </a:xfrm>
          <a:prstGeom prst="rect">
            <a:avLst/>
          </a:prstGeom>
        </p:spPr>
        <p:txBody>
          <a:bodyPr wrap="square">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a:t>
            </a:r>
            <a:r>
              <a:rPr lang="en-US" sz="2400" dirty="0" smtClean="0">
                <a:solidFill>
                  <a:srgbClr val="63A0CC">
                    <a:lumMod val="10000"/>
                  </a:srgbClr>
                </a:solidFill>
                <a:latin typeface="Andalus" panose="02020603050405020304" pitchFamily="18" charset="-78"/>
                <a:cs typeface="Andalus" panose="02020603050405020304" pitchFamily="18" charset="-78"/>
              </a:rPr>
              <a:t>International </a:t>
            </a:r>
            <a:r>
              <a:rPr lang="en-US" sz="2400" b="1" dirty="0" smtClean="0">
                <a:solidFill>
                  <a:srgbClr val="63A0CC">
                    <a:lumMod val="10000"/>
                  </a:srgbClr>
                </a:solidFill>
                <a:latin typeface="Andalus" panose="02020603050405020304" pitchFamily="18" charset="-78"/>
                <a:cs typeface="Andalus" panose="02020603050405020304" pitchFamily="18" charset="-78"/>
              </a:rPr>
              <a:t>Open </a:t>
            </a:r>
            <a:r>
              <a:rPr lang="en-US" sz="2400" b="1" dirty="0">
                <a:solidFill>
                  <a:srgbClr val="63A0CC">
                    <a:lumMod val="10000"/>
                  </a:srgbClr>
                </a:solidFill>
                <a:latin typeface="Andalus" panose="02020603050405020304" pitchFamily="18" charset="-78"/>
                <a:cs typeface="Andalus" panose="02020603050405020304" pitchFamily="18" charset="-78"/>
              </a:rPr>
              <a:t>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prstClr val="black"/>
                </a:solidFill>
                <a:latin typeface="Calisto MT" panose="02040603050505030304" pitchFamily="18" charset="0"/>
              </a:rPr>
              <a:t>OMICS </a:t>
            </a:r>
            <a:r>
              <a:rPr lang="en-US" dirty="0" smtClean="0">
                <a:solidFill>
                  <a:prstClr val="black"/>
                </a:solidFill>
                <a:latin typeface="Calisto MT" panose="02040603050505030304" pitchFamily="18" charset="0"/>
              </a:rPr>
              <a:t>International Open </a:t>
            </a:r>
            <a:r>
              <a:rPr lang="en-US" dirty="0">
                <a:solidFill>
                  <a:prstClr val="black"/>
                </a:solidFill>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151841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International 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International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124296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92871" y="1857613"/>
            <a:ext cx="5648623" cy="1204306"/>
          </a:xfrm>
        </p:spPr>
        <p:txBody>
          <a:bodyPr>
            <a:normAutofit fontScale="90000"/>
          </a:bodyPr>
          <a:lstStyle/>
          <a:p>
            <a:r>
              <a:rPr lang="en-US" b="1" dirty="0"/>
              <a:t> 	</a:t>
            </a:r>
            <a:br>
              <a:rPr lang="en-US" b="1" dirty="0"/>
            </a:br>
            <a:r>
              <a:rPr lang="en-US" b="1" dirty="0"/>
              <a:t/>
            </a:r>
            <a:br>
              <a:rPr lang="en-US" b="1" dirty="0"/>
            </a:br>
            <a:r>
              <a:rPr lang="en-US" b="1" dirty="0"/>
              <a:t>Hugo R. Arias</a:t>
            </a:r>
            <a:r>
              <a:rPr lang="en-US" b="1" dirty="0" smtClean="0"/>
              <a:t/>
            </a:r>
            <a:br>
              <a:rPr lang="en-US" b="1" dirty="0" smtClean="0"/>
            </a:br>
            <a:endParaRPr lang="en-US" dirty="0"/>
          </a:p>
        </p:txBody>
      </p:sp>
      <p:sp>
        <p:nvSpPr>
          <p:cNvPr id="3" name="Subtitle 2"/>
          <p:cNvSpPr>
            <a:spLocks noGrp="1"/>
          </p:cNvSpPr>
          <p:nvPr>
            <p:ph type="subTitle" idx="1"/>
          </p:nvPr>
        </p:nvSpPr>
        <p:spPr/>
        <p:txBody>
          <a:bodyPr/>
          <a:lstStyle/>
          <a:p>
            <a:r>
              <a:rPr lang="en-US" dirty="0" smtClean="0"/>
              <a:t>EB PPT</a:t>
            </a:r>
            <a:endParaRPr lang="en-US" dirty="0"/>
          </a:p>
        </p:txBody>
      </p:sp>
    </p:spTree>
    <p:extLst>
      <p:ext uri="{BB962C8B-B14F-4D97-AF65-F5344CB8AC3E}">
        <p14:creationId xmlns:p14="http://schemas.microsoft.com/office/powerpoint/2010/main" val="145451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9"/>
            <a:ext cx="7772400" cy="838199"/>
          </a:xfrm>
        </p:spPr>
        <p:txBody>
          <a:bodyPr/>
          <a:lstStyle/>
          <a:p>
            <a:r>
              <a:rPr lang="en-US" dirty="0" smtClean="0"/>
              <a:t>BIOGRAPHY</a:t>
            </a:r>
            <a:endParaRPr lang="en-US" dirty="0"/>
          </a:p>
        </p:txBody>
      </p:sp>
      <p:sp>
        <p:nvSpPr>
          <p:cNvPr id="3" name="Subtitle 2"/>
          <p:cNvSpPr>
            <a:spLocks noGrp="1"/>
          </p:cNvSpPr>
          <p:nvPr>
            <p:ph type="subTitle" idx="1"/>
          </p:nvPr>
        </p:nvSpPr>
        <p:spPr>
          <a:xfrm>
            <a:off x="304800" y="914400"/>
            <a:ext cx="8610600" cy="4724400"/>
          </a:xfrm>
        </p:spPr>
        <p:txBody>
          <a:bodyPr>
            <a:normAutofit lnSpcReduction="10000"/>
          </a:bodyPr>
          <a:lstStyle/>
          <a:p>
            <a:r>
              <a:rPr lang="en-US" dirty="0"/>
              <a:t>Hugo R Arias Associate Professor Department of Pharmaceutical Sciences College of Pharmacy Midwestern University Glendale AZ 85308 USA Assistant Professor of Pharmaceutical Sciences Department of Pharmaceutical Sciences College of Pharmacy Western University of Health Sciences Pomona CA USA Research Assistant Professor Department of Pharmacology and Therapeutics College of Medicine University of Florida Gainesville FL USA Adjunct Investigator National Council of Scientific and Technological Research CONICET Argentina Assistant Investigator National Council of Scientific and Technological Research CONICET Argentina Professional Assistant National Council of Scientific and Technological Research CONICET Argentina. He has received a PhD in Biochemistry from the National Southern University Bahía Blanca Argentina in 1990. He has received a Master of Science in Biochemistry from the National Southern University Bahia Blanca Argentina in 1982. He has completed his BA of Science in Biochemistry in the National Southern University Bahía Blanca Argentina in 1982. He has completed his diploma of Chemist in the National Southern University Bahía Blanca Argentina in 1980.</a:t>
            </a:r>
          </a:p>
        </p:txBody>
      </p:sp>
    </p:spTree>
    <p:extLst>
      <p:ext uri="{BB962C8B-B14F-4D97-AF65-F5344CB8AC3E}">
        <p14:creationId xmlns:p14="http://schemas.microsoft.com/office/powerpoint/2010/main" val="428320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6"/>
            <a:ext cx="7772400" cy="685799"/>
          </a:xfrm>
        </p:spPr>
        <p:txBody>
          <a:bodyPr>
            <a:normAutofit/>
          </a:bodyPr>
          <a:lstStyle/>
          <a:p>
            <a:r>
              <a:rPr lang="en-US" dirty="0" smtClean="0"/>
              <a:t>RESEARCH INTEREST</a:t>
            </a:r>
            <a:endParaRPr lang="en-US" dirty="0"/>
          </a:p>
        </p:txBody>
      </p:sp>
      <p:sp>
        <p:nvSpPr>
          <p:cNvPr id="3" name="Subtitle 2"/>
          <p:cNvSpPr>
            <a:spLocks noGrp="1"/>
          </p:cNvSpPr>
          <p:nvPr>
            <p:ph type="subTitle" idx="1"/>
          </p:nvPr>
        </p:nvSpPr>
        <p:spPr>
          <a:xfrm>
            <a:off x="228600" y="762000"/>
            <a:ext cx="8458200" cy="5638800"/>
          </a:xfrm>
        </p:spPr>
        <p:txBody>
          <a:bodyPr>
            <a:normAutofit/>
          </a:bodyPr>
          <a:lstStyle/>
          <a:p>
            <a:r>
              <a:rPr lang="en-US" dirty="0" err="1"/>
              <a:t>Cys</a:t>
            </a:r>
            <a:r>
              <a:rPr lang="en-US" dirty="0"/>
              <a:t>-loop ligand-gated ion channels- Nicotinic acetylcholine receptors - Agonists, competitive antagonists, noncompetitive antagonists, positive and negative allosteric modulators Thermodynamics of ligand-receptor interactions, Drug addiction Depression and antidepressants Alzheimer’s disease. Modulation of angiogenesis by nicotinic receptors.</a:t>
            </a:r>
          </a:p>
        </p:txBody>
      </p:sp>
    </p:spTree>
    <p:extLst>
      <p:ext uri="{BB962C8B-B14F-4D97-AF65-F5344CB8AC3E}">
        <p14:creationId xmlns:p14="http://schemas.microsoft.com/office/powerpoint/2010/main" val="121300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3600" smtClean="0">
                <a:solidFill>
                  <a:srgbClr val="FFFF00"/>
                </a:solidFill>
              </a:rPr>
              <a:t> </a:t>
            </a:r>
            <a:r>
              <a:rPr lang="en-US" sz="2400" smtClean="0">
                <a:solidFill>
                  <a:srgbClr val="FFFFFF"/>
                </a:solidFill>
              </a:rPr>
              <a:t>Overview</a:t>
            </a:r>
          </a:p>
        </p:txBody>
      </p:sp>
      <p:sp>
        <p:nvSpPr>
          <p:cNvPr id="754691" name="Rectangle 3"/>
          <p:cNvSpPr>
            <a:spLocks noChangeArrowheads="1"/>
          </p:cNvSpPr>
          <p:nvPr/>
        </p:nvSpPr>
        <p:spPr bwMode="auto">
          <a:xfrm>
            <a:off x="0" y="1066800"/>
            <a:ext cx="4876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v"/>
            </a:pPr>
            <a:r>
              <a:rPr lang="en-US" sz="2000" b="1" smtClean="0">
                <a:solidFill>
                  <a:srgbClr val="66FF33"/>
                </a:solidFill>
              </a:rPr>
              <a:t>Definition</a:t>
            </a:r>
            <a:endParaRPr lang="en-US" sz="2000" smtClean="0">
              <a:solidFill>
                <a:srgbClr val="66FF33"/>
              </a:solidFill>
            </a:endParaRPr>
          </a:p>
          <a:p>
            <a:pPr marL="342900" indent="-342900" fontAlgn="base">
              <a:spcBef>
                <a:spcPct val="0"/>
              </a:spcBef>
              <a:spcAft>
                <a:spcPct val="0"/>
              </a:spcAft>
              <a:buFont typeface="Wingdings" pitchFamily="2" charset="2"/>
              <a:buNone/>
            </a:pPr>
            <a:r>
              <a:rPr lang="en-US" sz="2000" smtClean="0">
                <a:solidFill>
                  <a:srgbClr val="FFFFFF"/>
                </a:solidFill>
              </a:rPr>
              <a:t>	</a:t>
            </a:r>
            <a:r>
              <a:rPr lang="en-US" sz="1900" smtClean="0">
                <a:solidFill>
                  <a:srgbClr val="FFFFFF"/>
                </a:solidFill>
              </a:rPr>
              <a:t>“An antagonist is a substance that does not provoke a biological response itself, but blocks or reduces agonist-mediated responses”</a:t>
            </a:r>
          </a:p>
        </p:txBody>
      </p:sp>
      <p:sp>
        <p:nvSpPr>
          <p:cNvPr id="754692" name="Rectangle 4"/>
          <p:cNvSpPr>
            <a:spLocks noChangeArrowheads="1"/>
          </p:cNvSpPr>
          <p:nvPr/>
        </p:nvSpPr>
        <p:spPr bwMode="auto">
          <a:xfrm>
            <a:off x="0" y="2743200"/>
            <a:ext cx="464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Ø"/>
            </a:pPr>
            <a:r>
              <a:rPr lang="en-US" sz="1900" smtClean="0">
                <a:solidFill>
                  <a:srgbClr val="FFFFFF"/>
                </a:solidFill>
              </a:rPr>
              <a:t>Antagonists have affinity but no efficacy for their cognate receptors </a:t>
            </a:r>
          </a:p>
          <a:p>
            <a:pPr marL="342900" indent="-342900" fontAlgn="base">
              <a:spcBef>
                <a:spcPct val="0"/>
              </a:spcBef>
              <a:spcAft>
                <a:spcPct val="0"/>
              </a:spcAft>
              <a:buFont typeface="Wingdings" pitchFamily="2" charset="2"/>
              <a:buNone/>
            </a:pPr>
            <a:endParaRPr lang="en-US" sz="800" smtClean="0">
              <a:solidFill>
                <a:srgbClr val="FFFFFF"/>
              </a:solidFill>
            </a:endParaRPr>
          </a:p>
          <a:p>
            <a:pPr marL="342900" indent="-342900" fontAlgn="base">
              <a:spcBef>
                <a:spcPct val="0"/>
              </a:spcBef>
              <a:spcAft>
                <a:spcPct val="0"/>
              </a:spcAft>
              <a:buFont typeface="Wingdings" pitchFamily="2" charset="2"/>
              <a:buChar char="Ø"/>
            </a:pPr>
            <a:r>
              <a:rPr lang="en-US" sz="1900" smtClean="0">
                <a:solidFill>
                  <a:srgbClr val="FFFFFF"/>
                </a:solidFill>
              </a:rPr>
              <a:t>Binding of antagonist to a receptor will inhibit the function of a partial agonist, an agonist or inverse agonist at that receptor</a:t>
            </a:r>
          </a:p>
        </p:txBody>
      </p:sp>
      <p:pic>
        <p:nvPicPr>
          <p:cNvPr id="754694" name="Picture 6" descr="Antagon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924300" cy="3333750"/>
          </a:xfrm>
          <a:prstGeom prst="rect">
            <a:avLst/>
          </a:prstGeom>
          <a:noFill/>
          <a:extLst>
            <a:ext uri="{909E8E84-426E-40DD-AFC4-6F175D3DCCD1}">
              <a14:hiddenFill xmlns:a14="http://schemas.microsoft.com/office/drawing/2010/main">
                <a:solidFill>
                  <a:srgbClr val="FFFFFF"/>
                </a:solidFill>
              </a14:hiddenFill>
            </a:ext>
          </a:extLst>
        </p:spPr>
      </p:pic>
      <p:sp>
        <p:nvSpPr>
          <p:cNvPr id="754695" name="Rectangle 7"/>
          <p:cNvSpPr>
            <a:spLocks noChangeArrowheads="1"/>
          </p:cNvSpPr>
          <p:nvPr/>
        </p:nvSpPr>
        <p:spPr bwMode="auto">
          <a:xfrm>
            <a:off x="0" y="4800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Ø"/>
            </a:pPr>
            <a:r>
              <a:rPr lang="en-US" sz="1900" smtClean="0">
                <a:solidFill>
                  <a:srgbClr val="FFFFFF"/>
                </a:solidFill>
              </a:rPr>
              <a:t>Antagonists mediate their effects by binding to the active site or to allosteric sites on receptors or they may interact at unique binding sites not normally involved in the biological regulation of the receptor's activity.</a:t>
            </a:r>
          </a:p>
        </p:txBody>
      </p:sp>
      <p:sp>
        <p:nvSpPr>
          <p:cNvPr id="754696" name="Rectangle 8"/>
          <p:cNvSpPr>
            <a:spLocks noChangeArrowheads="1"/>
          </p:cNvSpPr>
          <p:nvPr/>
        </p:nvSpPr>
        <p:spPr bwMode="auto">
          <a:xfrm>
            <a:off x="0" y="5867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Char char="Ø"/>
            </a:pPr>
            <a:r>
              <a:rPr lang="en-US" sz="1900" smtClean="0">
                <a:solidFill>
                  <a:srgbClr val="FFFFFF"/>
                </a:solidFill>
              </a:rPr>
              <a:t>Antagonist activity may be reversible or irreversible depending on the longevity of the antagonist–receptor complex which in turn depends on the nature of antagonist receptor binding. </a:t>
            </a:r>
          </a:p>
        </p:txBody>
      </p:sp>
    </p:spTree>
    <p:extLst>
      <p:ext uri="{BB962C8B-B14F-4D97-AF65-F5344CB8AC3E}">
        <p14:creationId xmlns:p14="http://schemas.microsoft.com/office/powerpoint/2010/main" val="330515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4692"/>
                                        </p:tgtEl>
                                        <p:attrNameLst>
                                          <p:attrName>style.visibility</p:attrName>
                                        </p:attrNameLst>
                                      </p:cBhvr>
                                      <p:to>
                                        <p:strVal val="visible"/>
                                      </p:to>
                                    </p:set>
                                    <p:animEffect transition="in" filter="fade">
                                      <p:cBhvr>
                                        <p:cTn id="7" dur="1000"/>
                                        <p:tgtEl>
                                          <p:spTgt spid="75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4695"/>
                                        </p:tgtEl>
                                        <p:attrNameLst>
                                          <p:attrName>style.visibility</p:attrName>
                                        </p:attrNameLst>
                                      </p:cBhvr>
                                      <p:to>
                                        <p:strVal val="visible"/>
                                      </p:to>
                                    </p:set>
                                    <p:animEffect transition="in" filter="fade">
                                      <p:cBhvr>
                                        <p:cTn id="12" dur="2000"/>
                                        <p:tgtEl>
                                          <p:spTgt spid="7546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4696"/>
                                        </p:tgtEl>
                                        <p:attrNameLst>
                                          <p:attrName>style.visibility</p:attrName>
                                        </p:attrNameLst>
                                      </p:cBhvr>
                                      <p:to>
                                        <p:strVal val="visible"/>
                                      </p:to>
                                    </p:set>
                                    <p:animEffect transition="in" filter="fade">
                                      <p:cBhvr>
                                        <p:cTn id="17" dur="2000"/>
                                        <p:tgtEl>
                                          <p:spTgt spid="75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p:bldP spid="754695" grpId="0"/>
      <p:bldP spid="7546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3600" smtClean="0">
                <a:solidFill>
                  <a:srgbClr val="FFFF00"/>
                </a:solidFill>
              </a:rPr>
              <a:t> </a:t>
            </a:r>
            <a:r>
              <a:rPr lang="en-US" sz="2400" smtClean="0">
                <a:solidFill>
                  <a:srgbClr val="FFFFFF"/>
                </a:solidFill>
              </a:rPr>
              <a:t>1-Competitive reversible antagonist</a:t>
            </a:r>
            <a:r>
              <a:rPr lang="en-US" sz="2400" smtClean="0">
                <a:solidFill>
                  <a:srgbClr val="FFFF00"/>
                </a:solidFill>
              </a:rPr>
              <a:t> </a:t>
            </a:r>
          </a:p>
        </p:txBody>
      </p:sp>
      <p:sp>
        <p:nvSpPr>
          <p:cNvPr id="590852" name="Rectangle 4"/>
          <p:cNvSpPr>
            <a:spLocks noChangeArrowheads="1"/>
          </p:cNvSpPr>
          <p:nvPr/>
        </p:nvSpPr>
        <p:spPr bwMode="auto">
          <a:xfrm>
            <a:off x="76200" y="838200"/>
            <a:ext cx="5257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7663" fontAlgn="base">
              <a:spcBef>
                <a:spcPct val="0"/>
              </a:spcBef>
              <a:spcAft>
                <a:spcPct val="0"/>
              </a:spcAft>
              <a:buFont typeface="Wingdings" pitchFamily="2" charset="2"/>
              <a:buChar char="v"/>
            </a:pPr>
            <a:r>
              <a:rPr lang="en-US" b="1" u="sng" dirty="0" smtClean="0">
                <a:solidFill>
                  <a:srgbClr val="FFFFFF"/>
                </a:solidFill>
              </a:rPr>
              <a:t>It binds to same site on receptor as agonist</a:t>
            </a:r>
          </a:p>
          <a:p>
            <a:pPr marL="347663" indent="-347663" fontAlgn="base">
              <a:spcBef>
                <a:spcPct val="20000"/>
              </a:spcBef>
              <a:spcAft>
                <a:spcPct val="0"/>
              </a:spcAft>
              <a:buFont typeface="Wingdings" pitchFamily="2" charset="2"/>
              <a:buChar char="v"/>
            </a:pPr>
            <a:r>
              <a:rPr lang="en-US" dirty="0" smtClean="0">
                <a:solidFill>
                  <a:srgbClr val="FFFFFF"/>
                </a:solidFill>
              </a:rPr>
              <a:t>inhibition </a:t>
            </a:r>
            <a:r>
              <a:rPr lang="en-US" b="1" u="sng" dirty="0" smtClean="0">
                <a:solidFill>
                  <a:srgbClr val="FFFFFF"/>
                </a:solidFill>
              </a:rPr>
              <a:t>can be</a:t>
            </a:r>
            <a:r>
              <a:rPr lang="en-US" dirty="0" smtClean="0">
                <a:solidFill>
                  <a:srgbClr val="FFFFFF"/>
                </a:solidFill>
              </a:rPr>
              <a:t> overcome by increasing agonist concentration </a:t>
            </a:r>
            <a:r>
              <a:rPr lang="en-US" b="1" u="sng" dirty="0" smtClean="0">
                <a:solidFill>
                  <a:srgbClr val="FFFFFF"/>
                </a:solidFill>
              </a:rPr>
              <a:t>(i.e., inhibition is reversible)</a:t>
            </a:r>
          </a:p>
          <a:p>
            <a:pPr marL="347663" indent="-347663" fontAlgn="base">
              <a:lnSpc>
                <a:spcPct val="130000"/>
              </a:lnSpc>
              <a:spcBef>
                <a:spcPct val="20000"/>
              </a:spcBef>
              <a:spcAft>
                <a:spcPct val="0"/>
              </a:spcAft>
              <a:buFont typeface="Wingdings" pitchFamily="2" charset="2"/>
              <a:buChar char="v"/>
            </a:pPr>
            <a:r>
              <a:rPr lang="en-US" dirty="0" smtClean="0">
                <a:solidFill>
                  <a:srgbClr val="FFFFFF"/>
                </a:solidFill>
              </a:rPr>
              <a:t>N</a:t>
            </a:r>
            <a:r>
              <a:rPr lang="en-US" u="sng" dirty="0" smtClean="0">
                <a:solidFill>
                  <a:srgbClr val="FFFFFF"/>
                </a:solidFill>
              </a:rPr>
              <a:t>o significant depression in maximal response </a:t>
            </a:r>
            <a:r>
              <a:rPr lang="en-US" b="1" u="sng" dirty="0" smtClean="0">
                <a:solidFill>
                  <a:srgbClr val="FFFFFF"/>
                </a:solidFill>
              </a:rPr>
              <a:t>(</a:t>
            </a:r>
            <a:r>
              <a:rPr lang="en-US" b="1" u="sng" dirty="0" err="1" smtClean="0">
                <a:solidFill>
                  <a:srgbClr val="FFFFFF"/>
                </a:solidFill>
              </a:rPr>
              <a:t>E</a:t>
            </a:r>
            <a:r>
              <a:rPr lang="en-US" b="1" u="sng" baseline="-25000" dirty="0" err="1" smtClean="0">
                <a:solidFill>
                  <a:srgbClr val="FFFFFF"/>
                </a:solidFill>
              </a:rPr>
              <a:t>max</a:t>
            </a:r>
            <a:r>
              <a:rPr lang="en-US" b="1" u="sng" dirty="0" smtClean="0">
                <a:solidFill>
                  <a:srgbClr val="FFFFFF"/>
                </a:solidFill>
              </a:rPr>
              <a:t> ??)</a:t>
            </a:r>
          </a:p>
          <a:p>
            <a:pPr marL="347663" indent="-347663" fontAlgn="base">
              <a:spcBef>
                <a:spcPct val="20000"/>
              </a:spcBef>
              <a:spcAft>
                <a:spcPct val="0"/>
              </a:spcAft>
              <a:buFont typeface="Wingdings" pitchFamily="2" charset="2"/>
              <a:buChar char="v"/>
            </a:pPr>
            <a:r>
              <a:rPr lang="en-US" dirty="0" smtClean="0">
                <a:solidFill>
                  <a:srgbClr val="FFFFFF"/>
                </a:solidFill>
              </a:rPr>
              <a:t>The agonist dose-response curve will be shifted to the right (without a change in the slope of the curve)</a:t>
            </a:r>
          </a:p>
          <a:p>
            <a:pPr marL="347663" indent="-347663" fontAlgn="base">
              <a:spcBef>
                <a:spcPct val="20000"/>
              </a:spcBef>
              <a:spcAft>
                <a:spcPct val="0"/>
              </a:spcAft>
              <a:buFont typeface="Wingdings" pitchFamily="2" charset="2"/>
              <a:buChar char="v"/>
            </a:pPr>
            <a:r>
              <a:rPr lang="en-US" dirty="0" smtClean="0">
                <a:solidFill>
                  <a:srgbClr val="FFFFFF"/>
                </a:solidFill>
              </a:rPr>
              <a:t>Maximal response occurs at a higher agonist concentration than in the absence of the antagonist</a:t>
            </a:r>
          </a:p>
          <a:p>
            <a:pPr marL="347663" indent="-347663" fontAlgn="base">
              <a:lnSpc>
                <a:spcPct val="130000"/>
              </a:lnSpc>
              <a:spcBef>
                <a:spcPct val="20000"/>
              </a:spcBef>
              <a:spcAft>
                <a:spcPct val="0"/>
              </a:spcAft>
              <a:buFont typeface="Wingdings" pitchFamily="2" charset="2"/>
              <a:buChar char="v"/>
            </a:pPr>
            <a:r>
              <a:rPr lang="en-US" b="1" u="sng" dirty="0" smtClean="0">
                <a:solidFill>
                  <a:srgbClr val="FFFFFF"/>
                </a:solidFill>
              </a:rPr>
              <a:t>It primarily affects agonist potency</a:t>
            </a:r>
          </a:p>
          <a:p>
            <a:pPr marL="347663" indent="-347663" fontAlgn="base">
              <a:lnSpc>
                <a:spcPct val="130000"/>
              </a:lnSpc>
              <a:spcBef>
                <a:spcPct val="20000"/>
              </a:spcBef>
              <a:spcAft>
                <a:spcPct val="0"/>
              </a:spcAft>
              <a:buFont typeface="Wingdings" pitchFamily="2" charset="2"/>
              <a:buChar char="v"/>
            </a:pPr>
            <a:r>
              <a:rPr lang="en-US" dirty="0" smtClean="0">
                <a:solidFill>
                  <a:srgbClr val="FFFFFF"/>
                </a:solidFill>
              </a:rPr>
              <a:t>Clinically useful  	</a:t>
            </a:r>
          </a:p>
          <a:p>
            <a:pPr marL="347663" indent="-347663" fontAlgn="base">
              <a:spcBef>
                <a:spcPct val="20000"/>
              </a:spcBef>
              <a:spcAft>
                <a:spcPct val="0"/>
              </a:spcAft>
              <a:buFont typeface="Wingdings" pitchFamily="2" charset="2"/>
              <a:buChar char="v"/>
            </a:pPr>
            <a:r>
              <a:rPr lang="en-US" dirty="0" smtClean="0">
                <a:solidFill>
                  <a:srgbClr val="FFFFFF"/>
                </a:solidFill>
              </a:rPr>
              <a:t>Example: </a:t>
            </a:r>
            <a:r>
              <a:rPr lang="en-US" dirty="0" err="1" smtClean="0">
                <a:solidFill>
                  <a:srgbClr val="FFFFFF"/>
                </a:solidFill>
              </a:rPr>
              <a:t>Prazosin</a:t>
            </a:r>
            <a:r>
              <a:rPr lang="en-US" dirty="0" smtClean="0">
                <a:solidFill>
                  <a:srgbClr val="FFFFFF"/>
                </a:solidFill>
              </a:rPr>
              <a:t> at </a:t>
            </a:r>
            <a:r>
              <a:rPr lang="en-US" dirty="0" smtClean="0">
                <a:solidFill>
                  <a:srgbClr val="FFFFFF"/>
                </a:solidFill>
                <a:latin typeface="Symbol" pitchFamily="18" charset="2"/>
              </a:rPr>
              <a:t>a </a:t>
            </a:r>
            <a:r>
              <a:rPr lang="en-US" dirty="0" smtClean="0">
                <a:solidFill>
                  <a:srgbClr val="FFFFFF"/>
                </a:solidFill>
              </a:rPr>
              <a:t>adrenergic receptors</a:t>
            </a:r>
          </a:p>
        </p:txBody>
      </p:sp>
      <p:grpSp>
        <p:nvGrpSpPr>
          <p:cNvPr id="590860" name="Group 12"/>
          <p:cNvGrpSpPr>
            <a:grpSpLocks/>
          </p:cNvGrpSpPr>
          <p:nvPr/>
        </p:nvGrpSpPr>
        <p:grpSpPr bwMode="auto">
          <a:xfrm>
            <a:off x="5346700" y="1524000"/>
            <a:ext cx="3721100" cy="3352800"/>
            <a:chOff x="3408" y="960"/>
            <a:chExt cx="2248" cy="2160"/>
          </a:xfrm>
        </p:grpSpPr>
        <p:pic>
          <p:nvPicPr>
            <p:cNvPr id="5908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960"/>
              <a:ext cx="2248"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0856" name="Text Box 8"/>
            <p:cNvSpPr txBox="1">
              <a:spLocks noChangeArrowheads="1"/>
            </p:cNvSpPr>
            <p:nvPr/>
          </p:nvSpPr>
          <p:spPr bwMode="auto">
            <a:xfrm>
              <a:off x="4416" y="1340"/>
              <a:ext cx="52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000000"/>
                  </a:solidFill>
                </a:rPr>
                <a:t>Agonist</a:t>
              </a:r>
            </a:p>
          </p:txBody>
        </p:sp>
        <p:sp>
          <p:nvSpPr>
            <p:cNvPr id="590857" name="Text Box 9"/>
            <p:cNvSpPr txBox="1">
              <a:spLocks noChangeArrowheads="1"/>
            </p:cNvSpPr>
            <p:nvPr/>
          </p:nvSpPr>
          <p:spPr bwMode="auto">
            <a:xfrm>
              <a:off x="4944" y="1324"/>
              <a:ext cx="67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000000"/>
                  </a:solidFill>
                </a:rPr>
                <a:t>Antagonist + Agonist</a:t>
              </a:r>
            </a:p>
          </p:txBody>
        </p:sp>
        <p:sp>
          <p:nvSpPr>
            <p:cNvPr id="590858" name="Text Box 10"/>
            <p:cNvSpPr txBox="1">
              <a:spLocks noChangeArrowheads="1"/>
            </p:cNvSpPr>
            <p:nvPr/>
          </p:nvSpPr>
          <p:spPr bwMode="auto">
            <a:xfrm>
              <a:off x="3936" y="2544"/>
              <a:ext cx="396"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FF3300"/>
                  </a:solidFill>
                </a:rPr>
                <a:t>EC</a:t>
              </a:r>
              <a:r>
                <a:rPr lang="en-US" sz="1200" b="1" baseline="-25000" smtClean="0">
                  <a:solidFill>
                    <a:srgbClr val="FF3300"/>
                  </a:solidFill>
                </a:rPr>
                <a:t>50A</a:t>
              </a:r>
            </a:p>
          </p:txBody>
        </p:sp>
        <p:sp>
          <p:nvSpPr>
            <p:cNvPr id="590859" name="Text Box 11"/>
            <p:cNvSpPr txBox="1">
              <a:spLocks noChangeArrowheads="1"/>
            </p:cNvSpPr>
            <p:nvPr/>
          </p:nvSpPr>
          <p:spPr bwMode="auto">
            <a:xfrm>
              <a:off x="4512" y="2544"/>
              <a:ext cx="39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smtClean="0">
                  <a:solidFill>
                    <a:srgbClr val="0000FF"/>
                  </a:solidFill>
                </a:rPr>
                <a:t>EC</a:t>
              </a:r>
              <a:r>
                <a:rPr lang="en-US" sz="1200" b="1" baseline="-25000" smtClean="0">
                  <a:solidFill>
                    <a:srgbClr val="0000FF"/>
                  </a:solidFill>
                </a:rPr>
                <a:t>50B</a:t>
              </a:r>
            </a:p>
          </p:txBody>
        </p:sp>
      </p:grpSp>
    </p:spTree>
    <p:extLst>
      <p:ext uri="{BB962C8B-B14F-4D97-AF65-F5344CB8AC3E}">
        <p14:creationId xmlns:p14="http://schemas.microsoft.com/office/powerpoint/2010/main" val="2933819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owiki.ucdavis.edu/@api/deki/files/544/07_antagonist.gif?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8" y="228600"/>
            <a:ext cx="87598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4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4" name="Picture 6" descr="non-comp-ant"/>
          <p:cNvPicPr>
            <a:picLocks noChangeAspect="1" noChangeArrowheads="1"/>
          </p:cNvPicPr>
          <p:nvPr/>
        </p:nvPicPr>
        <p:blipFill>
          <a:blip r:embed="rId2">
            <a:lum bright="-32000" contrast="40000"/>
            <a:extLst>
              <a:ext uri="{28A0092B-C50C-407E-A947-70E740481C1C}">
                <a14:useLocalDpi xmlns:a14="http://schemas.microsoft.com/office/drawing/2010/main" val="0"/>
              </a:ext>
            </a:extLst>
          </a:blip>
          <a:srcRect/>
          <a:stretch>
            <a:fillRect/>
          </a:stretch>
        </p:blipFill>
        <p:spPr bwMode="auto">
          <a:xfrm>
            <a:off x="4800600" y="2309816"/>
            <a:ext cx="4343400" cy="2643187"/>
          </a:xfrm>
          <a:prstGeom prst="rect">
            <a:avLst/>
          </a:prstGeom>
          <a:noFill/>
          <a:extLst>
            <a:ext uri="{909E8E84-426E-40DD-AFC4-6F175D3DCCD1}">
              <a14:hiddenFill xmlns:a14="http://schemas.microsoft.com/office/drawing/2010/main">
                <a:solidFill>
                  <a:srgbClr val="FFFFFF"/>
                </a:solidFill>
              </a14:hiddenFill>
            </a:ext>
          </a:extLst>
        </p:spPr>
      </p:pic>
      <p:pic>
        <p:nvPicPr>
          <p:cNvPr id="601095" name="Picture 7" descr="comp-ant"/>
          <p:cNvPicPr>
            <a:picLocks noChangeAspect="1" noChangeArrowheads="1"/>
          </p:cNvPicPr>
          <p:nvPr/>
        </p:nvPicPr>
        <p:blipFill>
          <a:blip r:embed="rId3">
            <a:lum bright="-32000" contrast="44000"/>
            <a:extLst>
              <a:ext uri="{28A0092B-C50C-407E-A947-70E740481C1C}">
                <a14:useLocalDpi xmlns:a14="http://schemas.microsoft.com/office/drawing/2010/main" val="0"/>
              </a:ext>
            </a:extLst>
          </a:blip>
          <a:srcRect/>
          <a:stretch>
            <a:fillRect/>
          </a:stretch>
        </p:blipFill>
        <p:spPr bwMode="auto">
          <a:xfrm>
            <a:off x="152400" y="2286000"/>
            <a:ext cx="4495800" cy="2692400"/>
          </a:xfrm>
          <a:prstGeom prst="rect">
            <a:avLst/>
          </a:prstGeom>
          <a:noFill/>
          <a:extLst>
            <a:ext uri="{909E8E84-426E-40DD-AFC4-6F175D3DCCD1}">
              <a14:hiddenFill xmlns:a14="http://schemas.microsoft.com/office/drawing/2010/main">
                <a:solidFill>
                  <a:srgbClr val="FFFFFF"/>
                </a:solidFill>
              </a14:hiddenFill>
            </a:ext>
          </a:extLst>
        </p:spPr>
      </p:pic>
      <p:sp>
        <p:nvSpPr>
          <p:cNvPr id="601099" name="Rectangle 11"/>
          <p:cNvSpPr>
            <a:spLocks noChangeArrowheads="1"/>
          </p:cNvSpPr>
          <p:nvPr/>
        </p:nvSpPr>
        <p:spPr bwMode="auto">
          <a:xfrm>
            <a:off x="76200" y="1295400"/>
            <a:ext cx="9067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0"/>
              </a:spcBef>
              <a:spcAft>
                <a:spcPct val="0"/>
              </a:spcAft>
              <a:buFont typeface="Wingdings" pitchFamily="2" charset="2"/>
              <a:buNone/>
            </a:pPr>
            <a:r>
              <a:rPr lang="en-US" sz="2000" b="1" smtClean="0">
                <a:solidFill>
                  <a:srgbClr val="66FF33"/>
                </a:solidFill>
              </a:rPr>
              <a:t>  </a:t>
            </a:r>
            <a:r>
              <a:rPr lang="en-US" sz="1900" b="1" smtClean="0">
                <a:solidFill>
                  <a:srgbClr val="66FF33"/>
                </a:solidFill>
              </a:rPr>
              <a:t>Competitive reversible antagonist   </a:t>
            </a:r>
            <a:r>
              <a:rPr lang="en-US" sz="1900" smtClean="0">
                <a:solidFill>
                  <a:srgbClr val="66FF33"/>
                </a:solidFill>
              </a:rPr>
              <a:t> vs    </a:t>
            </a:r>
            <a:r>
              <a:rPr lang="en-US" sz="1900" b="1" smtClean="0">
                <a:solidFill>
                  <a:srgbClr val="66FF33"/>
                </a:solidFill>
              </a:rPr>
              <a:t>Competitive irreversible antagonist</a:t>
            </a:r>
            <a:r>
              <a:rPr lang="en-US" sz="2000" smtClean="0">
                <a:solidFill>
                  <a:srgbClr val="66FF33"/>
                </a:solidFill>
              </a:rPr>
              <a:t> </a:t>
            </a:r>
          </a:p>
          <a:p>
            <a:pPr marL="342900" indent="-342900" fontAlgn="base">
              <a:lnSpc>
                <a:spcPct val="130000"/>
              </a:lnSpc>
              <a:spcBef>
                <a:spcPct val="0"/>
              </a:spcBef>
              <a:spcAft>
                <a:spcPct val="0"/>
              </a:spcAft>
              <a:buFont typeface="Wingdings" pitchFamily="2" charset="2"/>
              <a:buNone/>
            </a:pPr>
            <a:r>
              <a:rPr lang="en-US" sz="2000" smtClean="0">
                <a:solidFill>
                  <a:srgbClr val="FFFFFF"/>
                </a:solidFill>
              </a:rPr>
              <a:t>	</a:t>
            </a:r>
          </a:p>
        </p:txBody>
      </p:sp>
      <p:sp>
        <p:nvSpPr>
          <p:cNvPr id="601100" name="Rectangle 1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smtClean="0">
                <a:solidFill>
                  <a:srgbClr val="FFFF00"/>
                </a:solidFill>
              </a:rPr>
              <a:t>Antagonists,</a:t>
            </a:r>
            <a:r>
              <a:rPr lang="en-US" sz="3600" smtClean="0">
                <a:solidFill>
                  <a:srgbClr val="FFFF00"/>
                </a:solidFill>
              </a:rPr>
              <a:t> </a:t>
            </a:r>
            <a:r>
              <a:rPr lang="en-US" sz="2400" smtClean="0">
                <a:solidFill>
                  <a:srgbClr val="FFFFFF"/>
                </a:solidFill>
              </a:rPr>
              <a:t>contd.</a:t>
            </a:r>
          </a:p>
        </p:txBody>
      </p:sp>
    </p:spTree>
    <p:extLst>
      <p:ext uri="{BB962C8B-B14F-4D97-AF65-F5344CB8AC3E}">
        <p14:creationId xmlns:p14="http://schemas.microsoft.com/office/powerpoint/2010/main" val="77045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1095"/>
                                        </p:tgtEl>
                                        <p:attrNameLst>
                                          <p:attrName>style.visibility</p:attrName>
                                        </p:attrNameLst>
                                      </p:cBhvr>
                                      <p:to>
                                        <p:strVal val="visible"/>
                                      </p:to>
                                    </p:set>
                                    <p:animEffect transition="in" filter="fade">
                                      <p:cBhvr>
                                        <p:cTn id="7" dur="1000"/>
                                        <p:tgtEl>
                                          <p:spTgt spid="601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1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13.xml><?xml version="1.0" encoding="utf-8"?>
<a:theme xmlns:a="http://schemas.openxmlformats.org/drawingml/2006/main" name="5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empus Sans ITC" pitchFamily="82" charset="0"/>
            <a:cs typeface="David Transparent"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TotalTime>
  <Words>1078</Words>
  <Application>Microsoft Office PowerPoint</Application>
  <PresentationFormat>On-screen Show (4:3)</PresentationFormat>
  <Paragraphs>114</Paragraphs>
  <Slides>18</Slides>
  <Notes>6</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18</vt:i4>
      </vt:variant>
    </vt:vector>
  </HeadingPairs>
  <TitlesOfParts>
    <vt:vector size="32"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Angles</vt:lpstr>
      <vt:lpstr>3_Circuit</vt:lpstr>
      <vt:lpstr>1_Circuit</vt:lpstr>
      <vt:lpstr>5_Circuit</vt:lpstr>
      <vt:lpstr>Package</vt:lpstr>
      <vt:lpstr>PowerPoint Presentation</vt:lpstr>
      <vt:lpstr>PowerPoint Presentation</vt:lpstr>
      <vt:lpstr>    Hugo R. Arias </vt:lpstr>
      <vt:lpstr>BIOGRAPHY</vt:lpstr>
      <vt:lpstr>RESEARCH INTEREST</vt:lpstr>
      <vt:lpstr>PowerPoint Presentation</vt:lpstr>
      <vt:lpstr>PowerPoint Presentation</vt:lpstr>
      <vt:lpstr>PowerPoint Presentation</vt:lpstr>
      <vt:lpstr>PowerPoint Presentation</vt:lpstr>
      <vt:lpstr>Competitive Antagonists, In Motion</vt:lpstr>
      <vt:lpstr>Non-competitive Antagonist, In Motion</vt:lpstr>
      <vt:lpstr>PowerPoint Presentation</vt:lpstr>
      <vt:lpstr>PowerPoint Presentation</vt:lpstr>
      <vt:lpstr>PowerPoint Presentation</vt:lpstr>
      <vt:lpstr>PowerPoint Presentation</vt:lpstr>
      <vt:lpstr>SIGNATURE</vt:lpstr>
      <vt:lpstr>Journals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Vijaya Kumar Rangari</dc:title>
  <dc:creator>Sri Harsha Jalli</dc:creator>
  <cp:lastModifiedBy>Prameela</cp:lastModifiedBy>
  <cp:revision>9</cp:revision>
  <dcterms:created xsi:type="dcterms:W3CDTF">2014-10-25T12:45:46Z</dcterms:created>
  <dcterms:modified xsi:type="dcterms:W3CDTF">2015-10-19T09:20:23Z</dcterms:modified>
</cp:coreProperties>
</file>