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9" r:id="rId2"/>
    <p:sldMasterId id="2147484136" r:id="rId3"/>
    <p:sldMasterId id="2147484138" r:id="rId4"/>
  </p:sldMasterIdLst>
  <p:notesMasterIdLst>
    <p:notesMasterId r:id="rId23"/>
  </p:notesMasterIdLst>
  <p:handoutMasterIdLst>
    <p:handoutMasterId r:id="rId24"/>
  </p:handoutMasterIdLst>
  <p:sldIdLst>
    <p:sldId id="918" r:id="rId5"/>
    <p:sldId id="913" r:id="rId6"/>
    <p:sldId id="914" r:id="rId7"/>
    <p:sldId id="915" r:id="rId8"/>
    <p:sldId id="916" r:id="rId9"/>
    <p:sldId id="786" r:id="rId10"/>
    <p:sldId id="917" r:id="rId11"/>
    <p:sldId id="919" r:id="rId12"/>
    <p:sldId id="920" r:id="rId13"/>
    <p:sldId id="921" r:id="rId14"/>
    <p:sldId id="849" r:id="rId15"/>
    <p:sldId id="850" r:id="rId16"/>
    <p:sldId id="814" r:id="rId17"/>
    <p:sldId id="923" r:id="rId18"/>
    <p:sldId id="926" r:id="rId19"/>
    <p:sldId id="927" r:id="rId20"/>
    <p:sldId id="928" r:id="rId21"/>
    <p:sldId id="930" r:id="rId22"/>
  </p:sldIdLst>
  <p:sldSz cx="9144000" cy="6858000" type="screen4x3"/>
  <p:notesSz cx="6858000" cy="9144000"/>
  <p:defaultTextStyle>
    <a:defPPr>
      <a:defRPr lang="zh-TW"/>
    </a:defPPr>
    <a:lvl1pPr algn="l" rtl="0" fontAlgn="base">
      <a:spcBef>
        <a:spcPct val="0"/>
      </a:spcBef>
      <a:spcAft>
        <a:spcPct val="0"/>
      </a:spcAft>
      <a:defRPr kumimoji="1" sz="4400"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4400"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4400"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4400"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44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44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44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44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4400"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FF"/>
    <a:srgbClr val="FF3399"/>
    <a:srgbClr val="FF7C80"/>
    <a:srgbClr val="33CC33"/>
    <a:srgbClr val="FF00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5" autoAdjust="0"/>
    <p:restoredTop sz="77702" autoAdjust="0"/>
  </p:normalViewPr>
  <p:slideViewPr>
    <p:cSldViewPr>
      <p:cViewPr>
        <p:scale>
          <a:sx n="66" d="100"/>
          <a:sy n="66" d="100"/>
        </p:scale>
        <p:origin x="-930" y="102"/>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385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385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385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9F3ADFC-3344-4796-BE14-4B99769C7A9D}" type="slidenum">
              <a:rPr lang="en-US" altLang="zh-TW"/>
              <a:pPr>
                <a:defRPr/>
              </a:pPr>
              <a:t>‹#›</a:t>
            </a:fld>
            <a:endParaRPr lang="en-US" altLang="zh-TW"/>
          </a:p>
        </p:txBody>
      </p:sp>
    </p:spTree>
    <p:extLst>
      <p:ext uri="{BB962C8B-B14F-4D97-AF65-F5344CB8AC3E}">
        <p14:creationId xmlns:p14="http://schemas.microsoft.com/office/powerpoint/2010/main" val="3138066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2CE112F-8E32-4F03-916E-F436DEE09106}" type="slidenum">
              <a:rPr lang="en-US" altLang="zh-TW"/>
              <a:pPr>
                <a:defRPr/>
              </a:pPr>
              <a:t>‹#›</a:t>
            </a:fld>
            <a:endParaRPr lang="en-US" altLang="zh-TW"/>
          </a:p>
        </p:txBody>
      </p:sp>
    </p:spTree>
    <p:extLst>
      <p:ext uri="{BB962C8B-B14F-4D97-AF65-F5344CB8AC3E}">
        <p14:creationId xmlns:p14="http://schemas.microsoft.com/office/powerpoint/2010/main" val="3222566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ubmed/1854099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1854099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tph.doh.gov.tw/main.php?index=news_detail&amp;pid=0&amp;iid=336&amp;no=a0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r-HR" altLang="zh-TW" smtClean="0">
              <a:latin typeface="Arial" pitchFamily="34" charset="0"/>
            </a:endParaRPr>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r" eaLnBrk="1" hangingPunct="1"/>
            <a:fld id="{2AFBE29C-611A-47B0-8F16-227F166F71E2}" type="slidenum">
              <a:rPr kumimoji="0" lang="en-US" altLang="zh-TW" sz="1200">
                <a:latin typeface="Calibri" pitchFamily="34" charset="0"/>
              </a:rPr>
              <a:pPr algn="r" eaLnBrk="1" hangingPunct="1"/>
              <a:t>1</a:t>
            </a:fld>
            <a:endParaRPr kumimoji="0" lang="en-US" altLang="zh-TW"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r" eaLnBrk="1" hangingPunct="1"/>
            <a:fld id="{A74E323C-B698-48B7-94E4-7EE766D32AF7}" type="slidenum">
              <a:rPr kumimoji="0" lang="zh-TW" altLang="en-US" sz="1200">
                <a:latin typeface="Times New Roman" pitchFamily="18" charset="0"/>
              </a:rPr>
              <a:pPr algn="r" eaLnBrk="1" hangingPunct="1"/>
              <a:t>4</a:t>
            </a:fld>
            <a:endParaRPr kumimoji="0" lang="en-US" altLang="zh-TW" sz="120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latin typeface="Arial" pitchFamily="34" charset="0"/>
              </a:rPr>
              <a:t> </a:t>
            </a:r>
            <a:r>
              <a:rPr lang="en-US" altLang="zh-TW" smtClean="0">
                <a:latin typeface="Arial" pitchFamily="34" charset="0"/>
              </a:rPr>
              <a:t>In our previous studies, we also found</a:t>
            </a:r>
            <a:r>
              <a:rPr lang="en-US" altLang="zh-TW" smtClean="0">
                <a:latin typeface="Arial" pitchFamily="34" charset="0"/>
                <a:hlinkClick r:id="rId3"/>
              </a:rPr>
              <a:t> prenatal smoke exposure may increse the risk of AD in the offspring</a:t>
            </a:r>
            <a:r>
              <a:rPr lang="en-US" altLang="zh-TW" smtClean="0">
                <a:latin typeface="Arial" pitchFamily="34" charset="0"/>
              </a:rPr>
              <a:t> </a:t>
            </a:r>
          </a:p>
          <a:p>
            <a:r>
              <a:rPr lang="en-US" altLang="zh-TW" smtClean="0">
                <a:latin typeface="Arial" pitchFamily="34" charset="0"/>
              </a:rPr>
              <a:t>109 (cotinine &lt;0.16ng/ml), 36 (cotinine 0.16~14 ng/ml)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9" tIns="47414" rIns="94829" bIns="47414" anchor="b"/>
          <a:lstStyle>
            <a:lvl1pPr defTabSz="947738" eaLnBrk="0" hangingPunct="0">
              <a:defRPr kumimoji="1" sz="4400">
                <a:solidFill>
                  <a:schemeClr val="tx1"/>
                </a:solidFill>
                <a:latin typeface="Arial" pitchFamily="34" charset="0"/>
                <a:ea typeface="新細明體" pitchFamily="18" charset="-120"/>
              </a:defRPr>
            </a:lvl1pPr>
            <a:lvl2pPr marL="742950" indent="-285750" defTabSz="947738" eaLnBrk="0" hangingPunct="0">
              <a:defRPr kumimoji="1" sz="4400">
                <a:solidFill>
                  <a:schemeClr val="tx1"/>
                </a:solidFill>
                <a:latin typeface="Arial" pitchFamily="34" charset="0"/>
                <a:ea typeface="新細明體" pitchFamily="18" charset="-120"/>
              </a:defRPr>
            </a:lvl2pPr>
            <a:lvl3pPr marL="1143000" indent="-228600" defTabSz="947738" eaLnBrk="0" hangingPunct="0">
              <a:defRPr kumimoji="1" sz="4400">
                <a:solidFill>
                  <a:schemeClr val="tx1"/>
                </a:solidFill>
                <a:latin typeface="Arial" pitchFamily="34" charset="0"/>
                <a:ea typeface="新細明體" pitchFamily="18" charset="-120"/>
              </a:defRPr>
            </a:lvl3pPr>
            <a:lvl4pPr marL="1600200" indent="-228600" defTabSz="947738" eaLnBrk="0" hangingPunct="0">
              <a:defRPr kumimoji="1" sz="4400">
                <a:solidFill>
                  <a:schemeClr val="tx1"/>
                </a:solidFill>
                <a:latin typeface="Arial" pitchFamily="34" charset="0"/>
                <a:ea typeface="新細明體" pitchFamily="18" charset="-120"/>
              </a:defRPr>
            </a:lvl4pPr>
            <a:lvl5pPr marL="2057400" indent="-228600" defTabSz="947738" eaLnBrk="0" hangingPunct="0">
              <a:defRPr kumimoji="1" sz="4400">
                <a:solidFill>
                  <a:schemeClr val="tx1"/>
                </a:solidFill>
                <a:latin typeface="Arial" pitchFamily="34" charset="0"/>
                <a:ea typeface="新細明體" pitchFamily="18" charset="-120"/>
              </a:defRPr>
            </a:lvl5pPr>
            <a:lvl6pPr marL="2514600" indent="-228600" defTabSz="947738"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defTabSz="947738"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defTabSz="947738"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defTabSz="947738"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r" eaLnBrk="1" hangingPunct="1"/>
            <a:fld id="{2717DDE1-56C5-4C96-889C-61BE968CFA24}" type="slidenum">
              <a:rPr kumimoji="0" lang="zh-TW" altLang="en-US" sz="1200">
                <a:latin typeface="Times New Roman" pitchFamily="18" charset="0"/>
                <a:ea typeface="HGｺﾞｼｯｸE"/>
                <a:cs typeface="HGｺﾞｼｯｸE"/>
              </a:rPr>
              <a:pPr algn="r" eaLnBrk="1" hangingPunct="1"/>
              <a:t>5</a:t>
            </a:fld>
            <a:endParaRPr kumimoji="0" lang="en-US" altLang="zh-TW" sz="1200">
              <a:latin typeface="Times New Roman" pitchFamily="18" charset="0"/>
              <a:ea typeface="HGｺﾞｼｯｸE"/>
              <a:cs typeface="HGｺﾞｼｯｸE"/>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9" tIns="47414" rIns="94829" bIns="47414"/>
          <a:lstStyle/>
          <a:p>
            <a:r>
              <a:rPr lang="zh-TW" altLang="en-US" smtClean="0">
                <a:latin typeface="Arial" pitchFamily="34" charset="0"/>
              </a:rPr>
              <a:t> </a:t>
            </a:r>
            <a:r>
              <a:rPr lang="en-US" altLang="zh-TW" smtClean="0">
                <a:latin typeface="Arial" pitchFamily="34" charset="0"/>
              </a:rPr>
              <a:t>In our previous studies, we also found</a:t>
            </a:r>
            <a:r>
              <a:rPr lang="en-US" altLang="zh-TW" smtClean="0">
                <a:latin typeface="Arial" pitchFamily="34" charset="0"/>
                <a:hlinkClick r:id="rId3"/>
              </a:rPr>
              <a:t> prenatal smoke exposure may increse the risk of AD in the offspring</a:t>
            </a:r>
            <a:r>
              <a:rPr lang="en-US" altLang="zh-TW" smtClean="0">
                <a:latin typeface="Arial" pitchFamily="34" charset="0"/>
              </a:rPr>
              <a:t> </a:t>
            </a:r>
          </a:p>
          <a:p>
            <a:r>
              <a:rPr lang="en-US" altLang="zh-TW" smtClean="0">
                <a:latin typeface="Arial" pitchFamily="34" charset="0"/>
              </a:rPr>
              <a:t>109 (cotinine &lt;0.16ng/ml), 36 (cotinine 0.16~14 ng/ml)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Arial" pitchFamily="34" charset="0"/>
              </a:rPr>
              <a:t>The TCEAS provides an extensive dataset </a:t>
            </a:r>
          </a:p>
          <a:p>
            <a:r>
              <a:rPr lang="zh-TW" altLang="en-US" smtClean="0">
                <a:latin typeface="Arial" pitchFamily="34" charset="0"/>
              </a:rPr>
              <a:t>研究對象分佈地區主要為新莊及周邊地區，包含三重、蘆洲、五股、泰山、林口、樹林、土城、板橋、中和及永和等地區（圖</a:t>
            </a:r>
            <a:r>
              <a:rPr lang="en-US" altLang="zh-TW" smtClean="0">
                <a:latin typeface="Arial" pitchFamily="34" charset="0"/>
              </a:rPr>
              <a:t>2</a:t>
            </a:r>
            <a:r>
              <a:rPr lang="zh-TW" altLang="en-US" smtClean="0">
                <a:latin typeface="Arial" pitchFamily="34" charset="0"/>
              </a:rPr>
              <a:t>），個案總數為</a:t>
            </a:r>
            <a:r>
              <a:rPr lang="en-US" altLang="zh-TW" smtClean="0">
                <a:latin typeface="Arial" pitchFamily="34" charset="0"/>
              </a:rPr>
              <a:t>3040</a:t>
            </a:r>
            <a:r>
              <a:rPr lang="zh-TW" altLang="en-US" smtClean="0">
                <a:latin typeface="Arial" pitchFamily="34" charset="0"/>
              </a:rPr>
              <a:t>人，排除</a:t>
            </a:r>
            <a:r>
              <a:rPr lang="en-US" altLang="zh-TW" smtClean="0">
                <a:latin typeface="Arial" pitchFamily="34" charset="0"/>
              </a:rPr>
              <a:t>59</a:t>
            </a:r>
            <a:r>
              <a:rPr lang="zh-TW" altLang="en-US" smtClean="0">
                <a:latin typeface="Arial" pitchFamily="34" charset="0"/>
              </a:rPr>
              <a:t>位因為居住地址填寫異常、遺漏、無法判別及非新北市地區地址的研究對象與</a:t>
            </a:r>
            <a:r>
              <a:rPr lang="en-US" altLang="zh-TW" smtClean="0">
                <a:latin typeface="Arial" pitchFamily="34" charset="0"/>
              </a:rPr>
              <a:t>6</a:t>
            </a:r>
            <a:r>
              <a:rPr lang="zh-TW" altLang="en-US" smtClean="0">
                <a:latin typeface="Arial" pitchFamily="34" charset="0"/>
              </a:rPr>
              <a:t>位因為居住地址距離空氣品質監測站超過</a:t>
            </a:r>
            <a:r>
              <a:rPr lang="en-US" altLang="zh-TW" smtClean="0">
                <a:latin typeface="Arial" pitchFamily="34" charset="0"/>
              </a:rPr>
              <a:t>10 km</a:t>
            </a:r>
            <a:r>
              <a:rPr lang="zh-TW" altLang="en-US" smtClean="0">
                <a:latin typeface="Arial" pitchFamily="34" charset="0"/>
              </a:rPr>
              <a:t>以上的研究對象，共排除</a:t>
            </a:r>
            <a:r>
              <a:rPr lang="en-US" altLang="zh-TW" smtClean="0">
                <a:latin typeface="Arial" pitchFamily="34" charset="0"/>
              </a:rPr>
              <a:t>65</a:t>
            </a:r>
            <a:r>
              <a:rPr lang="zh-TW" altLang="en-US" smtClean="0">
                <a:latin typeface="Arial" pitchFamily="34" charset="0"/>
              </a:rPr>
              <a:t>位個案，最後參與研究人數為</a:t>
            </a:r>
            <a:r>
              <a:rPr lang="en-US" altLang="zh-TW" smtClean="0">
                <a:latin typeface="Arial" pitchFamily="34" charset="0"/>
              </a:rPr>
              <a:t>2975</a:t>
            </a:r>
            <a:r>
              <a:rPr lang="zh-TW" altLang="en-US" smtClean="0">
                <a:latin typeface="Arial" pitchFamily="34" charset="0"/>
              </a:rPr>
              <a:t>位。</a:t>
            </a:r>
          </a:p>
        </p:txBody>
      </p:sp>
      <p:sp>
        <p:nvSpPr>
          <p:cNvPr id="30724"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r" eaLnBrk="1" hangingPunct="1"/>
            <a:fld id="{04A2C813-1A5A-4480-AE68-0E627154D7F0}" type="slidenum">
              <a:rPr kumimoji="0" lang="en-US" altLang="zh-TW" sz="1200">
                <a:latin typeface="Calibri" pitchFamily="34" charset="0"/>
              </a:rPr>
              <a:pPr algn="r" eaLnBrk="1" hangingPunct="1"/>
              <a:t>11</a:t>
            </a:fld>
            <a:endParaRPr kumimoji="0" lang="en-US" altLang="zh-TW"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17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smtClean="0">
                <a:latin typeface="Arial" pitchFamily="34" charset="0"/>
              </a:rPr>
              <a:t>為了提供社區兒童之健康照護</a:t>
            </a:r>
            <a:r>
              <a:rPr lang="en-US" altLang="zh-TW" smtClean="0">
                <a:latin typeface="Arial" pitchFamily="34" charset="0"/>
              </a:rPr>
              <a:t>,</a:t>
            </a:r>
            <a:r>
              <a:rPr lang="zh-TW" altLang="zh-TW" smtClean="0">
                <a:latin typeface="Arial" pitchFamily="34" charset="0"/>
              </a:rPr>
              <a:t>我幫忙</a:t>
            </a:r>
            <a:r>
              <a:rPr lang="en-US" altLang="zh-TW" u="sng" smtClean="0">
                <a:latin typeface="Arial" pitchFamily="34" charset="0"/>
                <a:hlinkClick r:id="rId3" tooltip="連結到新莊市幼童全面醫療巡迴健檢開始囉！"/>
              </a:rPr>
              <a:t>幼稚園學童之全面巡迴健檢</a:t>
            </a:r>
            <a:r>
              <a:rPr lang="en-US" altLang="zh-TW" smtClean="0">
                <a:latin typeface="Arial" pitchFamily="34" charset="0"/>
              </a:rPr>
              <a:t>,</a:t>
            </a:r>
            <a:r>
              <a:rPr lang="zh-TW" altLang="zh-TW" smtClean="0">
                <a:latin typeface="Arial" pitchFamily="34" charset="0"/>
              </a:rPr>
              <a:t>並爭取經費進行幼稚園學童免費過敏原皮膚檢測及尿液篩檢活動</a:t>
            </a:r>
            <a:r>
              <a:rPr lang="en-US" altLang="zh-TW" smtClean="0">
                <a:latin typeface="Arial" pitchFamily="34" charset="0"/>
              </a:rPr>
              <a:t>,</a:t>
            </a:r>
            <a:r>
              <a:rPr lang="zh-TW" altLang="zh-TW" smtClean="0">
                <a:latin typeface="Arial" pitchFamily="34" charset="0"/>
              </a:rPr>
              <a:t>引起老師及家長之熱烈迴響</a:t>
            </a:r>
            <a:r>
              <a:rPr lang="en-US" altLang="zh-TW" smtClean="0">
                <a:latin typeface="Arial" pitchFamily="34" charset="0"/>
              </a:rPr>
              <a:t>,</a:t>
            </a:r>
            <a:r>
              <a:rPr lang="zh-TW" altLang="zh-TW" smtClean="0">
                <a:latin typeface="Arial" pitchFamily="34" charset="0"/>
              </a:rPr>
              <a:t>並入圍台灣兒童醫療貢獻獎</a:t>
            </a:r>
            <a:r>
              <a:rPr lang="en-US" altLang="zh-TW" smtClean="0">
                <a:latin typeface="Arial" pitchFamily="34" charset="0"/>
              </a:rPr>
              <a:t>  </a:t>
            </a:r>
            <a:r>
              <a:rPr lang="zh-TW" altLang="zh-TW" smtClean="0">
                <a:latin typeface="Arial" pitchFamily="34" charset="0"/>
              </a:rPr>
              <a:t>。</a:t>
            </a:r>
          </a:p>
          <a:p>
            <a:endParaRPr lang="zh-TW" altLang="en-US" smtClean="0">
              <a:latin typeface="Arial" pitchFamily="34" charset="0"/>
            </a:endParaRPr>
          </a:p>
        </p:txBody>
      </p:sp>
      <p:sp>
        <p:nvSpPr>
          <p:cNvPr id="31748"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r" eaLnBrk="1" hangingPunct="1"/>
            <a:fld id="{9D4B4B6C-3C4D-42D2-BBD0-B65132C6BE2B}" type="slidenum">
              <a:rPr lang="en-US" altLang="zh-TW" sz="1200"/>
              <a:pPr algn="r" eaLnBrk="1" hangingPunct="1"/>
              <a:t>12</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a:ln/>
        </p:spPr>
      </p:sp>
      <p:sp>
        <p:nvSpPr>
          <p:cNvPr id="337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33796"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r" eaLnBrk="1" hangingPunct="1"/>
            <a:fld id="{CCB4379F-A99B-46C3-BE51-28ECCF00E12E}" type="slidenum">
              <a:rPr lang="en-US" altLang="zh-TW" sz="1200"/>
              <a:pPr algn="r" eaLnBrk="1" hangingPunct="1"/>
              <a:t>14</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80946C-E885-46FF-A10E-63AAAA122C9D}" type="slidenum">
              <a:rPr lang="en-US" altLang="zh-TW"/>
              <a:pPr>
                <a:defRPr/>
              </a:pPr>
              <a:t>‹#›</a:t>
            </a:fld>
            <a:endParaRPr lang="en-US" altLang="zh-TW"/>
          </a:p>
        </p:txBody>
      </p:sp>
    </p:spTree>
    <p:extLst>
      <p:ext uri="{BB962C8B-B14F-4D97-AF65-F5344CB8AC3E}">
        <p14:creationId xmlns:p14="http://schemas.microsoft.com/office/powerpoint/2010/main" val="303739938"/>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7500" y="457200"/>
            <a:ext cx="1790700" cy="5638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295400" y="457200"/>
            <a:ext cx="52197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E59B6E6-5F01-4CFA-9D01-4F99D5492A11}" type="slidenum">
              <a:rPr lang="en-US" altLang="zh-TW"/>
              <a:pPr>
                <a:defRPr/>
              </a:pPr>
              <a:t>‹#›</a:t>
            </a:fld>
            <a:endParaRPr lang="en-US" altLang="zh-TW"/>
          </a:p>
        </p:txBody>
      </p:sp>
    </p:spTree>
    <p:extLst>
      <p:ext uri="{BB962C8B-B14F-4D97-AF65-F5344CB8AC3E}">
        <p14:creationId xmlns:p14="http://schemas.microsoft.com/office/powerpoint/2010/main" val="2439112871"/>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457200"/>
            <a:ext cx="7162800" cy="990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295400" y="1676400"/>
            <a:ext cx="7162800" cy="44196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4800510-CC81-44E9-9BE4-7CF720E551A4}" type="slidenum">
              <a:rPr lang="en-US" altLang="zh-TW"/>
              <a:pPr>
                <a:defRPr/>
              </a:pPr>
              <a:t>‹#›</a:t>
            </a:fld>
            <a:endParaRPr lang="en-US" altLang="zh-TW"/>
          </a:p>
        </p:txBody>
      </p:sp>
    </p:spTree>
    <p:extLst>
      <p:ext uri="{BB962C8B-B14F-4D97-AF65-F5344CB8AC3E}">
        <p14:creationId xmlns:p14="http://schemas.microsoft.com/office/powerpoint/2010/main" val="3039332132"/>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295400" y="457200"/>
            <a:ext cx="7162800" cy="9906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295400" y="1676400"/>
            <a:ext cx="7162800" cy="44196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5C63C19-14B9-4613-88CB-426788881399}" type="slidenum">
              <a:rPr lang="en-US" altLang="zh-TW"/>
              <a:pPr>
                <a:defRPr/>
              </a:pPr>
              <a:t>‹#›</a:t>
            </a:fld>
            <a:endParaRPr lang="en-US" altLang="zh-TW"/>
          </a:p>
        </p:txBody>
      </p:sp>
    </p:spTree>
    <p:extLst>
      <p:ext uri="{BB962C8B-B14F-4D97-AF65-F5344CB8AC3E}">
        <p14:creationId xmlns:p14="http://schemas.microsoft.com/office/powerpoint/2010/main" val="1190731631"/>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457200"/>
            <a:ext cx="7162800" cy="990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295400" y="1676400"/>
            <a:ext cx="35052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953000" y="1676400"/>
            <a:ext cx="35052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1ABF004-316C-4F50-8374-5A2A700FCB0C}" type="slidenum">
              <a:rPr lang="en-US" altLang="zh-TW"/>
              <a:pPr>
                <a:defRPr/>
              </a:pPr>
              <a:t>‹#›</a:t>
            </a:fld>
            <a:endParaRPr lang="en-US" altLang="zh-TW"/>
          </a:p>
        </p:txBody>
      </p:sp>
    </p:spTree>
    <p:extLst>
      <p:ext uri="{BB962C8B-B14F-4D97-AF65-F5344CB8AC3E}">
        <p14:creationId xmlns:p14="http://schemas.microsoft.com/office/powerpoint/2010/main" val="1658844342"/>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295400" y="457200"/>
            <a:ext cx="7162800" cy="5638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EDA0278-83A2-4D61-949E-E2842057E0B5}" type="slidenum">
              <a:rPr lang="en-US" altLang="zh-TW"/>
              <a:pPr>
                <a:defRPr/>
              </a:pPr>
              <a:t>‹#›</a:t>
            </a:fld>
            <a:endParaRPr lang="en-US" altLang="zh-TW"/>
          </a:p>
        </p:txBody>
      </p:sp>
    </p:spTree>
    <p:extLst>
      <p:ext uri="{BB962C8B-B14F-4D97-AF65-F5344CB8AC3E}">
        <p14:creationId xmlns:p14="http://schemas.microsoft.com/office/powerpoint/2010/main" val="2175679191"/>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smtClean="0"/>
            </a:lvl1pPr>
          </a:lstStyle>
          <a:p>
            <a:pPr>
              <a:defRPr/>
            </a:pPr>
            <a:fld id="{CEAC7A90-2EFF-468D-98A9-F6034C90E62B}" type="datetimeFigureOut">
              <a:rPr lang="en-US" altLang="zh-TW"/>
              <a:pPr>
                <a:defRPr/>
              </a:pPr>
              <a:t>10/13/2015</a:t>
            </a:fld>
            <a:endParaRPr lang="en-US" altLang="zh-TW"/>
          </a:p>
        </p:txBody>
      </p:sp>
      <p:sp>
        <p:nvSpPr>
          <p:cNvPr id="5" name="Footer Placeholder 4"/>
          <p:cNvSpPr>
            <a:spLocks noGrp="1"/>
          </p:cNvSpPr>
          <p:nvPr>
            <p:ph type="ftr" sz="quarter" idx="11"/>
          </p:nvPr>
        </p:nvSpPr>
        <p:spPr/>
        <p:txBody>
          <a:bodyPr/>
          <a:lstStyle>
            <a:lvl1pPr>
              <a:defRPr smtClean="0"/>
            </a:lvl1pPr>
          </a:lstStyle>
          <a:p>
            <a:pPr>
              <a:defRPr/>
            </a:pPr>
            <a:endParaRPr lang="en-US" altLang="zh-TW"/>
          </a:p>
        </p:txBody>
      </p:sp>
      <p:sp>
        <p:nvSpPr>
          <p:cNvPr id="6" name="Slide Number Placeholder 5"/>
          <p:cNvSpPr>
            <a:spLocks noGrp="1"/>
          </p:cNvSpPr>
          <p:nvPr>
            <p:ph type="sldNum" sz="quarter" idx="12"/>
          </p:nvPr>
        </p:nvSpPr>
        <p:spPr/>
        <p:txBody>
          <a:bodyPr/>
          <a:lstStyle>
            <a:lvl1pPr>
              <a:defRPr smtClean="0"/>
            </a:lvl1pPr>
          </a:lstStyle>
          <a:p>
            <a:pPr>
              <a:defRPr/>
            </a:pPr>
            <a:fld id="{3AB84F54-62D5-42C2-AF4B-FA4D0014B71A}" type="slidenum">
              <a:rPr lang="en-US" altLang="zh-TW"/>
              <a:pPr>
                <a:defRPr/>
              </a:pPr>
              <a:t>‹#›</a:t>
            </a:fld>
            <a:endParaRPr lang="en-US" altLang="zh-TW"/>
          </a:p>
        </p:txBody>
      </p:sp>
    </p:spTree>
    <p:extLst>
      <p:ext uri="{BB962C8B-B14F-4D97-AF65-F5344CB8AC3E}">
        <p14:creationId xmlns:p14="http://schemas.microsoft.com/office/powerpoint/2010/main" val="2549053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9" y="2167"/>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9" y="977"/>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45"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95"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4463"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zh-TW" altLang="en-US" noProof="0" smtClean="0"/>
              <a:t>按一下以編輯母片標題樣式</a:t>
            </a:r>
          </a:p>
        </p:txBody>
      </p:sp>
      <p:sp>
        <p:nvSpPr>
          <p:cNvPr id="44446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zh-TW" altLang="en-US" noProof="0" smtClean="0"/>
              <a:t>按一下以編輯母片副標題樣式</a:t>
            </a:r>
          </a:p>
        </p:txBody>
      </p:sp>
      <p:sp>
        <p:nvSpPr>
          <p:cNvPr id="46" name="Rectangle 44"/>
          <p:cNvSpPr>
            <a:spLocks noGrp="1" noChangeArrowheads="1"/>
          </p:cNvSpPr>
          <p:nvPr>
            <p:ph type="dt" sz="half" idx="10"/>
          </p:nvPr>
        </p:nvSpPr>
        <p:spPr>
          <a:xfrm>
            <a:off x="457200" y="6248400"/>
            <a:ext cx="2133600" cy="457200"/>
          </a:xfrm>
        </p:spPr>
        <p:txBody>
          <a:bodyPr/>
          <a:lstStyle>
            <a:lvl1pPr>
              <a:defRPr smtClean="0"/>
            </a:lvl1pPr>
          </a:lstStyle>
          <a:p>
            <a:pPr>
              <a:defRPr/>
            </a:pPr>
            <a:fld id="{94A0A02C-E302-4A1A-9729-5330180B5BC5}" type="datetimeFigureOut">
              <a:rPr lang="zh-TW" altLang="en-US"/>
              <a:pPr>
                <a:defRPr/>
              </a:pPr>
              <a:t>2015/10/13</a:t>
            </a:fld>
            <a:endParaRPr lang="en-US" altLang="zh-TW"/>
          </a:p>
        </p:txBody>
      </p:sp>
      <p:sp>
        <p:nvSpPr>
          <p:cNvPr id="47" name="Rectangle 45"/>
          <p:cNvSpPr>
            <a:spLocks noGrp="1" noChangeArrowheads="1"/>
          </p:cNvSpPr>
          <p:nvPr>
            <p:ph type="ftr" sz="quarter" idx="11"/>
          </p:nvPr>
        </p:nvSpPr>
        <p:spPr/>
        <p:txBody>
          <a:bodyPr/>
          <a:lstStyle>
            <a:lvl1pPr>
              <a:defRPr smtClean="0"/>
            </a:lvl1pPr>
          </a:lstStyle>
          <a:p>
            <a:pPr>
              <a:defRPr/>
            </a:pPr>
            <a:endParaRPr lang="en-US" altLang="zh-TW"/>
          </a:p>
        </p:txBody>
      </p:sp>
      <p:sp>
        <p:nvSpPr>
          <p:cNvPr id="48" name="Rectangle 46"/>
          <p:cNvSpPr>
            <a:spLocks noGrp="1" noChangeArrowheads="1"/>
          </p:cNvSpPr>
          <p:nvPr>
            <p:ph type="sldNum" sz="quarter" idx="12"/>
          </p:nvPr>
        </p:nvSpPr>
        <p:spPr/>
        <p:txBody>
          <a:bodyPr/>
          <a:lstStyle>
            <a:lvl1pPr>
              <a:defRPr smtClean="0"/>
            </a:lvl1pPr>
          </a:lstStyle>
          <a:p>
            <a:pPr>
              <a:defRPr/>
            </a:pPr>
            <a:fld id="{77DFF48B-586C-42F2-8F6C-15E17A57E056}" type="slidenum">
              <a:rPr lang="zh-TW" altLang="en-US"/>
              <a:pPr>
                <a:defRPr/>
              </a:pPr>
              <a:t>‹#›</a:t>
            </a:fld>
            <a:endParaRPr lang="en-US" altLang="zh-TW"/>
          </a:p>
        </p:txBody>
      </p:sp>
    </p:spTree>
    <p:extLst>
      <p:ext uri="{BB962C8B-B14F-4D97-AF65-F5344CB8AC3E}">
        <p14:creationId xmlns:p14="http://schemas.microsoft.com/office/powerpoint/2010/main" val="2921090504"/>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A8E585D4-E3A0-402D-92AF-40ED90304532}" type="datetimeFigureOut">
              <a:rPr lang="zh-TW" altLang="en-US"/>
              <a:pPr>
                <a:defRPr/>
              </a:pPr>
              <a:t>2015/10/13</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B9658D9D-B4EB-4153-9231-AF9527A042C5}" type="slidenum">
              <a:rPr lang="zh-TW" altLang="en-US"/>
              <a:pPr>
                <a:defRPr/>
              </a:pPr>
              <a:t>‹#›</a:t>
            </a:fld>
            <a:endParaRPr lang="en-US" altLang="zh-TW"/>
          </a:p>
        </p:txBody>
      </p:sp>
    </p:spTree>
    <p:extLst>
      <p:ext uri="{BB962C8B-B14F-4D97-AF65-F5344CB8AC3E}">
        <p14:creationId xmlns:p14="http://schemas.microsoft.com/office/powerpoint/2010/main" val="1012885633"/>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fld id="{57D5B487-8463-4705-B157-111394F96890}" type="datetimeFigureOut">
              <a:rPr lang="zh-TW" altLang="en-US"/>
              <a:pPr>
                <a:defRPr/>
              </a:pPr>
              <a:t>2015/10/13</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38401C4A-8A5F-474B-9DFA-4859B50D2F17}" type="slidenum">
              <a:rPr lang="zh-TW" altLang="en-US"/>
              <a:pPr>
                <a:defRPr/>
              </a:pPr>
              <a:t>‹#›</a:t>
            </a:fld>
            <a:endParaRPr lang="en-US" altLang="zh-TW"/>
          </a:p>
        </p:txBody>
      </p:sp>
    </p:spTree>
    <p:extLst>
      <p:ext uri="{BB962C8B-B14F-4D97-AF65-F5344CB8AC3E}">
        <p14:creationId xmlns:p14="http://schemas.microsoft.com/office/powerpoint/2010/main" val="2641414037"/>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fld id="{7D763DD9-0829-4A5E-8B27-D5493682FB8B}" type="datetimeFigureOut">
              <a:rPr lang="zh-TW" altLang="en-US"/>
              <a:pPr>
                <a:defRPr/>
              </a:pPr>
              <a:t>2015/10/13</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F6684216-3D8C-46CF-999C-90DCFF9B5031}" type="slidenum">
              <a:rPr lang="zh-TW" altLang="en-US"/>
              <a:pPr>
                <a:defRPr/>
              </a:pPr>
              <a:t>‹#›</a:t>
            </a:fld>
            <a:endParaRPr lang="en-US" altLang="zh-TW"/>
          </a:p>
        </p:txBody>
      </p:sp>
    </p:spTree>
    <p:extLst>
      <p:ext uri="{BB962C8B-B14F-4D97-AF65-F5344CB8AC3E}">
        <p14:creationId xmlns:p14="http://schemas.microsoft.com/office/powerpoint/2010/main" val="1682850308"/>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661E3B6-F58C-4E6F-A97B-619D0556E844}" type="slidenum">
              <a:rPr lang="en-US" altLang="zh-TW"/>
              <a:pPr>
                <a:defRPr/>
              </a:pPr>
              <a:t>‹#›</a:t>
            </a:fld>
            <a:endParaRPr lang="en-US" altLang="zh-TW"/>
          </a:p>
        </p:txBody>
      </p:sp>
    </p:spTree>
    <p:extLst>
      <p:ext uri="{BB962C8B-B14F-4D97-AF65-F5344CB8AC3E}">
        <p14:creationId xmlns:p14="http://schemas.microsoft.com/office/powerpoint/2010/main" val="2883472673"/>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B66E7541-AD17-47D3-8B2E-556BD518D124}" type="datetimeFigureOut">
              <a:rPr lang="zh-TW" altLang="en-US"/>
              <a:pPr>
                <a:defRPr/>
              </a:pPr>
              <a:t>2015/10/13</a:t>
            </a:fld>
            <a:endParaRPr lang="en-US" altLang="zh-TW"/>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9"/>
          <p:cNvSpPr>
            <a:spLocks noGrp="1" noChangeArrowheads="1"/>
          </p:cNvSpPr>
          <p:nvPr>
            <p:ph type="sldNum" sz="quarter" idx="12"/>
          </p:nvPr>
        </p:nvSpPr>
        <p:spPr>
          <a:ln/>
        </p:spPr>
        <p:txBody>
          <a:bodyPr/>
          <a:lstStyle>
            <a:lvl1pPr>
              <a:defRPr/>
            </a:lvl1pPr>
          </a:lstStyle>
          <a:p>
            <a:pPr>
              <a:defRPr/>
            </a:pPr>
            <a:fld id="{50D76F7A-1402-412E-83E2-5DB8A948ADED}" type="slidenum">
              <a:rPr lang="zh-TW" altLang="en-US"/>
              <a:pPr>
                <a:defRPr/>
              </a:pPr>
              <a:t>‹#›</a:t>
            </a:fld>
            <a:endParaRPr lang="en-US" altLang="zh-TW"/>
          </a:p>
        </p:txBody>
      </p:sp>
    </p:spTree>
    <p:extLst>
      <p:ext uri="{BB962C8B-B14F-4D97-AF65-F5344CB8AC3E}">
        <p14:creationId xmlns:p14="http://schemas.microsoft.com/office/powerpoint/2010/main" val="174679170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fld id="{799FA702-B369-4403-86FE-81BFA7D9B3CB}" type="datetimeFigureOut">
              <a:rPr lang="zh-TW" altLang="en-US"/>
              <a:pPr>
                <a:defRPr/>
              </a:pPr>
              <a:t>2015/10/13</a:t>
            </a:fld>
            <a:endParaRPr lang="en-US" altLang="zh-TW"/>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9"/>
          <p:cNvSpPr>
            <a:spLocks noGrp="1" noChangeArrowheads="1"/>
          </p:cNvSpPr>
          <p:nvPr>
            <p:ph type="sldNum" sz="quarter" idx="12"/>
          </p:nvPr>
        </p:nvSpPr>
        <p:spPr>
          <a:ln/>
        </p:spPr>
        <p:txBody>
          <a:bodyPr/>
          <a:lstStyle>
            <a:lvl1pPr>
              <a:defRPr/>
            </a:lvl1pPr>
          </a:lstStyle>
          <a:p>
            <a:pPr>
              <a:defRPr/>
            </a:pPr>
            <a:fld id="{22A0F850-8FA8-4855-B367-B23B272468D0}" type="slidenum">
              <a:rPr lang="zh-TW" altLang="en-US"/>
              <a:pPr>
                <a:defRPr/>
              </a:pPr>
              <a:t>‹#›</a:t>
            </a:fld>
            <a:endParaRPr lang="en-US" altLang="zh-TW"/>
          </a:p>
        </p:txBody>
      </p:sp>
    </p:spTree>
    <p:extLst>
      <p:ext uri="{BB962C8B-B14F-4D97-AF65-F5344CB8AC3E}">
        <p14:creationId xmlns:p14="http://schemas.microsoft.com/office/powerpoint/2010/main" val="419892711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13B2F978-E918-4703-B05A-3EC041601381}" type="datetimeFigureOut">
              <a:rPr lang="zh-TW" altLang="en-US"/>
              <a:pPr>
                <a:defRPr/>
              </a:pPr>
              <a:t>2015/10/13</a:t>
            </a:fld>
            <a:endParaRPr lang="en-US" altLang="zh-TW"/>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9"/>
          <p:cNvSpPr>
            <a:spLocks noGrp="1" noChangeArrowheads="1"/>
          </p:cNvSpPr>
          <p:nvPr>
            <p:ph type="sldNum" sz="quarter" idx="12"/>
          </p:nvPr>
        </p:nvSpPr>
        <p:spPr>
          <a:ln/>
        </p:spPr>
        <p:txBody>
          <a:bodyPr/>
          <a:lstStyle>
            <a:lvl1pPr>
              <a:defRPr/>
            </a:lvl1pPr>
          </a:lstStyle>
          <a:p>
            <a:pPr>
              <a:defRPr/>
            </a:pPr>
            <a:fld id="{FF6A255E-B9D1-4E54-A247-A4FE06A1F4AD}" type="slidenum">
              <a:rPr lang="zh-TW" altLang="en-US"/>
              <a:pPr>
                <a:defRPr/>
              </a:pPr>
              <a:t>‹#›</a:t>
            </a:fld>
            <a:endParaRPr lang="en-US" altLang="zh-TW"/>
          </a:p>
        </p:txBody>
      </p:sp>
    </p:spTree>
    <p:extLst>
      <p:ext uri="{BB962C8B-B14F-4D97-AF65-F5344CB8AC3E}">
        <p14:creationId xmlns:p14="http://schemas.microsoft.com/office/powerpoint/2010/main" val="1806163100"/>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390F9E1B-DE41-4408-AE94-9008ACEDF494}" type="datetimeFigureOut">
              <a:rPr lang="zh-TW" altLang="en-US"/>
              <a:pPr>
                <a:defRPr/>
              </a:pPr>
              <a:t>2015/10/13</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F353EF30-B750-42B4-B3D1-3C7EB72E6C53}" type="slidenum">
              <a:rPr lang="zh-TW" altLang="en-US"/>
              <a:pPr>
                <a:defRPr/>
              </a:pPr>
              <a:t>‹#›</a:t>
            </a:fld>
            <a:endParaRPr lang="en-US" altLang="zh-TW"/>
          </a:p>
        </p:txBody>
      </p:sp>
    </p:spTree>
    <p:extLst>
      <p:ext uri="{BB962C8B-B14F-4D97-AF65-F5344CB8AC3E}">
        <p14:creationId xmlns:p14="http://schemas.microsoft.com/office/powerpoint/2010/main" val="2167229102"/>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A43A309A-24A5-42A0-A9B9-5F04A13D431A}" type="datetimeFigureOut">
              <a:rPr lang="zh-TW" altLang="en-US"/>
              <a:pPr>
                <a:defRPr/>
              </a:pPr>
              <a:t>2015/10/13</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7E7A0B26-578C-4486-A6F7-8FFA48405801}" type="slidenum">
              <a:rPr lang="zh-TW" altLang="en-US"/>
              <a:pPr>
                <a:defRPr/>
              </a:pPr>
              <a:t>‹#›</a:t>
            </a:fld>
            <a:endParaRPr lang="en-US" altLang="zh-TW"/>
          </a:p>
        </p:txBody>
      </p:sp>
    </p:spTree>
    <p:extLst>
      <p:ext uri="{BB962C8B-B14F-4D97-AF65-F5344CB8AC3E}">
        <p14:creationId xmlns:p14="http://schemas.microsoft.com/office/powerpoint/2010/main" val="290951173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B311BDD7-D63B-4439-BAD6-B8444239771C}" type="datetimeFigureOut">
              <a:rPr lang="zh-TW" altLang="en-US"/>
              <a:pPr>
                <a:defRPr/>
              </a:pPr>
              <a:t>2015/10/13</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D3A0D25C-2C58-4134-82C5-ACEEC6BA6F8E}" type="slidenum">
              <a:rPr lang="zh-TW" altLang="en-US"/>
              <a:pPr>
                <a:defRPr/>
              </a:pPr>
              <a:t>‹#›</a:t>
            </a:fld>
            <a:endParaRPr lang="en-US" altLang="zh-TW"/>
          </a:p>
        </p:txBody>
      </p:sp>
    </p:spTree>
    <p:extLst>
      <p:ext uri="{BB962C8B-B14F-4D97-AF65-F5344CB8AC3E}">
        <p14:creationId xmlns:p14="http://schemas.microsoft.com/office/powerpoint/2010/main" val="1342637574"/>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E37766B2-D52C-4EA6-AD24-B4B167B06FF1}" type="datetimeFigureOut">
              <a:rPr lang="zh-TW" altLang="en-US"/>
              <a:pPr>
                <a:defRPr/>
              </a:pPr>
              <a:t>2015/10/13</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8EC75593-2E55-4F6D-BF18-1A88F4A6E2CC}" type="slidenum">
              <a:rPr lang="zh-TW" altLang="en-US"/>
              <a:pPr>
                <a:defRPr/>
              </a:pPr>
              <a:t>‹#›</a:t>
            </a:fld>
            <a:endParaRPr lang="en-US" altLang="zh-TW"/>
          </a:p>
        </p:txBody>
      </p:sp>
    </p:spTree>
    <p:extLst>
      <p:ext uri="{BB962C8B-B14F-4D97-AF65-F5344CB8AC3E}">
        <p14:creationId xmlns:p14="http://schemas.microsoft.com/office/powerpoint/2010/main" val="3483477976"/>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r>
              <a:rPr lang="zh-TW" altLang="en-US"/>
              <a:t>按一下以編輯母片標題樣式</a:t>
            </a:r>
          </a:p>
        </p:txBody>
      </p:sp>
      <p:sp>
        <p:nvSpPr>
          <p:cNvPr id="3075"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9D0E2C4-5775-49D1-8A89-B6E748B3D2F3}" type="slidenum">
              <a:rPr lang="en-US" altLang="zh-TW"/>
              <a:pPr>
                <a:defRPr/>
              </a:pPr>
              <a:t>‹#›</a:t>
            </a:fld>
            <a:endParaRPr lang="en-US" altLang="zh-TW"/>
          </a:p>
        </p:txBody>
      </p:sp>
    </p:spTree>
    <p:extLst>
      <p:ext uri="{BB962C8B-B14F-4D97-AF65-F5344CB8AC3E}">
        <p14:creationId xmlns:p14="http://schemas.microsoft.com/office/powerpoint/2010/main" val="1036731344"/>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r>
              <a:rPr lang="zh-TW" altLang="en-US"/>
              <a:t>按一下以編輯母片標題樣式</a:t>
            </a:r>
          </a:p>
        </p:txBody>
      </p:sp>
      <p:sp>
        <p:nvSpPr>
          <p:cNvPr id="3075"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9613968-1098-43D3-A004-E527FC047ECD}" type="slidenum">
              <a:rPr lang="en-US" altLang="zh-TW"/>
              <a:pPr>
                <a:defRPr/>
              </a:pPr>
              <a:t>‹#›</a:t>
            </a:fld>
            <a:endParaRPr lang="en-US" altLang="zh-TW"/>
          </a:p>
        </p:txBody>
      </p:sp>
    </p:spTree>
    <p:extLst>
      <p:ext uri="{BB962C8B-B14F-4D97-AF65-F5344CB8AC3E}">
        <p14:creationId xmlns:p14="http://schemas.microsoft.com/office/powerpoint/2010/main" val="1626008458"/>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01B71D1-AEC0-413A-9621-C2919F67B11C}" type="slidenum">
              <a:rPr lang="en-US" altLang="zh-TW"/>
              <a:pPr>
                <a:defRPr/>
              </a:pPr>
              <a:t>‹#›</a:t>
            </a:fld>
            <a:endParaRPr lang="en-US" altLang="zh-TW"/>
          </a:p>
        </p:txBody>
      </p:sp>
    </p:spTree>
    <p:extLst>
      <p:ext uri="{BB962C8B-B14F-4D97-AF65-F5344CB8AC3E}">
        <p14:creationId xmlns:p14="http://schemas.microsoft.com/office/powerpoint/2010/main" val="170034799"/>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B2788BE-1380-414A-B634-20929E3A2D35}" type="slidenum">
              <a:rPr lang="en-US" altLang="zh-TW"/>
              <a:pPr>
                <a:defRPr/>
              </a:pPr>
              <a:t>‹#›</a:t>
            </a:fld>
            <a:endParaRPr lang="en-US" altLang="zh-TW"/>
          </a:p>
        </p:txBody>
      </p:sp>
    </p:spTree>
    <p:extLst>
      <p:ext uri="{BB962C8B-B14F-4D97-AF65-F5344CB8AC3E}">
        <p14:creationId xmlns:p14="http://schemas.microsoft.com/office/powerpoint/2010/main" val="1889012146"/>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A3F58DD-5A8F-4F10-BFFE-7CF4BFE90003}" type="slidenum">
              <a:rPr lang="en-US" altLang="zh-TW"/>
              <a:pPr>
                <a:defRPr/>
              </a:pPr>
              <a:t>‹#›</a:t>
            </a:fld>
            <a:endParaRPr lang="en-US" altLang="zh-TW"/>
          </a:p>
        </p:txBody>
      </p:sp>
    </p:spTree>
    <p:extLst>
      <p:ext uri="{BB962C8B-B14F-4D97-AF65-F5344CB8AC3E}">
        <p14:creationId xmlns:p14="http://schemas.microsoft.com/office/powerpoint/2010/main" val="2629291233"/>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5BC2F2C-C314-45CD-AAD2-0B77FF552DB2}" type="slidenum">
              <a:rPr lang="en-US" altLang="zh-TW"/>
              <a:pPr>
                <a:defRPr/>
              </a:pPr>
              <a:t>‹#›</a:t>
            </a:fld>
            <a:endParaRPr lang="en-US" altLang="zh-TW"/>
          </a:p>
        </p:txBody>
      </p:sp>
    </p:spTree>
    <p:extLst>
      <p:ext uri="{BB962C8B-B14F-4D97-AF65-F5344CB8AC3E}">
        <p14:creationId xmlns:p14="http://schemas.microsoft.com/office/powerpoint/2010/main" val="29736285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B99C1EF-1D23-4EAD-8F0F-D641F0BCC484}" type="slidenum">
              <a:rPr lang="en-US" altLang="zh-TW"/>
              <a:pPr>
                <a:defRPr/>
              </a:pPr>
              <a:t>‹#›</a:t>
            </a:fld>
            <a:endParaRPr lang="en-US" altLang="zh-TW"/>
          </a:p>
        </p:txBody>
      </p:sp>
    </p:spTree>
    <p:extLst>
      <p:ext uri="{BB962C8B-B14F-4D97-AF65-F5344CB8AC3E}">
        <p14:creationId xmlns:p14="http://schemas.microsoft.com/office/powerpoint/2010/main" val="250639358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5F9D3DA-7F61-48C4-81E8-87179576A3A5}" type="slidenum">
              <a:rPr lang="en-US" altLang="zh-TW"/>
              <a:pPr>
                <a:defRPr/>
              </a:pPr>
              <a:t>‹#›</a:t>
            </a:fld>
            <a:endParaRPr lang="en-US" altLang="zh-TW"/>
          </a:p>
        </p:txBody>
      </p:sp>
    </p:spTree>
    <p:extLst>
      <p:ext uri="{BB962C8B-B14F-4D97-AF65-F5344CB8AC3E}">
        <p14:creationId xmlns:p14="http://schemas.microsoft.com/office/powerpoint/2010/main" val="1701273681"/>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2ABA23-256C-452C-B981-3AF6A757175F}" type="slidenum">
              <a:rPr lang="en-US" altLang="zh-TW"/>
              <a:pPr>
                <a:defRPr/>
              </a:pPr>
              <a:t>‹#›</a:t>
            </a:fld>
            <a:endParaRPr lang="en-US" altLang="zh-TW"/>
          </a:p>
        </p:txBody>
      </p:sp>
    </p:spTree>
    <p:extLst>
      <p:ext uri="{BB962C8B-B14F-4D97-AF65-F5344CB8AC3E}">
        <p14:creationId xmlns:p14="http://schemas.microsoft.com/office/powerpoint/2010/main" val="911329808"/>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smtClean="0"/>
            </a:lvl1pPr>
          </a:lstStyle>
          <a:p>
            <a:pPr>
              <a:defRPr/>
            </a:pPr>
            <a:endParaRPr lang="en-US" altLang="zh-TW"/>
          </a:p>
        </p:txBody>
      </p:sp>
      <p:sp>
        <p:nvSpPr>
          <p:cNvPr id="1029"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smtClean="0"/>
            </a:lvl1pPr>
          </a:lstStyle>
          <a:p>
            <a:pPr>
              <a:defRPr/>
            </a:pPr>
            <a:endParaRPr lang="en-US" altLang="zh-TW"/>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smtClean="0"/>
            </a:lvl1pPr>
          </a:lstStyle>
          <a:p>
            <a:pPr>
              <a:defRPr/>
            </a:pPr>
            <a:fld id="{4C4F2B60-2BB1-4609-AAD8-CC224113C5E0}" type="slidenum">
              <a:rPr lang="en-US" altLang="zh-TW"/>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68" r:id="rId15"/>
  </p:sldLayoutIdLst>
  <p:transition>
    <p:split orient="vert"/>
  </p:transition>
  <p:timing>
    <p:tnLst>
      <p:par>
        <p:cTn id="1" dur="indefinite" restart="never" nodeType="tmRoot"/>
      </p:par>
    </p:tnLst>
  </p:timing>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40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40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40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40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40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40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40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5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7" name="Group 4"/>
            <p:cNvGrpSpPr>
              <a:grpSpLocks/>
            </p:cNvGrpSpPr>
            <p:nvPr/>
          </p:nvGrpSpPr>
          <p:grpSpPr bwMode="auto">
            <a:xfrm rot="14964908" flipH="1">
              <a:off x="104" y="2441"/>
              <a:ext cx="452" cy="444"/>
              <a:chOff x="1727" y="866"/>
              <a:chExt cx="129" cy="157"/>
            </a:xfrm>
          </p:grpSpPr>
          <p:sp>
            <p:nvSpPr>
              <p:cNvPr id="2095"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9" name="Group 9"/>
            <p:cNvGrpSpPr>
              <a:grpSpLocks/>
            </p:cNvGrpSpPr>
            <p:nvPr/>
          </p:nvGrpSpPr>
          <p:grpSpPr bwMode="auto">
            <a:xfrm rot="416244">
              <a:off x="9" y="1746"/>
              <a:ext cx="1771" cy="1741"/>
              <a:chOff x="41" y="2787"/>
              <a:chExt cx="902" cy="833"/>
            </a:xfrm>
          </p:grpSpPr>
          <p:sp>
            <p:nvSpPr>
              <p:cNvPr id="2086"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14"/>
              <p:cNvSpPr>
                <a:spLocks/>
              </p:cNvSpPr>
              <p:nvPr userDrawn="1"/>
            </p:nvSpPr>
            <p:spPr bwMode="ltGray">
              <a:xfrm rot="373331" flipH="1">
                <a:off x="289" y="3135"/>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91" name="Group 15"/>
              <p:cNvGrpSpPr>
                <a:grpSpLocks/>
              </p:cNvGrpSpPr>
              <p:nvPr userDrawn="1"/>
            </p:nvGrpSpPr>
            <p:grpSpPr bwMode="auto">
              <a:xfrm rot="10886446" flipH="1">
                <a:off x="335" y="3251"/>
                <a:ext cx="608" cy="369"/>
                <a:chOff x="-366" y="1704"/>
                <a:chExt cx="608" cy="369"/>
              </a:xfrm>
            </p:grpSpPr>
            <p:sp>
              <p:nvSpPr>
                <p:cNvPr id="2092"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18"/>
                <p:cNvSpPr>
                  <a:spLocks/>
                </p:cNvSpPr>
                <p:nvPr userDrawn="1"/>
              </p:nvSpPr>
              <p:spPr bwMode="ltGray">
                <a:xfrm rot="4200091">
                  <a:off x="199" y="1720"/>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60" name="Group 19"/>
            <p:cNvGrpSpPr>
              <a:grpSpLocks/>
            </p:cNvGrpSpPr>
            <p:nvPr/>
          </p:nvGrpSpPr>
          <p:grpSpPr bwMode="auto">
            <a:xfrm rot="6248562">
              <a:off x="343" y="3854"/>
              <a:ext cx="392" cy="424"/>
              <a:chOff x="1727" y="866"/>
              <a:chExt cx="129" cy="157"/>
            </a:xfrm>
          </p:grpSpPr>
          <p:sp>
            <p:nvSpPr>
              <p:cNvPr id="2083" name="Freeform 2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2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1" name="Group 23"/>
            <p:cNvGrpSpPr>
              <a:grpSpLocks/>
            </p:cNvGrpSpPr>
            <p:nvPr/>
          </p:nvGrpSpPr>
          <p:grpSpPr bwMode="auto">
            <a:xfrm rot="5003157">
              <a:off x="249" y="1102"/>
              <a:ext cx="412" cy="500"/>
              <a:chOff x="1727" y="866"/>
              <a:chExt cx="129" cy="157"/>
            </a:xfrm>
          </p:grpSpPr>
          <p:sp>
            <p:nvSpPr>
              <p:cNvPr id="2080"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2" name="Group 27"/>
            <p:cNvGrpSpPr>
              <a:grpSpLocks/>
            </p:cNvGrpSpPr>
            <p:nvPr/>
          </p:nvGrpSpPr>
          <p:grpSpPr bwMode="auto">
            <a:xfrm>
              <a:off x="815" y="0"/>
              <a:ext cx="345" cy="367"/>
              <a:chOff x="1727" y="866"/>
              <a:chExt cx="129" cy="157"/>
            </a:xfrm>
          </p:grpSpPr>
          <p:sp>
            <p:nvSpPr>
              <p:cNvPr id="2077"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3437"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43439"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smtClean="0">
                <a:latin typeface="+mn-lt"/>
              </a:defRPr>
            </a:lvl1pPr>
          </a:lstStyle>
          <a:p>
            <a:pPr>
              <a:defRPr/>
            </a:pPr>
            <a:fld id="{A1524E01-6AAC-4563-9BC0-9E40AD8A585F}" type="datetimeFigureOut">
              <a:rPr lang="zh-TW" altLang="en-US"/>
              <a:pPr>
                <a:defRPr/>
              </a:pPr>
              <a:t>2015/10/13</a:t>
            </a:fld>
            <a:endParaRPr lang="en-US" altLang="zh-TW"/>
          </a:p>
        </p:txBody>
      </p:sp>
      <p:sp>
        <p:nvSpPr>
          <p:cNvPr id="443440"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kumimoji="0" sz="1400" smtClean="0">
                <a:latin typeface="+mn-lt"/>
              </a:defRPr>
            </a:lvl1pPr>
          </a:lstStyle>
          <a:p>
            <a:pPr>
              <a:defRPr/>
            </a:pPr>
            <a:endParaRPr lang="en-US" altLang="zh-TW"/>
          </a:p>
        </p:txBody>
      </p:sp>
      <p:sp>
        <p:nvSpPr>
          <p:cNvPr id="443441"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smtClean="0">
                <a:latin typeface="+mn-lt"/>
              </a:defRPr>
            </a:lvl1pPr>
          </a:lstStyle>
          <a:p>
            <a:pPr>
              <a:defRPr/>
            </a:pPr>
            <a:fld id="{AD8AA909-4B7A-4A12-9261-4ABE25AE5EB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169"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ransition>
    <p:split orient="ver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Rectangle 4"/>
          <p:cNvSpPr>
            <a:spLocks noGrp="1" noChangeArrowheads="1"/>
          </p:cNvSpPr>
          <p:nvPr>
            <p:ph type="dt" sz="half" idx="2"/>
          </p:nvPr>
        </p:nvSpPr>
        <p:spPr bwMode="auto">
          <a:xfrm>
            <a:off x="228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000" smtClean="0">
                <a:solidFill>
                  <a:srgbClr val="FFFFCC"/>
                </a:solidFill>
              </a:defRPr>
            </a:lvl1pPr>
          </a:lstStyle>
          <a:p>
            <a:pPr>
              <a:defRPr/>
            </a:pPr>
            <a:endParaRPr lang="en-US" altLang="zh-TW"/>
          </a:p>
        </p:txBody>
      </p:sp>
      <p:sp>
        <p:nvSpPr>
          <p:cNvPr id="8" name="Rectangle 5"/>
          <p:cNvSpPr>
            <a:spLocks noGrp="1" noChangeArrowheads="1"/>
          </p:cNvSpPr>
          <p:nvPr>
            <p:ph type="ftr" sz="quarter" idx="3"/>
          </p:nvPr>
        </p:nvSpPr>
        <p:spPr bwMode="auto">
          <a:xfrm>
            <a:off x="2362200" y="6248400"/>
            <a:ext cx="4343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000" smtClean="0">
                <a:solidFill>
                  <a:srgbClr val="FFFFCC"/>
                </a:solidFill>
              </a:defRPr>
            </a:lvl1pPr>
          </a:lstStyle>
          <a:p>
            <a:pPr>
              <a:defRPr/>
            </a:pPr>
            <a:endParaRPr lang="en-US" altLang="zh-TW"/>
          </a:p>
        </p:txBody>
      </p:sp>
      <p:sp>
        <p:nvSpPr>
          <p:cNvPr id="9" name="Rectangle 6"/>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000" smtClean="0">
                <a:solidFill>
                  <a:srgbClr val="FFFFCC"/>
                </a:solidFill>
              </a:defRPr>
            </a:lvl1pPr>
          </a:lstStyle>
          <a:p>
            <a:pPr>
              <a:defRPr/>
            </a:pPr>
            <a:fld id="{8A218BC5-453A-424B-AEF8-90EABC21FAEA}" type="slidenum">
              <a:rPr lang="en-US" altLang="zh-TW"/>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4166" r:id="rId1"/>
  </p:sldLayoutIdLst>
  <p:transition>
    <p:split orient="vert"/>
  </p:transition>
  <p:txStyles>
    <p:titleStyle>
      <a:lvl1pPr algn="l" rtl="0" eaLnBrk="0" fontAlgn="base" hangingPunct="0">
        <a:spcBef>
          <a:spcPct val="0"/>
        </a:spcBef>
        <a:spcAft>
          <a:spcPct val="0"/>
        </a:spcAft>
        <a:defRPr kumimoji="1" sz="4000">
          <a:solidFill>
            <a:schemeClr val="tx2"/>
          </a:solidFill>
          <a:latin typeface="Arial" pitchFamily="34" charset="0"/>
          <a:ea typeface="+mj-ea"/>
          <a:cs typeface="+mj-cs"/>
        </a:defRPr>
      </a:lvl1pPr>
      <a:lvl2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2pPr>
      <a:lvl3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3pPr>
      <a:lvl4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4pPr>
      <a:lvl5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5pPr>
      <a:lvl6pPr marL="457200" algn="l" rtl="0" fontAlgn="base">
        <a:spcBef>
          <a:spcPct val="0"/>
        </a:spcBef>
        <a:spcAft>
          <a:spcPct val="0"/>
        </a:spcAft>
        <a:defRPr kumimoji="1" sz="40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40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40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40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Rectangle 4"/>
          <p:cNvSpPr>
            <a:spLocks noGrp="1" noChangeArrowheads="1"/>
          </p:cNvSpPr>
          <p:nvPr>
            <p:ph type="dt" sz="half" idx="2"/>
          </p:nvPr>
        </p:nvSpPr>
        <p:spPr bwMode="auto">
          <a:xfrm>
            <a:off x="228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000" smtClean="0">
                <a:solidFill>
                  <a:srgbClr val="FFFFCC"/>
                </a:solidFill>
              </a:defRPr>
            </a:lvl1pPr>
          </a:lstStyle>
          <a:p>
            <a:pPr>
              <a:defRPr/>
            </a:pPr>
            <a:endParaRPr lang="en-US" altLang="zh-TW"/>
          </a:p>
        </p:txBody>
      </p:sp>
      <p:sp>
        <p:nvSpPr>
          <p:cNvPr id="8" name="Rectangle 5"/>
          <p:cNvSpPr>
            <a:spLocks noGrp="1" noChangeArrowheads="1"/>
          </p:cNvSpPr>
          <p:nvPr>
            <p:ph type="ftr" sz="quarter" idx="3"/>
          </p:nvPr>
        </p:nvSpPr>
        <p:spPr bwMode="auto">
          <a:xfrm>
            <a:off x="2362200" y="6248400"/>
            <a:ext cx="4343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000" smtClean="0">
                <a:solidFill>
                  <a:srgbClr val="FFFFCC"/>
                </a:solidFill>
              </a:defRPr>
            </a:lvl1pPr>
          </a:lstStyle>
          <a:p>
            <a:pPr>
              <a:defRPr/>
            </a:pPr>
            <a:endParaRPr lang="en-US" altLang="zh-TW"/>
          </a:p>
        </p:txBody>
      </p:sp>
      <p:sp>
        <p:nvSpPr>
          <p:cNvPr id="9" name="Rectangle 6"/>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000" smtClean="0">
                <a:solidFill>
                  <a:srgbClr val="FFFFCC"/>
                </a:solidFill>
              </a:defRPr>
            </a:lvl1pPr>
          </a:lstStyle>
          <a:p>
            <a:pPr>
              <a:defRPr/>
            </a:pPr>
            <a:fld id="{67EBB4D6-F414-4B7A-BB9C-8D00B6D84382}" type="slidenum">
              <a:rPr lang="en-US" altLang="zh-TW"/>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4167" r:id="rId1"/>
  </p:sldLayoutIdLst>
  <p:transition>
    <p:split orient="vert"/>
  </p:transition>
  <p:txStyles>
    <p:titleStyle>
      <a:lvl1pPr algn="l" rtl="0" eaLnBrk="0" fontAlgn="base" hangingPunct="0">
        <a:spcBef>
          <a:spcPct val="0"/>
        </a:spcBef>
        <a:spcAft>
          <a:spcPct val="0"/>
        </a:spcAft>
        <a:defRPr kumimoji="1" sz="4000">
          <a:solidFill>
            <a:schemeClr val="tx2"/>
          </a:solidFill>
          <a:latin typeface="Arial" pitchFamily="34" charset="0"/>
          <a:ea typeface="+mj-ea"/>
          <a:cs typeface="+mj-cs"/>
        </a:defRPr>
      </a:lvl1pPr>
      <a:lvl2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2pPr>
      <a:lvl3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3pPr>
      <a:lvl4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4pPr>
      <a:lvl5pPr algn="l" rtl="0" eaLnBrk="0" fontAlgn="base" hangingPunct="0">
        <a:spcBef>
          <a:spcPct val="0"/>
        </a:spcBef>
        <a:spcAft>
          <a:spcPct val="0"/>
        </a:spcAft>
        <a:defRPr kumimoji="1" sz="4000">
          <a:solidFill>
            <a:schemeClr val="tx2"/>
          </a:solidFill>
          <a:latin typeface="Arial" pitchFamily="34" charset="0"/>
          <a:ea typeface="新細明體" pitchFamily="18" charset="-120"/>
        </a:defRPr>
      </a:lvl5pPr>
      <a:lvl6pPr marL="457200" algn="l" rtl="0" fontAlgn="base">
        <a:spcBef>
          <a:spcPct val="0"/>
        </a:spcBef>
        <a:spcAft>
          <a:spcPct val="0"/>
        </a:spcAft>
        <a:defRPr kumimoji="1" sz="40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40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40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40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j636@gmail.com"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www.ncbi.nlm.nih.gov/pubmed/21601844" TargetMode="External"/><Relationship Id="rId13" Type="http://schemas.openxmlformats.org/officeDocument/2006/relationships/hyperlink" Target="http://www.ncbi.nlm.nih.gov/pubmed?term=Wang%20IJ%5bAuthor%5d&amp;cauthor=true&amp;cauthor_uid=25015713" TargetMode="External"/><Relationship Id="rId3" Type="http://schemas.openxmlformats.org/officeDocument/2006/relationships/hyperlink" Target="http://www.ncbi.nlm.nih.gov/pubmed?term=Wang%20IJ%5bAuthor%5d&amp;cauthor=true&amp;cauthor_uid=24161446" TargetMode="External"/><Relationship Id="rId7" Type="http://schemas.openxmlformats.org/officeDocument/2006/relationships/hyperlink" Target="http://www.ncbi.nlm.nih.gov/pubmed?term=Chen%20PC%5bAuthor%5d&amp;cauthor=true&amp;cauthor_uid=24161446" TargetMode="External"/><Relationship Id="rId12" Type="http://schemas.openxmlformats.org/officeDocument/2006/relationships/hyperlink" Target="http://www.ncbi.nlm.nih.gov/pubmed?term=Lin%20CY%5bAuthor%5d&amp;cauthor=true&amp;cauthor_uid=25015713" TargetMode="External"/><Relationship Id="rId2" Type="http://schemas.openxmlformats.org/officeDocument/2006/relationships/hyperlink" Target="http://ntur.lib.ntu.edu.tw/items-by-author?author=LIN,+SAN-CHI" TargetMode="External"/><Relationship Id="rId1" Type="http://schemas.openxmlformats.org/officeDocument/2006/relationships/slideLayout" Target="../slideLayouts/slideLayout1.xml"/><Relationship Id="rId6" Type="http://schemas.openxmlformats.org/officeDocument/2006/relationships/hyperlink" Target="http://www.ncbi.nlm.nih.gov/pubmed?term=Hsieh%20WS%5bAuthor%5d&amp;cauthor=true&amp;cauthor_uid=24161446" TargetMode="External"/><Relationship Id="rId11" Type="http://schemas.openxmlformats.org/officeDocument/2006/relationships/hyperlink" Target="http://www.ncbi.nlm.nih.gov/pubmed?term=Lin%20YS%5bAuthor%5d&amp;cauthor=true&amp;cauthor_uid=25015713" TargetMode="External"/><Relationship Id="rId5" Type="http://schemas.openxmlformats.org/officeDocument/2006/relationships/hyperlink" Target="http://www.ncbi.nlm.nih.gov/pubmed?term=Lin%20YJ%5bAuthor%5d&amp;cauthor=true&amp;cauthor_uid=24161446" TargetMode="External"/><Relationship Id="rId10" Type="http://schemas.openxmlformats.org/officeDocument/2006/relationships/hyperlink" Target="http://www.ncbi.nlm.nih.gov/pubmed?term=Hwang%20YH%5bAuthor%5d&amp;cauthor=true&amp;cauthor_uid=25015713" TargetMode="External"/><Relationship Id="rId4" Type="http://schemas.openxmlformats.org/officeDocument/2006/relationships/hyperlink" Target="http://www.ncbi.nlm.nih.gov/pubmed?term=Lin%20CC%5bAuthor%5d&amp;cauthor=true&amp;cauthor_uid=24161446" TargetMode="External"/><Relationship Id="rId9" Type="http://schemas.openxmlformats.org/officeDocument/2006/relationships/hyperlink" Target="http://www.ncbi.nlm.nih.gov/pubmed/24161446" TargetMode="External"/><Relationship Id="rId14" Type="http://schemas.openxmlformats.org/officeDocument/2006/relationships/hyperlink" Target="http://www.ncbi.nlm.nih.gov/pubmed/?term=Incense+burning+at+home+and+the+blood+lead+level+of+preschoole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itechnol.com/cell-biology-research-therapy.php"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omicsonline.com/open-access/immunome-research.php" TargetMode="External"/><Relationship Id="rId4" Type="http://schemas.openxmlformats.org/officeDocument/2006/relationships/hyperlink" Target="http://scitechnol.com/infectious-diseases-immunological-techniques.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immunologysummit2014.conferenceseries.net/"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omicsonline.org/membership.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hyperlink" Target="http://www.ncbi.nlm.nih.gov/pubmed?term=%22Lin%20WC%22%5bAuthor%5d" TargetMode="External"/><Relationship Id="rId13" Type="http://schemas.openxmlformats.org/officeDocument/2006/relationships/hyperlink" Target="http://www.ncbi.nlm.nih.gov/pubmed?term=%22Chen%20CL%22%5bAuthor%5d" TargetMode="External"/><Relationship Id="rId18" Type="http://schemas.openxmlformats.org/officeDocument/2006/relationships/hyperlink" Target="http://www.ncbi.nlm.nih.gov/pubmed?term=%22Chen%20TE%22%5bAuthor%5d" TargetMode="External"/><Relationship Id="rId26" Type="http://schemas.openxmlformats.org/officeDocument/2006/relationships/hyperlink" Target="http://www.ncbi.nlm.nih.gov/pubmed?term=%22Guo%20YL%22%5bAuthor%5d" TargetMode="External"/><Relationship Id="rId3" Type="http://schemas.openxmlformats.org/officeDocument/2006/relationships/hyperlink" Target="http://www.ncbi.nlm.nih.gov/pubmed?term=%22Wang%20SJ%22%5bAuthor%5d" TargetMode="External"/><Relationship Id="rId21" Type="http://schemas.openxmlformats.org/officeDocument/2006/relationships/hyperlink" Target="http://www.ncbi.nlm.nih.gov/pubmed?term=%22Chen%20CJ%22%5bAuthor%5d" TargetMode="External"/><Relationship Id="rId7" Type="http://schemas.openxmlformats.org/officeDocument/2006/relationships/hyperlink" Target="http://www.ncbi.nlm.nih.gov/pubmed?term=%22Lu%20MY%22%5bAuthor%5d" TargetMode="External"/><Relationship Id="rId12" Type="http://schemas.openxmlformats.org/officeDocument/2006/relationships/hyperlink" Target="http://www.ncbi.nlm.nih.gov/pubmed?term=%22Yang%20YH%22%5bAuthor%5d" TargetMode="External"/><Relationship Id="rId17" Type="http://schemas.openxmlformats.org/officeDocument/2006/relationships/hyperlink" Target="http://www.ncbi.nlm.nih.gov/pubmed?term=%22Chao%20SJ%22%5bAuthor%5d" TargetMode="External"/><Relationship Id="rId25" Type="http://schemas.openxmlformats.org/officeDocument/2006/relationships/hyperlink" Target="http://www.ncbi.nlm.nih.gov/pubmed?term=%22Wu%20KY%22%5bAuthor%5d" TargetMode="External"/><Relationship Id="rId2" Type="http://schemas.openxmlformats.org/officeDocument/2006/relationships/hyperlink" Target="http://www.ncbi.nlm.nih.gov/pubmed?term=%22Wang%20IJ%22%5bAuthor%5d" TargetMode="External"/><Relationship Id="rId16" Type="http://schemas.openxmlformats.org/officeDocument/2006/relationships/hyperlink" Target="http://www.ncbi.nlm.nih.gov/pubmed?term=%22Wu%20YN%22%5bAuthor%5d" TargetMode="External"/><Relationship Id="rId20" Type="http://schemas.openxmlformats.org/officeDocument/2006/relationships/hyperlink" Target="http://www.ncbi.nlm.nih.gov/pubmed?term=%22Chen%20HH%22%5bAuthor%5d" TargetMode="External"/><Relationship Id="rId29" Type="http://schemas.openxmlformats.org/officeDocument/2006/relationships/hyperlink" Target="http://www.ncbi.nlm.nih.gov/pubmed?term=%22Chen%20PC%22%5bAuthor%5d" TargetMode="External"/><Relationship Id="rId1" Type="http://schemas.openxmlformats.org/officeDocument/2006/relationships/slideLayout" Target="../slideLayouts/slideLayout1.xml"/><Relationship Id="rId6" Type="http://schemas.openxmlformats.org/officeDocument/2006/relationships/hyperlink" Target="http://www.ncbi.nlm.nih.gov/pubmed?term=%22Chiang%20BL%22%5bAuthor%5d" TargetMode="External"/><Relationship Id="rId11" Type="http://schemas.openxmlformats.org/officeDocument/2006/relationships/hyperlink" Target="http://www.ncbi.nlm.nih.gov/pubmed?term=%22Lin%20YT%22%5bAuthor%5d" TargetMode="External"/><Relationship Id="rId24" Type="http://schemas.openxmlformats.org/officeDocument/2006/relationships/hyperlink" Target="http://www.ncbi.nlm.nih.gov/pubmed?term=%22Hsieh%20WS%22%5bAuthor%5d" TargetMode="External"/><Relationship Id="rId5" Type="http://schemas.openxmlformats.org/officeDocument/2006/relationships/hyperlink" Target="http://www.ncbi.nlm.nih.gov/pubmed?term=%22Lin%20SJ%22%5bAuthor%5d" TargetMode="External"/><Relationship Id="rId15" Type="http://schemas.openxmlformats.org/officeDocument/2006/relationships/hyperlink" Target="http://www.ncbi.nlm.nih.gov/pubmed?term=%22Hwang%20KC%22%5bAuthor%5d" TargetMode="External"/><Relationship Id="rId23" Type="http://schemas.openxmlformats.org/officeDocument/2006/relationships/hyperlink" Target="http://www.ncbi.nlm.nih.gov/pubmed?term=%22Lee%20WT%22%5bAuthor%5d" TargetMode="External"/><Relationship Id="rId28" Type="http://schemas.openxmlformats.org/officeDocument/2006/relationships/hyperlink" Target="http://www.ncbi.nlm.nih.gov/pubmed?term=%22Jee%20SH%22%5bAuthor%5d" TargetMode="External"/><Relationship Id="rId10" Type="http://schemas.openxmlformats.org/officeDocument/2006/relationships/hyperlink" Target="http://www.ncbi.nlm.nih.gov/pubmed?term=%22Lin%20KH%22%5bAuthor%5d" TargetMode="External"/><Relationship Id="rId19" Type="http://schemas.openxmlformats.org/officeDocument/2006/relationships/hyperlink" Target="http://www.ncbi.nlm.nih.gov/pubmed?term=%22Huang%20LM%22%5bAuthor%5d" TargetMode="External"/><Relationship Id="rId4" Type="http://schemas.openxmlformats.org/officeDocument/2006/relationships/hyperlink" Target="http://www.ncbi.nlm.nih.gov/pubmed?term=%22Yan%20DC%22%5bAuthor%5d" TargetMode="External"/><Relationship Id="rId9" Type="http://schemas.openxmlformats.org/officeDocument/2006/relationships/hyperlink" Target="http://www.ncbi.nlm.nih.gov/pubmed?term=%22Lin%20DT%22%5bAuthor%5d" TargetMode="External"/><Relationship Id="rId14" Type="http://schemas.openxmlformats.org/officeDocument/2006/relationships/hyperlink" Target="http://www.ncbi.nlm.nih.gov/pubmed?term=%22Tsai%20YH%22%5bAuthor%5d" TargetMode="External"/><Relationship Id="rId22" Type="http://schemas.openxmlformats.org/officeDocument/2006/relationships/hyperlink" Target="http://www.ncbi.nlm.nih.gov/pubmed?term=%22Lee%20PI%22%5bAuthor%5d" TargetMode="External"/><Relationship Id="rId27" Type="http://schemas.openxmlformats.org/officeDocument/2006/relationships/hyperlink" Target="http://www.ncbi.nlm.nih.gov/pubmed?term=%22Hwang%20YH%22%5bAuthor%5d"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ncbi.nlm.nih.gov/pubmed?term=%22Chen%20PC%22%5bAuthor%5d" TargetMode="External"/><Relationship Id="rId13" Type="http://schemas.openxmlformats.org/officeDocument/2006/relationships/hyperlink" Target="http://www.ncbi.nlm.nih.gov/pubmed?term=%22Kao%20YM%22%5bAuthor%5d" TargetMode="External"/><Relationship Id="rId18" Type="http://schemas.openxmlformats.org/officeDocument/2006/relationships/hyperlink" Target="http://www.ncbi.nlm.nih.gov/pubmed?term=%22Leonardi%20G%22%5bAuthor%5d" TargetMode="External"/><Relationship Id="rId3" Type="http://schemas.openxmlformats.org/officeDocument/2006/relationships/hyperlink" Target="http://www.ncbi.nlm.nih.gov/pubmed?term=%22Hsieh%20WS%22%5bAuthor%5d" TargetMode="External"/><Relationship Id="rId21" Type="http://schemas.openxmlformats.org/officeDocument/2006/relationships/hyperlink" Target="http://www.ncbi.nlm.nih.gov/pubmed?term=%22Kuo%20CF%22%5bAuthor%5d" TargetMode="External"/><Relationship Id="rId7" Type="http://schemas.openxmlformats.org/officeDocument/2006/relationships/hyperlink" Target="http://www.ncbi.nlm.nih.gov/pubmed?term=%22Hwang%20YH%22%5bAuthor%5d" TargetMode="External"/><Relationship Id="rId12" Type="http://schemas.openxmlformats.org/officeDocument/2006/relationships/hyperlink" Target="http://www.ncbi.nlm.nih.gov/pubmed?term=%22Lin%20TJ%22%5bAuthor%5d" TargetMode="External"/><Relationship Id="rId17" Type="http://schemas.openxmlformats.org/officeDocument/2006/relationships/hyperlink" Target="http://www.ncbi.nlm.nih.gov/pubmed?term=%22Wu%20WC%22%5bAuthor%5d" TargetMode="External"/><Relationship Id="rId25" Type="http://schemas.openxmlformats.org/officeDocument/2006/relationships/hyperlink" Target="http://www.ncbi.nlm.nih.gov/pubmed/20601379" TargetMode="External"/><Relationship Id="rId2" Type="http://schemas.openxmlformats.org/officeDocument/2006/relationships/hyperlink" Target="http://www.ncbi.nlm.nih.gov/pubmed?term=%22Wang%20IJ%22%5bAuthor%5d" TargetMode="External"/><Relationship Id="rId16" Type="http://schemas.openxmlformats.org/officeDocument/2006/relationships/hyperlink" Target="http://www.ncbi.nlm.nih.gov/pubmed?term=%22Wu%20YN%22%5bAuthor%5d" TargetMode="External"/><Relationship Id="rId20" Type="http://schemas.openxmlformats.org/officeDocument/2006/relationships/hyperlink" Target="http://www.ncbi.nlm.nih.gov/pubmed?term=%22Wang%20CL%22%5bAuthor%5d" TargetMode="External"/><Relationship Id="rId1" Type="http://schemas.openxmlformats.org/officeDocument/2006/relationships/slideLayout" Target="../slideLayouts/slideLayout1.xml"/><Relationship Id="rId6" Type="http://schemas.openxmlformats.org/officeDocument/2006/relationships/hyperlink" Target="http://www.ncbi.nlm.nih.gov/pubmed?term=%22Hsieh%20CJ%22%5bAuthor%5d" TargetMode="External"/><Relationship Id="rId11" Type="http://schemas.openxmlformats.org/officeDocument/2006/relationships/hyperlink" Target="http://www.ncbi.nlm.nih.gov/pubmed?term=%22Chen%20SK%22%5bAuthor%5d" TargetMode="External"/><Relationship Id="rId24" Type="http://schemas.openxmlformats.org/officeDocument/2006/relationships/hyperlink" Target="http://www.ncbi.nlm.nih.gov/pubmed?term=%22Lin%20SL%22%5bAuthor%5d" TargetMode="External"/><Relationship Id="rId5" Type="http://schemas.openxmlformats.org/officeDocument/2006/relationships/hyperlink" Target="http://www.ncbi.nlm.nih.gov/pubmed?term=%22Jee%20SH%22%5bAuthor%5d" TargetMode="External"/><Relationship Id="rId15" Type="http://schemas.openxmlformats.org/officeDocument/2006/relationships/hyperlink" Target="http://www.ncbi.nlm.nih.gov/pubmed/19437442?ordinalpos=1&amp;itool=EntrezSystem2.PEntrez.Pubmed.Pubmed_ResultsPanel.Pubmed_DefaultReportPanel.Pubmed_RVDocSum" TargetMode="External"/><Relationship Id="rId23" Type="http://schemas.openxmlformats.org/officeDocument/2006/relationships/hyperlink" Target="http://www.ncbi.nlm.nih.gov/pubmed?term=%22Chan%20CC%22%5bAuthor%5d" TargetMode="External"/><Relationship Id="rId10" Type="http://schemas.openxmlformats.org/officeDocument/2006/relationships/hyperlink" Target="http://www.ncbi.nlm.nih.gov/pubmed?term=%22Cheng%20WC%22%5bAuthor%5d" TargetMode="External"/><Relationship Id="rId19" Type="http://schemas.openxmlformats.org/officeDocument/2006/relationships/hyperlink" Target="http://www.ncbi.nlm.nih.gov/pubmed?term=%22Sung%20YJ%22%5bAuthor%5d" TargetMode="External"/><Relationship Id="rId4" Type="http://schemas.openxmlformats.org/officeDocument/2006/relationships/hyperlink" Target="http://www.ncbi.nlm.nih.gov/pubmed?term=%22Guo%20YL%22%5bAuthor%5d" TargetMode="External"/><Relationship Id="rId9" Type="http://schemas.openxmlformats.org/officeDocument/2006/relationships/hyperlink" Target="http://www.ncbi.nlm.nih.gov/pubmed/19196667?ordinalpos=5&amp;itool=EntrezSystem2.PEntrez.Pubmed.Pubmed_ResultsPanel.Pubmed_DefaultReportPanel.Pubmed_RVDocSum" TargetMode="External"/><Relationship Id="rId14" Type="http://schemas.openxmlformats.org/officeDocument/2006/relationships/hyperlink" Target="http://www.ncbi.nlm.nih.gov/pubmed?term=%22Shih%20DY%22%5bAuthor%5d" TargetMode="External"/><Relationship Id="rId22" Type="http://schemas.openxmlformats.org/officeDocument/2006/relationships/hyperlink" Target="http://www.ncbi.nlm.nih.gov/pubmed?term=%22Wu%20KY%22%5bAuthor%5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ncbi.nlm.nih.gov/pubmed?term=%22Chen%20CC%22%5bAuthor%5d" TargetMode="External"/><Relationship Id="rId13" Type="http://schemas.openxmlformats.org/officeDocument/2006/relationships/hyperlink" Target="http://www.ncbi.nlm.nih.gov/pubmed/21337233" TargetMode="External"/><Relationship Id="rId18" Type="http://schemas.openxmlformats.org/officeDocument/2006/relationships/hyperlink" Target="http://www.ncbi.nlm.nih.gov/pubmed/?term=Prenatal+smoke+exposure,+DNA+methylation,+and+childhood+atopic+dermatitis.##" TargetMode="External"/><Relationship Id="rId3" Type="http://schemas.openxmlformats.org/officeDocument/2006/relationships/hyperlink" Target="http://www.ncbi.nlm.nih.gov/pubmed?term=%22Tsai%20CH%22%5bAuthor%5d" TargetMode="External"/><Relationship Id="rId7" Type="http://schemas.openxmlformats.org/officeDocument/2006/relationships/hyperlink" Target="http://www.ncbi.nlm.nih.gov/pubmed/21109554" TargetMode="External"/><Relationship Id="rId12" Type="http://schemas.openxmlformats.org/officeDocument/2006/relationships/hyperlink" Target="http://www.ncbi.nlm.nih.gov/pubmed?term=%22Wu%20KY%22%5bAuthor%5d" TargetMode="External"/><Relationship Id="rId17" Type="http://schemas.openxmlformats.org/officeDocument/2006/relationships/hyperlink" Target="http://www.ncbi.nlm.nih.gov/pubmed/21601844" TargetMode="External"/><Relationship Id="rId2" Type="http://schemas.openxmlformats.org/officeDocument/2006/relationships/hyperlink" Target="http://www.ncbi.nlm.nih.gov/pubmed?term=%22Wang%20IJ%22%5bAuthor%5d" TargetMode="External"/><Relationship Id="rId16" Type="http://schemas.openxmlformats.org/officeDocument/2006/relationships/hyperlink" Target="http://www.ncbi.nlm.nih.gov/pubmed/23265751" TargetMode="External"/><Relationship Id="rId1" Type="http://schemas.openxmlformats.org/officeDocument/2006/relationships/slideLayout" Target="../slideLayouts/slideLayout1.xml"/><Relationship Id="rId6" Type="http://schemas.openxmlformats.org/officeDocument/2006/relationships/hyperlink" Target="http://www.ncbi.nlm.nih.gov/pubmed?term=%22Lee%20YL%22%5bAuthor%5d" TargetMode="External"/><Relationship Id="rId11" Type="http://schemas.openxmlformats.org/officeDocument/2006/relationships/hyperlink" Target="http://www.ncbi.nlm.nih.gov/pubmed?term=%22Leonardi%20G%22%5bAuthor%5d" TargetMode="External"/><Relationship Id="rId5" Type="http://schemas.openxmlformats.org/officeDocument/2006/relationships/hyperlink" Target="http://www.ncbi.nlm.nih.gov/pubmed?term=%22Tung%20KY%22%5bAuthor%5d" TargetMode="External"/><Relationship Id="rId15" Type="http://schemas.openxmlformats.org/officeDocument/2006/relationships/hyperlink" Target="http://www.ncbi.nlm.nih.gov/pubmed/21219289" TargetMode="External"/><Relationship Id="rId10" Type="http://schemas.openxmlformats.org/officeDocument/2006/relationships/hyperlink" Target="http://www.ncbi.nlm.nih.gov/pubmed?term=%22Chen%20PC%22%5bAuthor%5d" TargetMode="External"/><Relationship Id="rId4" Type="http://schemas.openxmlformats.org/officeDocument/2006/relationships/hyperlink" Target="http://www.ncbi.nlm.nih.gov/pubmed?term=%22Chen%20CH%22%5bAuthor%5d" TargetMode="External"/><Relationship Id="rId9" Type="http://schemas.openxmlformats.org/officeDocument/2006/relationships/hyperlink" Target="http://www.ncbi.nlm.nih.gov/pubmed?term=%22Chan%20CC%22%5bAuthor%5d" TargetMode="External"/><Relationship Id="rId14" Type="http://schemas.openxmlformats.org/officeDocument/2006/relationships/hyperlink" Target="http://www.ncbi.nlm.nih.gov/pubmed/214345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787900" y="1500188"/>
            <a:ext cx="4070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2000" b="1">
                <a:latin typeface="Times New Roman" pitchFamily="18" charset="0"/>
                <a:cs typeface="Times New Roman" pitchFamily="18" charset="0"/>
              </a:rPr>
              <a:t>I-Jen Wang </a:t>
            </a:r>
            <a:r>
              <a:rPr kumimoji="0" lang="en-US" altLang="zh-TW" sz="2000">
                <a:latin typeface="Times New Roman" pitchFamily="18" charset="0"/>
                <a:cs typeface="Times New Roman" pitchFamily="18" charset="0"/>
              </a:rPr>
              <a:t>MD, PhD</a:t>
            </a:r>
            <a:r>
              <a:rPr kumimoji="0" lang="hr-HR" altLang="zh-TW" sz="2000">
                <a:latin typeface="Times New Roman" pitchFamily="18" charset="0"/>
                <a:cs typeface="Times New Roman" pitchFamily="18" charset="0"/>
              </a:rPr>
              <a:t> </a:t>
            </a:r>
            <a:endParaRPr kumimoji="0" lang="en-US" altLang="zh-TW" sz="2000">
              <a:latin typeface="Times New Roman" pitchFamily="18" charset="0"/>
              <a:cs typeface="Times New Roman" pitchFamily="18" charset="0"/>
            </a:endParaRPr>
          </a:p>
          <a:p>
            <a:r>
              <a:rPr kumimoji="0" lang="hr-HR" altLang="zh-TW" sz="2000">
                <a:latin typeface="Times New Roman" pitchFamily="18" charset="0"/>
                <a:cs typeface="Times New Roman" pitchFamily="18" charset="0"/>
              </a:rPr>
              <a:t>is a </a:t>
            </a:r>
            <a:r>
              <a:rPr kumimoji="0" lang="en-US" altLang="zh-TW" sz="2000">
                <a:latin typeface="Times New Roman" pitchFamily="18" charset="0"/>
                <a:cs typeface="Times New Roman" pitchFamily="18" charset="0"/>
              </a:rPr>
              <a:t>pediatrician and environmental epidemiologist </a:t>
            </a:r>
            <a:r>
              <a:rPr kumimoji="0" lang="hr-HR" altLang="zh-TW" sz="2000">
                <a:latin typeface="Times New Roman" pitchFamily="18" charset="0"/>
                <a:cs typeface="Times New Roman" pitchFamily="18" charset="0"/>
              </a:rPr>
              <a:t> </a:t>
            </a:r>
          </a:p>
          <a:p>
            <a:endParaRPr kumimoji="0" lang="hr-HR" altLang="zh-TW" sz="2000">
              <a:latin typeface="Times New Roman" pitchFamily="18" charset="0"/>
              <a:cs typeface="Times New Roman" pitchFamily="18" charset="0"/>
            </a:endParaRPr>
          </a:p>
          <a:p>
            <a:pPr algn="ctr"/>
            <a:endParaRPr kumimoji="0" lang="en-US" altLang="zh-TW" sz="2400">
              <a:latin typeface="Times New Roman" pitchFamily="18" charset="0"/>
              <a:cs typeface="Times New Roman" pitchFamily="18" charset="0"/>
            </a:endParaRPr>
          </a:p>
        </p:txBody>
      </p:sp>
      <p:sp>
        <p:nvSpPr>
          <p:cNvPr id="9219" name="Rectangle 7"/>
          <p:cNvSpPr>
            <a:spLocks noChangeArrowheads="1"/>
          </p:cNvSpPr>
          <p:nvPr/>
        </p:nvSpPr>
        <p:spPr bwMode="auto">
          <a:xfrm>
            <a:off x="4787900" y="2786063"/>
            <a:ext cx="43561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kumimoji="0" lang="en-US" altLang="zh-TW" sz="1400" b="1">
              <a:latin typeface="Times New Roman" pitchFamily="18" charset="0"/>
              <a:cs typeface="Times New Roman" pitchFamily="18" charset="0"/>
            </a:endParaRPr>
          </a:p>
          <a:p>
            <a:endParaRPr kumimoji="0" lang="en-US" altLang="zh-TW" sz="1400" b="1">
              <a:latin typeface="Times New Roman" pitchFamily="18" charset="0"/>
              <a:cs typeface="Times New Roman" pitchFamily="18" charset="0"/>
            </a:endParaRPr>
          </a:p>
          <a:p>
            <a:endParaRPr kumimoji="0" lang="en-US" altLang="zh-TW" sz="1400" b="1">
              <a:latin typeface="Times New Roman" pitchFamily="18" charset="0"/>
              <a:cs typeface="Times New Roman" pitchFamily="18" charset="0"/>
            </a:endParaRPr>
          </a:p>
          <a:p>
            <a:endParaRPr kumimoji="0" lang="en-US" altLang="zh-TW" sz="1400" b="1">
              <a:latin typeface="Times New Roman" pitchFamily="18" charset="0"/>
              <a:cs typeface="Times New Roman" pitchFamily="18" charset="0"/>
            </a:endParaRPr>
          </a:p>
          <a:p>
            <a:endParaRPr kumimoji="0" lang="en-US" altLang="zh-TW" sz="1400" b="1">
              <a:latin typeface="Times New Roman" pitchFamily="18" charset="0"/>
              <a:cs typeface="Times New Roman" pitchFamily="18" charset="0"/>
            </a:endParaRPr>
          </a:p>
          <a:p>
            <a:endParaRPr kumimoji="0" lang="en-US" altLang="zh-TW" sz="1400" b="1">
              <a:latin typeface="Times New Roman" pitchFamily="18" charset="0"/>
              <a:cs typeface="Times New Roman" pitchFamily="18" charset="0"/>
            </a:endParaRPr>
          </a:p>
          <a:p>
            <a:r>
              <a:rPr kumimoji="0" lang="en-US" altLang="zh-TW" sz="1800"/>
              <a:t>Department of Pediatrics, Taipei Hospital, Ministry of Health and Welfare,</a:t>
            </a:r>
          </a:p>
          <a:p>
            <a:r>
              <a:rPr kumimoji="0" lang="en-US" altLang="zh-TW" sz="1800"/>
              <a:t>#127, Su-Yuan Road, Hsin-Chuang District, New Taipei City 242, Taiwan.</a:t>
            </a:r>
          </a:p>
          <a:p>
            <a:r>
              <a:rPr kumimoji="0" lang="en-US" altLang="zh-TW" sz="1800"/>
              <a:t>Phone: 	+886-2-2276-5566 ext. 2532</a:t>
            </a:r>
          </a:p>
          <a:p>
            <a:r>
              <a:rPr kumimoji="0" lang="en-US" altLang="zh-TW" sz="1800"/>
              <a:t>Fax: 	+886-2-2998-8028</a:t>
            </a:r>
          </a:p>
          <a:p>
            <a:r>
              <a:rPr kumimoji="0" lang="en-US" altLang="zh-TW" sz="1800"/>
              <a:t>E-mail: 	</a:t>
            </a:r>
            <a:r>
              <a:rPr kumimoji="0" lang="en-US" altLang="zh-TW" sz="1800">
                <a:hlinkClick r:id="rId3"/>
              </a:rPr>
              <a:t>wij636@gmail.com</a:t>
            </a:r>
            <a:r>
              <a:rPr kumimoji="0" lang="en-US" altLang="zh-TW" sz="1800"/>
              <a:t> </a:t>
            </a:r>
            <a:endParaRPr kumimoji="0" lang="hr-HR" altLang="zh-TW" sz="1800"/>
          </a:p>
        </p:txBody>
      </p:sp>
      <p:pic>
        <p:nvPicPr>
          <p:cNvPr id="9220" name="Picture 5" descr="picture  wang i j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43211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7088" y="0"/>
            <a:ext cx="8316912" cy="836613"/>
          </a:xfrm>
        </p:spPr>
        <p:txBody>
          <a:bodyPr/>
          <a:lstStyle/>
          <a:p>
            <a:r>
              <a:rPr kumimoji="0" lang="en-US" altLang="zh-TW" sz="1800" b="1" smtClean="0">
                <a:solidFill>
                  <a:srgbClr val="FFFF00"/>
                </a:solidFill>
              </a:rPr>
              <a:t>The research results have been published</a:t>
            </a:r>
            <a:r>
              <a:rPr kumimoji="0" lang="en-US" altLang="zh-TW" sz="1800" smtClean="0">
                <a:solidFill>
                  <a:srgbClr val="FFFF00"/>
                </a:solidFill>
              </a:rPr>
              <a:t>:</a:t>
            </a:r>
            <a:br>
              <a:rPr kumimoji="0" lang="en-US" altLang="zh-TW" sz="1800" smtClean="0">
                <a:solidFill>
                  <a:srgbClr val="FFFF00"/>
                </a:solidFill>
              </a:rPr>
            </a:br>
            <a:endParaRPr kumimoji="0" lang="zh-TW" altLang="en-US" sz="1800" smtClean="0">
              <a:solidFill>
                <a:srgbClr val="FFFF00"/>
              </a:solidFill>
            </a:endParaRPr>
          </a:p>
        </p:txBody>
      </p:sp>
      <p:sp>
        <p:nvSpPr>
          <p:cNvPr id="18435" name="Rectangle 3"/>
          <p:cNvSpPr>
            <a:spLocks noGrp="1" noChangeArrowheads="1"/>
          </p:cNvSpPr>
          <p:nvPr>
            <p:ph type="body" idx="1"/>
          </p:nvPr>
        </p:nvSpPr>
        <p:spPr>
          <a:xfrm>
            <a:off x="684213" y="476250"/>
            <a:ext cx="8459787" cy="6381750"/>
          </a:xfrm>
        </p:spPr>
        <p:txBody>
          <a:bodyPr/>
          <a:lstStyle/>
          <a:p>
            <a:r>
              <a:rPr lang="en-US" altLang="zh-TW" sz="1400" smtClean="0"/>
              <a:t>IJ Wang, CJ Hsieh, JL Caffrey, YS Lin, CC Lin, MH Lin, MS Tsai, WC Ho, PC Chen, TN Wu, FC Sung, RS Lin. Fetal growth, overweight, and atopic disorders in adolescence. International Journal of Obesity (under review) (SCI)</a:t>
            </a:r>
          </a:p>
          <a:p>
            <a:r>
              <a:rPr lang="en-US" altLang="zh-TW" sz="1400" smtClean="0"/>
              <a:t>KW Su, IJ Wang.* Risk factors for allergic rhinitis. Respirology (in manuscript). (SCI: 27/43 in Respiratory System; Impact Factor:1.853)</a:t>
            </a:r>
          </a:p>
          <a:p>
            <a:r>
              <a:rPr lang="en-US" altLang="zh-TW" sz="1400" smtClean="0"/>
              <a:t>Chia-Wen Huang, Ling-Na Shih, Charng-Fong Kuo, Shoei-Loong Lin, I-Jen Wang.* Klippel-Trenaunay-Weber Syndrome: Extradural Arachnoid Cyst, Nevus Flammeus, and Hemihypertrophy. Journal of Medicine and Health 2014;3(1): 97-102. </a:t>
            </a:r>
            <a:endParaRPr lang="nb-NO" altLang="zh-TW" sz="1400" smtClean="0"/>
          </a:p>
          <a:p>
            <a:r>
              <a:rPr lang="en-US" altLang="zh-TW" sz="1400" smtClean="0"/>
              <a:t>Wang IJ, Wen HJ, Chiang TL, Lin SJ, Chen PC, Guo YL. Maternal employment and atopic dermatitis in children: A prospective cohort study. British Journal of Dermatology 2013 Apr; 168(4): 794-801. (SCI: 3/55 in GA; Impact Factor: 4.353) </a:t>
            </a:r>
            <a:endParaRPr lang="de-DE" altLang="zh-TW" sz="1400" smtClean="0"/>
          </a:p>
          <a:p>
            <a:r>
              <a:rPr lang="en-US" altLang="zh-TW" sz="1400" smtClean="0"/>
              <a:t>Yi-Hseun Lin, Chia-Yu Lin, Wang I-Jen, Yaw-Huei Hwang. Survey on Blood Lead Levels of the Preschool Children in Taiwan, 2011. Taiwan Journal of Public Health. 2012</a:t>
            </a:r>
            <a:r>
              <a:rPr lang="zh-TW" altLang="en-US" sz="1400" smtClean="0"/>
              <a:t>；</a:t>
            </a:r>
            <a:r>
              <a:rPr lang="en-US" altLang="zh-TW" sz="1400" smtClean="0"/>
              <a:t>31(3)</a:t>
            </a:r>
            <a:r>
              <a:rPr lang="zh-TW" altLang="en-US" sz="1400" smtClean="0"/>
              <a:t>：</a:t>
            </a:r>
            <a:r>
              <a:rPr lang="en-US" altLang="zh-TW" sz="1400" smtClean="0"/>
              <a:t>285-298. (TSSCI)</a:t>
            </a:r>
          </a:p>
          <a:p>
            <a:r>
              <a:rPr lang="en-US" altLang="zh-TW" sz="1400" smtClean="0"/>
              <a:t>I-Jen Wang, Wen-Chiuo Wu, Shuei-Liong Lin. The Prevalence of Allergen Sensitization in Children in Taiwan. Allergy and Asthma Proceedings (in submission)</a:t>
            </a:r>
            <a:endParaRPr lang="de-DE" altLang="zh-TW" sz="1400" smtClean="0"/>
          </a:p>
          <a:p>
            <a:r>
              <a:rPr lang="de-DE" altLang="zh-TW" sz="1400" smtClean="0"/>
              <a:t>I-Jen Wang, Wen-Chiuo Wu, </a:t>
            </a:r>
            <a:r>
              <a:rPr lang="de-DE" altLang="zh-TW" sz="1400" smtClean="0">
                <a:hlinkClick r:id="rId2"/>
              </a:rPr>
              <a:t>San-Chi</a:t>
            </a:r>
            <a:r>
              <a:rPr lang="en-US" altLang="zh-TW" sz="1400" smtClean="0"/>
              <a:t> </a:t>
            </a:r>
            <a:r>
              <a:rPr lang="de-DE" altLang="zh-TW" sz="1400" smtClean="0"/>
              <a:t>Lin, Cui-Er Chen. </a:t>
            </a:r>
            <a:r>
              <a:rPr lang="en-US" altLang="zh-TW" sz="1400" smtClean="0"/>
              <a:t>The association of urine 8ohdg and atopic dermatitis. Pediatr Allergy Immunol (in submission)</a:t>
            </a:r>
          </a:p>
          <a:p>
            <a:r>
              <a:rPr lang="en-US" altLang="zh-TW" sz="1400" smtClean="0"/>
              <a:t>Wang IJ and Consortium of guideline for diagnosis and treatment of childhood AD in Taiwan. Childhood atopic dermatitis in Taiwan. Invited review. J Formos Med Assoc. (in submission )</a:t>
            </a:r>
          </a:p>
          <a:p>
            <a:r>
              <a:rPr lang="en-US" altLang="zh-TW" sz="1400" smtClean="0"/>
              <a:t> </a:t>
            </a:r>
            <a:r>
              <a:rPr lang="en-US" altLang="zh-TW" sz="1400" smtClean="0">
                <a:hlinkClick r:id="rId3"/>
              </a:rPr>
              <a:t>Wang IJ</a:t>
            </a:r>
            <a:r>
              <a:rPr lang="en-US" altLang="zh-TW" sz="1400" smtClean="0"/>
              <a:t>,</a:t>
            </a:r>
            <a:r>
              <a:rPr lang="en-US" altLang="zh-TW" sz="1400" smtClean="0">
                <a:hlinkClick r:id="rId4"/>
              </a:rPr>
              <a:t>Lin CC</a:t>
            </a:r>
            <a:r>
              <a:rPr lang="en-US" altLang="zh-TW" sz="1400" smtClean="0"/>
              <a:t>,</a:t>
            </a:r>
            <a:r>
              <a:rPr lang="en-US" altLang="zh-TW" sz="1400" smtClean="0">
                <a:hlinkClick r:id="rId5"/>
              </a:rPr>
              <a:t>Lin YJ</a:t>
            </a:r>
            <a:r>
              <a:rPr lang="en-US" altLang="zh-TW" sz="1400" smtClean="0"/>
              <a:t>,</a:t>
            </a:r>
            <a:r>
              <a:rPr lang="en-US" altLang="zh-TW" sz="1400" smtClean="0">
                <a:hlinkClick r:id="rId6"/>
              </a:rPr>
              <a:t>Hsieh WS</a:t>
            </a:r>
            <a:r>
              <a:rPr lang="en-US" altLang="zh-TW" sz="1400" smtClean="0"/>
              <a:t>,</a:t>
            </a:r>
            <a:r>
              <a:rPr lang="en-US" altLang="zh-TW" sz="1400" smtClean="0">
                <a:hlinkClick r:id="rId7"/>
              </a:rPr>
              <a:t>Chen PC</a:t>
            </a:r>
            <a:r>
              <a:rPr lang="en-US" altLang="zh-TW" sz="1400" smtClean="0"/>
              <a:t>. </a:t>
            </a:r>
            <a:r>
              <a:rPr lang="en-US" altLang="zh-TW" sz="1400" smtClean="0">
                <a:hlinkClick r:id="rId8"/>
              </a:rPr>
              <a:t>The effect of early life phthalate exposures on pediatric atopy.</a:t>
            </a:r>
            <a:r>
              <a:rPr lang="en-US" altLang="zh-TW" sz="1400" smtClean="0"/>
              <a:t> </a:t>
            </a:r>
            <a:r>
              <a:rPr lang="fr-FR" altLang="zh-TW" sz="1400" smtClean="0">
                <a:hlinkClick r:id="rId9" tooltip="Environment international."/>
              </a:rPr>
              <a:t>Environ Int.</a:t>
            </a:r>
            <a:r>
              <a:rPr lang="fr-FR" altLang="zh-TW" sz="1400" smtClean="0"/>
              <a:t>2014 Jan;62:48-54. </a:t>
            </a:r>
            <a:endParaRPr lang="en-US" altLang="zh-TW" sz="1400" smtClean="0"/>
          </a:p>
          <a:p>
            <a:r>
              <a:rPr lang="en-US" altLang="zh-TW" sz="1400" smtClean="0"/>
              <a:t> </a:t>
            </a:r>
            <a:r>
              <a:rPr lang="en-US" altLang="zh-TW" sz="1400" smtClean="0">
                <a:hlinkClick r:id="rId10"/>
              </a:rPr>
              <a:t>Hwang YH</a:t>
            </a:r>
            <a:r>
              <a:rPr lang="en-US" altLang="zh-TW" sz="1400" smtClean="0"/>
              <a:t>, </a:t>
            </a:r>
            <a:r>
              <a:rPr lang="en-US" altLang="zh-TW" sz="1400" smtClean="0">
                <a:hlinkClick r:id="rId11"/>
              </a:rPr>
              <a:t>Lin YS</a:t>
            </a:r>
            <a:r>
              <a:rPr lang="en-US" altLang="zh-TW" sz="1400" smtClean="0"/>
              <a:t>, </a:t>
            </a:r>
            <a:r>
              <a:rPr lang="en-US" altLang="zh-TW" sz="1400" smtClean="0">
                <a:hlinkClick r:id="rId12"/>
              </a:rPr>
              <a:t>Lin CY</a:t>
            </a:r>
            <a:r>
              <a:rPr lang="en-US" altLang="zh-TW" sz="1400" smtClean="0"/>
              <a:t>, </a:t>
            </a:r>
            <a:r>
              <a:rPr lang="en-US" altLang="zh-TW" sz="1400" smtClean="0">
                <a:hlinkClick r:id="rId13"/>
              </a:rPr>
              <a:t>Wang IJ</a:t>
            </a:r>
            <a:r>
              <a:rPr lang="en-US" altLang="zh-TW" sz="1400" smtClean="0"/>
              <a:t>. Incense burning at home and the blood lead level of preschoolers in Taiwan. </a:t>
            </a:r>
            <a:r>
              <a:rPr lang="en-US" altLang="zh-TW" sz="1400" smtClean="0">
                <a:hlinkClick r:id="rId14" tooltip="Environmental science and pollution research international."/>
              </a:rPr>
              <a:t>Environ Sci Pollut Res Int.</a:t>
            </a:r>
            <a:r>
              <a:rPr lang="en-US" altLang="zh-TW" sz="1400" smtClean="0"/>
              <a:t> 2014 Jul 12. [Epub ahead of print]</a:t>
            </a:r>
          </a:p>
          <a:p>
            <a:endParaRPr lang="zh-TW" altLang="en-US" sz="1400" smtClean="0"/>
          </a:p>
          <a:p>
            <a:endParaRPr lang="zh-TW" altLang="en-US" sz="1400" smtClean="0"/>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2"/>
          <p:cNvSpPr>
            <a:spLocks noGrp="1"/>
          </p:cNvSpPr>
          <p:nvPr>
            <p:ph idx="4294967295"/>
          </p:nvPr>
        </p:nvSpPr>
        <p:spPr>
          <a:xfrm>
            <a:off x="900113" y="1196975"/>
            <a:ext cx="8243887" cy="5145088"/>
          </a:xfrm>
        </p:spPr>
        <p:txBody>
          <a:bodyPr/>
          <a:lstStyle/>
          <a:p>
            <a:pPr>
              <a:lnSpc>
                <a:spcPct val="90000"/>
              </a:lnSpc>
              <a:buFontTx/>
              <a:buNone/>
            </a:pPr>
            <a:r>
              <a:rPr lang="en-US" altLang="zh-TW" sz="2400" b="1" smtClean="0">
                <a:solidFill>
                  <a:srgbClr val="FEF876"/>
                </a:solidFill>
                <a:latin typeface="Book Antiqua" pitchFamily="18" charset="0"/>
              </a:rPr>
              <a:t>2010 </a:t>
            </a:r>
          </a:p>
          <a:p>
            <a:pPr>
              <a:lnSpc>
                <a:spcPct val="90000"/>
              </a:lnSpc>
              <a:buFontTx/>
              <a:buNone/>
            </a:pPr>
            <a:r>
              <a:rPr lang="en-US" altLang="zh-TW" sz="2400" smtClean="0">
                <a:latin typeface="Book Antiqua" pitchFamily="18" charset="0"/>
              </a:rPr>
              <a:t>    </a:t>
            </a:r>
            <a:r>
              <a:rPr lang="en-US" altLang="zh-TW" sz="2400" smtClean="0">
                <a:solidFill>
                  <a:srgbClr val="00FFFF"/>
                </a:solidFill>
                <a:latin typeface="Book Antiqua" pitchFamily="18" charset="0"/>
              </a:rPr>
              <a:t>Questionnaire</a:t>
            </a:r>
            <a:r>
              <a:rPr lang="en-US" altLang="zh-TW" sz="2400" smtClean="0">
                <a:latin typeface="Book Antiqua" pitchFamily="18" charset="0"/>
              </a:rPr>
              <a:t>: exposures, allergic diseases (ISAAC) </a:t>
            </a:r>
          </a:p>
          <a:p>
            <a:pPr>
              <a:lnSpc>
                <a:spcPct val="90000"/>
              </a:lnSpc>
              <a:buFontTx/>
              <a:buNone/>
            </a:pPr>
            <a:r>
              <a:rPr lang="en-US" altLang="zh-TW" sz="2400" smtClean="0">
                <a:latin typeface="Book Antiqua" pitchFamily="18" charset="0"/>
              </a:rPr>
              <a:t>    </a:t>
            </a:r>
            <a:r>
              <a:rPr lang="en-US" altLang="zh-TW" sz="2400" smtClean="0">
                <a:solidFill>
                  <a:srgbClr val="00FFFF"/>
                </a:solidFill>
                <a:latin typeface="Book Antiqua" pitchFamily="18" charset="0"/>
              </a:rPr>
              <a:t>Biological samples </a:t>
            </a:r>
            <a:r>
              <a:rPr lang="en-US" altLang="zh-TW" sz="2400" smtClean="0">
                <a:latin typeface="Book Antiqua" pitchFamily="18" charset="0"/>
              </a:rPr>
              <a:t>: oral scrapes,  skin prick test, urine and blood samples</a:t>
            </a:r>
          </a:p>
          <a:p>
            <a:pPr>
              <a:lnSpc>
                <a:spcPct val="90000"/>
              </a:lnSpc>
              <a:buFontTx/>
              <a:buNone/>
            </a:pPr>
            <a:r>
              <a:rPr lang="en-US" altLang="zh-TW" sz="2400" smtClean="0">
                <a:latin typeface="Book Antiqua" pitchFamily="18" charset="0"/>
              </a:rPr>
              <a:t>    </a:t>
            </a:r>
            <a:r>
              <a:rPr lang="en-US" altLang="zh-TW" sz="2400" smtClean="0">
                <a:solidFill>
                  <a:srgbClr val="00FFFF"/>
                </a:solidFill>
                <a:latin typeface="Book Antiqua" pitchFamily="18" charset="0"/>
              </a:rPr>
              <a:t>Environmental samples</a:t>
            </a:r>
            <a:r>
              <a:rPr lang="en-US" altLang="zh-TW" sz="2400" smtClean="0">
                <a:latin typeface="Book Antiqua" pitchFamily="18" charset="0"/>
              </a:rPr>
              <a:t>: link to air pollution monitoring stations in Taipei for air pollutants levels   </a:t>
            </a:r>
          </a:p>
          <a:p>
            <a:pPr>
              <a:lnSpc>
                <a:spcPct val="90000"/>
              </a:lnSpc>
              <a:buFontTx/>
              <a:buNone/>
            </a:pPr>
            <a:r>
              <a:rPr lang="en-US" altLang="zh-TW" sz="2400" smtClean="0">
                <a:latin typeface="Book Antiqua" pitchFamily="18" charset="0"/>
              </a:rPr>
              <a:t>                                             </a:t>
            </a:r>
          </a:p>
          <a:p>
            <a:pPr>
              <a:lnSpc>
                <a:spcPct val="90000"/>
              </a:lnSpc>
              <a:buFontTx/>
              <a:buNone/>
            </a:pPr>
            <a:endParaRPr lang="en-US" altLang="zh-TW" sz="2400" smtClean="0">
              <a:latin typeface="Book Antiqua" pitchFamily="18" charset="0"/>
            </a:endParaRPr>
          </a:p>
          <a:p>
            <a:pPr>
              <a:lnSpc>
                <a:spcPct val="90000"/>
              </a:lnSpc>
              <a:buFontTx/>
              <a:buNone/>
            </a:pPr>
            <a:r>
              <a:rPr lang="en-US" altLang="zh-TW" sz="2400" b="1" smtClean="0">
                <a:solidFill>
                  <a:srgbClr val="FEF876"/>
                </a:solidFill>
                <a:latin typeface="Book Antiqua" pitchFamily="18" charset="0"/>
              </a:rPr>
              <a:t>2013  </a:t>
            </a:r>
          </a:p>
          <a:p>
            <a:pPr>
              <a:lnSpc>
                <a:spcPct val="90000"/>
              </a:lnSpc>
              <a:buFontTx/>
              <a:buNone/>
            </a:pPr>
            <a:r>
              <a:rPr lang="en-US" altLang="zh-TW" sz="2400" smtClean="0">
                <a:latin typeface="Book Antiqua" pitchFamily="18" charset="0"/>
              </a:rPr>
              <a:t>    </a:t>
            </a:r>
            <a:r>
              <a:rPr lang="en-US" altLang="zh-TW" sz="2400" smtClean="0">
                <a:solidFill>
                  <a:srgbClr val="00FFFF"/>
                </a:solidFill>
                <a:latin typeface="Book Antiqua" pitchFamily="18" charset="0"/>
              </a:rPr>
              <a:t>Questionnaire</a:t>
            </a:r>
            <a:r>
              <a:rPr lang="en-US" altLang="zh-TW" sz="2400" smtClean="0">
                <a:latin typeface="Book Antiqua" pitchFamily="18" charset="0"/>
              </a:rPr>
              <a:t>: exposures, allergic diseases </a:t>
            </a:r>
          </a:p>
          <a:p>
            <a:pPr>
              <a:lnSpc>
                <a:spcPct val="90000"/>
              </a:lnSpc>
              <a:buFontTx/>
              <a:buNone/>
            </a:pPr>
            <a:r>
              <a:rPr lang="en-US" altLang="zh-TW" sz="2400" smtClean="0">
                <a:latin typeface="Book Antiqua" pitchFamily="18" charset="0"/>
              </a:rPr>
              <a:t>    </a:t>
            </a:r>
            <a:r>
              <a:rPr lang="en-US" altLang="zh-TW" sz="2400" smtClean="0">
                <a:solidFill>
                  <a:srgbClr val="00FFFF"/>
                </a:solidFill>
                <a:latin typeface="Book Antiqua" pitchFamily="18" charset="0"/>
              </a:rPr>
              <a:t>Biological samples </a:t>
            </a:r>
            <a:r>
              <a:rPr lang="en-US" altLang="zh-TW" sz="2400" smtClean="0">
                <a:latin typeface="Book Antiqua" pitchFamily="18" charset="0"/>
              </a:rPr>
              <a:t>: urine, skin prick test</a:t>
            </a:r>
          </a:p>
          <a:p>
            <a:pPr>
              <a:lnSpc>
                <a:spcPct val="90000"/>
              </a:lnSpc>
              <a:buFontTx/>
              <a:buNone/>
            </a:pPr>
            <a:r>
              <a:rPr lang="en-US" altLang="zh-TW" sz="2400" smtClean="0">
                <a:latin typeface="Book Antiqua" pitchFamily="18" charset="0"/>
              </a:rPr>
              <a:t>    </a:t>
            </a:r>
            <a:r>
              <a:rPr lang="en-US" altLang="zh-TW" sz="2400" smtClean="0">
                <a:solidFill>
                  <a:srgbClr val="00FFFF"/>
                </a:solidFill>
                <a:latin typeface="Book Antiqua" pitchFamily="18" charset="0"/>
              </a:rPr>
              <a:t>Environmental samples</a:t>
            </a:r>
            <a:r>
              <a:rPr lang="en-US" altLang="zh-TW" sz="2400" smtClean="0">
                <a:latin typeface="Book Antiqua" pitchFamily="18" charset="0"/>
              </a:rPr>
              <a:t>: air pollutants</a:t>
            </a:r>
          </a:p>
        </p:txBody>
      </p:sp>
      <p:sp>
        <p:nvSpPr>
          <p:cNvPr id="297988" name="Text Box 4"/>
          <p:cNvSpPr txBox="1">
            <a:spLocks noChangeArrowheads="1"/>
          </p:cNvSpPr>
          <p:nvPr/>
        </p:nvSpPr>
        <p:spPr bwMode="auto">
          <a:xfrm>
            <a:off x="1182688" y="0"/>
            <a:ext cx="6657975" cy="1066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3200">
                <a:solidFill>
                  <a:schemeClr val="tx1"/>
                </a:solidFill>
                <a:latin typeface="Arial" pitchFamily="34" charset="0"/>
                <a:ea typeface="新細明體" pitchFamily="18" charset="-120"/>
              </a:defRPr>
            </a:lvl1pPr>
            <a:lvl2pPr>
              <a:defRPr kumimoji="1" sz="28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algn="ctr">
              <a:defRPr/>
            </a:pPr>
            <a:r>
              <a:rPr lang="en-US" altLang="zh-TW" b="1" smtClean="0">
                <a:solidFill>
                  <a:srgbClr val="00FFFF"/>
                </a:solidFill>
              </a:rPr>
              <a:t>Childhood Environment </a:t>
            </a:r>
          </a:p>
          <a:p>
            <a:pPr algn="ctr">
              <a:defRPr/>
            </a:pPr>
            <a:r>
              <a:rPr lang="en-US" altLang="zh-TW" b="1" smtClean="0">
                <a:solidFill>
                  <a:srgbClr val="00FFFF"/>
                </a:solidFill>
              </a:rPr>
              <a:t>&amp; Allergic diseases Study (CEAS)</a:t>
            </a:r>
            <a:endParaRPr lang="zh-TW" altLang="en-US" b="1" smtClean="0">
              <a:solidFill>
                <a:srgbClr val="00FFFF"/>
              </a:solidFill>
            </a:endParaRPr>
          </a:p>
        </p:txBody>
      </p:sp>
      <p:sp>
        <p:nvSpPr>
          <p:cNvPr id="2" name="向下箭號 1"/>
          <p:cNvSpPr/>
          <p:nvPr/>
        </p:nvSpPr>
        <p:spPr>
          <a:xfrm>
            <a:off x="4027488" y="3933825"/>
            <a:ext cx="484187" cy="863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800" u="sng">
              <a:solidFill>
                <a:srgbClr val="FFFFCC"/>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WordArt 3"/>
          <p:cNvSpPr>
            <a:spLocks noChangeArrowheads="1" noChangeShapeType="1" noTextEdit="1"/>
          </p:cNvSpPr>
          <p:nvPr/>
        </p:nvSpPr>
        <p:spPr bwMode="auto">
          <a:xfrm>
            <a:off x="1835150" y="5445125"/>
            <a:ext cx="5832475" cy="1412875"/>
          </a:xfrm>
          <a:prstGeom prst="rect">
            <a:avLst/>
          </a:prstGeom>
        </p:spPr>
        <p:txBody>
          <a:bodyPr wrap="none" fromWordArt="1">
            <a:prstTxWarp prst="textDeflate">
              <a:avLst>
                <a:gd name="adj" fmla="val 37500"/>
              </a:avLst>
            </a:prstTxWarp>
          </a:bodyPr>
          <a:lstStyle/>
          <a:p>
            <a:pPr algn="ctr"/>
            <a:endParaRPr lang="en-US" sz="7200" b="1" u="sng" kern="10">
              <a:ln w="9525">
                <a:solidFill>
                  <a:srgbClr val="000000"/>
                </a:solidFill>
                <a:round/>
                <a:headEnd/>
                <a:tailEnd/>
              </a:ln>
              <a:solidFill>
                <a:srgbClr val="6AECFA"/>
              </a:solidFill>
              <a:latin typeface="新細明體"/>
              <a:ea typeface="新細明體"/>
            </a:endParaRPr>
          </a:p>
        </p:txBody>
      </p:sp>
      <p:pic>
        <p:nvPicPr>
          <p:cNvPr id="20483" name="Picture 3" descr="I:\cv 升等\相片\IMG_24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AutoShape 5">
            <a:hlinkClick r:id="" action="ppaction://noaction"/>
          </p:cNvPr>
          <p:cNvSpPr>
            <a:spLocks noChangeArrowheads="1"/>
          </p:cNvSpPr>
          <p:nvPr/>
        </p:nvSpPr>
        <p:spPr bwMode="auto">
          <a:xfrm>
            <a:off x="8532813" y="6372225"/>
            <a:ext cx="611187" cy="485775"/>
          </a:xfrm>
          <a:prstGeom prst="leftArrow">
            <a:avLst>
              <a:gd name="adj1" fmla="val 50000"/>
              <a:gd name="adj2" fmla="val 31454"/>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zh-TW" altLang="en-US" sz="1800" u="sng"/>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nodePh="1">
                                  <p:stCondLst>
                                    <p:cond delay="0"/>
                                  </p:stCondLst>
                                  <p:endCondLst>
                                    <p:cond evt="begin" delay="0">
                                      <p:tn val="5"/>
                                    </p:cond>
                                  </p:endCondLst>
                                  <p:childTnLst>
                                    <p:set>
                                      <p:cBhvr>
                                        <p:cTn id="6" dur="1" fill="hold">
                                          <p:stCondLst>
                                            <p:cond delay="499"/>
                                          </p:stCondLst>
                                        </p:cTn>
                                        <p:tgtEl>
                                          <p:spTgt spid="348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p:cNvGrpSpPr>
            <a:grpSpLocks/>
          </p:cNvGrpSpPr>
          <p:nvPr/>
        </p:nvGrpSpPr>
        <p:grpSpPr bwMode="auto">
          <a:xfrm>
            <a:off x="1547813" y="692150"/>
            <a:ext cx="7200900" cy="3451225"/>
            <a:chOff x="567" y="122"/>
            <a:chExt cx="4132" cy="2174"/>
          </a:xfrm>
        </p:grpSpPr>
        <p:sp>
          <p:nvSpPr>
            <p:cNvPr id="21517" name="Line 6"/>
            <p:cNvSpPr>
              <a:spLocks noChangeShapeType="1"/>
            </p:cNvSpPr>
            <p:nvPr/>
          </p:nvSpPr>
          <p:spPr bwMode="auto">
            <a:xfrm flipH="1" flipV="1">
              <a:off x="3135" y="1872"/>
              <a:ext cx="652" cy="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7"/>
            <p:cNvSpPr>
              <a:spLocks noChangeShapeType="1"/>
            </p:cNvSpPr>
            <p:nvPr/>
          </p:nvSpPr>
          <p:spPr bwMode="auto">
            <a:xfrm flipH="1">
              <a:off x="2562" y="890"/>
              <a:ext cx="0" cy="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8"/>
            <p:cNvSpPr>
              <a:spLocks noChangeShapeType="1"/>
            </p:cNvSpPr>
            <p:nvPr/>
          </p:nvSpPr>
          <p:spPr bwMode="auto">
            <a:xfrm flipH="1">
              <a:off x="3142" y="1162"/>
              <a:ext cx="373" cy="4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9"/>
            <p:cNvSpPr>
              <a:spLocks noChangeShapeType="1"/>
            </p:cNvSpPr>
            <p:nvPr/>
          </p:nvSpPr>
          <p:spPr bwMode="auto">
            <a:xfrm>
              <a:off x="1383" y="1842"/>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21" name="Group 10"/>
            <p:cNvGrpSpPr>
              <a:grpSpLocks/>
            </p:cNvGrpSpPr>
            <p:nvPr/>
          </p:nvGrpSpPr>
          <p:grpSpPr bwMode="auto">
            <a:xfrm>
              <a:off x="567" y="1483"/>
              <a:ext cx="816" cy="768"/>
              <a:chOff x="930" y="432"/>
              <a:chExt cx="816" cy="768"/>
            </a:xfrm>
          </p:grpSpPr>
          <p:sp>
            <p:nvSpPr>
              <p:cNvPr id="21535" name="Oval 11"/>
              <p:cNvSpPr>
                <a:spLocks noChangeArrowheads="1"/>
              </p:cNvSpPr>
              <p:nvPr/>
            </p:nvSpPr>
            <p:spPr bwMode="auto">
              <a:xfrm>
                <a:off x="930" y="432"/>
                <a:ext cx="816" cy="76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1536" name="Rectangle 12"/>
              <p:cNvSpPr>
                <a:spLocks noChangeArrowheads="1"/>
              </p:cNvSpPr>
              <p:nvPr/>
            </p:nvSpPr>
            <p:spPr bwMode="auto">
              <a:xfrm>
                <a:off x="1078" y="720"/>
                <a:ext cx="5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b="1"/>
                  <a:t>Allergens</a:t>
                </a:r>
              </a:p>
            </p:txBody>
          </p:sp>
        </p:grpSp>
        <p:sp>
          <p:nvSpPr>
            <p:cNvPr id="21522" name="Line 13"/>
            <p:cNvSpPr>
              <a:spLocks noChangeShapeType="1"/>
            </p:cNvSpPr>
            <p:nvPr/>
          </p:nvSpPr>
          <p:spPr bwMode="auto">
            <a:xfrm>
              <a:off x="1882" y="1116"/>
              <a:ext cx="384" cy="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23" name="Group 14"/>
            <p:cNvGrpSpPr>
              <a:grpSpLocks/>
            </p:cNvGrpSpPr>
            <p:nvPr/>
          </p:nvGrpSpPr>
          <p:grpSpPr bwMode="auto">
            <a:xfrm>
              <a:off x="1111" y="557"/>
              <a:ext cx="1248" cy="768"/>
              <a:chOff x="1882" y="144"/>
              <a:chExt cx="1248" cy="768"/>
            </a:xfrm>
          </p:grpSpPr>
          <p:sp>
            <p:nvSpPr>
              <p:cNvPr id="21533" name="Oval 15"/>
              <p:cNvSpPr>
                <a:spLocks noChangeArrowheads="1"/>
              </p:cNvSpPr>
              <p:nvPr/>
            </p:nvSpPr>
            <p:spPr bwMode="auto">
              <a:xfrm>
                <a:off x="1882" y="144"/>
                <a:ext cx="816" cy="76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1534" name="Rectangle 16"/>
              <p:cNvSpPr>
                <a:spLocks noChangeArrowheads="1"/>
              </p:cNvSpPr>
              <p:nvPr/>
            </p:nvSpPr>
            <p:spPr bwMode="auto">
              <a:xfrm>
                <a:off x="1882" y="240"/>
                <a:ext cx="124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200"/>
                  <a:t>     </a:t>
                </a:r>
                <a:r>
                  <a:rPr lang="en-US" altLang="zh-TW" sz="1200" b="1"/>
                  <a:t>Chemicals</a:t>
                </a:r>
              </a:p>
              <a:p>
                <a:endParaRPr lang="en-US" altLang="zh-TW" sz="1200" b="1"/>
              </a:p>
              <a:p>
                <a:pPr>
                  <a:spcBef>
                    <a:spcPct val="50000"/>
                  </a:spcBef>
                </a:pPr>
                <a:endParaRPr lang="zh-TW" altLang="en-US" sz="1200"/>
              </a:p>
            </p:txBody>
          </p:sp>
        </p:grpSp>
        <p:grpSp>
          <p:nvGrpSpPr>
            <p:cNvPr id="21524" name="Group 17"/>
            <p:cNvGrpSpPr>
              <a:grpSpLocks/>
            </p:cNvGrpSpPr>
            <p:nvPr/>
          </p:nvGrpSpPr>
          <p:grpSpPr bwMode="auto">
            <a:xfrm>
              <a:off x="2109" y="122"/>
              <a:ext cx="864" cy="768"/>
              <a:chOff x="3286" y="480"/>
              <a:chExt cx="864" cy="768"/>
            </a:xfrm>
          </p:grpSpPr>
          <p:sp>
            <p:nvSpPr>
              <p:cNvPr id="21531" name="Oval 18"/>
              <p:cNvSpPr>
                <a:spLocks noChangeArrowheads="1"/>
              </p:cNvSpPr>
              <p:nvPr/>
            </p:nvSpPr>
            <p:spPr bwMode="auto">
              <a:xfrm>
                <a:off x="3286" y="480"/>
                <a:ext cx="816" cy="76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1532" name="Rectangle 19"/>
              <p:cNvSpPr>
                <a:spLocks noChangeArrowheads="1"/>
              </p:cNvSpPr>
              <p:nvPr/>
            </p:nvSpPr>
            <p:spPr bwMode="auto">
              <a:xfrm>
                <a:off x="3334" y="720"/>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200" b="1"/>
                  <a:t>Air pollutions</a:t>
                </a:r>
              </a:p>
              <a:p>
                <a:r>
                  <a:rPr lang="en-US" altLang="zh-TW" sz="1200" b="1"/>
                  <a:t>      Smoke</a:t>
                </a:r>
              </a:p>
            </p:txBody>
          </p:sp>
        </p:grpSp>
        <p:grpSp>
          <p:nvGrpSpPr>
            <p:cNvPr id="21525" name="Group 20"/>
            <p:cNvGrpSpPr>
              <a:grpSpLocks/>
            </p:cNvGrpSpPr>
            <p:nvPr/>
          </p:nvGrpSpPr>
          <p:grpSpPr bwMode="auto">
            <a:xfrm>
              <a:off x="3289" y="436"/>
              <a:ext cx="816" cy="768"/>
              <a:chOff x="3663" y="1200"/>
              <a:chExt cx="816" cy="768"/>
            </a:xfrm>
          </p:grpSpPr>
          <p:sp>
            <p:nvSpPr>
              <p:cNvPr id="21529" name="Oval 21"/>
              <p:cNvSpPr>
                <a:spLocks noChangeArrowheads="1"/>
              </p:cNvSpPr>
              <p:nvPr/>
            </p:nvSpPr>
            <p:spPr bwMode="auto">
              <a:xfrm>
                <a:off x="3663" y="1200"/>
                <a:ext cx="816" cy="76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1530" name="Rectangle 22"/>
              <p:cNvSpPr>
                <a:spLocks noChangeArrowheads="1"/>
              </p:cNvSpPr>
              <p:nvPr/>
            </p:nvSpPr>
            <p:spPr bwMode="auto">
              <a:xfrm>
                <a:off x="3807" y="1459"/>
                <a:ext cx="62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200" b="1"/>
                  <a:t>Microbiome</a:t>
                </a:r>
              </a:p>
              <a:p>
                <a:r>
                  <a:rPr lang="en-US" altLang="zh-TW" sz="1200" b="1"/>
                  <a:t>Probiotics</a:t>
                </a:r>
              </a:p>
              <a:p>
                <a:pPr>
                  <a:spcBef>
                    <a:spcPct val="50000"/>
                  </a:spcBef>
                </a:pPr>
                <a:endParaRPr lang="zh-TW" altLang="en-US" sz="1200" b="1"/>
              </a:p>
            </p:txBody>
          </p:sp>
        </p:grpSp>
        <p:grpSp>
          <p:nvGrpSpPr>
            <p:cNvPr id="21526" name="Group 23"/>
            <p:cNvGrpSpPr>
              <a:grpSpLocks/>
            </p:cNvGrpSpPr>
            <p:nvPr/>
          </p:nvGrpSpPr>
          <p:grpSpPr bwMode="auto">
            <a:xfrm>
              <a:off x="3787" y="1528"/>
              <a:ext cx="912" cy="768"/>
              <a:chOff x="3663" y="1968"/>
              <a:chExt cx="912" cy="768"/>
            </a:xfrm>
          </p:grpSpPr>
          <p:sp>
            <p:nvSpPr>
              <p:cNvPr id="21527" name="Oval 24"/>
              <p:cNvSpPr>
                <a:spLocks noChangeArrowheads="1"/>
              </p:cNvSpPr>
              <p:nvPr/>
            </p:nvSpPr>
            <p:spPr bwMode="auto">
              <a:xfrm>
                <a:off x="3663" y="1968"/>
                <a:ext cx="816" cy="76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1528" name="Rectangle 25"/>
              <p:cNvSpPr>
                <a:spLocks noChangeArrowheads="1"/>
              </p:cNvSpPr>
              <p:nvPr/>
            </p:nvSpPr>
            <p:spPr bwMode="auto">
              <a:xfrm>
                <a:off x="3807" y="220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200" b="1"/>
                  <a:t>Diet, Stress</a:t>
                </a:r>
              </a:p>
              <a:p>
                <a:r>
                  <a:rPr lang="en-US" altLang="zh-TW" sz="1200" b="1"/>
                  <a:t>Supplements</a:t>
                </a:r>
              </a:p>
            </p:txBody>
          </p:sp>
        </p:grpSp>
      </p:grpSp>
      <p:grpSp>
        <p:nvGrpSpPr>
          <p:cNvPr id="21507" name="Group 26"/>
          <p:cNvGrpSpPr>
            <a:grpSpLocks/>
          </p:cNvGrpSpPr>
          <p:nvPr/>
        </p:nvGrpSpPr>
        <p:grpSpPr bwMode="auto">
          <a:xfrm>
            <a:off x="1835150" y="3933825"/>
            <a:ext cx="9831388" cy="1800225"/>
            <a:chOff x="576" y="2064"/>
            <a:chExt cx="6048" cy="1025"/>
          </a:xfrm>
        </p:grpSpPr>
        <p:sp>
          <p:nvSpPr>
            <p:cNvPr id="21510" name="Line 27"/>
            <p:cNvSpPr>
              <a:spLocks noChangeShapeType="1"/>
            </p:cNvSpPr>
            <p:nvPr/>
          </p:nvSpPr>
          <p:spPr bwMode="auto">
            <a:xfrm flipH="1">
              <a:off x="1440" y="2064"/>
              <a:ext cx="768"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28"/>
            <p:cNvSpPr>
              <a:spLocks noChangeShapeType="1"/>
            </p:cNvSpPr>
            <p:nvPr/>
          </p:nvSpPr>
          <p:spPr bwMode="auto">
            <a:xfrm>
              <a:off x="3024" y="2064"/>
              <a:ext cx="624"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Text Box 29"/>
            <p:cNvSpPr txBox="1">
              <a:spLocks noChangeArrowheads="1"/>
            </p:cNvSpPr>
            <p:nvPr/>
          </p:nvSpPr>
          <p:spPr bwMode="auto">
            <a:xfrm>
              <a:off x="576" y="2835"/>
              <a:ext cx="1440" cy="214"/>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eaLnBrk="1" hangingPunct="1">
                <a:spcBef>
                  <a:spcPct val="50000"/>
                </a:spcBef>
              </a:pPr>
              <a:endParaRPr lang="zh-TW" altLang="en-US" sz="1800"/>
            </a:p>
          </p:txBody>
        </p:sp>
        <p:sp>
          <p:nvSpPr>
            <p:cNvPr id="21513" name="Text Box 30"/>
            <p:cNvSpPr txBox="1">
              <a:spLocks noChangeArrowheads="1"/>
            </p:cNvSpPr>
            <p:nvPr/>
          </p:nvSpPr>
          <p:spPr bwMode="auto">
            <a:xfrm>
              <a:off x="3312" y="2835"/>
              <a:ext cx="1440" cy="214"/>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eaLnBrk="1" hangingPunct="1">
                <a:spcBef>
                  <a:spcPct val="50000"/>
                </a:spcBef>
              </a:pPr>
              <a:endParaRPr lang="zh-TW" altLang="en-US" sz="1800"/>
            </a:p>
          </p:txBody>
        </p:sp>
        <p:sp>
          <p:nvSpPr>
            <p:cNvPr id="21514" name="Line 31"/>
            <p:cNvSpPr>
              <a:spLocks noChangeShapeType="1"/>
            </p:cNvSpPr>
            <p:nvPr/>
          </p:nvSpPr>
          <p:spPr bwMode="auto">
            <a:xfrm flipH="1">
              <a:off x="2016" y="2928"/>
              <a:ext cx="12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Rectangle 32"/>
            <p:cNvSpPr>
              <a:spLocks noChangeArrowheads="1"/>
            </p:cNvSpPr>
            <p:nvPr/>
          </p:nvSpPr>
          <p:spPr bwMode="auto">
            <a:xfrm>
              <a:off x="576" y="2851"/>
              <a:ext cx="288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200" b="1"/>
                <a:t>         </a:t>
              </a:r>
              <a:r>
                <a:rPr lang="en-US" altLang="zh-TW" sz="1800" b="1"/>
                <a:t>Genetic </a:t>
              </a:r>
            </a:p>
          </p:txBody>
        </p:sp>
        <p:sp>
          <p:nvSpPr>
            <p:cNvPr id="21516" name="Rectangle 33"/>
            <p:cNvSpPr>
              <a:spLocks noChangeArrowheads="1"/>
            </p:cNvSpPr>
            <p:nvPr/>
          </p:nvSpPr>
          <p:spPr bwMode="auto">
            <a:xfrm>
              <a:off x="3744" y="2880"/>
              <a:ext cx="288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800" b="1"/>
                <a:t>Epigenetic</a:t>
              </a:r>
            </a:p>
          </p:txBody>
        </p:sp>
      </p:grpSp>
      <p:sp>
        <p:nvSpPr>
          <p:cNvPr id="21508" name="Rectangle 34"/>
          <p:cNvSpPr>
            <a:spLocks noChangeArrowheads="1"/>
          </p:cNvSpPr>
          <p:nvPr/>
        </p:nvSpPr>
        <p:spPr bwMode="auto">
          <a:xfrm>
            <a:off x="3203575" y="2492375"/>
            <a:ext cx="3695700" cy="2540000"/>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TW" sz="8000"/>
              <a:t>CEAS cohort</a:t>
            </a:r>
          </a:p>
        </p:txBody>
      </p:sp>
      <p:sp>
        <p:nvSpPr>
          <p:cNvPr id="40999" name="Text Box 39"/>
          <p:cNvSpPr txBox="1">
            <a:spLocks noChangeArrowheads="1"/>
          </p:cNvSpPr>
          <p:nvPr/>
        </p:nvSpPr>
        <p:spPr bwMode="auto">
          <a:xfrm>
            <a:off x="0" y="5876925"/>
            <a:ext cx="19415125" cy="860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80000"/>
              </a:lnSpc>
              <a:spcBef>
                <a:spcPct val="20000"/>
              </a:spcBef>
              <a:defRPr/>
            </a:pPr>
            <a:r>
              <a:rPr lang="en-US" altLang="zh-TW" sz="1800"/>
              <a:t>A longitudinal cohort study (3300 kindergarten children) to investigate the environment, </a:t>
            </a:r>
          </a:p>
          <a:p>
            <a:pPr eaLnBrk="0" hangingPunct="0">
              <a:lnSpc>
                <a:spcPct val="80000"/>
              </a:lnSpc>
              <a:spcBef>
                <a:spcPct val="20000"/>
              </a:spcBef>
              <a:defRPr/>
            </a:pPr>
            <a:r>
              <a:rPr lang="en-US" altLang="zh-TW" sz="1800"/>
              <a:t>genetics, and children’s health in Children Environment and Allergic disease Study (CEAS).</a:t>
            </a:r>
            <a:endParaRPr lang="zh-TW" altLang="en-US" sz="1800"/>
          </a:p>
          <a:p>
            <a:pPr>
              <a:defRPr/>
            </a:pPr>
            <a:endParaRPr lang="zh-TW" altLang="en-US" sz="1800"/>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971550" y="1268413"/>
            <a:ext cx="7162800" cy="990600"/>
          </a:xfrm>
        </p:spPr>
        <p:txBody>
          <a:bodyPr/>
          <a:lstStyle/>
          <a:p>
            <a:pPr algn="ctr"/>
            <a:r>
              <a:rPr lang="en-US" altLang="zh-TW" sz="4400" smtClean="0">
                <a:solidFill>
                  <a:srgbClr val="00FFFF"/>
                </a:solidFill>
              </a:rPr>
              <a:t>Gene &amp; Environment &amp; Allergic diseases</a:t>
            </a:r>
            <a:r>
              <a:rPr lang="en-US" altLang="zh-TW" sz="3600" smtClean="0"/>
              <a:t>  </a:t>
            </a:r>
          </a:p>
        </p:txBody>
      </p:sp>
      <p:sp>
        <p:nvSpPr>
          <p:cNvPr id="78851" name="WordArt 4"/>
          <p:cNvSpPr>
            <a:spLocks noChangeArrowheads="1" noChangeShapeType="1" noTextEdit="1"/>
          </p:cNvSpPr>
          <p:nvPr/>
        </p:nvSpPr>
        <p:spPr bwMode="auto">
          <a:xfrm>
            <a:off x="609601" y="3016250"/>
            <a:ext cx="8280399" cy="1873251"/>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defRPr/>
            </a:pPr>
            <a:r>
              <a:rPr lang="en-US" altLang="zh-TW" sz="6000" b="1" u="sng" kern="10">
                <a:ln w="9525">
                  <a:round/>
                  <a:headEnd/>
                  <a:tailEnd/>
                </a:ln>
                <a:gradFill rotWithShape="1">
                  <a:gsLst>
                    <a:gs pos="0">
                      <a:srgbClr val="FFE701"/>
                    </a:gs>
                    <a:gs pos="100000">
                      <a:srgbClr val="FE3E02"/>
                    </a:gs>
                  </a:gsLst>
                  <a:lin ang="5400000" scaled="1"/>
                </a:gradFill>
                <a:latin typeface="+mn-lt"/>
                <a:ea typeface="+mn-lt"/>
                <a:cs typeface="+mn-lt"/>
              </a:rPr>
              <a:t>Call for cooperations! </a:t>
            </a:r>
            <a:endParaRPr lang="zh-TW" altLang="en-US" sz="6000" b="1" u="sng" kern="10">
              <a:ln w="9525">
                <a:round/>
                <a:headEnd/>
                <a:tailEnd/>
              </a:ln>
              <a:gradFill rotWithShape="1">
                <a:gsLst>
                  <a:gs pos="0">
                    <a:srgbClr val="FFE701"/>
                  </a:gs>
                  <a:gs pos="100000">
                    <a:srgbClr val="FE3E02"/>
                  </a:gs>
                </a:gsLst>
                <a:lin ang="5400000" scaled="1"/>
              </a:gradFill>
              <a:latin typeface="+mn-lt"/>
              <a:ea typeface="+mn-lt"/>
              <a:cs typeface="+mn-lt"/>
            </a:endParaRPr>
          </a:p>
        </p:txBody>
      </p:sp>
      <p:sp>
        <p:nvSpPr>
          <p:cNvPr id="398341" name="Text Box 5"/>
          <p:cNvSpPr txBox="1">
            <a:spLocks noChangeArrowheads="1"/>
          </p:cNvSpPr>
          <p:nvPr/>
        </p:nvSpPr>
        <p:spPr bwMode="auto">
          <a:xfrm>
            <a:off x="2484438" y="5445125"/>
            <a:ext cx="4279900"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r>
              <a:rPr lang="en-US" altLang="zh-TW" sz="3600" smtClean="0"/>
              <a:t>wij636@gmail.com</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ppt_x"/>
                                          </p:val>
                                        </p:tav>
                                        <p:tav tm="100000">
                                          <p:val>
                                            <p:strVal val="#ppt_x"/>
                                          </p:val>
                                        </p:tav>
                                      </p:tavLst>
                                    </p:anim>
                                    <p:anim calcmode="lin" valueType="num">
                                      <p:cBhvr additive="base">
                                        <p:cTn id="8" dur="500" fill="hold"/>
                                        <p:tgtEl>
                                          <p:spTgt spid="78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Allergy and Therapy 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hlinkClick r:id="rId3"/>
              </a:rPr>
              <a:t>Cell biology: Research &amp; Therapy</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u="sng" dirty="0" smtClean="0">
                <a:solidFill>
                  <a:schemeClr val="tx1">
                    <a:lumMod val="90000"/>
                  </a:schemeClr>
                </a:solidFill>
                <a:hlinkClick r:id="rId4"/>
              </a:rPr>
              <a:t>Immunological </a:t>
            </a:r>
            <a:r>
              <a:rPr lang="en-US" sz="2000" u="sng" dirty="0">
                <a:solidFill>
                  <a:schemeClr val="tx1">
                    <a:lumMod val="90000"/>
                  </a:schemeClr>
                </a:solidFill>
                <a:hlinkClick r:id="rId4"/>
              </a:rPr>
              <a:t>Techniques in Infectious Diseases</a:t>
            </a:r>
            <a:endParaRPr lang="en-US" sz="2000" u="sng" dirty="0">
              <a:solidFill>
                <a:schemeClr val="tx1">
                  <a:lumMod val="90000"/>
                </a:schemeClr>
              </a:solidFill>
            </a:endParaRPr>
          </a:p>
          <a:p>
            <a:pPr marL="342900" indent="-342900">
              <a:buFont typeface="Wingdings" panose="05000000000000000000" pitchFamily="2" charset="2"/>
              <a:buChar char="Ø"/>
              <a:defRPr/>
            </a:pPr>
            <a:r>
              <a:rPr lang="en-US" sz="2000" dirty="0" err="1">
                <a:solidFill>
                  <a:schemeClr val="bg2">
                    <a:lumMod val="50000"/>
                  </a:schemeClr>
                </a:solidFill>
                <a:hlinkClick r:id="rId5" tooltip="Journal of Women′s Health Care"/>
              </a:rPr>
              <a:t>Immunome</a:t>
            </a:r>
            <a:r>
              <a:rPr lang="en-US" sz="2000" dirty="0">
                <a:solidFill>
                  <a:schemeClr val="bg2">
                    <a:lumMod val="50000"/>
                  </a:schemeClr>
                </a:solidFill>
                <a:hlinkClick r:id="rId5" tooltip="Journal of Women′s Health Care"/>
              </a:rPr>
              <a:t> Research</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23562" name="Picture 8" descr="C:\Users\rakesh-s\Desktop\gocr-header.jpg"/>
          <p:cNvPicPr>
            <a:picLocks noChangeAspect="1" noChangeArrowheads="1"/>
          </p:cNvPicPr>
          <p:nvPr/>
        </p:nvPicPr>
        <p:blipFill>
          <a:blip r:embed="rId6">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3</a:t>
            </a:r>
            <a:r>
              <a:rPr lang="en-US" sz="2400" baseline="30000" dirty="0">
                <a:hlinkClick r:id="rId3"/>
              </a:rPr>
              <a:t>rd</a:t>
            </a:r>
            <a:r>
              <a:rPr lang="en-US" sz="2400" dirty="0">
                <a:hlinkClick r:id="rId3"/>
              </a:rPr>
              <a:t> International Conference and Exhibition on Clinical &amp; Cellular Immunology"</a:t>
            </a:r>
            <a:r>
              <a:rPr lang="en-US" sz="2400" dirty="0"/>
              <a:t> </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Allergy &amp; Therapy</a:t>
            </a:r>
            <a:r>
              <a:rPr lang="en-US" sz="3600" dirty="0"/>
              <a:t> </a:t>
            </a:r>
            <a:br>
              <a:rPr lang="en-US" sz="3600" dirty="0"/>
            </a:br>
            <a:r>
              <a:rPr lang="en-US" sz="3600" dirty="0"/>
              <a:t>Related Conferences</a:t>
            </a: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endParaRPr lang="en-US" smtClean="0"/>
          </a:p>
        </p:txBody>
      </p:sp>
      <p:pic>
        <p:nvPicPr>
          <p:cNvPr id="2560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89050" y="1412875"/>
            <a:ext cx="7696200" cy="3560763"/>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400"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sz="2400" dirty="0">
                <a:latin typeface="Calisto MT" panose="02040603050505030304" pitchFamily="18" charset="0"/>
              </a:rPr>
              <a:t>For more details and benefits, click on the link below:</a:t>
            </a:r>
          </a:p>
          <a:p>
            <a:pPr>
              <a:defRPr/>
            </a:pPr>
            <a:r>
              <a:rPr lang="en-US" sz="2400" dirty="0">
                <a:solidFill>
                  <a:schemeClr val="accent4">
                    <a:lumMod val="10000"/>
                  </a:schemeClr>
                </a:solidFill>
                <a:latin typeface="Calisto MT" panose="02040603050505030304" pitchFamily="18" charset="0"/>
                <a:hlinkClick r:id="rId4"/>
              </a:rPr>
              <a:t>http://omicsonline.org/membership.php</a:t>
            </a:r>
            <a:r>
              <a:rPr lang="en-US" sz="2400" dirty="0">
                <a:solidFill>
                  <a:schemeClr val="accent4">
                    <a:lumMod val="10000"/>
                  </a:schemeClr>
                </a:solidFill>
                <a:latin typeface="Calisto MT" panose="02040603050505030304" pitchFamily="18" charset="0"/>
              </a:rPr>
              <a:t> </a:t>
            </a: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8"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38538" y="5816937"/>
            <a:ext cx="85344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0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000" b="1" dirty="0" smtClean="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sz="2000" b="1" dirty="0">
              <a:solidFill>
                <a:schemeClr val="accent5">
                  <a:lumMod val="10000"/>
                </a:schemeClr>
              </a:solidFill>
              <a:latin typeface="Microsoft YaHei" panose="020B0503020204020204" pitchFamily="34" charset="-122"/>
              <a:ea typeface="Microsoft YaHei" panose="020B0503020204020204" pitchFamily="34" charset="-122"/>
            </a:endParaRPr>
          </a:p>
          <a:p>
            <a:pPr>
              <a:defRPr/>
            </a:pPr>
            <a:endParaRPr lang="en-US" sz="2000"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798756337"/>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b="1" smtClean="0">
                <a:solidFill>
                  <a:srgbClr val="FFFF00"/>
                </a:solidFill>
              </a:rPr>
              <a:t>Present Position</a:t>
            </a:r>
            <a:r>
              <a:rPr lang="en-US" altLang="zh-TW" smtClean="0"/>
              <a:t> </a:t>
            </a:r>
            <a:endParaRPr lang="zh-TW" altLang="en-US" smtClean="0"/>
          </a:p>
        </p:txBody>
      </p:sp>
      <p:sp>
        <p:nvSpPr>
          <p:cNvPr id="10243" name="Rectangle 3"/>
          <p:cNvSpPr>
            <a:spLocks noGrp="1" noChangeArrowheads="1"/>
          </p:cNvSpPr>
          <p:nvPr>
            <p:ph type="body" idx="1"/>
          </p:nvPr>
        </p:nvSpPr>
        <p:spPr>
          <a:xfrm>
            <a:off x="900113" y="1676400"/>
            <a:ext cx="8243887" cy="4419600"/>
          </a:xfrm>
        </p:spPr>
        <p:txBody>
          <a:bodyPr/>
          <a:lstStyle/>
          <a:p>
            <a:pPr>
              <a:lnSpc>
                <a:spcPct val="120000"/>
              </a:lnSpc>
            </a:pPr>
            <a:r>
              <a:rPr lang="en-US" altLang="zh-TW" sz="2000" smtClean="0"/>
              <a:t>1. Department of Pediatrics, Taipei Hospital, Ministry of Health and Welfare, Taipei, Taiwan </a:t>
            </a:r>
          </a:p>
          <a:p>
            <a:pPr>
              <a:lnSpc>
                <a:spcPct val="120000"/>
              </a:lnSpc>
            </a:pPr>
            <a:r>
              <a:rPr lang="en-US" altLang="zh-TW" sz="2000" smtClean="0"/>
              <a:t>2. College of Medicine, National Yang-Ming University</a:t>
            </a:r>
          </a:p>
          <a:p>
            <a:pPr>
              <a:lnSpc>
                <a:spcPct val="120000"/>
              </a:lnSpc>
            </a:pPr>
            <a:r>
              <a:rPr lang="en-US" altLang="zh-TW" sz="2000" smtClean="0"/>
              <a:t>3. College of public health, </a:t>
            </a:r>
            <a:r>
              <a:rPr lang="en-GB" altLang="zh-TW" sz="2000" smtClean="0"/>
              <a:t>China Medical University</a:t>
            </a:r>
          </a:p>
          <a:p>
            <a:pPr>
              <a:lnSpc>
                <a:spcPct val="120000"/>
              </a:lnSpc>
            </a:pPr>
            <a:r>
              <a:rPr lang="en-US" altLang="zh-TW" sz="2000" smtClean="0"/>
              <a:t>4.Instructor of Taiwan Academy of Pediatric Allergy Asthma and Immunology</a:t>
            </a:r>
          </a:p>
          <a:p>
            <a:pPr>
              <a:lnSpc>
                <a:spcPct val="120000"/>
              </a:lnSpc>
            </a:pPr>
            <a:r>
              <a:rPr lang="en-US" altLang="zh-TW" sz="2000" smtClean="0"/>
              <a:t>5.Scientific advisor to Research Committee in Taipei Hospital Ministry of Health and Welfare</a:t>
            </a:r>
            <a:endParaRPr lang="zh-TW" altLang="en-US" sz="2000" smtClean="0"/>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sz="3600" b="1" smtClean="0">
                <a:solidFill>
                  <a:srgbClr val="FFFF00"/>
                </a:solidFill>
              </a:rPr>
              <a:t>Research Interest</a:t>
            </a:r>
            <a:r>
              <a:rPr lang="en-US" altLang="zh-TW" sz="3600" smtClean="0"/>
              <a:t/>
            </a:r>
            <a:br>
              <a:rPr lang="en-US" altLang="zh-TW" sz="3600" smtClean="0"/>
            </a:br>
            <a:endParaRPr lang="zh-TW" altLang="en-US" sz="3600" smtClean="0"/>
          </a:p>
        </p:txBody>
      </p:sp>
      <p:sp>
        <p:nvSpPr>
          <p:cNvPr id="11267" name="Rectangle 3"/>
          <p:cNvSpPr>
            <a:spLocks noGrp="1" noChangeArrowheads="1"/>
          </p:cNvSpPr>
          <p:nvPr>
            <p:ph type="body" idx="1"/>
          </p:nvPr>
        </p:nvSpPr>
        <p:spPr/>
        <p:txBody>
          <a:bodyPr/>
          <a:lstStyle/>
          <a:p>
            <a:pPr>
              <a:lnSpc>
                <a:spcPct val="90000"/>
              </a:lnSpc>
            </a:pPr>
            <a:r>
              <a:rPr lang="en-US" altLang="zh-TW" sz="2800" smtClean="0"/>
              <a:t>Environmental exposures and childhood allergic diseases</a:t>
            </a:r>
          </a:p>
          <a:p>
            <a:pPr>
              <a:lnSpc>
                <a:spcPct val="90000"/>
              </a:lnSpc>
            </a:pPr>
            <a:r>
              <a:rPr lang="en-US" altLang="zh-TW" sz="2800" smtClean="0"/>
              <a:t>Environmental epigenetics, gene and environment interactions</a:t>
            </a:r>
          </a:p>
          <a:p>
            <a:pPr>
              <a:lnSpc>
                <a:spcPct val="90000"/>
              </a:lnSpc>
            </a:pPr>
            <a:r>
              <a:rPr lang="en-US" altLang="zh-TW" sz="2800" smtClean="0"/>
              <a:t>Biomarkers for allergic diseases</a:t>
            </a:r>
          </a:p>
          <a:p>
            <a:pPr>
              <a:lnSpc>
                <a:spcPct val="90000"/>
              </a:lnSpc>
            </a:pPr>
            <a:r>
              <a:rPr lang="en-US" altLang="zh-TW" sz="2800" smtClean="0"/>
              <a:t>Seroprevalence and vaccination strategy</a:t>
            </a:r>
          </a:p>
          <a:p>
            <a:pPr>
              <a:lnSpc>
                <a:spcPct val="90000"/>
              </a:lnSpc>
            </a:pPr>
            <a:r>
              <a:rPr lang="en-US" altLang="zh-TW" sz="2800" smtClean="0"/>
              <a:t>Outbreak investigation, Health impacts of melamine contaminated food products.</a:t>
            </a:r>
          </a:p>
          <a:p>
            <a:pPr>
              <a:lnSpc>
                <a:spcPct val="90000"/>
              </a:lnSpc>
              <a:buFontTx/>
              <a:buNone/>
            </a:pPr>
            <a:r>
              <a:rPr lang="en-US" altLang="zh-TW" sz="2800" smtClean="0"/>
              <a:t/>
            </a:r>
            <a:br>
              <a:rPr lang="en-US" altLang="zh-TW" sz="2800" smtClean="0"/>
            </a:br>
            <a:endParaRPr lang="zh-TW" altLang="en-US" sz="2800" smtClean="0"/>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52413" y="152400"/>
            <a:ext cx="8434387" cy="252413"/>
          </a:xfrm>
        </p:spPr>
        <p:txBody>
          <a:bodyPr/>
          <a:lstStyle/>
          <a:p>
            <a:pPr eaLnBrk="1" hangingPunct="1"/>
            <a:r>
              <a:rPr lang="zh-TW" altLang="en-US" sz="3600" smtClean="0"/>
              <a:t> </a:t>
            </a:r>
            <a:endParaRPr lang="en-US" altLang="zh-TW" sz="3600" smtClean="0">
              <a:solidFill>
                <a:srgbClr val="FFFF00"/>
              </a:solidFill>
            </a:endParaRPr>
          </a:p>
        </p:txBody>
      </p:sp>
      <p:pic>
        <p:nvPicPr>
          <p:cNvPr id="12291"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 name="矩形 3"/>
          <p:cNvSpPr>
            <a:spLocks noChangeArrowheads="1"/>
          </p:cNvSpPr>
          <p:nvPr/>
        </p:nvSpPr>
        <p:spPr bwMode="auto">
          <a:xfrm>
            <a:off x="250825" y="4581525"/>
            <a:ext cx="8567738" cy="15525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2400">
                <a:solidFill>
                  <a:srgbClr val="EEB42D"/>
                </a:solidFill>
                <a:latin typeface="Times New Roman" pitchFamily="18" charset="0"/>
              </a:rPr>
              <a:t>Smoke exposure during pregnancy might increase the risk of AD in children. </a:t>
            </a:r>
          </a:p>
          <a:p>
            <a:r>
              <a:rPr kumimoji="0" lang="en-US" altLang="zh-TW" sz="2400">
                <a:solidFill>
                  <a:srgbClr val="EEB42D"/>
                </a:solidFill>
                <a:latin typeface="Times New Roman" pitchFamily="18" charset="0"/>
              </a:rPr>
              <a:t>Avoidance of prenatal smoke exposure may be warranted for early prevention.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a:xfrm>
            <a:off x="354013" y="133350"/>
            <a:ext cx="8435975" cy="252413"/>
          </a:xfrm>
          <a:extLst/>
        </p:spPr>
        <p:txBody>
          <a:bodyPr>
            <a:normAutofit fontScale="90000"/>
          </a:bodyPr>
          <a:lstStyle/>
          <a:p>
            <a:pPr eaLnBrk="1" hangingPunct="1">
              <a:defRPr/>
            </a:pPr>
            <a:r>
              <a:rPr lang="zh-TW" altLang="en-US" sz="2900" smtClean="0"/>
              <a:t> </a:t>
            </a:r>
            <a:endParaRPr lang="en-US" altLang="zh-TW" sz="2900" smtClean="0">
              <a:solidFill>
                <a:srgbClr val="2301ED"/>
              </a:solidFill>
            </a:endParaRPr>
          </a:p>
        </p:txBody>
      </p:sp>
      <p:sp>
        <p:nvSpPr>
          <p:cNvPr id="13315" name="矩形 6"/>
          <p:cNvSpPr>
            <a:spLocks noChangeArrowheads="1"/>
          </p:cNvSpPr>
          <p:nvPr/>
        </p:nvSpPr>
        <p:spPr bwMode="auto">
          <a:xfrm>
            <a:off x="0" y="4437063"/>
            <a:ext cx="9144000" cy="457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kumimoji="0" lang="en-US" altLang="zh-TW" sz="2400">
              <a:solidFill>
                <a:srgbClr val="EEB42D"/>
              </a:solidFill>
              <a:latin typeface="Times New Roman" pitchFamily="18" charset="0"/>
              <a:ea typeface="HGｺﾞｼｯｸE"/>
              <a:cs typeface="HGｺﾞｼｯｸE"/>
            </a:endParaRP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Rectangle 6"/>
          <p:cNvSpPr>
            <a:spLocks noChangeArrowheads="1"/>
          </p:cNvSpPr>
          <p:nvPr/>
        </p:nvSpPr>
        <p:spPr bwMode="auto">
          <a:xfrm>
            <a:off x="0" y="5445125"/>
            <a:ext cx="9144000" cy="9159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800">
                <a:solidFill>
                  <a:srgbClr val="FFFF00"/>
                </a:solidFill>
                <a:ea typeface="HGｺﾞｼｯｸE"/>
                <a:cs typeface="HGｺﾞｼｯｸE"/>
              </a:rPr>
              <a:t>GSTM1 and GSTP1 polymorphism  may be responsible for children differences in  susceptibility to AD with regard to gestational smoke exposure. </a:t>
            </a:r>
          </a:p>
          <a:p>
            <a:endParaRPr lang="en-US" altLang="zh-TW" sz="1800">
              <a:solidFill>
                <a:srgbClr val="FFFF00"/>
              </a:solidFill>
              <a:ea typeface="HGｺﾞｼｯｸE"/>
              <a:cs typeface="HGｺﾞｼｯｸE"/>
            </a:endParaRPr>
          </a:p>
        </p:txBody>
      </p:sp>
      <p:sp>
        <p:nvSpPr>
          <p:cNvPr id="189446" name="Rectangle 6"/>
          <p:cNvSpPr>
            <a:spLocks noChangeArrowheads="1"/>
          </p:cNvSpPr>
          <p:nvPr/>
        </p:nvSpPr>
        <p:spPr bwMode="auto">
          <a:xfrm>
            <a:off x="0" y="0"/>
            <a:ext cx="184150"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endParaRPr lang="zh-TW" altLang="en-US" sz="3600" b="1">
              <a:solidFill>
                <a:srgbClr val="FFFF00"/>
              </a:solidFill>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endParaRPr lang="zh-TW" altLang="en-US" smtClean="0"/>
          </a:p>
        </p:txBody>
      </p:sp>
      <p:sp>
        <p:nvSpPr>
          <p:cNvPr id="186374" name="Text Box 6"/>
          <p:cNvSpPr txBox="1">
            <a:spLocks noChangeArrowheads="1"/>
          </p:cNvSpPr>
          <p:nvPr/>
        </p:nvSpPr>
        <p:spPr bwMode="auto">
          <a:xfrm>
            <a:off x="1887538" y="1003300"/>
            <a:ext cx="1841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endParaRPr lang="zh-TW" altLang="en-US" sz="1800" smtClean="0"/>
          </a:p>
        </p:txBody>
      </p:sp>
      <p:graphicFrame>
        <p:nvGraphicFramePr>
          <p:cNvPr id="14340" name="Object 8"/>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47" name="文件" r:id="rId3" imgW="6082124" imgH="6889491" progId="Word.Document.8">
                  <p:embed/>
                </p:oleObj>
              </mc:Choice>
              <mc:Fallback>
                <p:oleObj name="文件" r:id="rId3" imgW="6082124" imgH="6889491"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 Box 13"/>
          <p:cNvSpPr txBox="1">
            <a:spLocks noChangeArrowheads="1"/>
          </p:cNvSpPr>
          <p:nvPr/>
        </p:nvSpPr>
        <p:spPr bwMode="auto">
          <a:xfrm>
            <a:off x="0" y="4724400"/>
            <a:ext cx="9144000" cy="1273175"/>
          </a:xfrm>
          <a:prstGeom prst="rect">
            <a:avLst/>
          </a:prstGeom>
          <a:solidFill>
            <a:srgbClr val="000099"/>
          </a:solidFill>
          <a:ln>
            <a:noFill/>
          </a:ln>
          <a:effectLst>
            <a:prstShdw prst="shdw17" dist="17961" dir="2700000">
              <a:srgbClr val="0000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4400">
                <a:solidFill>
                  <a:schemeClr val="tx1"/>
                </a:solidFill>
                <a:latin typeface="Arial" pitchFamily="34" charset="0"/>
                <a:ea typeface="新細明體" pitchFamily="18" charset="-120"/>
              </a:defRPr>
            </a:lvl1pPr>
            <a:lvl2pPr marL="742950" indent="-285750" eaLnBrk="0" hangingPunct="0">
              <a:defRPr kumimoji="1" sz="4400">
                <a:solidFill>
                  <a:schemeClr val="tx1"/>
                </a:solidFill>
                <a:latin typeface="Arial" pitchFamily="34" charset="0"/>
                <a:ea typeface="新細明體" pitchFamily="18" charset="-120"/>
              </a:defRPr>
            </a:lvl2pPr>
            <a:lvl3pPr marL="1143000" indent="-228600" eaLnBrk="0" hangingPunct="0">
              <a:defRPr kumimoji="1" sz="4400">
                <a:solidFill>
                  <a:schemeClr val="tx1"/>
                </a:solidFill>
                <a:latin typeface="Arial" pitchFamily="34" charset="0"/>
                <a:ea typeface="新細明體" pitchFamily="18" charset="-120"/>
              </a:defRPr>
            </a:lvl3pPr>
            <a:lvl4pPr marL="1600200" indent="-228600" eaLnBrk="0" hangingPunct="0">
              <a:defRPr kumimoji="1" sz="4400">
                <a:solidFill>
                  <a:schemeClr val="tx1"/>
                </a:solidFill>
                <a:latin typeface="Arial" pitchFamily="34" charset="0"/>
                <a:ea typeface="新細明體" pitchFamily="18" charset="-120"/>
              </a:defRPr>
            </a:lvl4pPr>
            <a:lvl5pPr marL="2057400" indent="-228600" eaLnBrk="0" hangingPunct="0">
              <a:defRPr kumimoji="1" sz="4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eaLnBrk="1" hangingPunct="1"/>
            <a:r>
              <a:rPr lang="en-US" altLang="zh-TW" sz="1800">
                <a:solidFill>
                  <a:srgbClr val="FFFF00"/>
                </a:solidFill>
              </a:rPr>
              <a:t>The effect of prenatal tobacco smoke exposure on the risk for AD may be mediated through DNA methylation.</a:t>
            </a:r>
          </a:p>
          <a:p>
            <a:pPr>
              <a:spcBef>
                <a:spcPct val="30000"/>
              </a:spcBef>
            </a:pPr>
            <a:r>
              <a:rPr lang="en-US" altLang="zh-TW" sz="1800">
                <a:solidFill>
                  <a:srgbClr val="FFFF00"/>
                </a:solidFill>
              </a:rPr>
              <a:t>Methylated TSLP 5′CGI may be a potential epigenetic biomarker for environmentally associated atopic disorders.</a:t>
            </a:r>
            <a:endParaRPr lang="zh-TW" altLang="en-US" sz="1800" u="sng">
              <a:solidFill>
                <a:srgbClr val="FFFF00"/>
              </a:solidFill>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450" y="0"/>
            <a:ext cx="7200900" cy="990600"/>
          </a:xfrm>
        </p:spPr>
        <p:txBody>
          <a:bodyPr/>
          <a:lstStyle/>
          <a:p>
            <a:r>
              <a:rPr kumimoji="0" lang="en-US" altLang="zh-TW" sz="1600" b="1" smtClean="0">
                <a:solidFill>
                  <a:srgbClr val="FFFF00"/>
                </a:solidFill>
              </a:rPr>
              <a:t>The research results have been published</a:t>
            </a:r>
            <a:r>
              <a:rPr kumimoji="0" lang="en-US" altLang="zh-TW" sz="1600" smtClean="0">
                <a:solidFill>
                  <a:srgbClr val="FFFF00"/>
                </a:solidFill>
              </a:rPr>
              <a:t>:</a:t>
            </a:r>
            <a:br>
              <a:rPr kumimoji="0" lang="en-US" altLang="zh-TW" sz="1600" smtClean="0">
                <a:solidFill>
                  <a:srgbClr val="FFFF00"/>
                </a:solidFill>
              </a:rPr>
            </a:br>
            <a:endParaRPr kumimoji="0" lang="zh-TW" altLang="en-US" sz="1600" smtClean="0">
              <a:solidFill>
                <a:srgbClr val="FFFF00"/>
              </a:solidFill>
            </a:endParaRPr>
          </a:p>
        </p:txBody>
      </p:sp>
      <p:sp>
        <p:nvSpPr>
          <p:cNvPr id="15363" name="Rectangle 3"/>
          <p:cNvSpPr>
            <a:spLocks noGrp="1" noChangeArrowheads="1"/>
          </p:cNvSpPr>
          <p:nvPr>
            <p:ph type="body" idx="1"/>
          </p:nvPr>
        </p:nvSpPr>
        <p:spPr>
          <a:xfrm>
            <a:off x="539750" y="765175"/>
            <a:ext cx="7918450" cy="6551613"/>
          </a:xfrm>
        </p:spPr>
        <p:txBody>
          <a:bodyPr/>
          <a:lstStyle/>
          <a:p>
            <a:pPr marL="609600" indent="-609600">
              <a:lnSpc>
                <a:spcPct val="80000"/>
              </a:lnSpc>
            </a:pPr>
            <a:r>
              <a:rPr lang="en-US" altLang="zh-TW" sz="1400" u="sng" smtClean="0">
                <a:hlinkClick r:id="rId2"/>
              </a:rPr>
              <a:t>Wang IJ</a:t>
            </a:r>
            <a:r>
              <a:rPr lang="en-US" altLang="zh-TW" sz="1400" smtClean="0"/>
              <a:t>, </a:t>
            </a:r>
            <a:r>
              <a:rPr lang="en-US" altLang="zh-TW" sz="1400" smtClean="0">
                <a:hlinkClick r:id="rId3"/>
              </a:rPr>
              <a:t>Wang SJ</a:t>
            </a:r>
            <a:r>
              <a:rPr lang="en-US" altLang="zh-TW" sz="1400" smtClean="0"/>
              <a:t>, </a:t>
            </a:r>
            <a:r>
              <a:rPr lang="en-US" altLang="zh-TW" sz="1400" smtClean="0">
                <a:hlinkClick r:id="rId4"/>
              </a:rPr>
              <a:t>Yan DC</a:t>
            </a:r>
            <a:r>
              <a:rPr lang="en-US" altLang="zh-TW" sz="1400" smtClean="0"/>
              <a:t>, </a:t>
            </a:r>
            <a:r>
              <a:rPr lang="en-US" altLang="zh-TW" sz="1400" smtClean="0">
                <a:hlinkClick r:id="rId5"/>
              </a:rPr>
              <a:t>Lin SJ</a:t>
            </a:r>
            <a:r>
              <a:rPr lang="en-US" altLang="zh-TW" sz="1400" smtClean="0"/>
              <a:t>, </a:t>
            </a:r>
            <a:r>
              <a:rPr lang="en-US" altLang="zh-TW" sz="1400" smtClean="0">
                <a:hlinkClick r:id="rId6"/>
              </a:rPr>
              <a:t>Chiang BL</a:t>
            </a:r>
            <a:r>
              <a:rPr lang="en-US" altLang="zh-TW" sz="1400" smtClean="0"/>
              <a:t>. Hyper-IgM Syndrome with Hypoxic Ischemic Encephalopathy --- A Case Report. J Microbiol Immunol Infect. 2003 Sep;36(3):215-7. </a:t>
            </a:r>
            <a:endParaRPr lang="en-US" altLang="zh-TW" sz="1400" u="sng" smtClean="0">
              <a:hlinkClick r:id="rId2"/>
            </a:endParaRPr>
          </a:p>
          <a:p>
            <a:pPr marL="609600" indent="-609600">
              <a:lnSpc>
                <a:spcPct val="80000"/>
              </a:lnSpc>
            </a:pPr>
            <a:r>
              <a:rPr lang="en-US" altLang="zh-TW" sz="1400" u="sng" smtClean="0">
                <a:hlinkClick r:id="rId2"/>
              </a:rPr>
              <a:t>Wang IJ</a:t>
            </a:r>
            <a:r>
              <a:rPr lang="en-US" altLang="zh-TW" sz="1400" smtClean="0"/>
              <a:t>, </a:t>
            </a:r>
            <a:r>
              <a:rPr lang="en-US" altLang="zh-TW" sz="1400" smtClean="0">
                <a:hlinkClick r:id="rId7"/>
              </a:rPr>
              <a:t>Lu MY</a:t>
            </a:r>
            <a:r>
              <a:rPr lang="en-US" altLang="zh-TW" sz="1400" smtClean="0"/>
              <a:t>, </a:t>
            </a:r>
            <a:r>
              <a:rPr lang="en-US" altLang="zh-TW" sz="1400" smtClean="0">
                <a:hlinkClick r:id="rId6"/>
              </a:rPr>
              <a:t>Chiang BL</a:t>
            </a:r>
            <a:r>
              <a:rPr lang="en-US" altLang="zh-TW" sz="1400" smtClean="0"/>
              <a:t>, </a:t>
            </a:r>
            <a:r>
              <a:rPr lang="en-US" altLang="zh-TW" sz="1400" smtClean="0">
                <a:hlinkClick r:id="rId8"/>
              </a:rPr>
              <a:t>Lin WC</a:t>
            </a:r>
            <a:r>
              <a:rPr lang="en-US" altLang="zh-TW" sz="1400" smtClean="0"/>
              <a:t>, </a:t>
            </a:r>
            <a:r>
              <a:rPr lang="en-US" altLang="zh-TW" sz="1400" smtClean="0">
                <a:hlinkClick r:id="rId9"/>
              </a:rPr>
              <a:t>Lin DT</a:t>
            </a:r>
            <a:r>
              <a:rPr lang="en-US" altLang="zh-TW" sz="1400" smtClean="0"/>
              <a:t>, </a:t>
            </a:r>
            <a:r>
              <a:rPr lang="en-US" altLang="zh-TW" sz="1400" smtClean="0">
                <a:hlinkClick r:id="rId10"/>
              </a:rPr>
              <a:t>Lin KH</a:t>
            </a:r>
            <a:r>
              <a:rPr lang="en-US" altLang="zh-TW" sz="1400" smtClean="0"/>
              <a:t>. Epstein-Barr Virus Associated Hemophagocytosis Syndrome and Lymphoproliferative Disorder in a Child with Wiskott-Aldrich Syndrome after Bone Marrow Transplantation. Pediatr Blood Cancer. 2005 Sep;45(3):340-3. (SCI: 25/94 in TQ, Impact Factor: 2.134)</a:t>
            </a:r>
            <a:endParaRPr lang="en-US" altLang="zh-TW" sz="1400" u="sng" smtClean="0">
              <a:hlinkClick r:id="rId2"/>
            </a:endParaRPr>
          </a:p>
          <a:p>
            <a:pPr marL="609600" indent="-609600">
              <a:lnSpc>
                <a:spcPct val="80000"/>
              </a:lnSpc>
            </a:pPr>
            <a:r>
              <a:rPr lang="en-US" altLang="zh-TW" sz="1400" u="sng" smtClean="0">
                <a:hlinkClick r:id="rId2"/>
              </a:rPr>
              <a:t>Wang IJ</a:t>
            </a:r>
            <a:r>
              <a:rPr lang="en-US" altLang="zh-TW" sz="1400" smtClean="0"/>
              <a:t>, </a:t>
            </a:r>
            <a:r>
              <a:rPr lang="en-US" altLang="zh-TW" sz="1400" smtClean="0">
                <a:hlinkClick r:id="rId11"/>
              </a:rPr>
              <a:t>Lin YT</a:t>
            </a:r>
            <a:r>
              <a:rPr lang="en-US" altLang="zh-TW" sz="1400" smtClean="0"/>
              <a:t>, </a:t>
            </a:r>
            <a:r>
              <a:rPr lang="en-US" altLang="zh-TW" sz="1400" smtClean="0">
                <a:hlinkClick r:id="rId12"/>
              </a:rPr>
              <a:t>Yang YH</a:t>
            </a:r>
            <a:r>
              <a:rPr lang="en-US" altLang="zh-TW" sz="1400" smtClean="0"/>
              <a:t>, </a:t>
            </a:r>
            <a:r>
              <a:rPr lang="en-US" altLang="zh-TW" sz="1400" smtClean="0">
                <a:hlinkClick r:id="rId13"/>
              </a:rPr>
              <a:t>Chen CL</a:t>
            </a:r>
            <a:r>
              <a:rPr lang="en-US" altLang="zh-TW" sz="1400" smtClean="0"/>
              <a:t>, </a:t>
            </a:r>
            <a:r>
              <a:rPr lang="en-US" altLang="zh-TW" sz="1400" smtClean="0">
                <a:hlinkClick r:id="rId14"/>
              </a:rPr>
              <a:t>Tsai YH</a:t>
            </a:r>
            <a:r>
              <a:rPr lang="en-US" altLang="zh-TW" sz="1400" smtClean="0"/>
              <a:t>, </a:t>
            </a:r>
            <a:r>
              <a:rPr lang="en-US" altLang="zh-TW" sz="1400" smtClean="0">
                <a:hlinkClick r:id="rId6"/>
              </a:rPr>
              <a:t>Chiang BL</a:t>
            </a:r>
            <a:r>
              <a:rPr lang="en-US" altLang="zh-TW" sz="1400" smtClean="0"/>
              <a:t>, </a:t>
            </a:r>
            <a:r>
              <a:rPr lang="en-US" altLang="zh-TW" sz="1400" smtClean="0">
                <a:hlinkClick r:id="rId15"/>
              </a:rPr>
              <a:t>Hwang KC</a:t>
            </a:r>
            <a:r>
              <a:rPr lang="en-US" altLang="zh-TW" sz="1400" smtClean="0"/>
              <a:t>. The Correlation of Age and Allergens in Atopic Dermatitis. Ann Allergy Asthma Immunol. 2004 Oct;93(4):334-8. (SCI: 8/17 in Allergy, Impact Factor:2.221)</a:t>
            </a:r>
            <a:endParaRPr lang="en-US" altLang="zh-TW" sz="1400" u="sng" smtClean="0"/>
          </a:p>
          <a:p>
            <a:pPr marL="609600" indent="-609600">
              <a:lnSpc>
                <a:spcPct val="80000"/>
              </a:lnSpc>
            </a:pPr>
            <a:r>
              <a:rPr lang="en-US" altLang="zh-TW" sz="1400" u="sng" smtClean="0"/>
              <a:t>Wang IJ</a:t>
            </a:r>
            <a:r>
              <a:rPr lang="en-US" altLang="zh-TW" sz="1400" smtClean="0"/>
              <a:t>, Guo YL, Hwang KC, Hsieh WS, Chuang YL, Lin SJ, Chen PC. Genetic and Environmental Risk Factors for Pediatric Atopic Dermatitis. Acta Paediatr Taiwan. 2006 Sep-Oct;47(5):238-42. (SCI: 89/107; Impact Factor: 0.747)</a:t>
            </a:r>
          </a:p>
          <a:p>
            <a:pPr marL="609600" indent="-609600">
              <a:lnSpc>
                <a:spcPct val="80000"/>
              </a:lnSpc>
            </a:pPr>
            <a:r>
              <a:rPr lang="en-US" altLang="zh-TW" sz="1400" smtClean="0"/>
              <a:t> </a:t>
            </a:r>
            <a:endParaRPr lang="en-US" altLang="zh-TW" sz="1400" u="sng" smtClean="0">
              <a:hlinkClick r:id="rId2"/>
            </a:endParaRPr>
          </a:p>
          <a:p>
            <a:pPr marL="609600" indent="-609600">
              <a:lnSpc>
                <a:spcPct val="80000"/>
              </a:lnSpc>
            </a:pPr>
            <a:r>
              <a:rPr lang="en-US" altLang="zh-TW" sz="1400" u="sng" smtClean="0">
                <a:hlinkClick r:id="rId2"/>
              </a:rPr>
              <a:t>Wang IJ</a:t>
            </a:r>
            <a:r>
              <a:rPr lang="en-US" altLang="zh-TW" sz="1400" smtClean="0"/>
              <a:t>, </a:t>
            </a:r>
            <a:r>
              <a:rPr lang="en-US" altLang="zh-TW" sz="1400" smtClean="0">
                <a:hlinkClick r:id="rId15"/>
              </a:rPr>
              <a:t>Hwang KC</a:t>
            </a:r>
            <a:r>
              <a:rPr lang="en-US" altLang="zh-TW" sz="1400" smtClean="0"/>
              <a:t>, </a:t>
            </a:r>
            <a:r>
              <a:rPr lang="en-US" altLang="zh-TW" sz="1400" smtClean="0">
                <a:hlinkClick r:id="rId14"/>
              </a:rPr>
              <a:t>Tsai YH</a:t>
            </a:r>
            <a:r>
              <a:rPr lang="en-US" altLang="zh-TW" sz="1400" smtClean="0"/>
              <a:t>, </a:t>
            </a:r>
            <a:r>
              <a:rPr lang="en-US" altLang="zh-TW" sz="1400" smtClean="0">
                <a:hlinkClick r:id="rId16"/>
              </a:rPr>
              <a:t>Wu YN</a:t>
            </a:r>
            <a:r>
              <a:rPr lang="en-US" altLang="zh-TW" sz="1400" smtClean="0"/>
              <a:t>, </a:t>
            </a:r>
            <a:r>
              <a:rPr lang="en-US" altLang="zh-TW" sz="1400" smtClean="0">
                <a:hlinkClick r:id="rId17"/>
              </a:rPr>
              <a:t>Chao SJ</a:t>
            </a:r>
            <a:r>
              <a:rPr lang="en-US" altLang="zh-TW" sz="1400" smtClean="0"/>
              <a:t>, </a:t>
            </a:r>
            <a:r>
              <a:rPr lang="en-US" altLang="zh-TW" sz="1400" smtClean="0">
                <a:hlinkClick r:id="rId18"/>
              </a:rPr>
              <a:t>Chen TE</a:t>
            </a:r>
            <a:r>
              <a:rPr lang="en-US" altLang="zh-TW" sz="1400" smtClean="0"/>
              <a:t>, </a:t>
            </a:r>
            <a:r>
              <a:rPr lang="en-US" altLang="zh-TW" sz="1400" smtClean="0">
                <a:hlinkClick r:id="rId19"/>
              </a:rPr>
              <a:t>Huang LM</a:t>
            </a:r>
            <a:r>
              <a:rPr lang="en-US" altLang="zh-TW" sz="1400" smtClean="0"/>
              <a:t>.</a:t>
            </a:r>
          </a:p>
          <a:p>
            <a:pPr marL="609600" indent="-609600">
              <a:lnSpc>
                <a:spcPct val="80000"/>
              </a:lnSpc>
            </a:pPr>
            <a:r>
              <a:rPr lang="en-US" altLang="zh-TW" sz="1400" smtClean="0"/>
              <a:t>Rubella Seroprevalence among Young Women in Taipei County after Routine Measles, Mumps, and Rubella Immunization Program. Acta Paediatr Taiwan. 2006 Jan-Feb;47(1):14-7. (SCI: 89/107; Impact Factor: 0.747)</a:t>
            </a:r>
            <a:endParaRPr lang="de-DE" altLang="zh-TW" sz="1400" u="sng" smtClean="0">
              <a:hlinkClick r:id="rId2"/>
            </a:endParaRPr>
          </a:p>
          <a:p>
            <a:pPr marL="609600" indent="-609600">
              <a:lnSpc>
                <a:spcPct val="80000"/>
              </a:lnSpc>
            </a:pPr>
            <a:r>
              <a:rPr lang="de-DE" altLang="zh-TW" sz="1400" u="sng" smtClean="0">
                <a:hlinkClick r:id="rId2"/>
              </a:rPr>
              <a:t>Wang IJ</a:t>
            </a:r>
            <a:r>
              <a:rPr lang="de-DE" altLang="zh-TW" sz="1400" smtClean="0"/>
              <a:t>, </a:t>
            </a:r>
            <a:r>
              <a:rPr lang="de-DE" altLang="zh-TW" sz="1400" smtClean="0">
                <a:hlinkClick r:id="rId19"/>
              </a:rPr>
              <a:t>Huang LM</a:t>
            </a:r>
            <a:r>
              <a:rPr lang="de-DE" altLang="zh-TW" sz="1400" smtClean="0"/>
              <a:t>, </a:t>
            </a:r>
            <a:r>
              <a:rPr lang="de-DE" altLang="zh-TW" sz="1400" smtClean="0">
                <a:hlinkClick r:id="rId20"/>
              </a:rPr>
              <a:t>Chen HH</a:t>
            </a:r>
            <a:r>
              <a:rPr lang="de-DE" altLang="zh-TW" sz="1400" smtClean="0"/>
              <a:t>, </a:t>
            </a:r>
            <a:r>
              <a:rPr lang="de-DE" altLang="zh-TW" sz="1400" smtClean="0">
                <a:hlinkClick r:id="rId15"/>
              </a:rPr>
              <a:t>Hwang KC</a:t>
            </a:r>
            <a:r>
              <a:rPr lang="de-DE" altLang="zh-TW" sz="1400" smtClean="0"/>
              <a:t>, </a:t>
            </a:r>
            <a:r>
              <a:rPr lang="de-DE" altLang="zh-TW" sz="1400" smtClean="0">
                <a:hlinkClick r:id="rId21"/>
              </a:rPr>
              <a:t>Chen CJ</a:t>
            </a:r>
            <a:r>
              <a:rPr lang="de-DE" altLang="zh-TW" sz="1400" smtClean="0"/>
              <a:t>. </a:t>
            </a:r>
            <a:r>
              <a:rPr lang="en-US" altLang="zh-TW" sz="1400" smtClean="0"/>
              <a:t>Seroprevalence of Rubella Infection after National Immunization Program in Taiwan:Vaccination Status and Immigration Impact. J Med Virol. 2007 Jan;79(1):97-103. (SCI:16/30; Impact Factor:2.47)</a:t>
            </a:r>
            <a:endParaRPr lang="en-US" altLang="zh-TW" sz="1400" u="sng" smtClean="0">
              <a:hlinkClick r:id="rId2"/>
            </a:endParaRPr>
          </a:p>
          <a:p>
            <a:pPr marL="609600" indent="-609600">
              <a:lnSpc>
                <a:spcPct val="80000"/>
              </a:lnSpc>
            </a:pPr>
            <a:r>
              <a:rPr lang="en-US" altLang="zh-TW" sz="1400" u="sng" smtClean="0">
                <a:hlinkClick r:id="rId2"/>
              </a:rPr>
              <a:t>Wang IJ</a:t>
            </a:r>
            <a:r>
              <a:rPr lang="en-US" altLang="zh-TW" sz="1400" smtClean="0"/>
              <a:t>, </a:t>
            </a:r>
            <a:r>
              <a:rPr lang="en-US" altLang="zh-TW" sz="1400" smtClean="0">
                <a:hlinkClick r:id="rId22"/>
              </a:rPr>
              <a:t>Lee PI</a:t>
            </a:r>
            <a:r>
              <a:rPr lang="en-US" altLang="zh-TW" sz="1400" smtClean="0"/>
              <a:t>, </a:t>
            </a:r>
            <a:r>
              <a:rPr lang="en-US" altLang="zh-TW" sz="1400" smtClean="0">
                <a:hlinkClick r:id="rId19"/>
              </a:rPr>
              <a:t>Huang LM</a:t>
            </a:r>
            <a:r>
              <a:rPr lang="en-US" altLang="zh-TW" sz="1400" smtClean="0"/>
              <a:t>, </a:t>
            </a:r>
            <a:r>
              <a:rPr lang="en-US" altLang="zh-TW" sz="1400" smtClean="0">
                <a:hlinkClick r:id="rId21"/>
              </a:rPr>
              <a:t>Chen CJ</a:t>
            </a:r>
            <a:r>
              <a:rPr lang="en-US" altLang="zh-TW" sz="1400" smtClean="0"/>
              <a:t>, </a:t>
            </a:r>
            <a:r>
              <a:rPr lang="en-US" altLang="zh-TW" sz="1400" smtClean="0">
                <a:hlinkClick r:id="rId13"/>
              </a:rPr>
              <a:t>Chen CL</a:t>
            </a:r>
            <a:r>
              <a:rPr lang="en-US" altLang="zh-TW" sz="1400" smtClean="0"/>
              <a:t>, </a:t>
            </a:r>
            <a:r>
              <a:rPr lang="en-US" altLang="zh-TW" sz="1400" smtClean="0">
                <a:hlinkClick r:id="rId23"/>
              </a:rPr>
              <a:t>Lee WT</a:t>
            </a:r>
            <a:r>
              <a:rPr lang="en-US" altLang="zh-TW" sz="1400" smtClean="0"/>
              <a:t>. The correlation between neurological evaluations and neurological outcome in acute encephalitis: a hospital-based study. Eur J Paediatr Neurol. 2007 Mar;11(2):63-9. (SCI: 25/70; Impact Factor: 1.369)</a:t>
            </a:r>
            <a:endParaRPr lang="en-US" altLang="zh-TW" sz="1400" u="sng" smtClean="0"/>
          </a:p>
          <a:p>
            <a:pPr marL="609600" indent="-609600">
              <a:lnSpc>
                <a:spcPct val="80000"/>
              </a:lnSpc>
            </a:pPr>
            <a:r>
              <a:rPr lang="en-US" altLang="zh-TW" sz="1400" u="sng" smtClean="0"/>
              <a:t>Wang IJ</a:t>
            </a:r>
            <a:r>
              <a:rPr lang="en-US" altLang="zh-TW" sz="1400" smtClean="0"/>
              <a:t>, Guo YL, Weng HJ, Hsieh WS, Chuang YL, Lin SJ, Chen PC. Environmental risk factors for early infantile atopic dermatitis. Pediatr Allergy Immunol. 2007 Aug;18(5):441-7. (SCI: 11/ 94; Impact Factor: 2.676)</a:t>
            </a:r>
            <a:endParaRPr lang="en-US" altLang="zh-TW" sz="1400" u="sng" smtClean="0">
              <a:hlinkClick r:id="rId2"/>
            </a:endParaRPr>
          </a:p>
          <a:p>
            <a:pPr marL="609600" indent="-609600">
              <a:lnSpc>
                <a:spcPct val="80000"/>
              </a:lnSpc>
            </a:pPr>
            <a:r>
              <a:rPr lang="en-US" altLang="zh-TW" sz="1400" u="sng" smtClean="0">
                <a:hlinkClick r:id="rId2"/>
              </a:rPr>
              <a:t>Wang IJ</a:t>
            </a:r>
            <a:r>
              <a:rPr lang="en-US" altLang="zh-TW" sz="1400" smtClean="0"/>
              <a:t>, </a:t>
            </a:r>
            <a:r>
              <a:rPr lang="en-US" altLang="zh-TW" sz="1400" smtClean="0">
                <a:hlinkClick r:id="rId24"/>
              </a:rPr>
              <a:t>Hsieh WS</a:t>
            </a:r>
            <a:r>
              <a:rPr lang="en-US" altLang="zh-TW" sz="1400" smtClean="0"/>
              <a:t>, </a:t>
            </a:r>
            <a:r>
              <a:rPr lang="en-US" altLang="zh-TW" sz="1400" smtClean="0">
                <a:hlinkClick r:id="rId25"/>
              </a:rPr>
              <a:t>Wu KY</a:t>
            </a:r>
            <a:r>
              <a:rPr lang="en-US" altLang="zh-TW" sz="1400" smtClean="0"/>
              <a:t>, </a:t>
            </a:r>
            <a:r>
              <a:rPr lang="en-US" altLang="zh-TW" sz="1400" smtClean="0">
                <a:hlinkClick r:id="rId26"/>
              </a:rPr>
              <a:t>Guo YL</a:t>
            </a:r>
            <a:r>
              <a:rPr lang="en-US" altLang="zh-TW" sz="1400" smtClean="0"/>
              <a:t>, </a:t>
            </a:r>
            <a:r>
              <a:rPr lang="en-US" altLang="zh-TW" sz="1400" smtClean="0">
                <a:hlinkClick r:id="rId27"/>
              </a:rPr>
              <a:t>Hwang YH</a:t>
            </a:r>
            <a:r>
              <a:rPr lang="en-US" altLang="zh-TW" sz="1400" smtClean="0"/>
              <a:t>, </a:t>
            </a:r>
            <a:r>
              <a:rPr lang="en-US" altLang="zh-TW" sz="1400" smtClean="0">
                <a:hlinkClick r:id="rId28"/>
              </a:rPr>
              <a:t>Jee SH</a:t>
            </a:r>
            <a:r>
              <a:rPr lang="en-US" altLang="zh-TW" sz="1400" smtClean="0"/>
              <a:t>, </a:t>
            </a:r>
            <a:r>
              <a:rPr lang="en-US" altLang="zh-TW" sz="1400" smtClean="0">
                <a:hlinkClick r:id="rId29"/>
              </a:rPr>
              <a:t>Chen PC</a:t>
            </a:r>
            <a:r>
              <a:rPr lang="en-US" altLang="zh-TW" sz="1400" smtClean="0"/>
              <a:t>. The effect of gestational smoke exposure on atopic dermatitis in the offspring. Pediatr Allergy Immunol. 2008 Nov;19(7):580-6. (SCI: 11/94; Impact Factor: 2.676)</a:t>
            </a:r>
            <a:endParaRPr lang="en-US" altLang="zh-TW" sz="1400" u="sng" smtClean="0">
              <a:hlinkClick r:id="rId2"/>
            </a:endParaRPr>
          </a:p>
        </p:txBody>
      </p:sp>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55650" y="0"/>
            <a:ext cx="7739063" cy="990600"/>
          </a:xfrm>
        </p:spPr>
        <p:txBody>
          <a:bodyPr/>
          <a:lstStyle/>
          <a:p>
            <a:r>
              <a:rPr kumimoji="0" lang="en-US" altLang="zh-TW" sz="1800" b="1" smtClean="0">
                <a:solidFill>
                  <a:srgbClr val="FFFF00"/>
                </a:solidFill>
              </a:rPr>
              <a:t>The research results have been published</a:t>
            </a:r>
            <a:r>
              <a:rPr kumimoji="0" lang="en-US" altLang="zh-TW" sz="1800" smtClean="0">
                <a:solidFill>
                  <a:srgbClr val="FFFF00"/>
                </a:solidFill>
              </a:rPr>
              <a:t>:</a:t>
            </a:r>
            <a:br>
              <a:rPr kumimoji="0" lang="en-US" altLang="zh-TW" sz="1800" smtClean="0">
                <a:solidFill>
                  <a:srgbClr val="FFFF00"/>
                </a:solidFill>
              </a:rPr>
            </a:br>
            <a:endParaRPr kumimoji="0" lang="zh-TW" altLang="en-US" sz="1800" smtClean="0">
              <a:solidFill>
                <a:srgbClr val="FFFF00"/>
              </a:solidFill>
            </a:endParaRPr>
          </a:p>
        </p:txBody>
      </p:sp>
      <p:sp>
        <p:nvSpPr>
          <p:cNvPr id="16387" name="Rectangle 3"/>
          <p:cNvSpPr>
            <a:spLocks noGrp="1" noChangeArrowheads="1"/>
          </p:cNvSpPr>
          <p:nvPr>
            <p:ph type="body" idx="1"/>
          </p:nvPr>
        </p:nvSpPr>
        <p:spPr>
          <a:xfrm>
            <a:off x="684213" y="836613"/>
            <a:ext cx="8208962" cy="5805487"/>
          </a:xfrm>
        </p:spPr>
        <p:txBody>
          <a:bodyPr/>
          <a:lstStyle/>
          <a:p>
            <a:pPr>
              <a:lnSpc>
                <a:spcPct val="90000"/>
              </a:lnSpc>
            </a:pPr>
            <a:r>
              <a:rPr lang="en-US" altLang="zh-TW" sz="1200" u="sng" smtClean="0">
                <a:hlinkClick r:id="rId2"/>
              </a:rPr>
              <a:t>Wang IJ</a:t>
            </a:r>
            <a:r>
              <a:rPr lang="en-US" altLang="zh-TW" sz="1200" smtClean="0"/>
              <a:t>, </a:t>
            </a:r>
            <a:r>
              <a:rPr lang="en-US" altLang="zh-TW" sz="1200" smtClean="0">
                <a:hlinkClick r:id="rId3"/>
              </a:rPr>
              <a:t>Hsieh WS</a:t>
            </a:r>
            <a:r>
              <a:rPr lang="en-US" altLang="zh-TW" sz="1200" smtClean="0"/>
              <a:t>, </a:t>
            </a:r>
            <a:r>
              <a:rPr lang="en-US" altLang="zh-TW" sz="1200" smtClean="0">
                <a:hlinkClick r:id="rId4"/>
              </a:rPr>
              <a:t>Guo YL</a:t>
            </a:r>
            <a:r>
              <a:rPr lang="en-US" altLang="zh-TW" sz="1200" smtClean="0"/>
              <a:t>, </a:t>
            </a:r>
            <a:r>
              <a:rPr lang="en-US" altLang="zh-TW" sz="1200" smtClean="0">
                <a:hlinkClick r:id="rId5"/>
              </a:rPr>
              <a:t>Jee SH</a:t>
            </a:r>
            <a:r>
              <a:rPr lang="en-US" altLang="zh-TW" sz="1200" smtClean="0"/>
              <a:t>, </a:t>
            </a:r>
            <a:r>
              <a:rPr lang="en-US" altLang="zh-TW" sz="1200" smtClean="0">
                <a:hlinkClick r:id="rId6"/>
              </a:rPr>
              <a:t>Hsieh CJ</a:t>
            </a:r>
            <a:r>
              <a:rPr lang="en-US" altLang="zh-TW" sz="1200" smtClean="0"/>
              <a:t>, </a:t>
            </a:r>
            <a:r>
              <a:rPr lang="en-US" altLang="zh-TW" sz="1200" smtClean="0">
                <a:hlinkClick r:id="rId7"/>
              </a:rPr>
              <a:t>Hwang YH</a:t>
            </a:r>
            <a:r>
              <a:rPr lang="en-US" altLang="zh-TW" sz="1200" smtClean="0"/>
              <a:t>, </a:t>
            </a:r>
            <a:r>
              <a:rPr lang="en-US" altLang="zh-TW" sz="1200" smtClean="0">
                <a:hlinkClick r:id="rId8"/>
              </a:rPr>
              <a:t>Chen PC</a:t>
            </a:r>
            <a:r>
              <a:rPr lang="en-US" altLang="zh-TW" sz="1200" smtClean="0"/>
              <a:t>. Neuro-mediators as predictors of pediatric atopic dermatitis. Clin Exp Allergy. 2008 Aug;38(8):1302-8. (SCI: 3/21 in AQ; Impact Factor: 4.084)</a:t>
            </a:r>
            <a:endParaRPr lang="en-US" altLang="zh-TW" sz="1200" u="sng" smtClean="0"/>
          </a:p>
          <a:p>
            <a:pPr>
              <a:lnSpc>
                <a:spcPct val="90000"/>
              </a:lnSpc>
            </a:pPr>
            <a:r>
              <a:rPr lang="en-US" altLang="zh-TW" sz="1200" u="sng" smtClean="0"/>
              <a:t>Wang IJ</a:t>
            </a:r>
            <a:r>
              <a:rPr lang="en-US" altLang="zh-TW" sz="1200" smtClean="0"/>
              <a:t>, Viscidi R, Hwang KC, Lin TY, Chen CJ, Huang LM, Chen HH, Chen CJ. Seroprevalence and risk factors for Human Papillomavirus in Taiwan. J Trop Pediatr. 2008 Feb;54(1):14-8. (SCI: 51/94 in TQ; Impact Factor: 1.224)</a:t>
            </a:r>
            <a:endParaRPr lang="de-DE" altLang="zh-TW" sz="1200" u="sng" smtClean="0"/>
          </a:p>
          <a:p>
            <a:pPr>
              <a:lnSpc>
                <a:spcPct val="90000"/>
              </a:lnSpc>
            </a:pPr>
            <a:r>
              <a:rPr lang="de-DE" altLang="zh-TW" sz="1200" u="sng" smtClean="0"/>
              <a:t>Wang IJ</a:t>
            </a:r>
            <a:r>
              <a:rPr lang="de-DE" altLang="zh-TW" sz="1200" smtClean="0"/>
              <a:t>, Chen PC, Hwang KC. </a:t>
            </a:r>
            <a:r>
              <a:rPr lang="en-US" altLang="zh-TW" sz="1200" smtClean="0">
                <a:hlinkClick r:id="rId9"/>
              </a:rPr>
              <a:t>Melamine and nephrolithiasis in children in Taiwan.</a:t>
            </a:r>
            <a:r>
              <a:rPr lang="en-US" altLang="zh-TW" sz="1200" smtClean="0"/>
              <a:t> N Engl J Med. 2009 Mar 12;360(11):1157-8. (SCI: 1/153; Impact Factor: 53.486)</a:t>
            </a:r>
            <a:endParaRPr lang="en-US" altLang="zh-TW" sz="1200" smtClean="0">
              <a:hlinkClick r:id="rId10"/>
            </a:endParaRPr>
          </a:p>
          <a:p>
            <a:pPr>
              <a:lnSpc>
                <a:spcPct val="90000"/>
              </a:lnSpc>
            </a:pPr>
            <a:r>
              <a:rPr lang="en-US" altLang="zh-TW" sz="1200" smtClean="0">
                <a:hlinkClick r:id="rId10"/>
              </a:rPr>
              <a:t>Cheng WC</a:t>
            </a:r>
            <a:r>
              <a:rPr lang="en-US" altLang="zh-TW" sz="1200" smtClean="0"/>
              <a:t>, </a:t>
            </a:r>
            <a:r>
              <a:rPr lang="en-US" altLang="zh-TW" sz="1200" smtClean="0">
                <a:hlinkClick r:id="rId11"/>
              </a:rPr>
              <a:t>Chen SK</a:t>
            </a:r>
            <a:r>
              <a:rPr lang="en-US" altLang="zh-TW" sz="1200" smtClean="0"/>
              <a:t>, </a:t>
            </a:r>
            <a:r>
              <a:rPr lang="en-US" altLang="zh-TW" sz="1200" smtClean="0">
                <a:hlinkClick r:id="rId12"/>
              </a:rPr>
              <a:t>Lin TJ</a:t>
            </a:r>
            <a:r>
              <a:rPr lang="en-US" altLang="zh-TW" sz="1200" smtClean="0"/>
              <a:t>, </a:t>
            </a:r>
            <a:r>
              <a:rPr lang="en-US" altLang="zh-TW" sz="1200" u="sng" smtClean="0">
                <a:hlinkClick r:id="rId2"/>
              </a:rPr>
              <a:t>Wang IJ</a:t>
            </a:r>
            <a:r>
              <a:rPr lang="en-US" altLang="zh-TW" sz="1200" u="sng" smtClean="0"/>
              <a:t>*</a:t>
            </a:r>
            <a:r>
              <a:rPr lang="en-US" altLang="zh-TW" sz="1200" smtClean="0"/>
              <a:t>, </a:t>
            </a:r>
            <a:r>
              <a:rPr lang="en-US" altLang="zh-TW" sz="1200" smtClean="0">
                <a:hlinkClick r:id="rId13"/>
              </a:rPr>
              <a:t>Kao YM</a:t>
            </a:r>
            <a:r>
              <a:rPr lang="en-US" altLang="zh-TW" sz="1200" smtClean="0"/>
              <a:t>, </a:t>
            </a:r>
            <a:r>
              <a:rPr lang="en-US" altLang="zh-TW" sz="1200" smtClean="0">
                <a:hlinkClick r:id="rId14"/>
              </a:rPr>
              <a:t>Shih DY</a:t>
            </a:r>
            <a:r>
              <a:rPr lang="en-US" altLang="zh-TW" sz="1200" smtClean="0"/>
              <a:t>. </a:t>
            </a:r>
            <a:r>
              <a:rPr lang="en-US" altLang="zh-TW" sz="1200" smtClean="0">
                <a:hlinkClick r:id="rId15"/>
              </a:rPr>
              <a:t>Determination of urine melamine by validated isotopic ultra-performance liquid chromatography/tandem mass spectrometry.</a:t>
            </a:r>
            <a:r>
              <a:rPr lang="en-US" altLang="zh-TW" sz="1200" smtClean="0"/>
              <a:t> Rapid Commun Mass Spectrom. 2009 Jun;23(12):1776-82. (SCI: 19/73 EA; Impact Factor: 2.846)  </a:t>
            </a:r>
            <a:endParaRPr lang="en-US" altLang="zh-TW" sz="1200" u="sng" smtClean="0">
              <a:hlinkClick r:id="rId2"/>
            </a:endParaRPr>
          </a:p>
          <a:p>
            <a:pPr>
              <a:lnSpc>
                <a:spcPct val="90000"/>
              </a:lnSpc>
            </a:pPr>
            <a:r>
              <a:rPr lang="en-US" altLang="zh-TW" sz="1200" u="sng" smtClean="0">
                <a:hlinkClick r:id="rId2"/>
              </a:rPr>
              <a:t>Wang IJ</a:t>
            </a:r>
            <a:r>
              <a:rPr lang="en-US" altLang="zh-TW" sz="1200" smtClean="0"/>
              <a:t>, </a:t>
            </a:r>
            <a:r>
              <a:rPr lang="en-US" altLang="zh-TW" sz="1200" smtClean="0">
                <a:hlinkClick r:id="rId16"/>
              </a:rPr>
              <a:t>Wu YN</a:t>
            </a:r>
            <a:r>
              <a:rPr lang="en-US" altLang="zh-TW" sz="1200" smtClean="0"/>
              <a:t>, </a:t>
            </a:r>
            <a:r>
              <a:rPr lang="en-US" altLang="zh-TW" sz="1200" smtClean="0">
                <a:hlinkClick r:id="rId17"/>
              </a:rPr>
              <a:t>Wu WC</a:t>
            </a:r>
            <a:r>
              <a:rPr lang="en-US" altLang="zh-TW" sz="1200" smtClean="0"/>
              <a:t>, </a:t>
            </a:r>
            <a:r>
              <a:rPr lang="en-US" altLang="zh-TW" sz="1200" smtClean="0">
                <a:hlinkClick r:id="rId18"/>
              </a:rPr>
              <a:t>Leonardi G</a:t>
            </a:r>
            <a:r>
              <a:rPr lang="en-US" altLang="zh-TW" sz="1200" smtClean="0"/>
              <a:t>, </a:t>
            </a:r>
            <a:r>
              <a:rPr lang="en-US" altLang="zh-TW" sz="1200" smtClean="0">
                <a:hlinkClick r:id="rId19"/>
              </a:rPr>
              <a:t>Sung YJ</a:t>
            </a:r>
            <a:r>
              <a:rPr lang="en-US" altLang="zh-TW" sz="1200" smtClean="0"/>
              <a:t>, </a:t>
            </a:r>
            <a:r>
              <a:rPr lang="en-US" altLang="zh-TW" sz="1200" smtClean="0">
                <a:hlinkClick r:id="rId12"/>
              </a:rPr>
              <a:t>Lin TJ</a:t>
            </a:r>
            <a:r>
              <a:rPr lang="en-US" altLang="zh-TW" sz="1200" smtClean="0"/>
              <a:t>, </a:t>
            </a:r>
            <a:r>
              <a:rPr lang="en-US" altLang="zh-TW" sz="1200" smtClean="0">
                <a:hlinkClick r:id="rId20"/>
              </a:rPr>
              <a:t>Wang CL</a:t>
            </a:r>
            <a:r>
              <a:rPr lang="en-US" altLang="zh-TW" sz="1200" smtClean="0"/>
              <a:t>, </a:t>
            </a:r>
            <a:r>
              <a:rPr lang="en-US" altLang="zh-TW" sz="1200" smtClean="0">
                <a:hlinkClick r:id="rId21"/>
              </a:rPr>
              <a:t>Kuo CF</a:t>
            </a:r>
            <a:r>
              <a:rPr lang="en-US" altLang="zh-TW" sz="1200" smtClean="0"/>
              <a:t>, </a:t>
            </a:r>
            <a:r>
              <a:rPr lang="en-US" altLang="zh-TW" sz="1200" smtClean="0">
                <a:hlinkClick r:id="rId22"/>
              </a:rPr>
              <a:t>Wu KY</a:t>
            </a:r>
            <a:r>
              <a:rPr lang="en-US" altLang="zh-TW" sz="1200" smtClean="0"/>
              <a:t>, </a:t>
            </a:r>
            <a:r>
              <a:rPr lang="en-US" altLang="zh-TW" sz="1200" smtClean="0">
                <a:hlinkClick r:id="rId10"/>
              </a:rPr>
              <a:t>Cheng WC</a:t>
            </a:r>
            <a:r>
              <a:rPr lang="en-US" altLang="zh-TW" sz="1200" smtClean="0"/>
              <a:t>, </a:t>
            </a:r>
            <a:r>
              <a:rPr lang="en-US" altLang="zh-TW" sz="1200" smtClean="0">
                <a:hlinkClick r:id="rId23"/>
              </a:rPr>
              <a:t>Chan CC</a:t>
            </a:r>
            <a:r>
              <a:rPr lang="en-US" altLang="zh-TW" sz="1200" smtClean="0"/>
              <a:t>, </a:t>
            </a:r>
            <a:r>
              <a:rPr lang="en-US" altLang="zh-TW" sz="1200" smtClean="0">
                <a:hlinkClick r:id="rId8"/>
              </a:rPr>
              <a:t>Chen PC</a:t>
            </a:r>
            <a:r>
              <a:rPr lang="en-US" altLang="zh-TW" sz="1200" smtClean="0"/>
              <a:t>, </a:t>
            </a:r>
            <a:r>
              <a:rPr lang="en-US" altLang="zh-TW" sz="1200" smtClean="0">
                <a:hlinkClick r:id="rId24"/>
              </a:rPr>
              <a:t>Lin SL</a:t>
            </a:r>
            <a:r>
              <a:rPr lang="en-US" altLang="zh-TW" sz="1200" smtClean="0"/>
              <a:t>. The association of clinical findings and exposure profiles with melamine associated nephrolithiasis. Arch Dis Child. 2009 Nov;94(11):883-7. (SCI: 12/86; Impact Factor: 2.65)</a:t>
            </a:r>
          </a:p>
          <a:p>
            <a:pPr>
              <a:lnSpc>
                <a:spcPct val="90000"/>
              </a:lnSpc>
            </a:pPr>
            <a:r>
              <a:rPr lang="en-US" altLang="zh-TW" sz="1200" smtClean="0"/>
              <a:t>Lin TJ, </a:t>
            </a:r>
            <a:r>
              <a:rPr lang="en-US" altLang="zh-TW" sz="1200" u="sng" smtClean="0"/>
              <a:t>Wang IJ</a:t>
            </a:r>
            <a:r>
              <a:rPr lang="en-US" altLang="zh-TW" sz="1200" smtClean="0"/>
              <a:t> , Tai YT. The concept of this aricticle has been distorted by the misinterpretation of the data. British Medical Journal. (28 July 2009) http://www.bmj.com/cgi/eletters/338/apr14_1/b1088. (SCI: ranking: 5/133 in PY; Impact Factor: 13.66)</a:t>
            </a:r>
            <a:endParaRPr lang="de-DE" altLang="zh-TW" sz="1200" u="sng" smtClean="0"/>
          </a:p>
          <a:p>
            <a:pPr>
              <a:lnSpc>
                <a:spcPct val="90000"/>
              </a:lnSpc>
            </a:pPr>
            <a:r>
              <a:rPr lang="de-DE" altLang="zh-TW" sz="1200" u="sng" smtClean="0"/>
              <a:t>Wang IJ</a:t>
            </a:r>
            <a:r>
              <a:rPr lang="de-DE" altLang="zh-TW" sz="1200" smtClean="0"/>
              <a:t>, Lin TJ, Chen PC. </a:t>
            </a:r>
            <a:r>
              <a:rPr lang="en-US" altLang="zh-TW" sz="1200" smtClean="0"/>
              <a:t>Who should receive renal screening? [E-letter], British Medical Journal. (December 23, 2008), http://www.bmj.com/cgi/eletters/337/dec18_4/a2991(accessed January 12, 2009). (SCI: ranking: 5/133 in PY; Impact Factor: 13.66)</a:t>
            </a:r>
            <a:endParaRPr lang="de-DE" altLang="zh-TW" sz="1200" u="sng" smtClean="0"/>
          </a:p>
          <a:p>
            <a:pPr>
              <a:lnSpc>
                <a:spcPct val="90000"/>
              </a:lnSpc>
            </a:pPr>
            <a:r>
              <a:rPr lang="de-DE" altLang="zh-TW" sz="1200" u="sng" smtClean="0"/>
              <a:t>Wang IJ</a:t>
            </a:r>
            <a:r>
              <a:rPr lang="de-DE" altLang="zh-TW" sz="1200" smtClean="0"/>
              <a:t>, Chen CJ, Chen PC. </a:t>
            </a:r>
            <a:r>
              <a:rPr lang="en-US" altLang="zh-TW" sz="1200" smtClean="0"/>
              <a:t>Treatment of melamine associated nephrolithiasis. [E-letter], Pediatrics (July1,2009), http://pediatrics.aappublications.org/cgi/eletters/123/6/e1099#44631 (accessed July 4, 2009). (SCI: 3/94; Impact Factor: 4.687)</a:t>
            </a:r>
          </a:p>
          <a:p>
            <a:pPr>
              <a:lnSpc>
                <a:spcPct val="90000"/>
              </a:lnSpc>
            </a:pPr>
            <a:r>
              <a:rPr lang="en-US" altLang="zh-TW" sz="1200" smtClean="0"/>
              <a:t>Wei L , Lee KS , Siu MK , Tai YT , Lin JW , Hung KS , Chiu WT ,</a:t>
            </a:r>
            <a:r>
              <a:rPr lang="en-US" altLang="zh-TW" sz="1200" u="sng" smtClean="0"/>
              <a:t> Wang IJ</a:t>
            </a:r>
            <a:r>
              <a:rPr lang="en-US" altLang="zh-TW" sz="1200" smtClean="0"/>
              <a:t>, Lin TJ. Outcomes of Epidural Neuroplasty to Treat Lumbar Discogenic Pain- One-Year Follow-Up. Chinese J. Pain 2009;19(1): 08 ~ 16. </a:t>
            </a:r>
          </a:p>
          <a:p>
            <a:pPr>
              <a:lnSpc>
                <a:spcPct val="90000"/>
              </a:lnSpc>
            </a:pPr>
            <a:r>
              <a:rPr lang="en-US" altLang="zh-TW" sz="1200" smtClean="0"/>
              <a:t>Chen HC, Tai YT, </a:t>
            </a:r>
            <a:r>
              <a:rPr lang="en-US" altLang="zh-TW" sz="1200" u="sng" smtClean="0"/>
              <a:t>Wang IJ,</a:t>
            </a:r>
            <a:r>
              <a:rPr lang="en-US" altLang="zh-TW" sz="1200" smtClean="0"/>
              <a:t> Kung WM, Lin JW, Hung KS, Chiu WT, Lin TJ. Treatment of Chronic Discogenic Pain by Utilizing Both Nucleoplasty and Epidural Neuroplasty — One Year Follow-Up. Formos J Surg 2010;43:120-128. </a:t>
            </a:r>
          </a:p>
          <a:p>
            <a:pPr>
              <a:lnSpc>
                <a:spcPct val="90000"/>
              </a:lnSpc>
            </a:pPr>
            <a:r>
              <a:rPr lang="en-US" altLang="zh-TW" sz="1200" smtClean="0"/>
              <a:t>Lin TJ, Huang CC, </a:t>
            </a:r>
            <a:r>
              <a:rPr lang="en-US" altLang="zh-TW" sz="1200" u="sng" smtClean="0"/>
              <a:t>Wang IJ</a:t>
            </a:r>
            <a:r>
              <a:rPr lang="en-US" altLang="zh-TW" sz="1200" smtClean="0"/>
              <a:t>, Lin JW, Hung KS, Fan L, Tsao HH, Yang NS, Lin KJ. Validation of an Animal FDG PET Imaging System for Study of Glioblastoma Xenografted Mouse and Rat Models. Ann Nucl Med Sci 2010;23:77-83 </a:t>
            </a:r>
            <a:endParaRPr lang="en-US" altLang="zh-TW" sz="1200" u="sng" smtClean="0"/>
          </a:p>
          <a:p>
            <a:pPr>
              <a:lnSpc>
                <a:spcPct val="90000"/>
              </a:lnSpc>
            </a:pPr>
            <a:r>
              <a:rPr lang="en-US" altLang="zh-TW" sz="1200" u="sng" smtClean="0"/>
              <a:t>Wang IJ,</a:t>
            </a:r>
            <a:r>
              <a:rPr lang="en-US" altLang="zh-TW" sz="1200" smtClean="0"/>
              <a:t> Guo YL, Lin TJ, Chen PC, Wu YN. GSTM1, GSTP1, prenatal smoke exposure, and atopic dermatitis. Ann Allergy Asthma Immunol. 2010 Aug;105(2):124-129. (SCI: 8/17 in Allergy, Impact Factor:2.221)</a:t>
            </a:r>
            <a:endParaRPr lang="en-US" altLang="zh-TW" sz="1200" u="sng" smtClean="0"/>
          </a:p>
          <a:p>
            <a:pPr>
              <a:lnSpc>
                <a:spcPct val="90000"/>
              </a:lnSpc>
            </a:pPr>
            <a:r>
              <a:rPr lang="en-US" altLang="zh-TW" sz="1200" u="sng" smtClean="0"/>
              <a:t>Wang IJ</a:t>
            </a:r>
            <a:r>
              <a:rPr lang="en-US" altLang="zh-TW" sz="1200" smtClean="0"/>
              <a:t>, Huang YC, Chen PC, Wu TN. </a:t>
            </a:r>
            <a:r>
              <a:rPr lang="en-US" altLang="zh-TW" sz="1200" smtClean="0">
                <a:hlinkClick r:id="rId25"/>
              </a:rPr>
              <a:t>Is Screening Cost-effective for Melamine-associated Nephrolithiasis?</a:t>
            </a:r>
            <a:r>
              <a:rPr lang="en-US" altLang="zh-TW" sz="1200" smtClean="0"/>
              <a:t> J Trop Pediatr. 2011 Apr;57(2):141-3. (SCI: 9/19 in YU; Impact Factor: 1.248) </a:t>
            </a:r>
            <a:endParaRPr lang="en-US" altLang="zh-TW" sz="1200" u="sng" smtClean="0">
              <a:hlinkClick r:id="rId2"/>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188" y="0"/>
            <a:ext cx="8532812" cy="836613"/>
          </a:xfrm>
        </p:spPr>
        <p:txBody>
          <a:bodyPr/>
          <a:lstStyle/>
          <a:p>
            <a:r>
              <a:rPr kumimoji="0" lang="en-US" altLang="zh-TW" sz="1800" b="1" smtClean="0">
                <a:solidFill>
                  <a:srgbClr val="FFFF00"/>
                </a:solidFill>
              </a:rPr>
              <a:t>The research results have been published</a:t>
            </a:r>
            <a:r>
              <a:rPr kumimoji="0" lang="en-US" altLang="zh-TW" sz="1800" smtClean="0">
                <a:solidFill>
                  <a:srgbClr val="FFFF00"/>
                </a:solidFill>
              </a:rPr>
              <a:t>:</a:t>
            </a:r>
            <a:br>
              <a:rPr kumimoji="0" lang="en-US" altLang="zh-TW" sz="1800" smtClean="0">
                <a:solidFill>
                  <a:srgbClr val="FFFF00"/>
                </a:solidFill>
              </a:rPr>
            </a:br>
            <a:endParaRPr kumimoji="0" lang="zh-TW" altLang="en-US" sz="1800" smtClean="0">
              <a:solidFill>
                <a:srgbClr val="FFFF00"/>
              </a:solidFill>
            </a:endParaRPr>
          </a:p>
        </p:txBody>
      </p:sp>
      <p:sp>
        <p:nvSpPr>
          <p:cNvPr id="17411" name="Rectangle 3"/>
          <p:cNvSpPr>
            <a:spLocks noGrp="1" noChangeArrowheads="1"/>
          </p:cNvSpPr>
          <p:nvPr>
            <p:ph type="body" idx="1"/>
          </p:nvPr>
        </p:nvSpPr>
        <p:spPr>
          <a:xfrm>
            <a:off x="827088" y="765175"/>
            <a:ext cx="8064500" cy="5805488"/>
          </a:xfrm>
        </p:spPr>
        <p:txBody>
          <a:bodyPr/>
          <a:lstStyle/>
          <a:p>
            <a:pPr>
              <a:lnSpc>
                <a:spcPct val="80000"/>
              </a:lnSpc>
            </a:pPr>
            <a:r>
              <a:rPr lang="en-US" altLang="zh-TW" sz="1400" smtClean="0">
                <a:hlinkClick r:id="rId2"/>
              </a:rPr>
              <a:t>Wang IJ</a:t>
            </a:r>
            <a:r>
              <a:rPr lang="en-US" altLang="zh-TW" sz="1400" smtClean="0"/>
              <a:t>, </a:t>
            </a:r>
            <a:r>
              <a:rPr lang="en-US" altLang="zh-TW" sz="1400" smtClean="0">
                <a:hlinkClick r:id="rId3"/>
              </a:rPr>
              <a:t>Tsai CH</a:t>
            </a:r>
            <a:r>
              <a:rPr lang="en-US" altLang="zh-TW" sz="1400" smtClean="0"/>
              <a:t>, </a:t>
            </a:r>
            <a:r>
              <a:rPr lang="en-US" altLang="zh-TW" sz="1400" smtClean="0">
                <a:hlinkClick r:id="rId4"/>
              </a:rPr>
              <a:t>Chen CH</a:t>
            </a:r>
            <a:r>
              <a:rPr lang="en-US" altLang="zh-TW" sz="1400" smtClean="0"/>
              <a:t>, </a:t>
            </a:r>
            <a:r>
              <a:rPr lang="en-US" altLang="zh-TW" sz="1400" smtClean="0">
                <a:hlinkClick r:id="rId5"/>
              </a:rPr>
              <a:t>Tung KY</a:t>
            </a:r>
            <a:r>
              <a:rPr lang="en-US" altLang="zh-TW" sz="1400" smtClean="0"/>
              <a:t>, </a:t>
            </a:r>
            <a:r>
              <a:rPr lang="en-US" altLang="zh-TW" sz="1400" smtClean="0">
                <a:hlinkClick r:id="rId6"/>
              </a:rPr>
              <a:t>Lee YL</a:t>
            </a:r>
            <a:r>
              <a:rPr lang="en-US" altLang="zh-TW" sz="1400" smtClean="0"/>
              <a:t>. </a:t>
            </a:r>
            <a:r>
              <a:rPr lang="en-US" altLang="zh-TW" sz="1400" smtClean="0">
                <a:hlinkClick r:id="rId7"/>
              </a:rPr>
              <a:t>Glutathione S-Transferase, incense burning, and asthma in children.</a:t>
            </a:r>
            <a:r>
              <a:rPr lang="en-US" altLang="zh-TW" sz="1400" smtClean="0"/>
              <a:t> Eur Respir J. 2011 Jun;37(6):1371-7. (SCI:4/46 in WE; Impact Factor: 5.922)</a:t>
            </a:r>
            <a:endParaRPr lang="en-US" altLang="zh-TW" sz="1400" smtClean="0">
              <a:hlinkClick r:id="rId2"/>
            </a:endParaRPr>
          </a:p>
          <a:p>
            <a:pPr>
              <a:lnSpc>
                <a:spcPct val="80000"/>
              </a:lnSpc>
            </a:pPr>
            <a:r>
              <a:rPr lang="en-US" altLang="zh-TW" sz="1400" smtClean="0">
                <a:hlinkClick r:id="rId2"/>
              </a:rPr>
              <a:t>Wang IJ</a:t>
            </a:r>
            <a:r>
              <a:rPr lang="en-US" altLang="zh-TW" sz="1400" smtClean="0"/>
              <a:t>, </a:t>
            </a:r>
            <a:r>
              <a:rPr lang="en-US" altLang="zh-TW" sz="1400" smtClean="0">
                <a:hlinkClick r:id="rId8"/>
              </a:rPr>
              <a:t>Chen CC</a:t>
            </a:r>
            <a:r>
              <a:rPr lang="en-US" altLang="zh-TW" sz="1400" smtClean="0"/>
              <a:t>, </a:t>
            </a:r>
            <a:r>
              <a:rPr lang="en-US" altLang="zh-TW" sz="1400" smtClean="0">
                <a:hlinkClick r:id="rId9"/>
              </a:rPr>
              <a:t>Chan CC</a:t>
            </a:r>
            <a:r>
              <a:rPr lang="en-US" altLang="zh-TW" sz="1400" smtClean="0"/>
              <a:t>, </a:t>
            </a:r>
            <a:r>
              <a:rPr lang="en-US" altLang="zh-TW" sz="1400" smtClean="0">
                <a:hlinkClick r:id="rId10"/>
              </a:rPr>
              <a:t>Chen PC</a:t>
            </a:r>
            <a:r>
              <a:rPr lang="en-US" altLang="zh-TW" sz="1400" smtClean="0"/>
              <a:t>, </a:t>
            </a:r>
            <a:r>
              <a:rPr lang="en-US" altLang="zh-TW" sz="1400" smtClean="0">
                <a:hlinkClick r:id="rId11"/>
              </a:rPr>
              <a:t>Leonardi G</a:t>
            </a:r>
            <a:r>
              <a:rPr lang="en-US" altLang="zh-TW" sz="1400" smtClean="0"/>
              <a:t>, </a:t>
            </a:r>
            <a:r>
              <a:rPr lang="en-US" altLang="zh-TW" sz="1400" smtClean="0">
                <a:hlinkClick r:id="rId12"/>
              </a:rPr>
              <a:t>Wu KY</a:t>
            </a:r>
            <a:r>
              <a:rPr lang="en-US" altLang="zh-TW" sz="1400" smtClean="0"/>
              <a:t>. </a:t>
            </a:r>
            <a:r>
              <a:rPr lang="en-US" altLang="zh-TW" sz="1400" smtClean="0">
                <a:hlinkClick r:id="rId13"/>
              </a:rPr>
              <a:t>A hierarchical Bayesian approach for risk assessment of melamine in infant formula based on cases of related nephrolithiasis in children.</a:t>
            </a:r>
            <a:r>
              <a:rPr lang="de-DE" altLang="zh-TW" sz="1400" smtClean="0"/>
              <a:t> </a:t>
            </a:r>
            <a:r>
              <a:rPr lang="en-US" altLang="zh-TW" sz="1400" smtClean="0"/>
              <a:t>Food Additives and Contaminants Part A-Chemistry Analysis Control Exposure&amp; Risk Assessment. 2011 Apr;28(4):384-95. (SCI:24/128 in JY; Impact Factor: 2.23)</a:t>
            </a:r>
          </a:p>
          <a:p>
            <a:pPr>
              <a:lnSpc>
                <a:spcPct val="80000"/>
              </a:lnSpc>
            </a:pPr>
            <a:r>
              <a:rPr lang="en-US" altLang="zh-TW" sz="1400" smtClean="0"/>
              <a:t>Wang IJ, Lin SL, Tsou KI, Hsu MC, Chiu WT, Tsai SH, Lee LM, Lin TJ. </a:t>
            </a:r>
            <a:r>
              <a:rPr lang="en-US" altLang="zh-TW" sz="1400" smtClean="0">
                <a:hlinkClick r:id="rId14"/>
              </a:rPr>
              <a:t>Congenital midline nasal mass: cases series and review of the literature.</a:t>
            </a:r>
            <a:r>
              <a:rPr lang="en-US" altLang="zh-TW" sz="1400" smtClean="0"/>
              <a:t> Turk J Pediatr. 2010 Sep-Oct;52(5):520-4. (SCI: 80/86 in TQ; Impact Factor: 0.41) </a:t>
            </a:r>
          </a:p>
          <a:p>
            <a:pPr>
              <a:lnSpc>
                <a:spcPct val="80000"/>
              </a:lnSpc>
            </a:pPr>
            <a:r>
              <a:rPr lang="en-US" altLang="zh-TW" sz="1400" smtClean="0"/>
              <a:t>Wang IJ, Lin TJ, Kuo CF, Lin SL, Lee YL, Chen PC. </a:t>
            </a:r>
            <a:r>
              <a:rPr lang="en-US" altLang="zh-TW" sz="1400" smtClean="0">
                <a:hlinkClick r:id="rId15"/>
              </a:rPr>
              <a:t>Filaggrin polymorphism P478S, IgE level, and atopic phenotypes.</a:t>
            </a:r>
            <a:r>
              <a:rPr lang="en-US" altLang="zh-TW" sz="1400" smtClean="0"/>
              <a:t> Br J Dermatol. 2011;164(4):791-6. (SCI: 3/55 in GA; Impact Factor: 4.353) </a:t>
            </a:r>
          </a:p>
          <a:p>
            <a:pPr>
              <a:lnSpc>
                <a:spcPct val="80000"/>
              </a:lnSpc>
            </a:pPr>
            <a:r>
              <a:rPr lang="en-US" altLang="zh-TW" sz="1400" smtClean="0"/>
              <a:t>Wang IJ, Huang LM, Guo YL, Hsieh WS, Lin TJ, Chen PC. </a:t>
            </a:r>
            <a:r>
              <a:rPr lang="en-US" altLang="zh-TW" sz="1400" smtClean="0">
                <a:hlinkClick r:id="rId16"/>
              </a:rPr>
              <a:t>Haemophilus influenzae type b combination vaccines and atopic disorders: A prospective cohort study.</a:t>
            </a:r>
            <a:r>
              <a:rPr lang="en-US" altLang="zh-TW" sz="1400" smtClean="0"/>
              <a:t> </a:t>
            </a:r>
            <a:r>
              <a:rPr lang="pt-BR" altLang="zh-TW" sz="1400" smtClean="0"/>
              <a:t>J Formos Med Assoc. 2012 Dec;111(12):711-8. </a:t>
            </a:r>
            <a:r>
              <a:rPr lang="en-US" altLang="zh-TW" sz="1400" smtClean="0"/>
              <a:t>(SCI: 76/153; Impact Factor: 1.125)</a:t>
            </a:r>
          </a:p>
          <a:p>
            <a:pPr>
              <a:lnSpc>
                <a:spcPct val="80000"/>
              </a:lnSpc>
            </a:pPr>
            <a:r>
              <a:rPr lang="en-US" altLang="zh-TW" sz="1400" smtClean="0"/>
              <a:t>Wang IJ, Hsieh WS, Chen CY, Fletcher T, Lien GW, Chiang HL, Chiang CF, Wu TN, Chen PC. </a:t>
            </a:r>
            <a:r>
              <a:rPr lang="en-US" altLang="zh-TW" sz="1400" smtClean="0">
                <a:hlinkClick r:id="rId17"/>
              </a:rPr>
              <a:t>The effect of prenatal perfluorinated chemicals exposures on pediatric atopy.</a:t>
            </a:r>
            <a:r>
              <a:rPr lang="en-US" altLang="zh-TW" sz="1400" smtClean="0"/>
              <a:t> Environ Res. 2011;111(6):785-91. (SCI:19/193 in JA; Impact Factor: 3.5) </a:t>
            </a:r>
            <a:endParaRPr lang="fr-FR" altLang="zh-TW" sz="1400" smtClean="0"/>
          </a:p>
          <a:p>
            <a:pPr>
              <a:lnSpc>
                <a:spcPct val="80000"/>
              </a:lnSpc>
            </a:pPr>
            <a:r>
              <a:rPr lang="fr-FR" altLang="zh-TW" sz="1400" smtClean="0"/>
              <a:t>Su KW, Chen PC, Wang IJ*. </a:t>
            </a:r>
            <a:r>
              <a:rPr lang="en-US" altLang="zh-TW" sz="1400" smtClean="0"/>
              <a:t>Cord blood soluble Fas Ligand: a novel predictor for atopic dermatitis. Allergy and Asthma Proceedings. 2011 Sep-Oct; 32(5); 366-371(6) (SCI: 11/16 in Allergy; Impact Factor: 1.346).</a:t>
            </a:r>
          </a:p>
          <a:p>
            <a:pPr>
              <a:lnSpc>
                <a:spcPct val="80000"/>
              </a:lnSpc>
            </a:pPr>
            <a:r>
              <a:rPr lang="en-US" altLang="zh-TW" sz="1400" smtClean="0"/>
              <a:t>CK Ng*,IJ Wang* SH Tsai, TN Lui, JW Lin, TJ Lin. Treatment of Cervicobrachialgia Utilizing Percutaneous Cervical Disc Nucleoplasty : One Year Follow-Up. Chinese J. Pain 2011;21(2):55~63    * contributed equally to this article.</a:t>
            </a:r>
          </a:p>
          <a:p>
            <a:pPr>
              <a:lnSpc>
                <a:spcPct val="80000"/>
              </a:lnSpc>
            </a:pPr>
            <a:r>
              <a:rPr lang="en-US" altLang="zh-TW" sz="1400" smtClean="0"/>
              <a:t>Wang IJ; Wang IJ; Chen SL; Lu TP; Chuang Eric; Chen PC. Prenatal smoke exposure, DNA methylation, and childhood atopic dermatitis. </a:t>
            </a:r>
            <a:r>
              <a:rPr lang="en-US" altLang="zh-TW" sz="1400" smtClean="0">
                <a:hlinkClick r:id="rId18" tooltip="Clinical and experimental allergy : journal of the British Society for Allergy and Clinical Immunology."/>
              </a:rPr>
              <a:t>Clin Exp Allergy.</a:t>
            </a:r>
            <a:r>
              <a:rPr lang="en-US" altLang="zh-TW" sz="1400" smtClean="0"/>
              <a:t> 2013 May;43(5):535-43. (SCI: 3/24 in Allergy; IF: 5.032) </a:t>
            </a:r>
          </a:p>
          <a:p>
            <a:pPr>
              <a:lnSpc>
                <a:spcPct val="80000"/>
              </a:lnSpc>
            </a:pPr>
            <a:r>
              <a:rPr lang="en-US" altLang="zh-TW" sz="1400" smtClean="0"/>
              <a:t>IJ Wang, CH Tsai, NW Kuo, KY Tung, YL Lee. Home dampness, Beta2 adrenoceptor polymorphisms, and asthma in children. Environ Res. 2012 Oct;118:72-8. (SCI:19/193 in JA; Impact Factor: 3.5) </a:t>
            </a:r>
          </a:p>
        </p:txBody>
      </p:sp>
    </p:spTree>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SHOW3D_TRNS" val="V=Package1\\S=Domino\\P=2\\D=11\\O=Domino\\E=1\\M=1\\A=0\\C=0\\R=0\\G=0\\B=0\\"/>
</p:tagLst>
</file>

<file path=ppt/theme/theme1.xml><?xml version="1.0" encoding="utf-8"?>
<a:theme xmlns:a="http://schemas.openxmlformats.org/drawingml/2006/main" name="火紅試管設計範本">
  <a:themeElements>
    <a:clrScheme name="火紅試管設計範本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火紅試管設計範本">
      <a:majorFont>
        <a:latin typeface="Arial Black"/>
        <a:ea typeface="新細明體"/>
        <a:cs typeface=""/>
      </a:majorFont>
      <a:minorFont>
        <a:latin typeface="Arial"/>
        <a:ea typeface="新細明體"/>
        <a:cs typeface=""/>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火紅試管設計範本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火紅試管設計範本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火紅試管設計範本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火紅試管設計範本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火紅試管設計範本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火紅試管設計範本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火紅試管設計範本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火紅試管設計範本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火紅試管設計範本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火紅試管設計範本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火紅試管設計範本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火紅試管設計範本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火紅試管設計範本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火紅試管設計範本">
  <a:themeElements>
    <a:clrScheme name="火紅試管設計範本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7_火紅試管設計範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火紅試管設計範本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火紅試管設計範本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火紅試管設計範本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火紅試管設計範本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火紅試管設計範本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火紅試管設計範本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火紅試管設計範本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火紅試管設計範本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火紅試管設計範本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火紅試管設計範本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火紅試管設計範本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火紅試管設計範本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火紅試管設計範本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火紅試管設計範本">
  <a:themeElements>
    <a:clrScheme name="火紅試管設計範本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8_火紅試管設計範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火紅試管設計範本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火紅試管設計範本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火紅試管設計範本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火紅試管設計範本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火紅試管設計範本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火紅試管設計範本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火紅試管設計範本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火紅試管設計範本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火紅試管設計範本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火紅試管設計範本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火紅試管設計範本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火紅試管設計範本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火紅試管設計範本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22644</TotalTime>
  <Words>2861</Words>
  <Application>Microsoft Office PowerPoint</Application>
  <PresentationFormat>On-screen Show (4:3)</PresentationFormat>
  <Paragraphs>138</Paragraphs>
  <Slides>18</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3" baseType="lpstr">
      <vt:lpstr>火紅試管設計範本</vt:lpstr>
      <vt:lpstr>Balloons</vt:lpstr>
      <vt:lpstr>7_火紅試管設計範本</vt:lpstr>
      <vt:lpstr>8_火紅試管設計範本</vt:lpstr>
      <vt:lpstr>文件</vt:lpstr>
      <vt:lpstr>PowerPoint Presentation</vt:lpstr>
      <vt:lpstr>Present Position </vt:lpstr>
      <vt:lpstr>Research Interest </vt:lpstr>
      <vt:lpstr> </vt:lpstr>
      <vt:lpstr> </vt:lpstr>
      <vt:lpstr>PowerPoint Presentation</vt:lpstr>
      <vt:lpstr>The research results have been published: </vt:lpstr>
      <vt:lpstr>The research results have been published: </vt:lpstr>
      <vt:lpstr>The research results have been published: </vt:lpstr>
      <vt:lpstr>The research results have been published: </vt:lpstr>
      <vt:lpstr>PowerPoint Presentation</vt:lpstr>
      <vt:lpstr>PowerPoint Presentation</vt:lpstr>
      <vt:lpstr>PowerPoint Presentation</vt:lpstr>
      <vt:lpstr>Gene &amp; Environment &amp; Allergic diseases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毒奶的元兇---三聚氰胺(Melamine)化學式：C3H6N6</dc:title>
  <dc:creator>USER</dc:creator>
  <cp:lastModifiedBy>Sravan kumar Valluru</cp:lastModifiedBy>
  <cp:revision>608</cp:revision>
  <cp:lastPrinted>1601-01-01T00:00:00Z</cp:lastPrinted>
  <dcterms:created xsi:type="dcterms:W3CDTF">2008-11-12T02:40:22Z</dcterms:created>
  <dcterms:modified xsi:type="dcterms:W3CDTF">2015-10-13T09:56:05Z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TC010721391028</vt:lpwstr>
  </property>
</Properties>
</file>