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7" r:id="rId2"/>
    <p:sldId id="279" r:id="rId3"/>
    <p:sldId id="278" r:id="rId4"/>
    <p:sldId id="257" r:id="rId5"/>
    <p:sldId id="258" r:id="rId6"/>
    <p:sldId id="259" r:id="rId7"/>
    <p:sldId id="260" r:id="rId8"/>
    <p:sldId id="261" r:id="rId9"/>
    <p:sldId id="262" r:id="rId10"/>
    <p:sldId id="263" r:id="rId11"/>
    <p:sldId id="264" r:id="rId12"/>
    <p:sldId id="266" r:id="rId13"/>
    <p:sldId id="265" r:id="rId14"/>
    <p:sldId id="267" r:id="rId15"/>
    <p:sldId id="268" r:id="rId16"/>
    <p:sldId id="269" r:id="rId17"/>
    <p:sldId id="270" r:id="rId18"/>
    <p:sldId id="271" r:id="rId19"/>
    <p:sldId id="272" r:id="rId20"/>
    <p:sldId id="273" r:id="rId21"/>
    <p:sldId id="274" r:id="rId22"/>
    <p:sldId id="275" r:id="rId23"/>
    <p:sldId id="282" r:id="rId24"/>
    <p:sldId id="276" r:id="rId2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p:scale>
          <a:sx n="81" d="100"/>
          <a:sy n="81" d="100"/>
        </p:scale>
        <p:origin x="-2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ctrTitle"/>
          </p:nvPr>
        </p:nvSpPr>
        <p:spPr>
          <a:xfrm>
            <a:off x="1371600" y="1803405"/>
            <a:ext cx="9448800" cy="1825096"/>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a:xfrm>
            <a:off x="7908925" y="4314825"/>
            <a:ext cx="2911475" cy="374650"/>
          </a:xfrm>
        </p:spPr>
        <p:txBody>
          <a:bodyPr/>
          <a:lstStyle>
            <a:lvl1pPr>
              <a:defRPr/>
            </a:lvl1pPr>
          </a:lstStyle>
          <a:p>
            <a:pPr>
              <a:defRPr/>
            </a:pPr>
            <a:fld id="{B34C77E1-C9EC-4118-929E-C61C36665B52}" type="datetimeFigureOut">
              <a:rPr lang="en-US"/>
              <a:pPr>
                <a:defRPr/>
              </a:pPr>
              <a:t>10/8/2014</a:t>
            </a:fld>
            <a:endParaRPr lang="en-US"/>
          </a:p>
        </p:txBody>
      </p:sp>
      <p:sp>
        <p:nvSpPr>
          <p:cNvPr id="6" name="Footer Placeholder 4"/>
          <p:cNvSpPr>
            <a:spLocks noGrp="1"/>
          </p:cNvSpPr>
          <p:nvPr>
            <p:ph type="ftr" sz="quarter" idx="11"/>
          </p:nvPr>
        </p:nvSpPr>
        <p:spPr>
          <a:xfrm>
            <a:off x="1371600" y="4324350"/>
            <a:ext cx="64008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077200" y="1430338"/>
            <a:ext cx="2743200" cy="365125"/>
          </a:xfrm>
        </p:spPr>
        <p:txBody>
          <a:bodyPr/>
          <a:lstStyle>
            <a:lvl1pPr>
              <a:defRPr/>
            </a:lvl1pPr>
          </a:lstStyle>
          <a:p>
            <a:pPr>
              <a:defRPr/>
            </a:pPr>
            <a:fld id="{1D9A7A3A-5D28-4ABB-A1FB-F23F0CEEB2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5979CB-5C3C-4176-8FD6-1EA20F9E8F67}" type="datetimeFigureOut">
              <a:rPr lang="en-US"/>
              <a:pPr>
                <a:defRPr/>
              </a:pPr>
              <a:t>10/8/2014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3BEF43-DFE1-4111-9447-49E143EBCB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685800" y="753532"/>
            <a:ext cx="10820400" cy="2802467"/>
          </a:xfrm>
        </p:spPr>
        <p:txBody>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a:xfrm>
            <a:off x="7813675" y="381000"/>
            <a:ext cx="2911475" cy="365125"/>
          </a:xfrm>
        </p:spPr>
        <p:txBody>
          <a:bodyPr/>
          <a:lstStyle>
            <a:lvl1pPr algn="r">
              <a:defRPr/>
            </a:lvl1pPr>
          </a:lstStyle>
          <a:p>
            <a:pPr>
              <a:defRPr/>
            </a:pPr>
            <a:fld id="{655D3CFA-E4FA-4804-8202-7B697FB388C3}" type="datetimeFigureOut">
              <a:rPr lang="en-US"/>
              <a:pPr>
                <a:defRPr/>
              </a:pPr>
              <a:t>10/8/2014</a:t>
            </a:fld>
            <a:endParaRPr lang="en-US"/>
          </a:p>
        </p:txBody>
      </p:sp>
      <p:sp>
        <p:nvSpPr>
          <p:cNvPr id="7" name="Footer Placeholder 5"/>
          <p:cNvSpPr>
            <a:spLocks noGrp="1"/>
          </p:cNvSpPr>
          <p:nvPr>
            <p:ph type="ftr" sz="quarter" idx="11"/>
          </p:nvPr>
        </p:nvSpPr>
        <p:spPr>
          <a:xfrm>
            <a:off x="685800" y="379413"/>
            <a:ext cx="6991350"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pPr>
              <a:defRPr/>
            </a:pPr>
            <a:fld id="{23421B54-BEDE-47DA-8620-2DBF74A9740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6" name="TextBox 5"/>
          <p:cNvSpPr txBox="1"/>
          <p:nvPr/>
        </p:nvSpPr>
        <p:spPr>
          <a:xfrm>
            <a:off x="476250" y="93345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7" name="TextBox 6"/>
          <p:cNvSpPr txBox="1"/>
          <p:nvPr/>
        </p:nvSpPr>
        <p:spPr>
          <a:xfrm>
            <a:off x="10983913" y="27019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024467" y="753533"/>
            <a:ext cx="10151533" cy="2604495"/>
          </a:xfrm>
        </p:spPr>
        <p:txBody>
          <a:bodyP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4"/>
          </p:nvPr>
        </p:nvSpPr>
        <p:spPr>
          <a:xfrm>
            <a:off x="7813675" y="381000"/>
            <a:ext cx="2911475" cy="365125"/>
          </a:xfrm>
        </p:spPr>
        <p:txBody>
          <a:bodyPr/>
          <a:lstStyle>
            <a:lvl1pPr algn="r">
              <a:defRPr/>
            </a:lvl1pPr>
          </a:lstStyle>
          <a:p>
            <a:pPr>
              <a:defRPr/>
            </a:pPr>
            <a:fld id="{B760334A-9203-412B-8190-0F8E8C0B375C}" type="datetimeFigureOut">
              <a:rPr lang="en-US"/>
              <a:pPr>
                <a:defRPr/>
              </a:pPr>
              <a:t>10/8/2014</a:t>
            </a:fld>
            <a:endParaRPr lang="en-US"/>
          </a:p>
        </p:txBody>
      </p:sp>
      <p:sp>
        <p:nvSpPr>
          <p:cNvPr id="9" name="Footer Placeholder 5"/>
          <p:cNvSpPr>
            <a:spLocks noGrp="1"/>
          </p:cNvSpPr>
          <p:nvPr>
            <p:ph type="ftr" sz="quarter" idx="15"/>
          </p:nvPr>
        </p:nvSpPr>
        <p:spPr>
          <a:xfrm>
            <a:off x="685800" y="379413"/>
            <a:ext cx="6991350" cy="365125"/>
          </a:xfrm>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10861675" y="381000"/>
            <a:ext cx="644525" cy="365125"/>
          </a:xfrm>
        </p:spPr>
        <p:txBody>
          <a:bodyPr/>
          <a:lstStyle>
            <a:lvl1pPr>
              <a:defRPr/>
            </a:lvl1pPr>
          </a:lstStyle>
          <a:p>
            <a:pPr>
              <a:defRPr/>
            </a:pPr>
            <a:fld id="{E746C507-92D2-4629-9D8D-BF49983DE8A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a:xfrm>
            <a:off x="7813675" y="379413"/>
            <a:ext cx="2911475" cy="365125"/>
          </a:xfrm>
        </p:spPr>
        <p:txBody>
          <a:bodyPr/>
          <a:lstStyle>
            <a:lvl1pPr algn="r">
              <a:defRPr/>
            </a:lvl1pPr>
          </a:lstStyle>
          <a:p>
            <a:pPr>
              <a:defRPr/>
            </a:pPr>
            <a:fld id="{7049D4E4-8BEF-418F-B005-2EF7D0520E35}" type="datetimeFigureOut">
              <a:rPr lang="en-US"/>
              <a:pPr>
                <a:defRPr/>
              </a:pPr>
              <a:t>10/8/2014</a:t>
            </a:fld>
            <a:endParaRPr lang="en-US"/>
          </a:p>
        </p:txBody>
      </p:sp>
      <p:sp>
        <p:nvSpPr>
          <p:cNvPr id="7" name="Footer Placeholder 5"/>
          <p:cNvSpPr>
            <a:spLocks noGrp="1"/>
          </p:cNvSpPr>
          <p:nvPr>
            <p:ph type="ftr" sz="quarter" idx="11"/>
          </p:nvPr>
        </p:nvSpPr>
        <p:spPr>
          <a:xfrm>
            <a:off x="685800" y="379413"/>
            <a:ext cx="6991350"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pPr>
              <a:defRPr/>
            </a:pPr>
            <a:fld id="{56316CAB-6B8A-4EF1-A2FF-EE0744B55BE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fld id="{656D11FD-CFC6-4B3C-A0F0-E7FA178F95C3}" type="datetimeFigureOut">
              <a:rPr lang="en-US"/>
              <a:pPr>
                <a:defRPr/>
              </a:pPr>
              <a:t>10/8/2014</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A5DAEF26-6D49-4833-BAA2-E9E99B79571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688618" y="4873764"/>
            <a:ext cx="3451582"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374264" y="4873763"/>
            <a:ext cx="344893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8049731" y="4873761"/>
            <a:ext cx="345244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fld id="{69836675-3441-41E6-B32B-7223CD168203}" type="datetimeFigureOut">
              <a:rPr lang="en-US"/>
              <a:pPr>
                <a:defRPr/>
              </a:pPr>
              <a:t>10/8/2014</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82723EA-4D5A-40F1-A2DB-FEF5F1DD2FF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8E9A4E0-B3A2-4352-9B4B-50659B0CE61F}" type="datetimeFigureOut">
              <a:rPr lang="en-US"/>
              <a:pPr>
                <a:defRPr/>
              </a:pPr>
              <a:t>10/8/2014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3809DA-0AB6-451F-84DA-CB1946853B3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7813675" y="379413"/>
            <a:ext cx="2911475" cy="365125"/>
          </a:xfrm>
        </p:spPr>
        <p:txBody>
          <a:bodyPr/>
          <a:lstStyle>
            <a:lvl1pPr algn="r">
              <a:defRPr/>
            </a:lvl1pPr>
          </a:lstStyle>
          <a:p>
            <a:pPr>
              <a:defRPr/>
            </a:pPr>
            <a:fld id="{3C5A0C03-0A15-403D-971B-F78DA03F0BCF}" type="datetimeFigureOut">
              <a:rPr lang="en-US"/>
              <a:pPr>
                <a:defRPr/>
              </a:pPr>
              <a:t>10/8/2014</a:t>
            </a:fld>
            <a:endParaRPr lang="en-US"/>
          </a:p>
        </p:txBody>
      </p:sp>
      <p:sp>
        <p:nvSpPr>
          <p:cNvPr id="6" name="Footer Placeholder 4"/>
          <p:cNvSpPr>
            <a:spLocks noGrp="1"/>
          </p:cNvSpPr>
          <p:nvPr>
            <p:ph type="ftr" sz="quarter" idx="11"/>
          </p:nvPr>
        </p:nvSpPr>
        <p:spPr>
          <a:xfrm>
            <a:off x="685800" y="381000"/>
            <a:ext cx="699135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pPr>
              <a:defRPr/>
            </a:pPr>
            <a:fld id="{1F265B94-F3E0-4477-8C20-0216B835CB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BD6CFDC-2564-4685-B7F6-0E72083962E3}" type="datetimeFigureOut">
              <a:rPr lang="en-US"/>
              <a:pPr>
                <a:defRPr/>
              </a:pPr>
              <a:t>10/8/2014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B60E38-0611-463E-AA53-FDDA5C2841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685800" y="753533"/>
            <a:ext cx="10820399" cy="2801935"/>
          </a:xfrm>
        </p:spPr>
        <p:txBody>
          <a:bodyPr anchor="b"/>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7813675" y="381000"/>
            <a:ext cx="2911475" cy="365125"/>
          </a:xfrm>
        </p:spPr>
        <p:txBody>
          <a:bodyPr/>
          <a:lstStyle>
            <a:lvl1pPr algn="r">
              <a:defRPr/>
            </a:lvl1pPr>
          </a:lstStyle>
          <a:p>
            <a:pPr>
              <a:defRPr/>
            </a:pPr>
            <a:fld id="{5A5E7F9F-9581-4A89-B04E-A6EBD5BA80BD}" type="datetimeFigureOut">
              <a:rPr lang="en-US"/>
              <a:pPr>
                <a:defRPr/>
              </a:pPr>
              <a:t>10/8/2014</a:t>
            </a:fld>
            <a:endParaRPr lang="en-US"/>
          </a:p>
        </p:txBody>
      </p:sp>
      <p:sp>
        <p:nvSpPr>
          <p:cNvPr id="6" name="Footer Placeholder 4"/>
          <p:cNvSpPr>
            <a:spLocks noGrp="1"/>
          </p:cNvSpPr>
          <p:nvPr>
            <p:ph type="ftr" sz="quarter" idx="11"/>
          </p:nvPr>
        </p:nvSpPr>
        <p:spPr>
          <a:xfrm>
            <a:off x="685800" y="381000"/>
            <a:ext cx="6991350" cy="363538"/>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pPr>
              <a:defRPr/>
            </a:pPr>
            <a:fld id="{16A25CE7-10C1-404D-9E0C-B3496131E0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F1F25DB-1AED-4B55-805B-101CB15DAA41}" type="datetimeFigureOut">
              <a:rPr lang="en-US"/>
              <a:pPr>
                <a:defRPr/>
              </a:pPr>
              <a:t>10/8/2014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F5F125-7D7F-4F14-92A4-81B3CCEFEB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8C02758-3A34-47DE-8B00-AE5EA90F5A5F}" type="datetimeFigureOut">
              <a:rPr lang="en-US"/>
              <a:pPr>
                <a:defRPr/>
              </a:pPr>
              <a:t>10/8/2014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BF71FB6-1C76-4BB9-BABC-F402642355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D8F9DDD-7108-42F0-BEE2-2FA11C8EF0CD}" type="datetimeFigureOut">
              <a:rPr lang="en-US"/>
              <a:pPr>
                <a:defRPr/>
              </a:pPr>
              <a:t>10/8/2014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8A9F73-67AA-473C-8C36-652F03C23F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489229-D4D3-4059-850B-D8204779E019}" type="datetimeFigureOut">
              <a:rPr lang="en-US"/>
              <a:pPr>
                <a:defRPr/>
              </a:pPr>
              <a:t>10/8/2014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B59B72-5355-4DC5-8D67-A5710347C42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A78EE5-D60C-4B86-95DD-DDA8DA335505}" type="datetimeFigureOut">
              <a:rPr lang="en-US"/>
              <a:pPr>
                <a:defRPr/>
              </a:pPr>
              <a:t>10/8/2014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717C13-FFF0-4BDD-AA86-A0B315A9EF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FD14B6-64A4-4591-8AB5-C2F8B36E35BE}" type="datetimeFigureOut">
              <a:rPr lang="en-US"/>
              <a:pPr>
                <a:defRPr/>
              </a:pPr>
              <a:t>10/8/2014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2AE7EB-DB38-4265-8923-9367391A93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C0-HD-TOP.png"/>
          <p:cNvPicPr>
            <a:picLocks noChangeAspect="1"/>
          </p:cNvPicPr>
          <p:nvPr/>
        </p:nvPicPr>
        <p:blipFill>
          <a:blip r:embed="rId19"/>
          <a:srcRect/>
          <a:stretch>
            <a:fillRect/>
          </a:stretch>
        </p:blipFill>
        <p:spPr bwMode="auto">
          <a:xfrm>
            <a:off x="0" y="0"/>
            <a:ext cx="12192000" cy="1441450"/>
          </a:xfrm>
          <a:prstGeom prst="rect">
            <a:avLst/>
          </a:prstGeom>
          <a:noFill/>
          <a:ln w="9525">
            <a:noFill/>
            <a:miter lim="800000"/>
            <a:headEnd/>
            <a:tailEnd/>
          </a:ln>
        </p:spPr>
      </p:pic>
      <p:sp>
        <p:nvSpPr>
          <p:cNvPr id="2" name="Title Placeholder 1"/>
          <p:cNvSpPr>
            <a:spLocks noGrp="1"/>
          </p:cNvSpPr>
          <p:nvPr>
            <p:ph type="title"/>
          </p:nvPr>
        </p:nvSpPr>
        <p:spPr>
          <a:xfrm>
            <a:off x="2895600" y="763588"/>
            <a:ext cx="8610600" cy="1293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685800" y="2193925"/>
            <a:ext cx="10820400" cy="4024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594725" y="6356350"/>
            <a:ext cx="291147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4A03325B-74B4-44EF-8CC9-F0305C5020C6}" type="datetimeFigureOut">
              <a:rPr lang="en-US"/>
              <a:pPr>
                <a:defRPr/>
              </a:pPr>
              <a:t>10/8/2014</a:t>
            </a:fld>
            <a:endParaRPr lang="en-US"/>
          </a:p>
        </p:txBody>
      </p:sp>
      <p:sp>
        <p:nvSpPr>
          <p:cNvPr id="5" name="Footer Placeholder 4"/>
          <p:cNvSpPr>
            <a:spLocks noGrp="1"/>
          </p:cNvSpPr>
          <p:nvPr>
            <p:ph type="ftr" sz="quarter" idx="3"/>
          </p:nvPr>
        </p:nvSpPr>
        <p:spPr>
          <a:xfrm>
            <a:off x="685800" y="6356350"/>
            <a:ext cx="7772400"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58262AD9-6190-44EA-90C7-754D3A1775C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78" r:id="rId1"/>
    <p:sldLayoutId id="2147483767" r:id="rId2"/>
    <p:sldLayoutId id="2147483779" r:id="rId3"/>
    <p:sldLayoutId id="2147483768" r:id="rId4"/>
    <p:sldLayoutId id="2147483769" r:id="rId5"/>
    <p:sldLayoutId id="2147483770" r:id="rId6"/>
    <p:sldLayoutId id="2147483771" r:id="rId7"/>
    <p:sldLayoutId id="2147483772" r:id="rId8"/>
    <p:sldLayoutId id="2147483773" r:id="rId9"/>
    <p:sldLayoutId id="2147483774" r:id="rId10"/>
    <p:sldLayoutId id="2147483780" r:id="rId11"/>
    <p:sldLayoutId id="2147483781" r:id="rId12"/>
    <p:sldLayoutId id="2147483782" r:id="rId13"/>
    <p:sldLayoutId id="2147483775" r:id="rId14"/>
    <p:sldLayoutId id="2147483776" r:id="rId15"/>
    <p:sldLayoutId id="2147483777" r:id="rId16"/>
    <p:sldLayoutId id="2147483783" r:id="rId17"/>
  </p:sldLayoutIdLst>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itchFamily="34" charset="0"/>
        </a:defRPr>
      </a:lvl2pPr>
      <a:lvl3pPr algn="r" rtl="0" eaLnBrk="0" fontAlgn="base" hangingPunct="0">
        <a:lnSpc>
          <a:spcPct val="90000"/>
        </a:lnSpc>
        <a:spcBef>
          <a:spcPct val="0"/>
        </a:spcBef>
        <a:spcAft>
          <a:spcPct val="0"/>
        </a:spcAft>
        <a:defRPr sz="4000">
          <a:solidFill>
            <a:schemeClr val="tx1"/>
          </a:solidFill>
          <a:latin typeface="Century Gothic" pitchFamily="34" charset="0"/>
        </a:defRPr>
      </a:lvl3pPr>
      <a:lvl4pPr algn="r" rtl="0" eaLnBrk="0" fontAlgn="base" hangingPunct="0">
        <a:lnSpc>
          <a:spcPct val="90000"/>
        </a:lnSpc>
        <a:spcBef>
          <a:spcPct val="0"/>
        </a:spcBef>
        <a:spcAft>
          <a:spcPct val="0"/>
        </a:spcAft>
        <a:defRPr sz="4000">
          <a:solidFill>
            <a:schemeClr val="tx1"/>
          </a:solidFill>
          <a:latin typeface="Century Gothic" pitchFamily="34" charset="0"/>
        </a:defRPr>
      </a:lvl4pPr>
      <a:lvl5pPr algn="r" rtl="0" eaLnBrk="0" fontAlgn="base" hangingPunct="0">
        <a:lnSpc>
          <a:spcPct val="90000"/>
        </a:lnSpc>
        <a:spcBef>
          <a:spcPct val="0"/>
        </a:spcBef>
        <a:spcAft>
          <a:spcPct val="0"/>
        </a:spcAft>
        <a:defRPr sz="4000">
          <a:solidFill>
            <a:schemeClr val="tx1"/>
          </a:solidFill>
          <a:latin typeface="Century Gothic" pitchFamily="34" charset="0"/>
        </a:defRPr>
      </a:lvl5pPr>
      <a:lvl6pPr marL="457200" algn="r" rtl="0" fontAlgn="base">
        <a:lnSpc>
          <a:spcPct val="90000"/>
        </a:lnSpc>
        <a:spcBef>
          <a:spcPct val="0"/>
        </a:spcBef>
        <a:spcAft>
          <a:spcPct val="0"/>
        </a:spcAft>
        <a:defRPr sz="4000">
          <a:solidFill>
            <a:schemeClr val="tx1"/>
          </a:solidFill>
          <a:latin typeface="Century Gothic" pitchFamily="34" charset="0"/>
        </a:defRPr>
      </a:lvl6pPr>
      <a:lvl7pPr marL="914400" algn="r" rtl="0" fontAlgn="base">
        <a:lnSpc>
          <a:spcPct val="90000"/>
        </a:lnSpc>
        <a:spcBef>
          <a:spcPct val="0"/>
        </a:spcBef>
        <a:spcAft>
          <a:spcPct val="0"/>
        </a:spcAft>
        <a:defRPr sz="4000">
          <a:solidFill>
            <a:schemeClr val="tx1"/>
          </a:solidFill>
          <a:latin typeface="Century Gothic" pitchFamily="34" charset="0"/>
        </a:defRPr>
      </a:lvl7pPr>
      <a:lvl8pPr marL="1371600" algn="r" rtl="0" fontAlgn="base">
        <a:lnSpc>
          <a:spcPct val="90000"/>
        </a:lnSpc>
        <a:spcBef>
          <a:spcPct val="0"/>
        </a:spcBef>
        <a:spcAft>
          <a:spcPct val="0"/>
        </a:spcAft>
        <a:defRPr sz="4000">
          <a:solidFill>
            <a:schemeClr val="tx1"/>
          </a:solidFill>
          <a:latin typeface="Century Gothic" pitchFamily="34" charset="0"/>
        </a:defRPr>
      </a:lvl8pPr>
      <a:lvl9pPr marL="1828800" algn="r" rtl="0" fontAlgn="base">
        <a:lnSpc>
          <a:spcPct val="90000"/>
        </a:lnSpc>
        <a:spcBef>
          <a:spcPct val="0"/>
        </a:spcBef>
        <a:spcAft>
          <a:spcPct val="0"/>
        </a:spcAft>
        <a:defRPr sz="4000">
          <a:solidFill>
            <a:schemeClr val="tx1"/>
          </a:solidFill>
          <a:latin typeface="Century Gothic"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cstate="print"/>
          <a:srcRect/>
          <a:stretch>
            <a:fillRect/>
          </a:stretch>
        </p:blipFill>
        <p:spPr bwMode="auto">
          <a:xfrm>
            <a:off x="8467" y="1"/>
            <a:ext cx="12183533" cy="2849563"/>
          </a:xfrm>
          <a:prstGeom prst="rect">
            <a:avLst/>
          </a:prstGeom>
          <a:noFill/>
          <a:ln w="9525">
            <a:noFill/>
            <a:miter lim="800000"/>
            <a:headEnd/>
            <a:tailEnd/>
          </a:ln>
        </p:spPr>
      </p:pic>
      <p:sp>
        <p:nvSpPr>
          <p:cNvPr id="8" name="Subtitle 2"/>
          <p:cNvSpPr txBox="1">
            <a:spLocks/>
          </p:cNvSpPr>
          <p:nvPr/>
        </p:nvSpPr>
        <p:spPr>
          <a:xfrm>
            <a:off x="1623485" y="285750"/>
            <a:ext cx="8741833"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3076" name="Rectangle 8"/>
          <p:cNvSpPr>
            <a:spLocks noChangeArrowheads="1"/>
          </p:cNvSpPr>
          <p:nvPr/>
        </p:nvSpPr>
        <p:spPr bwMode="auto">
          <a:xfrm>
            <a:off x="2946401" y="6372225"/>
            <a:ext cx="5456943" cy="400110"/>
          </a:xfrm>
          <a:prstGeom prst="rect">
            <a:avLst/>
          </a:prstGeom>
          <a:noFill/>
          <a:ln w="9525">
            <a:noFill/>
            <a:miter lim="800000"/>
            <a:headEnd/>
            <a:tailEnd/>
          </a:ln>
        </p:spPr>
        <p:txBody>
          <a:bodyPr wrap="none">
            <a:spAutoFit/>
          </a:bodyPr>
          <a:lstStyle/>
          <a:p>
            <a:pPr eaLnBrk="1" hangingPunct="1"/>
            <a:r>
              <a:rPr lang="en-US" altLang="en-US" sz="2000">
                <a:solidFill>
                  <a:srgbClr val="7030A0"/>
                </a:solidFill>
                <a:latin typeface="Arial" charset="0"/>
                <a:cs typeface="Arial" charset="0"/>
              </a:rPr>
              <a:t>Contact us at: contact.omics@omicsonline.org</a:t>
            </a:r>
          </a:p>
        </p:txBody>
      </p:sp>
      <p:pic>
        <p:nvPicPr>
          <p:cNvPr id="3077" name="Picture 3" descr="C:\Users\rakesh-s\Desktop\indexFG.jpg"/>
          <p:cNvPicPr>
            <a:picLocks noChangeAspect="1" noChangeArrowheads="1"/>
          </p:cNvPicPr>
          <p:nvPr/>
        </p:nvPicPr>
        <p:blipFill>
          <a:blip r:embed="rId3" cstate="print"/>
          <a:srcRect/>
          <a:stretch>
            <a:fillRect/>
          </a:stretch>
        </p:blipFill>
        <p:spPr bwMode="auto">
          <a:xfrm>
            <a:off x="8467" y="849313"/>
            <a:ext cx="2641600" cy="1992312"/>
          </a:xfrm>
          <a:prstGeom prst="rect">
            <a:avLst/>
          </a:prstGeom>
          <a:noFill/>
          <a:ln w="9525">
            <a:noFill/>
            <a:miter lim="800000"/>
            <a:headEnd/>
            <a:tailEnd/>
          </a:ln>
        </p:spPr>
      </p:pic>
      <p:sp>
        <p:nvSpPr>
          <p:cNvPr id="2" name="Folded Corner 1"/>
          <p:cNvSpPr/>
          <p:nvPr/>
        </p:nvSpPr>
        <p:spPr>
          <a:xfrm>
            <a:off x="8467" y="2849563"/>
            <a:ext cx="12183533"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Ghost </a:t>
            </a:r>
            <a:r>
              <a:rPr lang="en-US" dirty="0" err="1"/>
              <a:t>Autorship</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a:t>Ghost authorship occurs when an individual who has significantly contributed to and participated in the development of specific scientific work, is not listed as an author</a:t>
            </a:r>
            <a:r>
              <a:rPr lang="en-US" dirty="0" smtClean="0"/>
              <a:t>.</a:t>
            </a:r>
            <a:endParaRPr lang="bs-Latn-BA" dirty="0" smtClean="0"/>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r>
              <a:rPr lang="en-US" dirty="0"/>
              <a:t>A special form is a publication of the work </a:t>
            </a:r>
            <a:r>
              <a:rPr lang="en-US" dirty="0" err="1"/>
              <a:t>og</a:t>
            </a:r>
            <a:r>
              <a:rPr lang="en-US" dirty="0"/>
              <a:t> ghost author on the request of industry, where is questioned the credibility of the results, on account of conflict of interest</a:t>
            </a:r>
            <a:r>
              <a:rPr lang="en-US" dirty="0" smtClean="0"/>
              <a:t>.</a:t>
            </a:r>
            <a:endParaRPr lang="bs-Latn-BA" dirty="0" smtClean="0"/>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r>
              <a:rPr lang="en-US" dirty="0"/>
              <a:t>An example is a situation where influential pharmaceutical industry or any party can offer the benefit, employs professional writers or agencies to produce article that will later be attributed to a particular recognized scientific researcher</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Ghost </a:t>
            </a:r>
            <a:r>
              <a:rPr lang="en-US" dirty="0" err="1"/>
              <a:t>Autorship</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a:t>Practical example - </a:t>
            </a:r>
            <a:r>
              <a:rPr lang="en-US" dirty="0" err="1"/>
              <a:t>Redux</a:t>
            </a:r>
            <a:r>
              <a:rPr lang="en-US" dirty="0"/>
              <a:t> case</a:t>
            </a:r>
          </a:p>
          <a:p>
            <a:pPr lvl="1" eaLnBrk="1" fontAlgn="auto" hangingPunct="1">
              <a:spcAft>
                <a:spcPts val="0"/>
              </a:spcAft>
              <a:buFont typeface="Arial" panose="020B0604020202020204" pitchFamily="34" charset="0"/>
              <a:buChar char="•"/>
              <a:defRPr/>
            </a:pPr>
            <a:r>
              <a:rPr lang="en-US" dirty="0"/>
              <a:t>The drug dexfenfluramine and phentermine (fen-</a:t>
            </a:r>
            <a:r>
              <a:rPr lang="en-US" dirty="0" err="1"/>
              <a:t>phen</a:t>
            </a:r>
            <a:r>
              <a:rPr lang="en-US" dirty="0"/>
              <a:t>) </a:t>
            </a:r>
            <a:r>
              <a:rPr lang="en-US" dirty="0" err="1"/>
              <a:t>bycompany</a:t>
            </a:r>
            <a:r>
              <a:rPr lang="en-US" dirty="0"/>
              <a:t> Wyeth-Ayerst Laboratories.</a:t>
            </a:r>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r>
              <a:rPr lang="en-US" dirty="0"/>
              <a:t>Ghost authorship raises many ethical questions such as:</a:t>
            </a:r>
          </a:p>
          <a:p>
            <a:pPr marL="914400" lvl="1" indent="-457200" eaLnBrk="1" fontAlgn="auto" hangingPunct="1">
              <a:spcAft>
                <a:spcPts val="0"/>
              </a:spcAft>
              <a:buFont typeface="+mj-lt"/>
              <a:buAutoNum type="arabicPeriod"/>
              <a:defRPr/>
            </a:pPr>
            <a:r>
              <a:rPr lang="en-US" dirty="0"/>
              <a:t>Conflict of interest;</a:t>
            </a:r>
          </a:p>
          <a:p>
            <a:pPr marL="914400" lvl="1" indent="-457200" eaLnBrk="1" fontAlgn="auto" hangingPunct="1">
              <a:spcAft>
                <a:spcPts val="0"/>
              </a:spcAft>
              <a:buFont typeface="+mj-lt"/>
              <a:buAutoNum type="arabicPeriod"/>
              <a:defRPr/>
            </a:pPr>
            <a:r>
              <a:rPr lang="en-US" dirty="0"/>
              <a:t>Academic integrity.</a:t>
            </a:r>
          </a:p>
          <a:p>
            <a:pPr eaLnBrk="1" fontAlgn="auto" hangingPunct="1">
              <a:spcAft>
                <a:spcPts val="0"/>
              </a:spcAft>
              <a:buFont typeface="Arial" panose="020B0604020202020204" pitchFamily="34" charset="0"/>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Duplicate publication</a:t>
            </a:r>
          </a:p>
        </p:txBody>
      </p:sp>
      <p:sp>
        <p:nvSpPr>
          <p:cNvPr id="17411" name="Content Placeholder 2"/>
          <p:cNvSpPr>
            <a:spLocks noGrp="1"/>
          </p:cNvSpPr>
          <p:nvPr>
            <p:ph idx="1"/>
          </p:nvPr>
        </p:nvSpPr>
        <p:spPr/>
        <p:txBody>
          <a:bodyPr/>
          <a:lstStyle/>
          <a:p>
            <a:pPr eaLnBrk="1" hangingPunct="1"/>
            <a:r>
              <a:rPr lang="en-US" smtClean="0"/>
              <a:t>It is defined as a publication of an article which is identical or largely overlaps with the article already published with or without </a:t>
            </a:r>
            <a:r>
              <a:rPr lang="bs-Latn-BA" smtClean="0"/>
              <a:t>a</a:t>
            </a:r>
            <a:r>
              <a:rPr lang="en-US" smtClean="0"/>
              <a:t>cknowledgment.</a:t>
            </a:r>
            <a:endParaRPr lang="bs-Latn-BA" smtClean="0"/>
          </a:p>
          <a:p>
            <a:pPr eaLnBrk="1" hangingPunct="1"/>
            <a:endParaRPr lang="en-US" smtClean="0"/>
          </a:p>
          <a:p>
            <a:pPr eaLnBrk="1" hangingPunct="1"/>
            <a:r>
              <a:rPr lang="en-US" smtClean="0"/>
              <a:t>Two articles share the same hypothesis, results and conclusions.</a:t>
            </a:r>
            <a:endParaRPr lang="bs-Latn-BA" smtClean="0"/>
          </a:p>
          <a:p>
            <a:pPr eaLnBrk="1" hangingPunct="1"/>
            <a:endParaRPr lang="en-US" smtClean="0"/>
          </a:p>
          <a:p>
            <a:pPr eaLnBrk="1" hangingPunct="1"/>
            <a:r>
              <a:rPr lang="en-US" smtClean="0"/>
              <a:t>The authors are trying to reach the readers who may not be familiar with already published article, especially if it is in another language, such as Chinese.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Duplicate publication</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a:t>Duplicate publication is considered unethical for several reasons.</a:t>
            </a:r>
          </a:p>
          <a:p>
            <a:pPr lvl="1" eaLnBrk="1" fontAlgn="auto" hangingPunct="1">
              <a:spcAft>
                <a:spcPts val="0"/>
              </a:spcAft>
              <a:buFont typeface="Arial" panose="020B0604020202020204" pitchFamily="34" charset="0"/>
              <a:buChar char="•"/>
              <a:defRPr/>
            </a:pPr>
            <a:r>
              <a:rPr lang="en-US" dirty="0"/>
              <a:t>The first is that in an inadequate way attempts to increase the scope of their own published works, other important, is that the article has the potential to change the image of documents</a:t>
            </a:r>
            <a:r>
              <a:rPr lang="en-US" dirty="0" smtClean="0"/>
              <a:t>.</a:t>
            </a:r>
            <a:endParaRPr lang="bs-Latn-BA" dirty="0" smtClean="0"/>
          </a:p>
          <a:p>
            <a:pPr lvl="1"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r>
              <a:rPr lang="en-US" dirty="0"/>
              <a:t>For example, if the results were taken into account two or more times in a meta-analysis, the results would not be valid</a:t>
            </a:r>
            <a:r>
              <a:rPr lang="en-US" dirty="0" smtClean="0"/>
              <a:t>.</a:t>
            </a:r>
            <a:endParaRPr lang="bs-Latn-BA" dirty="0" smtClean="0"/>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r>
              <a:rPr lang="en-US" dirty="0"/>
              <a:t>A study was conducted of all published papers in which was investigated the effect of the drug </a:t>
            </a:r>
            <a:r>
              <a:rPr lang="en-US" dirty="0" err="1"/>
              <a:t>ondansetron</a:t>
            </a:r>
            <a:r>
              <a:rPr lang="en-US" dirty="0"/>
              <a:t>, on postoperative vomiting. It was observed that 17% of published papers was duplicates, in which 28% of patient data was a duplicate. This has led to a situation in which the efficacy of this drug was increased by 23%</a:t>
            </a:r>
          </a:p>
          <a:p>
            <a:pPr eaLnBrk="1" fontAlgn="auto" hangingPunct="1">
              <a:spcAft>
                <a:spcPts val="0"/>
              </a:spcAft>
              <a:buFont typeface="Arial" panose="020B0604020202020204" pitchFamily="34" charset="0"/>
              <a:buChar cha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Duplicate publication</a:t>
            </a:r>
          </a:p>
        </p:txBody>
      </p:sp>
      <p:sp>
        <p:nvSpPr>
          <p:cNvPr id="19459" name="Content Placeholder 2"/>
          <p:cNvSpPr>
            <a:spLocks noGrp="1"/>
          </p:cNvSpPr>
          <p:nvPr>
            <p:ph idx="1"/>
          </p:nvPr>
        </p:nvSpPr>
        <p:spPr/>
        <p:txBody>
          <a:bodyPr/>
          <a:lstStyle/>
          <a:p>
            <a:pPr eaLnBrk="1" hangingPunct="1"/>
            <a:r>
              <a:rPr lang="en-US" smtClean="0"/>
              <a:t>This example points out the danger of duplication of publications by scientists who have conducted research, especially when making conclusions about the efficacy and safety of a drug.</a:t>
            </a:r>
            <a:endParaRPr lang="bs-Latn-BA" smtClean="0"/>
          </a:p>
          <a:p>
            <a:pPr eaLnBrk="1" hangingPunct="1"/>
            <a:endParaRPr lang="en-US" smtClean="0"/>
          </a:p>
          <a:p>
            <a:pPr eaLnBrk="1" hangingPunct="1"/>
            <a:r>
              <a:rPr lang="en-US" smtClean="0"/>
              <a:t>Good practice in publishing an article requires that authors can submit drafts of their work only to one journal at a given moment.</a:t>
            </a:r>
            <a:endParaRPr lang="bs-Latn-BA" smtClean="0"/>
          </a:p>
          <a:p>
            <a:pPr eaLnBrk="1" hangingPunct="1"/>
            <a:endParaRPr lang="en-US" smtClean="0"/>
          </a:p>
          <a:p>
            <a:pPr eaLnBrk="1" hangingPunct="1"/>
            <a:r>
              <a:rPr lang="en-US" smtClean="0"/>
              <a:t>Regardless of this, still duplicate papers occurs and as such continues to be a significant problem across scientific journals.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Redundant / Repetitive publication</a:t>
            </a:r>
          </a:p>
        </p:txBody>
      </p:sp>
      <p:sp>
        <p:nvSpPr>
          <p:cNvPr id="20483" name="Content Placeholder 2"/>
          <p:cNvSpPr>
            <a:spLocks noGrp="1"/>
          </p:cNvSpPr>
          <p:nvPr>
            <p:ph idx="1"/>
          </p:nvPr>
        </p:nvSpPr>
        <p:spPr/>
        <p:txBody>
          <a:bodyPr/>
          <a:lstStyle/>
          <a:p>
            <a:pPr eaLnBrk="1" hangingPunct="1"/>
            <a:r>
              <a:rPr lang="en-US" smtClean="0"/>
              <a:t>Is defined as the publication of copyright material with the addition of new, unpublished data. So this is a form of unethical conduct in science, where part or parts of already published article occurs, but not complete article are published again.  </a:t>
            </a:r>
            <a:endParaRPr lang="bs-Latn-BA" smtClean="0"/>
          </a:p>
          <a:p>
            <a:pPr eaLnBrk="1" hangingPunct="1"/>
            <a:endParaRPr lang="en-US" smtClean="0"/>
          </a:p>
          <a:p>
            <a:pPr eaLnBrk="1" hangingPunct="1"/>
            <a:r>
              <a:rPr lang="en-US" smtClean="0"/>
              <a:t>First, it undermines the international copyrights. Second, the duplication of data with new data consumes valuable time of peer-reviewer. Third, unnecessary expansion of huge amount of published literature. Fourth, inadequate highlights on certain information, so that it seems that they occur more often than is the actual case. Interfere with subsequent meta analysis.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Redundant / Repetitive publication</a:t>
            </a:r>
          </a:p>
        </p:txBody>
      </p:sp>
      <p:sp>
        <p:nvSpPr>
          <p:cNvPr id="21507" name="Content Placeholder 2"/>
          <p:cNvSpPr>
            <a:spLocks noGrp="1"/>
          </p:cNvSpPr>
          <p:nvPr>
            <p:ph idx="1"/>
          </p:nvPr>
        </p:nvSpPr>
        <p:spPr/>
        <p:txBody>
          <a:bodyPr/>
          <a:lstStyle/>
          <a:p>
            <a:pPr eaLnBrk="1" hangingPunct="1"/>
            <a:r>
              <a:rPr lang="en-US" smtClean="0"/>
              <a:t>COPE, Comittee on Publication Ethics proposes several recommendations concerning duplicate publications:</a:t>
            </a:r>
            <a:endParaRPr lang="bs-Latn-BA" smtClean="0"/>
          </a:p>
          <a:p>
            <a:pPr eaLnBrk="1" hangingPunct="1"/>
            <a:endParaRPr lang="en-US" smtClean="0"/>
          </a:p>
          <a:p>
            <a:pPr lvl="1" eaLnBrk="1" hangingPunct="1"/>
            <a:r>
              <a:rPr lang="en-US" smtClean="0"/>
              <a:t>Already published studies should not be republished if they do not support the further study</a:t>
            </a:r>
          </a:p>
          <a:p>
            <a:pPr lvl="1" eaLnBrk="1" hangingPunct="1"/>
            <a:r>
              <a:rPr lang="en-US" smtClean="0"/>
              <a:t>Duplicate publication of article that has been published in another language is permitted only when clearly indicate the original source</a:t>
            </a:r>
          </a:p>
          <a:p>
            <a:pPr lvl="1" eaLnBrk="1" hangingPunct="1"/>
            <a:r>
              <a:rPr lang="en-US" smtClean="0"/>
              <a:t>At the time of the article submission, the authors must submit the materials that are used in their article.</a:t>
            </a:r>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Fabrication / Falsifying Data</a:t>
            </a:r>
          </a:p>
        </p:txBody>
      </p:sp>
      <p:sp>
        <p:nvSpPr>
          <p:cNvPr id="22531" name="Content Placeholder 2"/>
          <p:cNvSpPr>
            <a:spLocks noGrp="1"/>
          </p:cNvSpPr>
          <p:nvPr>
            <p:ph idx="1"/>
          </p:nvPr>
        </p:nvSpPr>
        <p:spPr/>
        <p:txBody>
          <a:bodyPr/>
          <a:lstStyle/>
          <a:p>
            <a:pPr eaLnBrk="1" hangingPunct="1"/>
            <a:r>
              <a:rPr lang="en-US" smtClean="0"/>
              <a:t>Fabrication and falsification of data represents half of all cases reported as a form of unethical behavior.</a:t>
            </a:r>
            <a:endParaRPr lang="bs-Latn-BA" smtClean="0"/>
          </a:p>
          <a:p>
            <a:pPr eaLnBrk="1" hangingPunct="1"/>
            <a:endParaRPr lang="en-US" smtClean="0"/>
          </a:p>
          <a:p>
            <a:pPr eaLnBrk="1" hangingPunct="1"/>
            <a:r>
              <a:rPr lang="en-US" smtClean="0"/>
              <a:t>Falsification of data includes its creation, the selective publication of results (or those corresponding to the study goals) and the omission of conflicting data, as well as the conscious withdrawal or modification of data.</a:t>
            </a:r>
            <a:endParaRPr lang="bs-Latn-BA" smtClean="0"/>
          </a:p>
          <a:p>
            <a:pPr eaLnBrk="1" hangingPunct="1"/>
            <a:endParaRPr lang="en-US" smtClean="0"/>
          </a:p>
          <a:p>
            <a:pPr eaLnBrk="1" hangingPunct="1"/>
            <a:r>
              <a:rPr lang="en-US" smtClean="0"/>
              <a:t>This can include everything from the rejection of unwanted piece of information to their unfounded fabrication.</a:t>
            </a:r>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Fabrication / Falsifying Data</a:t>
            </a:r>
          </a:p>
        </p:txBody>
      </p:sp>
      <p:sp>
        <p:nvSpPr>
          <p:cNvPr id="23555" name="Content Placeholder 2"/>
          <p:cNvSpPr>
            <a:spLocks noGrp="1"/>
          </p:cNvSpPr>
          <p:nvPr>
            <p:ph idx="1"/>
          </p:nvPr>
        </p:nvSpPr>
        <p:spPr/>
        <p:txBody>
          <a:bodyPr/>
          <a:lstStyle/>
          <a:p>
            <a:pPr eaLnBrk="1" hangingPunct="1"/>
            <a:r>
              <a:rPr lang="en-US" smtClean="0"/>
              <a:t>This is unethical for several reasons:</a:t>
            </a:r>
            <a:endParaRPr lang="bs-Latn-BA" smtClean="0"/>
          </a:p>
          <a:p>
            <a:pPr eaLnBrk="1" hangingPunct="1"/>
            <a:endParaRPr lang="en-US" smtClean="0"/>
          </a:p>
          <a:p>
            <a:pPr lvl="1" eaLnBrk="1" hangingPunct="1"/>
            <a:r>
              <a:rPr lang="en-US" smtClean="0"/>
              <a:t>It affects the integrity of other studies, also the author who is their creator, but also other authors from the same field of science</a:t>
            </a:r>
          </a:p>
          <a:p>
            <a:pPr lvl="1" eaLnBrk="1" hangingPunct="1"/>
            <a:r>
              <a:rPr lang="en-US" smtClean="0"/>
              <a:t>If such article is not disclosed on time, in vain will be other authors loss of energy and time trying to take advantage of the presented results in their studies</a:t>
            </a:r>
          </a:p>
          <a:p>
            <a:pPr lvl="1" eaLnBrk="1" hangingPunct="1"/>
            <a:r>
              <a:rPr lang="en-US" smtClean="0"/>
              <a:t>It creates a negative image of science in general and affects the heart's trust</a:t>
            </a:r>
          </a:p>
          <a:p>
            <a:pPr lvl="1" eaLnBrk="1" hangingPunct="1"/>
            <a:r>
              <a:rPr lang="en-US" smtClean="0"/>
              <a:t>The problem of this kind of behavior is particularly evident in clinical studies and may have negative consequences for patients.</a:t>
            </a:r>
          </a:p>
          <a:p>
            <a:pPr eaLnBrk="1" hangingPunct="1"/>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Conflict of interest</a:t>
            </a:r>
          </a:p>
        </p:txBody>
      </p:sp>
      <p:sp>
        <p:nvSpPr>
          <p:cNvPr id="24579" name="Content Placeholder 2"/>
          <p:cNvSpPr>
            <a:spLocks noGrp="1"/>
          </p:cNvSpPr>
          <p:nvPr>
            <p:ph idx="1"/>
          </p:nvPr>
        </p:nvSpPr>
        <p:spPr/>
        <p:txBody>
          <a:bodyPr/>
          <a:lstStyle/>
          <a:p>
            <a:pPr eaLnBrk="1" hangingPunct="1"/>
            <a:r>
              <a:rPr lang="en-US" smtClean="0"/>
              <a:t>The research and publication of scientific papers is vital for preservation of objectivity in order to preserve the integrity of the research, the reputation of the institution that conducts the study and journals that published the study.</a:t>
            </a:r>
            <a:endParaRPr lang="bs-Latn-BA" smtClean="0"/>
          </a:p>
          <a:p>
            <a:pPr eaLnBrk="1" hangingPunct="1"/>
            <a:endParaRPr lang="en-US" smtClean="0"/>
          </a:p>
          <a:p>
            <a:pPr eaLnBrk="1" hangingPunct="1"/>
            <a:r>
              <a:rPr lang="en-US" smtClean="0"/>
              <a:t>From the authors conducted a study is expected to objectively present the results of the research, and from the reviewers to objectively evaluate them.</a:t>
            </a:r>
            <a:endParaRPr lang="bs-Latn-BA" smtClean="0"/>
          </a:p>
          <a:p>
            <a:pPr eaLnBrk="1" hangingPunct="1"/>
            <a:endParaRPr lang="en-US" smtClean="0"/>
          </a:p>
          <a:p>
            <a:pPr eaLnBrk="1" hangingPunct="1"/>
            <a:r>
              <a:rPr lang="en-US" smtClean="0"/>
              <a:t>Conflicts of interest may be individual or institutional.</a:t>
            </a:r>
          </a:p>
          <a:p>
            <a:pPr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cstate="print"/>
          <a:srcRect/>
          <a:stretch>
            <a:fillRect/>
          </a:stretch>
        </p:blipFill>
        <p:spPr bwMode="auto">
          <a:xfrm>
            <a:off x="0" y="-93663"/>
            <a:ext cx="12192000" cy="6926263"/>
          </a:xfrm>
          <a:prstGeom prst="rect">
            <a:avLst/>
          </a:prstGeom>
          <a:noFill/>
          <a:ln w="9525">
            <a:noFill/>
            <a:miter lim="800000"/>
            <a:headEnd/>
            <a:tailEnd/>
          </a:ln>
        </p:spPr>
      </p:pic>
      <p:sp>
        <p:nvSpPr>
          <p:cNvPr id="5" name="Flowchart: Display 4"/>
          <p:cNvSpPr/>
          <p:nvPr/>
        </p:nvSpPr>
        <p:spPr>
          <a:xfrm>
            <a:off x="19051" y="831850"/>
            <a:ext cx="12172949"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425451" y="5910264"/>
            <a:ext cx="93472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425451" y="41275"/>
            <a:ext cx="113792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Conflict of interest</a:t>
            </a:r>
          </a:p>
        </p:txBody>
      </p:sp>
      <p:sp>
        <p:nvSpPr>
          <p:cNvPr id="25603" name="Content Placeholder 2"/>
          <p:cNvSpPr>
            <a:spLocks noGrp="1"/>
          </p:cNvSpPr>
          <p:nvPr>
            <p:ph idx="1"/>
          </p:nvPr>
        </p:nvSpPr>
        <p:spPr/>
        <p:txBody>
          <a:bodyPr/>
          <a:lstStyle/>
          <a:p>
            <a:pPr eaLnBrk="1" hangingPunct="1"/>
            <a:r>
              <a:rPr lang="en-US" smtClean="0"/>
              <a:t>New England Journal of Medicine introduced a ban on authors writing review articles if they had a financial interest in the company concerning the research.</a:t>
            </a:r>
            <a:endParaRPr lang="bs-Latn-BA" smtClean="0"/>
          </a:p>
          <a:p>
            <a:pPr eaLnBrk="1" hangingPunct="1"/>
            <a:endParaRPr lang="en-US" smtClean="0"/>
          </a:p>
          <a:p>
            <a:pPr eaLnBrk="1" hangingPunct="1"/>
            <a:r>
              <a:rPr lang="en-US" smtClean="0"/>
              <a:t>But in recent years it is increasingly difficult to find authors who are completely independent of the industry.</a:t>
            </a:r>
            <a:endParaRPr lang="bs-Latn-BA" smtClean="0"/>
          </a:p>
          <a:p>
            <a:pPr eaLnBrk="1" hangingPunct="1"/>
            <a:endParaRPr lang="en-US" smtClean="0"/>
          </a:p>
          <a:p>
            <a:pPr eaLnBrk="1" hangingPunct="1"/>
            <a:r>
              <a:rPr lang="en-US" smtClean="0"/>
              <a:t>Financial interest means everything from salaries or other allowances, interest in shares and intellectual property (patents, copyrights, etc.)</a:t>
            </a:r>
          </a:p>
          <a:p>
            <a:pPr eaLnBrk="1" hangingPunct="1"/>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As part of preventive measures should be taken</a:t>
            </a:r>
            <a:r>
              <a:rPr lang="en-US" dirty="0" smtClean="0"/>
              <a:t>:</a:t>
            </a:r>
            <a:endParaRPr lang="en-US" dirty="0"/>
          </a:p>
        </p:txBody>
      </p:sp>
      <p:sp>
        <p:nvSpPr>
          <p:cNvPr id="26627" name="Content Placeholder 2"/>
          <p:cNvSpPr>
            <a:spLocks noGrp="1"/>
          </p:cNvSpPr>
          <p:nvPr>
            <p:ph idx="1"/>
          </p:nvPr>
        </p:nvSpPr>
        <p:spPr/>
        <p:txBody>
          <a:bodyPr/>
          <a:lstStyle/>
          <a:p>
            <a:pPr eaLnBrk="1" hangingPunct="1"/>
            <a:r>
              <a:rPr lang="en-US" smtClean="0"/>
              <a:t>Make ethical standards very clear to all researchers.</a:t>
            </a:r>
            <a:endParaRPr lang="bs-Latn-BA" smtClean="0"/>
          </a:p>
          <a:p>
            <a:pPr eaLnBrk="1" hangingPunct="1"/>
            <a:endParaRPr lang="en-US" smtClean="0"/>
          </a:p>
          <a:p>
            <a:pPr eaLnBrk="1" hangingPunct="1"/>
            <a:r>
              <a:rPr lang="en-US" smtClean="0"/>
              <a:t>Provide education and training for all researchers.</a:t>
            </a:r>
            <a:endParaRPr lang="bs-Latn-BA" smtClean="0"/>
          </a:p>
          <a:p>
            <a:pPr eaLnBrk="1" hangingPunct="1"/>
            <a:endParaRPr lang="en-US" smtClean="0"/>
          </a:p>
          <a:p>
            <a:pPr eaLnBrk="1" hangingPunct="1"/>
            <a:r>
              <a:rPr lang="en-US" smtClean="0"/>
              <a:t>Clearly identify methods of sanctioning such behavior.</a:t>
            </a:r>
            <a:endParaRPr lang="bs-Latn-BA" smtClean="0"/>
          </a:p>
          <a:p>
            <a:pPr eaLnBrk="1" hangingPunct="1"/>
            <a:endParaRPr lang="en-US" smtClean="0"/>
          </a:p>
          <a:p>
            <a:pPr eaLnBrk="1" hangingPunct="1"/>
            <a:r>
              <a:rPr lang="en-US" smtClean="0"/>
              <a:t>Introduce stricter control of sponsored research.</a:t>
            </a:r>
          </a:p>
          <a:p>
            <a:pPr eaLnBrk="1" hangingPunct="1"/>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REFERENCES</a:t>
            </a:r>
          </a:p>
        </p:txBody>
      </p:sp>
      <p:sp>
        <p:nvSpPr>
          <p:cNvPr id="27651" name="Content Placeholder 2"/>
          <p:cNvSpPr>
            <a:spLocks noGrp="1"/>
          </p:cNvSpPr>
          <p:nvPr>
            <p:ph idx="1"/>
          </p:nvPr>
        </p:nvSpPr>
        <p:spPr/>
        <p:txBody>
          <a:bodyPr/>
          <a:lstStyle/>
          <a:p>
            <a:pPr eaLnBrk="1" hangingPunct="1"/>
            <a:r>
              <a:rPr lang="bs-Latn-BA" smtClean="0"/>
              <a:t>Masic I, KujundzicE. Science Editing in Biomedicine and Humanities. Avicena. Sarajevo, 2013: 51-66.</a:t>
            </a:r>
          </a:p>
          <a:p>
            <a:pPr eaLnBrk="1" hangingPunct="1"/>
            <a:r>
              <a:rPr lang="bs-Latn-BA" smtClean="0"/>
              <a:t>Benos </a:t>
            </a:r>
            <a:r>
              <a:rPr lang="en-US" smtClean="0"/>
              <a:t>DJ. Ethics and scientific publication. Adv Physiol Educ</a:t>
            </a:r>
            <a:r>
              <a:rPr lang="bs-Latn-BA" smtClean="0"/>
              <a:t>.</a:t>
            </a:r>
            <a:r>
              <a:rPr lang="en-US" smtClean="0"/>
              <a:t> </a:t>
            </a:r>
            <a:r>
              <a:rPr lang="bs-Latn-BA" smtClean="0"/>
              <a:t>2005; </a:t>
            </a:r>
            <a:r>
              <a:rPr lang="en-US" smtClean="0"/>
              <a:t>29: 59</a:t>
            </a:r>
            <a:r>
              <a:rPr lang="bs-Latn-BA" smtClean="0"/>
              <a:t>-</a:t>
            </a:r>
            <a:r>
              <a:rPr lang="en-US" smtClean="0"/>
              <a:t>74</a:t>
            </a:r>
            <a:r>
              <a:rPr lang="bs-Latn-BA" smtClean="0"/>
              <a:t>.</a:t>
            </a:r>
            <a:endParaRPr lang="en-US" smtClean="0"/>
          </a:p>
          <a:p>
            <a:pPr eaLnBrk="1" hangingPunct="1"/>
            <a:r>
              <a:rPr lang="bs-Latn-BA" smtClean="0"/>
              <a:t>Ngai </a:t>
            </a:r>
            <a:r>
              <a:rPr lang="en-US" smtClean="0"/>
              <a:t>S. Haunted manuscripts: Ghost autorship in the medical literature. Accountability in Research</a:t>
            </a:r>
            <a:r>
              <a:rPr lang="bs-Latn-BA" smtClean="0"/>
              <a:t>.</a:t>
            </a:r>
            <a:r>
              <a:rPr lang="en-US" smtClean="0"/>
              <a:t> </a:t>
            </a:r>
            <a:r>
              <a:rPr lang="bs-Latn-BA" smtClean="0"/>
              <a:t>2010; </a:t>
            </a:r>
            <a:r>
              <a:rPr lang="en-US" smtClean="0"/>
              <a:t>12:</a:t>
            </a:r>
            <a:r>
              <a:rPr lang="bs-Latn-BA" smtClean="0"/>
              <a:t> </a:t>
            </a:r>
            <a:r>
              <a:rPr lang="en-US" smtClean="0"/>
              <a:t>103</a:t>
            </a:r>
            <a:r>
              <a:rPr lang="bs-Latn-BA" smtClean="0"/>
              <a:t>-</a:t>
            </a:r>
            <a:r>
              <a:rPr lang="en-US" smtClean="0"/>
              <a:t>114.</a:t>
            </a:r>
          </a:p>
          <a:p>
            <a:pPr eaLnBrk="1" hangingPunct="1"/>
            <a:r>
              <a:rPr lang="en-US" smtClean="0"/>
              <a:t>Breen</a:t>
            </a:r>
            <a:r>
              <a:rPr lang="bs-Latn-BA" smtClean="0"/>
              <a:t> KJ</a:t>
            </a:r>
            <a:r>
              <a:rPr lang="en-US" smtClean="0"/>
              <a:t>. Misconduct in medical research: whose responsibility? Internal Medicine Journal</a:t>
            </a:r>
            <a:r>
              <a:rPr lang="bs-Latn-BA" smtClean="0"/>
              <a:t>.</a:t>
            </a:r>
            <a:r>
              <a:rPr lang="en-US" smtClean="0"/>
              <a:t> 2003; 33: 186</a:t>
            </a:r>
            <a:r>
              <a:rPr lang="bs-Latn-BA" smtClean="0"/>
              <a:t>-</a:t>
            </a:r>
            <a:r>
              <a:rPr lang="en-US" smtClean="0"/>
              <a:t>191</a:t>
            </a:r>
            <a:r>
              <a:rPr lang="bs-Latn-BA" smtClean="0"/>
              <a:t>.</a:t>
            </a:r>
            <a:endParaRPr lang="en-US" smtClean="0"/>
          </a:p>
          <a:p>
            <a:pPr eaLnBrk="1" hangingPunct="1"/>
            <a:r>
              <a:rPr lang="en-US" smtClean="0"/>
              <a:t>Koppelman White</a:t>
            </a:r>
            <a:r>
              <a:rPr lang="bs-Latn-BA" smtClean="0"/>
              <a:t> E</a:t>
            </a:r>
            <a:r>
              <a:rPr lang="en-US" smtClean="0"/>
              <a:t>. Research misconduct and scientific process: Continuing quality improvement. Accountability in Research</a:t>
            </a:r>
            <a:r>
              <a:rPr lang="bs-Latn-BA" smtClean="0"/>
              <a:t>.</a:t>
            </a:r>
            <a:r>
              <a:rPr lang="en-US" smtClean="0"/>
              <a:t> </a:t>
            </a:r>
            <a:r>
              <a:rPr lang="bs-Latn-BA" smtClean="0"/>
              <a:t>2006; </a:t>
            </a:r>
            <a:r>
              <a:rPr lang="en-US" smtClean="0"/>
              <a:t>13:</a:t>
            </a:r>
            <a:r>
              <a:rPr lang="bs-Latn-BA" smtClean="0"/>
              <a:t> </a:t>
            </a:r>
            <a:r>
              <a:rPr lang="en-US" smtClean="0"/>
              <a:t>225–246.</a:t>
            </a: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8436" name="Picture 2" descr="C:\Users\rakesh-s\Desktop\2-2nd-dec.jpg"/>
          <p:cNvPicPr>
            <a:picLocks noChangeAspect="1" noChangeArrowheads="1"/>
          </p:cNvPicPr>
          <p:nvPr/>
        </p:nvPicPr>
        <p:blipFill>
          <a:blip r:embed="rId2" cstate="print"/>
          <a:srcRect/>
          <a:stretch>
            <a:fillRect/>
          </a:stretch>
        </p:blipFill>
        <p:spPr bwMode="auto">
          <a:xfrm>
            <a:off x="0" y="1"/>
            <a:ext cx="12192000" cy="4348163"/>
          </a:xfrm>
          <a:prstGeom prst="rect">
            <a:avLst/>
          </a:prstGeom>
          <a:noFill/>
          <a:ln w="9525">
            <a:noFill/>
            <a:miter lim="800000"/>
            <a:headEnd/>
            <a:tailEnd/>
          </a:ln>
        </p:spPr>
      </p:pic>
      <p:pic>
        <p:nvPicPr>
          <p:cNvPr id="18437" name="Picture 3" descr="C:\Users\rakesh-s\Desktop\membership.jpg"/>
          <p:cNvPicPr>
            <a:picLocks noChangeAspect="1" noChangeArrowheads="1"/>
          </p:cNvPicPr>
          <p:nvPr/>
        </p:nvPicPr>
        <p:blipFill>
          <a:blip r:embed="rId3" cstate="print"/>
          <a:srcRect/>
          <a:stretch>
            <a:fillRect/>
          </a:stretch>
        </p:blipFill>
        <p:spPr bwMode="auto">
          <a:xfrm>
            <a:off x="0" y="4191000"/>
            <a:ext cx="12192000" cy="2667000"/>
          </a:xfrm>
          <a:prstGeom prst="rect">
            <a:avLst/>
          </a:prstGeom>
          <a:noFill/>
          <a:ln w="9525">
            <a:noFill/>
            <a:miter lim="800000"/>
            <a:headEnd/>
            <a:tailEnd/>
          </a:ln>
        </p:spPr>
      </p:pic>
      <p:sp>
        <p:nvSpPr>
          <p:cNvPr id="4" name="Rectangle 3"/>
          <p:cNvSpPr/>
          <p:nvPr/>
        </p:nvSpPr>
        <p:spPr>
          <a:xfrm>
            <a:off x="3759200" y="30163"/>
            <a:ext cx="94488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727200" y="630238"/>
            <a:ext cx="102616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713" y="3560763"/>
            <a:ext cx="8610600" cy="1292225"/>
          </a:xfrm>
        </p:spPr>
        <p:txBody>
          <a:bodyPr/>
          <a:lstStyle/>
          <a:p>
            <a:pPr eaLnBrk="1" fontAlgn="auto" hangingPunct="1">
              <a:spcAft>
                <a:spcPts val="0"/>
              </a:spcAft>
              <a:defRPr/>
            </a:pPr>
            <a:r>
              <a:rPr lang="en-US" dirty="0"/>
              <a:t>Thank you</a:t>
            </a:r>
            <a:r>
              <a:rPr lang="en-US" dirty="0" smtClean="0"/>
              <a:t>!</a:t>
            </a:r>
            <a:endParaRPr lang="en-US" dirty="0"/>
          </a:p>
        </p:txBody>
      </p:sp>
      <p:sp>
        <p:nvSpPr>
          <p:cNvPr id="28675" name="Content Placeholder 2"/>
          <p:cNvSpPr>
            <a:spLocks noGrp="1"/>
          </p:cNvSpPr>
          <p:nvPr>
            <p:ph idx="1"/>
          </p:nvPr>
        </p:nvSpPr>
        <p:spPr/>
        <p:txBody>
          <a:bodyPr/>
          <a:lstStyle/>
          <a:p>
            <a:pPr eaLnBrk="1" hangingPunct="1"/>
            <a:endParaRPr lang="sr-Latn-C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0"/>
            <a:ext cx="9448800" cy="1825625"/>
          </a:xfrm>
        </p:spPr>
        <p:txBody>
          <a:bodyPr>
            <a:normAutofit fontScale="90000"/>
          </a:bodyPr>
          <a:lstStyle/>
          <a:p>
            <a:pPr eaLnBrk="1" fontAlgn="auto" hangingPunct="1">
              <a:spcAft>
                <a:spcPts val="0"/>
              </a:spcAft>
              <a:defRPr/>
            </a:pPr>
            <a:r>
              <a:rPr lang="bs-Latn-BA" b="1" dirty="0" err="1">
                <a:latin typeface="Arial Narrow" panose="020B0606020202030204" pitchFamily="34" charset="0"/>
              </a:rPr>
              <a:t>Ethical</a:t>
            </a:r>
            <a:r>
              <a:rPr lang="bs-Latn-BA" b="1" dirty="0">
                <a:latin typeface="Arial Narrow" panose="020B0606020202030204" pitchFamily="34" charset="0"/>
              </a:rPr>
              <a:t> </a:t>
            </a:r>
            <a:r>
              <a:rPr lang="bs-Latn-BA" b="1" dirty="0" err="1">
                <a:latin typeface="Arial Narrow" panose="020B0606020202030204" pitchFamily="34" charset="0"/>
              </a:rPr>
              <a:t>Dilemmas</a:t>
            </a:r>
            <a:r>
              <a:rPr lang="bs-Latn-BA" b="1" dirty="0">
                <a:latin typeface="Arial Narrow" panose="020B0606020202030204" pitchFamily="34" charset="0"/>
              </a:rPr>
              <a:t> in Research and Science </a:t>
            </a:r>
            <a:r>
              <a:rPr lang="bs-Latn-BA" b="1" dirty="0" err="1" smtClean="0">
                <a:latin typeface="Arial Narrow" panose="020B0606020202030204" pitchFamily="34" charset="0"/>
              </a:rPr>
              <a:t>Editing</a:t>
            </a:r>
            <a:endParaRPr lang="en-US" dirty="0"/>
          </a:p>
        </p:txBody>
      </p:sp>
      <p:sp>
        <p:nvSpPr>
          <p:cNvPr id="8195" name="Subtitle 2"/>
          <p:cNvSpPr>
            <a:spLocks noGrp="1"/>
          </p:cNvSpPr>
          <p:nvPr>
            <p:ph type="subTitle" idx="1"/>
          </p:nvPr>
        </p:nvSpPr>
        <p:spPr>
          <a:xfrm>
            <a:off x="1371600" y="3632200"/>
            <a:ext cx="9448800" cy="1252538"/>
          </a:xfrm>
        </p:spPr>
        <p:txBody>
          <a:bodyPr/>
          <a:lstStyle/>
          <a:p>
            <a:pPr eaLnBrk="1" hangingPunct="1"/>
            <a:r>
              <a:rPr lang="bs-Latn-BA" b="1" smtClean="0">
                <a:latin typeface="Arial Narrow" pitchFamily="34" charset="0"/>
              </a:rPr>
              <a:t>Prof. Izet Masic, MD, PhD</a:t>
            </a:r>
          </a:p>
          <a:p>
            <a:pPr eaLnBrk="1" hangingPunct="1"/>
            <a:r>
              <a:rPr lang="bs-Latn-BA" b="1" smtClean="0">
                <a:latin typeface="Arial Narrow" pitchFamily="34" charset="0"/>
              </a:rPr>
              <a:t>Faculty of medicine, University of Sarajevo, Bosnia and Herzegovina</a:t>
            </a:r>
          </a:p>
          <a:p>
            <a:pPr eaLnBrk="1" hangingPunct="1"/>
            <a:r>
              <a:rPr lang="bs-Latn-BA" b="1" smtClean="0">
                <a:latin typeface="Arial Narrow" pitchFamily="34" charset="0"/>
              </a:rPr>
              <a:t>www.imasic.org</a:t>
            </a:r>
          </a:p>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DEFINITION</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a:t>Generally, unethical behavior in biomedical research is any significant mistreatment of intellectual property or participation of other parties, deliberately obstructing the process of investigation or distortion of scientific evidence, as well as all the behavior that affect the integrity of scientific practice.</a:t>
            </a:r>
          </a:p>
          <a:p>
            <a:pPr marL="0" indent="0" eaLnBrk="1" fontAlgn="auto" hangingPunct="1">
              <a:spcAft>
                <a:spcPts val="0"/>
              </a:spcAft>
              <a:buFont typeface="Arial" panose="020B0604020202020204" pitchFamily="34" charset="0"/>
              <a:buNone/>
              <a:defRPr/>
            </a:pPr>
            <a:r>
              <a:rPr lang="en-US" dirty="0" smtClean="0"/>
              <a:t>  </a:t>
            </a:r>
            <a:endParaRPr lang="en-US" dirty="0"/>
          </a:p>
          <a:p>
            <a:pPr eaLnBrk="1" fontAlgn="auto" hangingPunct="1">
              <a:spcAft>
                <a:spcPts val="0"/>
              </a:spcAft>
              <a:buFont typeface="Arial" panose="020B0604020202020204" pitchFamily="34" charset="0"/>
              <a:buChar char="•"/>
              <a:defRPr/>
            </a:pPr>
            <a:r>
              <a:rPr lang="en-US" dirty="0"/>
              <a:t>In 2000 the United States defined the unethical conduct in scientific research as fabrication, falsifying and plagiarism in the process of proposing, conducting and publishing the results. </a:t>
            </a:r>
          </a:p>
          <a:p>
            <a:pPr eaLnBrk="1" fontAlgn="auto" hangingPunct="1">
              <a:spcAft>
                <a:spcPts val="0"/>
              </a:spcAft>
              <a:buFont typeface="Arial" panose="020B0604020202020204" pitchFamily="34" charset="0"/>
              <a:buChar cha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bs-Latn-BA" dirty="0" err="1" smtClean="0"/>
              <a:t>FACTORS</a:t>
            </a:r>
            <a:endParaRPr lang="en-US" dirty="0"/>
          </a:p>
        </p:txBody>
      </p:sp>
      <p:sp>
        <p:nvSpPr>
          <p:cNvPr id="3" name="Content Placeholder 2"/>
          <p:cNvSpPr>
            <a:spLocks noGrp="1"/>
          </p:cNvSpPr>
          <p:nvPr>
            <p:ph idx="1"/>
          </p:nvPr>
        </p:nvSpPr>
        <p:spPr/>
        <p:txBody>
          <a:bodyPr rtlCol="0">
            <a:normAutofit/>
          </a:bodyPr>
          <a:lstStyle/>
          <a:p>
            <a:pPr marL="0" indent="0" algn="ctr" eaLnBrk="1" fontAlgn="auto" hangingPunct="1">
              <a:spcAft>
                <a:spcPts val="0"/>
              </a:spcAft>
              <a:buFont typeface="Arial" panose="020B0604020202020204" pitchFamily="34" charset="0"/>
              <a:buNone/>
              <a:defRPr/>
            </a:pPr>
            <a:r>
              <a:rPr lang="en-US" dirty="0"/>
              <a:t>Studies show that the unethical conduct is directly related to the following factors:</a:t>
            </a:r>
          </a:p>
          <a:p>
            <a:pPr marL="0" indent="0" eaLnBrk="1" fontAlgn="auto" hangingPunct="1">
              <a:spcAft>
                <a:spcPts val="0"/>
              </a:spcAft>
              <a:buFont typeface="Arial" panose="020B0604020202020204" pitchFamily="34" charset="0"/>
              <a:buNone/>
              <a:defRPr/>
            </a:pPr>
            <a:endParaRPr lang="en-US" dirty="0"/>
          </a:p>
          <a:p>
            <a:pPr eaLnBrk="1" fontAlgn="auto" hangingPunct="1">
              <a:spcAft>
                <a:spcPts val="0"/>
              </a:spcAft>
              <a:buFont typeface="Arial" panose="020B0604020202020204" pitchFamily="34" charset="0"/>
              <a:buChar char="•"/>
              <a:defRPr/>
            </a:pPr>
            <a:r>
              <a:rPr lang="en-US" dirty="0"/>
              <a:t>Increased academic expectations and a greater desire for publishing papers</a:t>
            </a:r>
            <a:r>
              <a:rPr lang="en-US" dirty="0" smtClean="0"/>
              <a:t>;</a:t>
            </a:r>
            <a:endParaRPr lang="en-US" dirty="0"/>
          </a:p>
          <a:p>
            <a:pPr eaLnBrk="1" fontAlgn="auto" hangingPunct="1">
              <a:spcAft>
                <a:spcPts val="0"/>
              </a:spcAft>
              <a:buFont typeface="Arial" panose="020B0604020202020204" pitchFamily="34" charset="0"/>
              <a:buChar char="•"/>
              <a:defRPr/>
            </a:pPr>
            <a:r>
              <a:rPr lang="en-US" dirty="0"/>
              <a:t>Personal ambition, vanity and desire for fame; </a:t>
            </a:r>
          </a:p>
          <a:p>
            <a:pPr eaLnBrk="1" fontAlgn="auto" hangingPunct="1">
              <a:spcAft>
                <a:spcPts val="0"/>
              </a:spcAft>
              <a:buFont typeface="Arial" panose="020B0604020202020204" pitchFamily="34" charset="0"/>
              <a:buChar char="•"/>
              <a:defRPr/>
            </a:pPr>
            <a:r>
              <a:rPr lang="en-US" dirty="0"/>
              <a:t>Laziness; </a:t>
            </a:r>
          </a:p>
          <a:p>
            <a:pPr eaLnBrk="1" fontAlgn="auto" hangingPunct="1">
              <a:spcAft>
                <a:spcPts val="0"/>
              </a:spcAft>
              <a:buFont typeface="Arial" panose="020B0604020202020204" pitchFamily="34" charset="0"/>
              <a:buChar char="•"/>
              <a:defRPr/>
            </a:pPr>
            <a:r>
              <a:rPr lang="en-US" dirty="0"/>
              <a:t>Greed, which is directly linked to the financial gain; </a:t>
            </a:r>
          </a:p>
          <a:p>
            <a:pPr eaLnBrk="1" fontAlgn="auto" hangingPunct="1">
              <a:spcAft>
                <a:spcPts val="0"/>
              </a:spcAft>
              <a:buFont typeface="Arial" panose="020B0604020202020204" pitchFamily="34" charset="0"/>
              <a:buChar char="•"/>
              <a:defRPr/>
            </a:pPr>
            <a:r>
              <a:rPr lang="en-US" dirty="0"/>
              <a:t>Lack the moral capacity to distinguish right from wrong.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425" y="511175"/>
            <a:ext cx="8610600" cy="1293813"/>
          </a:xfrm>
        </p:spPr>
        <p:txBody>
          <a:bodyPr/>
          <a:lstStyle/>
          <a:p>
            <a:pPr eaLnBrk="1" fontAlgn="auto" hangingPunct="1">
              <a:spcAft>
                <a:spcPts val="0"/>
              </a:spcAft>
              <a:defRPr/>
            </a:pPr>
            <a:r>
              <a:rPr lang="bs-Latn-BA" dirty="0" err="1" smtClean="0"/>
              <a:t>ETHICS</a:t>
            </a:r>
            <a:r>
              <a:rPr lang="bs-Latn-BA" dirty="0" smtClean="0"/>
              <a:t> IN </a:t>
            </a:r>
            <a:r>
              <a:rPr lang="bs-Latn-BA" dirty="0" err="1" smtClean="0"/>
              <a:t>SCIENTIFIC</a:t>
            </a:r>
            <a:r>
              <a:rPr lang="bs-Latn-BA" dirty="0" smtClean="0"/>
              <a:t> </a:t>
            </a:r>
            <a:r>
              <a:rPr lang="bs-Latn-BA" dirty="0" err="1" smtClean="0"/>
              <a:t>PUBLISHING</a:t>
            </a:r>
            <a:endParaRPr lang="en-US" dirty="0"/>
          </a:p>
        </p:txBody>
      </p:sp>
      <p:pic>
        <p:nvPicPr>
          <p:cNvPr id="11267" name="Picture 4"/>
          <p:cNvPicPr>
            <a:picLocks noGrp="1" noChangeAspect="1" noChangeArrowheads="1"/>
          </p:cNvPicPr>
          <p:nvPr>
            <p:ph idx="1"/>
          </p:nvPr>
        </p:nvPicPr>
        <p:blipFill>
          <a:blip r:embed="rId2"/>
          <a:srcRect/>
          <a:stretch>
            <a:fillRect/>
          </a:stretch>
        </p:blipFill>
        <p:spPr>
          <a:xfrm>
            <a:off x="2284413" y="1528763"/>
            <a:ext cx="8616950" cy="514667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Ethics in scientific research</a:t>
            </a:r>
          </a:p>
        </p:txBody>
      </p:sp>
      <p:pic>
        <p:nvPicPr>
          <p:cNvPr id="12291" name="Picture 4"/>
          <p:cNvPicPr>
            <a:picLocks noGrp="1" noChangeAspect="1" noChangeArrowheads="1"/>
          </p:cNvPicPr>
          <p:nvPr>
            <p:ph idx="1"/>
          </p:nvPr>
        </p:nvPicPr>
        <p:blipFill>
          <a:blip r:embed="rId2"/>
          <a:srcRect/>
          <a:stretch>
            <a:fillRect/>
          </a:stretch>
        </p:blipFill>
        <p:spPr>
          <a:xfrm>
            <a:off x="3048000" y="2193925"/>
            <a:ext cx="6096000" cy="402431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Authorship</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a:t>In a broad sense, the author is any person who had significant intellectual contribution to a particular study</a:t>
            </a:r>
            <a:r>
              <a:rPr lang="en-US" dirty="0" smtClean="0"/>
              <a:t>.</a:t>
            </a:r>
            <a:endParaRPr lang="bs-Latn-BA" dirty="0" smtClean="0"/>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r>
              <a:rPr lang="en-US" dirty="0"/>
              <a:t>The International </a:t>
            </a:r>
            <a:r>
              <a:rPr lang="en-US" dirty="0" err="1"/>
              <a:t>Comitee</a:t>
            </a:r>
            <a:r>
              <a:rPr lang="en-US" dirty="0"/>
              <a:t> of Medical Journal Editors </a:t>
            </a:r>
            <a:r>
              <a:rPr lang="en-US" dirty="0" err="1"/>
              <a:t>ICMJE</a:t>
            </a:r>
            <a:r>
              <a:rPr lang="en-US" dirty="0"/>
              <a:t> as recognized organization dealing with ethical issues in biomedical research, defines authorship follows:  </a:t>
            </a:r>
          </a:p>
          <a:p>
            <a:pPr marL="914400" lvl="1" indent="-457200" eaLnBrk="1" fontAlgn="auto" hangingPunct="1">
              <a:spcAft>
                <a:spcPts val="0"/>
              </a:spcAft>
              <a:buFont typeface="+mj-lt"/>
              <a:buAutoNum type="arabicPeriod"/>
              <a:defRPr/>
            </a:pPr>
            <a:r>
              <a:rPr lang="en-US" dirty="0"/>
              <a:t>Significant contribution to the concept, design, collection, analysis and interpretation of the study;</a:t>
            </a:r>
          </a:p>
          <a:p>
            <a:pPr marL="914400" lvl="1" indent="-457200" eaLnBrk="1" fontAlgn="auto" hangingPunct="1">
              <a:spcAft>
                <a:spcPts val="0"/>
              </a:spcAft>
              <a:buFont typeface="+mj-lt"/>
              <a:buAutoNum type="arabicPeriod"/>
              <a:defRPr/>
            </a:pPr>
            <a:r>
              <a:rPr lang="en-US" dirty="0"/>
              <a:t>Writing study template, or revision in terms of intellectual content; </a:t>
            </a:r>
          </a:p>
          <a:p>
            <a:pPr marL="914400" lvl="1" indent="-457200" eaLnBrk="1" fontAlgn="auto" hangingPunct="1">
              <a:spcAft>
                <a:spcPts val="0"/>
              </a:spcAft>
              <a:buFont typeface="+mj-lt"/>
              <a:buAutoNum type="arabicPeriod"/>
              <a:defRPr/>
            </a:pPr>
            <a:r>
              <a:rPr lang="en-US" dirty="0"/>
              <a:t>Final approval of the version to publication. </a:t>
            </a:r>
            <a:endParaRPr lang="bs-Latn-BA" dirty="0" smtClean="0"/>
          </a:p>
          <a:p>
            <a:pPr marL="914400" lvl="1" indent="-457200" eaLnBrk="1" fontAlgn="auto" hangingPunct="1">
              <a:spcAft>
                <a:spcPts val="0"/>
              </a:spcAft>
              <a:buFont typeface="+mj-lt"/>
              <a:buAutoNum type="arabicPeriod"/>
              <a:defRPr/>
            </a:pPr>
            <a:endParaRPr lang="en-US" dirty="0"/>
          </a:p>
          <a:p>
            <a:pPr eaLnBrk="1" fontAlgn="auto" hangingPunct="1">
              <a:spcAft>
                <a:spcPts val="0"/>
              </a:spcAft>
              <a:buFont typeface="Arial" panose="020B0604020202020204" pitchFamily="34" charset="0"/>
              <a:buChar char="•"/>
              <a:defRPr/>
            </a:pPr>
            <a:r>
              <a:rPr lang="en-US" dirty="0"/>
              <a:t>The author needs to meet all three.</a:t>
            </a:r>
          </a:p>
          <a:p>
            <a:pPr eaLnBrk="1" fontAlgn="auto" hangingPunct="1">
              <a:spcAft>
                <a:spcPts val="0"/>
              </a:spcAft>
              <a:buFont typeface="Arial" panose="020B0604020202020204" pitchFamily="34" charset="0"/>
              <a:buChar cha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Authorship</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a:t>Every scientist has its own vision of what it takes to become the author</a:t>
            </a:r>
            <a:r>
              <a:rPr lang="en-US" dirty="0" smtClean="0"/>
              <a:t>.</a:t>
            </a:r>
            <a:endParaRPr lang="bs-Latn-BA" dirty="0" smtClean="0"/>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r>
              <a:rPr lang="en-US" dirty="0"/>
              <a:t>But often, among the authors of a project this visions are different. Personal conflicts and turmoil can often lead to disagreements on the issue of to whom belongs the authorship.</a:t>
            </a: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25</TotalTime>
  <Words>1573</Words>
  <Application>Microsoft Office PowerPoint</Application>
  <PresentationFormat>Custom</PresentationFormat>
  <Paragraphs>126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Vapor Trail</vt:lpstr>
      <vt:lpstr>PowerPoint Presentation</vt:lpstr>
      <vt:lpstr>PowerPoint Presentation</vt:lpstr>
      <vt:lpstr>Ethical Dilemmas in Research and Science Editing</vt:lpstr>
      <vt:lpstr>DEFINITION</vt:lpstr>
      <vt:lpstr>FACTORS</vt:lpstr>
      <vt:lpstr>ETHICS IN SCIENTIFIC PUBLISHING</vt:lpstr>
      <vt:lpstr>Ethics in scientific research</vt:lpstr>
      <vt:lpstr>Authorship</vt:lpstr>
      <vt:lpstr>Authorship</vt:lpstr>
      <vt:lpstr>Ghost Autorship</vt:lpstr>
      <vt:lpstr>Ghost Autorship</vt:lpstr>
      <vt:lpstr>Duplicate publication</vt:lpstr>
      <vt:lpstr>Duplicate publication</vt:lpstr>
      <vt:lpstr>Duplicate publication</vt:lpstr>
      <vt:lpstr>Redundant / Repetitive publication</vt:lpstr>
      <vt:lpstr>Redundant / Repetitive publication</vt:lpstr>
      <vt:lpstr>Fabrication / Falsifying Data</vt:lpstr>
      <vt:lpstr>Fabrication / Falsifying Data</vt:lpstr>
      <vt:lpstr>Conflict of interest</vt:lpstr>
      <vt:lpstr>Conflict of interest</vt:lpstr>
      <vt:lpstr>As part of preventive measures should be taken:</vt:lpstr>
      <vt:lpstr>REFERENCES</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Dilemmas in Research and Science Editing</dc:title>
  <dc:creator>USER</dc:creator>
  <cp:lastModifiedBy>Chandra Shekhar Kagitha</cp:lastModifiedBy>
  <cp:revision>9</cp:revision>
  <dcterms:created xsi:type="dcterms:W3CDTF">2013-12-12T21:37:11Z</dcterms:created>
  <dcterms:modified xsi:type="dcterms:W3CDTF">2014-10-08T07:08:32Z</dcterms:modified>
</cp:coreProperties>
</file>