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6" r:id="rId3"/>
    <p:sldId id="257" r:id="rId4"/>
    <p:sldId id="258" r:id="rId5"/>
    <p:sldId id="269" r:id="rId6"/>
    <p:sldId id="259" r:id="rId7"/>
    <p:sldId id="266" r:id="rId8"/>
    <p:sldId id="263" r:id="rId9"/>
    <p:sldId id="264" r:id="rId10"/>
    <p:sldId id="260" r:id="rId11"/>
    <p:sldId id="261" r:id="rId12"/>
    <p:sldId id="267" r:id="rId13"/>
    <p:sldId id="262" r:id="rId14"/>
    <p:sldId id="268" r:id="rId15"/>
    <p:sldId id="274"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94684" autoAdjust="0"/>
  </p:normalViewPr>
  <p:slideViewPr>
    <p:cSldViewPr>
      <p:cViewPr>
        <p:scale>
          <a:sx n="66" d="100"/>
          <a:sy n="66" d="100"/>
        </p:scale>
        <p:origin x="-1416" y="-96"/>
      </p:cViewPr>
      <p:guideLst>
        <p:guide orient="horz" pos="2160"/>
        <p:guide pos="2880"/>
      </p:guideLst>
    </p:cSldViewPr>
  </p:slideViewPr>
  <p:outlineViewPr>
    <p:cViewPr>
      <p:scale>
        <a:sx n="33" d="100"/>
        <a:sy n="33" d="100"/>
      </p:scale>
      <p:origin x="0" y="309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10/13/2015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omicsonline.org/Submitmanuscript.php"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omicsgroup.org/journals/clinical-trials.php" TargetMode="External"/><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hyperlink" Target="http://omicsonline.org/drug-metabolism-toxicology.php" TargetMode="External"/><Relationship Id="rId4" Type="http://schemas.openxmlformats.org/officeDocument/2006/relationships/hyperlink" Target="http://omicsgroup.org/journals/advances-in-pharmacoepidemiology-drug-safety.ph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hyperlink" Target="http://www.conferenceseries.com/pharmaceutical-sciences-meetings/"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solidFill>
                  <a:schemeClr val="accent4">
                    <a:lumMod val="10000"/>
                  </a:schemeClr>
                </a:solidFill>
                <a:latin typeface="Baskerville Old Face" panose="02020602080505020303" pitchFamily="18" charset="0"/>
              </a:rPr>
              <a:t>OMICS Journals </a:t>
            </a:r>
            <a:r>
              <a:rPr lang="en-US" sz="3200" b="1" dirty="0">
                <a:solidFill>
                  <a:schemeClr val="accent4">
                    <a:lumMod val="10000"/>
                  </a:schemeClr>
                </a:solidFill>
                <a:latin typeface="Baskerville Old Face" panose="02020602080505020303" pitchFamily="18" charset="0"/>
              </a:rPr>
              <a:t>are welcoming Submissions</a:t>
            </a:r>
            <a:endParaRPr lang="en-US" sz="3200" dirty="0"/>
          </a:p>
        </p:txBody>
      </p:sp>
      <p:sp>
        <p:nvSpPr>
          <p:cNvPr id="3" name="Content Placeholder 2"/>
          <p:cNvSpPr>
            <a:spLocks noGrp="1"/>
          </p:cNvSpPr>
          <p:nvPr>
            <p:ph idx="1"/>
          </p:nvPr>
        </p:nvSpPr>
        <p:spPr>
          <a:xfrm>
            <a:off x="457200" y="1600200"/>
            <a:ext cx="8229600" cy="4572000"/>
          </a:xfrm>
        </p:spPr>
        <p:txBody>
          <a:bodyPr>
            <a:normAutofit fontScale="92500" lnSpcReduction="20000"/>
          </a:bodyPr>
          <a:lstStyle/>
          <a:p>
            <a:pPr marL="0" indent="0" algn="ctr">
              <a:buNone/>
              <a:defRPr/>
            </a:pPr>
            <a:r>
              <a:rPr lang="en-IN" dirty="0">
                <a:solidFill>
                  <a:schemeClr val="bg2">
                    <a:lumMod val="10000"/>
                  </a:schemeClr>
                </a:solidFill>
                <a:latin typeface="Centaur" panose="02030504050205020304" pitchFamily="18" charset="0"/>
              </a:rPr>
              <a:t>OMICS  International welcomes submissions that are original and technically so as to serve both the developing world and developed countries in the best possible way.</a:t>
            </a:r>
          </a:p>
          <a:p>
            <a:pPr marL="0" indent="0" algn="ctr">
              <a:buNone/>
              <a:defRPr/>
            </a:pPr>
            <a:r>
              <a:rPr lang="en-US" dirty="0">
                <a:solidFill>
                  <a:schemeClr val="bg2">
                    <a:lumMod val="10000"/>
                  </a:schemeClr>
                </a:solidFill>
                <a:latin typeface="Centaur" panose="02030504050205020304" pitchFamily="18" charset="0"/>
              </a:rPr>
              <a:t>OMICS Journals  are poised in excellence by publishing high quality research. </a:t>
            </a:r>
            <a:r>
              <a:rPr lang="en-IN"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dirty="0">
              <a:solidFill>
                <a:schemeClr val="bg2">
                  <a:lumMod val="10000"/>
                </a:schemeClr>
              </a:solidFill>
              <a:latin typeface="Centaur" panose="02030504050205020304" pitchFamily="18" charset="0"/>
            </a:endParaRPr>
          </a:p>
          <a:p>
            <a:pPr marL="0" indent="0" algn="ctr">
              <a:buNone/>
              <a:defRPr/>
            </a:pPr>
            <a:r>
              <a:rPr lang="en-US"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marL="0" lvl="0" indent="0" algn="ctr">
              <a:spcBef>
                <a:spcPts val="0"/>
              </a:spcBef>
              <a:buClrTx/>
              <a:buSzTx/>
              <a:buNone/>
              <a:defRPr/>
            </a:pPr>
            <a:r>
              <a:rPr lang="en-IN" dirty="0" smtClean="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br>
              <a:rPr lang="en-IN" dirty="0" smtClean="0">
                <a:solidFill>
                  <a:schemeClr val="bg2">
                    <a:lumMod val="10000"/>
                  </a:schemeClr>
                </a:solidFill>
                <a:latin typeface="Centaur" panose="02030504050205020304" pitchFamily="18" charset="0"/>
              </a:rPr>
            </a:br>
            <a:r>
              <a:rPr lang="en-IN" dirty="0" smtClean="0">
                <a:solidFill>
                  <a:schemeClr val="bg2">
                    <a:lumMod val="10000"/>
                  </a:schemeClr>
                </a:solidFill>
                <a:latin typeface="Centaur" panose="02030504050205020304" pitchFamily="18" charset="0"/>
              </a:rPr>
              <a:t/>
            </a:r>
            <a:br>
              <a:rPr lang="en-IN" dirty="0" smtClean="0">
                <a:solidFill>
                  <a:schemeClr val="bg2">
                    <a:lumMod val="10000"/>
                  </a:schemeClr>
                </a:solidFill>
                <a:latin typeface="Centaur" panose="02030504050205020304" pitchFamily="18" charset="0"/>
              </a:rPr>
            </a:br>
            <a:r>
              <a:rPr lang="en-US" sz="1800" b="1" dirty="0" smtClean="0">
                <a:solidFill>
                  <a:srgbClr val="0070C0"/>
                </a:solidFill>
                <a:latin typeface="Microsoft YaHei" panose="020B0503020204020204" pitchFamily="34" charset="-122"/>
                <a:ea typeface="Microsoft YaHei" panose="020B0503020204020204" pitchFamily="34" charset="-122"/>
              </a:rPr>
              <a:t>For </a:t>
            </a:r>
            <a:r>
              <a:rPr lang="en-US" sz="1800" b="1" dirty="0">
                <a:solidFill>
                  <a:srgbClr val="0070C0"/>
                </a:solidFill>
                <a:latin typeface="Microsoft YaHei" panose="020B0503020204020204" pitchFamily="34" charset="-122"/>
                <a:ea typeface="Microsoft YaHei" panose="020B0503020204020204" pitchFamily="34" charset="-122"/>
              </a:rPr>
              <a:t>more details please visit our website: </a:t>
            </a:r>
            <a:r>
              <a:rPr lang="en-US" sz="1800" b="1" dirty="0">
                <a:solidFill>
                  <a:srgbClr val="7CCA62">
                    <a:lumMod val="10000"/>
                  </a:srgbClr>
                </a:solidFill>
                <a:latin typeface="Microsoft YaHei" panose="020B0503020204020204" pitchFamily="34" charset="-122"/>
                <a:ea typeface="Microsoft YaHei" panose="020B0503020204020204" pitchFamily="34" charset="-122"/>
                <a:hlinkClick r:id="rId2"/>
              </a:rPr>
              <a:t>http://omicsonline.org/Submitmanuscript.php</a:t>
            </a:r>
            <a:r>
              <a:rPr lang="en-US" sz="1800" b="1" dirty="0">
                <a:solidFill>
                  <a:srgbClr val="7CCA62">
                    <a:lumMod val="10000"/>
                  </a:srgbClr>
                </a:solidFill>
                <a:latin typeface="Microsoft YaHei" panose="020B0503020204020204" pitchFamily="34" charset="-122"/>
                <a:ea typeface="Microsoft YaHei" panose="020B0503020204020204" pitchFamily="34" charset="-122"/>
              </a:rPr>
              <a:t> </a:t>
            </a:r>
          </a:p>
          <a:p>
            <a:pPr marL="0" indent="0" algn="ctr">
              <a:buNone/>
              <a:defRPr/>
            </a:pPr>
            <a:endParaRPr lang="en-US" dirty="0" smtClean="0">
              <a:solidFill>
                <a:schemeClr val="bg2">
                  <a:lumMod val="10000"/>
                </a:schemeClr>
              </a:solidFill>
              <a:latin typeface="Centaur" panose="02030504050205020304" pitchFamily="18" charset="0"/>
            </a:endParaRPr>
          </a:p>
          <a:p>
            <a:endParaRPr lang="en-US" dirty="0"/>
          </a:p>
        </p:txBody>
      </p:sp>
    </p:spTree>
    <p:extLst>
      <p:ext uri="{BB962C8B-B14F-4D97-AF65-F5344CB8AC3E}">
        <p14:creationId xmlns:p14="http://schemas.microsoft.com/office/powerpoint/2010/main" val="4283769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990600"/>
          </a:xfrm>
        </p:spPr>
        <p:txBody>
          <a:bodyPr/>
          <a:lstStyle/>
          <a:p>
            <a:r>
              <a:rPr lang="en-US" dirty="0" smtClean="0"/>
              <a:t>Types</a:t>
            </a:r>
            <a:endParaRPr lang="en-US" dirty="0"/>
          </a:p>
        </p:txBody>
      </p:sp>
      <p:sp>
        <p:nvSpPr>
          <p:cNvPr id="3" name="Content Placeholder 2"/>
          <p:cNvSpPr>
            <a:spLocks noGrp="1"/>
          </p:cNvSpPr>
          <p:nvPr>
            <p:ph idx="1"/>
          </p:nvPr>
        </p:nvSpPr>
        <p:spPr>
          <a:xfrm>
            <a:off x="457200" y="2362200"/>
            <a:ext cx="4038600" cy="3763963"/>
          </a:xfrm>
        </p:spPr>
        <p:txBody>
          <a:bodyPr>
            <a:normAutofit lnSpcReduction="10000"/>
          </a:bodyPr>
          <a:lstStyle/>
          <a:p>
            <a:endParaRPr lang="en-IN" dirty="0" smtClean="0"/>
          </a:p>
          <a:p>
            <a:r>
              <a:rPr lang="en-IN" dirty="0" smtClean="0"/>
              <a:t>Active </a:t>
            </a:r>
            <a:r>
              <a:rPr lang="en-IN" dirty="0"/>
              <a:t>targeted drug delivery, such as </a:t>
            </a:r>
            <a:r>
              <a:rPr lang="en-IN" dirty="0" smtClean="0"/>
              <a:t>antibody medications</a:t>
            </a:r>
          </a:p>
          <a:p>
            <a:endParaRPr lang="en-IN" dirty="0" smtClean="0"/>
          </a:p>
          <a:p>
            <a:r>
              <a:rPr lang="en-IN" dirty="0" smtClean="0"/>
              <a:t>Passive </a:t>
            </a:r>
            <a:r>
              <a:rPr lang="en-IN" dirty="0"/>
              <a:t>targeted drug delivery, such </a:t>
            </a:r>
            <a:r>
              <a:rPr lang="en-IN" dirty="0" smtClean="0"/>
              <a:t>as enhanced </a:t>
            </a:r>
            <a:r>
              <a:rPr lang="en-IN" dirty="0"/>
              <a:t>permeability and retention effect (EPR-effect)</a:t>
            </a:r>
            <a:endParaRPr lang="en-US" dirty="0"/>
          </a:p>
        </p:txBody>
      </p:sp>
      <p:pic>
        <p:nvPicPr>
          <p:cNvPr id="2051" name="Picture 3" descr="C:\Users\Jawala P\Desktop\ADC.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2209800"/>
            <a:ext cx="4038600" cy="3810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F:\Current tasks\PPT\JP\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6399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543" y="1371600"/>
            <a:ext cx="8229600" cy="944562"/>
          </a:xfrm>
        </p:spPr>
        <p:txBody>
          <a:bodyPr/>
          <a:lstStyle/>
          <a:p>
            <a:r>
              <a:rPr lang="en-US" dirty="0" smtClean="0"/>
              <a:t>Delivery vehicles</a:t>
            </a:r>
            <a:endParaRPr lang="en-US" dirty="0"/>
          </a:p>
        </p:txBody>
      </p:sp>
      <p:grpSp>
        <p:nvGrpSpPr>
          <p:cNvPr id="3" name="Group 2"/>
          <p:cNvGrpSpPr/>
          <p:nvPr/>
        </p:nvGrpSpPr>
        <p:grpSpPr>
          <a:xfrm>
            <a:off x="627743" y="2667000"/>
            <a:ext cx="8153400" cy="3722132"/>
            <a:chOff x="609600" y="2209800"/>
            <a:chExt cx="8153400" cy="3722132"/>
          </a:xfrm>
        </p:grpSpPr>
        <p:grpSp>
          <p:nvGrpSpPr>
            <p:cNvPr id="5" name="Group 4"/>
            <p:cNvGrpSpPr/>
            <p:nvPr/>
          </p:nvGrpSpPr>
          <p:grpSpPr>
            <a:xfrm>
              <a:off x="609600" y="2209800"/>
              <a:ext cx="4267200" cy="3722132"/>
              <a:chOff x="609600" y="1524000"/>
              <a:chExt cx="4343400" cy="4179332"/>
            </a:xfrm>
          </p:grpSpPr>
          <p:sp>
            <p:nvSpPr>
              <p:cNvPr id="4" name="Rectangle 3"/>
              <p:cNvSpPr/>
              <p:nvPr/>
            </p:nvSpPr>
            <p:spPr>
              <a:xfrm>
                <a:off x="2184021" y="5334000"/>
                <a:ext cx="1194558" cy="369332"/>
              </a:xfrm>
              <a:prstGeom prst="rect">
                <a:avLst/>
              </a:prstGeom>
            </p:spPr>
            <p:txBody>
              <a:bodyPr wrap="none">
                <a:spAutoFit/>
              </a:bodyPr>
              <a:lstStyle/>
              <a:p>
                <a:r>
                  <a:rPr lang="en-US" b="1" dirty="0"/>
                  <a:t>Liposomes</a:t>
                </a:r>
              </a:p>
            </p:txBody>
          </p:sp>
          <p:pic>
            <p:nvPicPr>
              <p:cNvPr id="1028" name="Picture 4" descr="C:\Users\Jawala P\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524000"/>
                <a:ext cx="4343400" cy="3581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9" name="Group 8"/>
            <p:cNvGrpSpPr/>
            <p:nvPr/>
          </p:nvGrpSpPr>
          <p:grpSpPr>
            <a:xfrm>
              <a:off x="5410200" y="2209800"/>
              <a:ext cx="3352800" cy="3722132"/>
              <a:chOff x="5410200" y="1981200"/>
              <a:chExt cx="3352800" cy="4363998"/>
            </a:xfrm>
          </p:grpSpPr>
          <p:pic>
            <p:nvPicPr>
              <p:cNvPr id="1032" name="Picture 8" descr="C:\Users\Jawala P\Desktop\download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981200"/>
                <a:ext cx="3352800" cy="358139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6599928" y="5975866"/>
                <a:ext cx="973343" cy="369332"/>
              </a:xfrm>
              <a:prstGeom prst="rect">
                <a:avLst/>
              </a:prstGeom>
            </p:spPr>
            <p:txBody>
              <a:bodyPr wrap="none">
                <a:spAutoFit/>
              </a:bodyPr>
              <a:lstStyle/>
              <a:p>
                <a:r>
                  <a:rPr lang="en-US" b="1" dirty="0"/>
                  <a:t>Micelles</a:t>
                </a:r>
              </a:p>
            </p:txBody>
          </p:sp>
        </p:grpSp>
      </p:grpSp>
      <p:pic>
        <p:nvPicPr>
          <p:cNvPr id="10" name="Picture 2" descr="F:\Current tasks\PPT\JP\Heade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8226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8524"/>
            <a:ext cx="8229600" cy="838876"/>
          </a:xfrm>
        </p:spPr>
        <p:txBody>
          <a:bodyPr/>
          <a:lstStyle/>
          <a:p>
            <a:r>
              <a:rPr lang="en-US" dirty="0" smtClean="0"/>
              <a:t>Applications</a:t>
            </a:r>
            <a:endParaRPr lang="en-US" dirty="0"/>
          </a:p>
        </p:txBody>
      </p:sp>
      <p:sp>
        <p:nvSpPr>
          <p:cNvPr id="3" name="Content Placeholder 2"/>
          <p:cNvSpPr>
            <a:spLocks noGrp="1"/>
          </p:cNvSpPr>
          <p:nvPr>
            <p:ph idx="1"/>
          </p:nvPr>
        </p:nvSpPr>
        <p:spPr>
          <a:xfrm>
            <a:off x="457200" y="2209800"/>
            <a:ext cx="8229600" cy="4267200"/>
          </a:xfrm>
        </p:spPr>
        <p:txBody>
          <a:bodyPr>
            <a:normAutofit fontScale="92500" lnSpcReduction="10000"/>
          </a:bodyPr>
          <a:lstStyle/>
          <a:p>
            <a:r>
              <a:rPr lang="en-US" dirty="0" smtClean="0"/>
              <a:t>Cardiovascular diseases</a:t>
            </a:r>
          </a:p>
          <a:p>
            <a:endParaRPr lang="en-US" dirty="0" smtClean="0"/>
          </a:p>
          <a:p>
            <a:r>
              <a:rPr lang="en-US" dirty="0" smtClean="0"/>
              <a:t>Diabetes</a:t>
            </a:r>
          </a:p>
          <a:p>
            <a:endParaRPr lang="en-US" dirty="0" smtClean="0"/>
          </a:p>
          <a:p>
            <a:r>
              <a:rPr lang="en-US" dirty="0" smtClean="0"/>
              <a:t>Cancer tumors</a:t>
            </a:r>
          </a:p>
          <a:p>
            <a:endParaRPr lang="en-US" dirty="0" smtClean="0"/>
          </a:p>
          <a:p>
            <a:r>
              <a:rPr lang="en-US" dirty="0" smtClean="0"/>
              <a:t>Tuberculosis</a:t>
            </a:r>
          </a:p>
          <a:p>
            <a:endParaRPr lang="en-US" dirty="0" smtClean="0"/>
          </a:p>
          <a:p>
            <a:r>
              <a:rPr lang="en-US" dirty="0"/>
              <a:t>Stem cell </a:t>
            </a:r>
            <a:r>
              <a:rPr lang="en-US" dirty="0" smtClean="0"/>
              <a:t>therapy</a:t>
            </a:r>
          </a:p>
          <a:p>
            <a:endParaRPr lang="en-US" dirty="0" smtClean="0"/>
          </a:p>
          <a:p>
            <a:r>
              <a:rPr lang="en-US" dirty="0" smtClean="0"/>
              <a:t>Regenerative techniques</a:t>
            </a: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180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62000"/>
          </a:xfrm>
        </p:spPr>
        <p:txBody>
          <a:bodyPr/>
          <a:lstStyle/>
          <a:p>
            <a:r>
              <a:rPr lang="en-US" dirty="0" smtClean="0"/>
              <a:t>Recent Publications</a:t>
            </a:r>
            <a:endParaRPr lang="en-US" dirty="0"/>
          </a:p>
        </p:txBody>
      </p:sp>
      <p:sp>
        <p:nvSpPr>
          <p:cNvPr id="3" name="Content Placeholder 2"/>
          <p:cNvSpPr>
            <a:spLocks noGrp="1"/>
          </p:cNvSpPr>
          <p:nvPr>
            <p:ph idx="1"/>
          </p:nvPr>
        </p:nvSpPr>
        <p:spPr>
          <a:xfrm>
            <a:off x="457200" y="1981200"/>
            <a:ext cx="8305800" cy="4495800"/>
          </a:xfrm>
        </p:spPr>
        <p:txBody>
          <a:bodyPr>
            <a:normAutofit lnSpcReduction="10000"/>
          </a:bodyPr>
          <a:lstStyle/>
          <a:p>
            <a:pPr>
              <a:buNone/>
            </a:pPr>
            <a:r>
              <a:rPr lang="en-US" sz="2000" dirty="0" smtClean="0"/>
              <a:t>1.Design, </a:t>
            </a:r>
            <a:r>
              <a:rPr lang="en-US" sz="2000" dirty="0" err="1" smtClean="0"/>
              <a:t>Charecterization</a:t>
            </a:r>
            <a:r>
              <a:rPr lang="en-US" sz="2000" dirty="0" smtClean="0"/>
              <a:t> and Evaluation of Inclusion Complexes of Poorly Soluble </a:t>
            </a:r>
            <a:r>
              <a:rPr lang="en-US" sz="2000" dirty="0" err="1" smtClean="0"/>
              <a:t>Atorvastatin</a:t>
            </a:r>
            <a:r>
              <a:rPr lang="en-US" sz="2000" dirty="0" smtClean="0"/>
              <a:t> Calcium. </a:t>
            </a:r>
            <a:r>
              <a:rPr lang="en-US" sz="2000" b="1" dirty="0" err="1" smtClean="0"/>
              <a:t>Uniq</a:t>
            </a:r>
            <a:r>
              <a:rPr lang="en-US" sz="2000" b="1" dirty="0" smtClean="0"/>
              <a:t> J </a:t>
            </a:r>
            <a:r>
              <a:rPr lang="en-US" sz="2000" b="1" dirty="0" err="1" smtClean="0"/>
              <a:t>Pharm</a:t>
            </a:r>
            <a:r>
              <a:rPr lang="en-US" sz="2000" b="1" dirty="0" smtClean="0"/>
              <a:t>  </a:t>
            </a:r>
            <a:r>
              <a:rPr lang="en-US" sz="2000" b="1" dirty="0" err="1" smtClean="0"/>
              <a:t>Biolog</a:t>
            </a:r>
            <a:r>
              <a:rPr lang="en-US" sz="2000" b="1" dirty="0" smtClean="0"/>
              <a:t> Sci. 2014;2 (2): 88-96.</a:t>
            </a:r>
          </a:p>
          <a:p>
            <a:pPr>
              <a:buNone/>
            </a:pPr>
            <a:r>
              <a:rPr lang="en-US" sz="2000" dirty="0" smtClean="0"/>
              <a:t> 2.Design,Charecterization and Evaluation of Inclusion Complexes of Poorly Soluble </a:t>
            </a:r>
            <a:r>
              <a:rPr lang="en-US" sz="2000" dirty="0" err="1" smtClean="0"/>
              <a:t>Rosuvastatin</a:t>
            </a:r>
            <a:r>
              <a:rPr lang="en-US" sz="2000" dirty="0" smtClean="0"/>
              <a:t> Calcium. </a:t>
            </a:r>
            <a:r>
              <a:rPr lang="en-US" sz="2000" b="1" dirty="0" err="1" smtClean="0"/>
              <a:t>Univer</a:t>
            </a:r>
            <a:r>
              <a:rPr lang="en-US" sz="2000" b="1" dirty="0" smtClean="0"/>
              <a:t> J Pharm. 2014; 3(2): 88-96.</a:t>
            </a:r>
            <a:endParaRPr lang="en-US" sz="2000" dirty="0" smtClean="0"/>
          </a:p>
          <a:p>
            <a:pPr>
              <a:buNone/>
            </a:pPr>
            <a:r>
              <a:rPr lang="en-US" sz="2000" dirty="0" smtClean="0"/>
              <a:t>3.Rifampicin loaded spray-dried </a:t>
            </a:r>
            <a:r>
              <a:rPr lang="en-US" sz="2000" dirty="0" err="1" smtClean="0"/>
              <a:t>olibanum</a:t>
            </a:r>
            <a:r>
              <a:rPr lang="en-US" sz="2000" dirty="0" smtClean="0"/>
              <a:t> gum resin </a:t>
            </a:r>
            <a:r>
              <a:rPr lang="en-US" sz="2000" dirty="0" err="1" smtClean="0"/>
              <a:t>pulmospheres</a:t>
            </a:r>
            <a:r>
              <a:rPr lang="en-US" sz="2000" dirty="0" smtClean="0"/>
              <a:t> for lung delivery. Special issue: “Drug Delivery using </a:t>
            </a:r>
            <a:r>
              <a:rPr lang="en-US" sz="2000" dirty="0" err="1" smtClean="0"/>
              <a:t>Nanomedicine</a:t>
            </a:r>
            <a:r>
              <a:rPr lang="en-US" sz="2000" dirty="0" smtClean="0"/>
              <a:t> &amp; Nanotechnology”. </a:t>
            </a:r>
            <a:r>
              <a:rPr lang="en-US" sz="2000" b="1" dirty="0" smtClean="0"/>
              <a:t>J Drug </a:t>
            </a:r>
            <a:r>
              <a:rPr lang="en-US" sz="2000" b="1" dirty="0" err="1" smtClean="0"/>
              <a:t>Deliv</a:t>
            </a:r>
            <a:r>
              <a:rPr lang="en-US" sz="2000" b="1" dirty="0" smtClean="0"/>
              <a:t> </a:t>
            </a:r>
            <a:r>
              <a:rPr lang="en-US" sz="2000" b="1" dirty="0" err="1" smtClean="0"/>
              <a:t>Therapeut</a:t>
            </a:r>
            <a:r>
              <a:rPr lang="en-US" sz="2000" b="1" dirty="0" smtClean="0"/>
              <a:t>. 2014; 4 (3): 15-20.</a:t>
            </a:r>
            <a:endParaRPr lang="en-US" sz="2000" dirty="0" smtClean="0"/>
          </a:p>
          <a:p>
            <a:pPr lvl="0">
              <a:buNone/>
            </a:pPr>
            <a:r>
              <a:rPr lang="en-US" sz="2000" dirty="0" smtClean="0"/>
              <a:t>4.Rifampicin loaded spray-dried </a:t>
            </a:r>
            <a:r>
              <a:rPr lang="en-US" sz="2000" dirty="0" err="1" smtClean="0"/>
              <a:t>olibanum</a:t>
            </a:r>
            <a:r>
              <a:rPr lang="en-US" sz="2000" dirty="0" smtClean="0"/>
              <a:t> gum resin </a:t>
            </a:r>
            <a:r>
              <a:rPr lang="en-US" sz="2000" dirty="0" err="1" smtClean="0"/>
              <a:t>pulmospheres</a:t>
            </a:r>
            <a:r>
              <a:rPr lang="en-US" sz="2000" dirty="0" smtClean="0"/>
              <a:t> for lung delivery. Special issue: “Drug Delivery using </a:t>
            </a:r>
            <a:r>
              <a:rPr lang="en-US" sz="2000" dirty="0" err="1" smtClean="0"/>
              <a:t>Nanomedicine</a:t>
            </a:r>
            <a:r>
              <a:rPr lang="en-US" sz="2000" dirty="0" smtClean="0"/>
              <a:t> &amp; Nanotechnology”. </a:t>
            </a:r>
            <a:r>
              <a:rPr lang="en-US" sz="2000" b="1" dirty="0" smtClean="0"/>
              <a:t>J Drug </a:t>
            </a:r>
            <a:r>
              <a:rPr lang="en-US" sz="2000" b="1" dirty="0" err="1" smtClean="0"/>
              <a:t>Deliv</a:t>
            </a:r>
            <a:r>
              <a:rPr lang="en-US" sz="2000" b="1" dirty="0" smtClean="0"/>
              <a:t> </a:t>
            </a:r>
            <a:r>
              <a:rPr lang="en-US" sz="2000" b="1" dirty="0" err="1" smtClean="0"/>
              <a:t>Therapeut</a:t>
            </a:r>
            <a:r>
              <a:rPr lang="en-US" sz="2000" b="1" dirty="0" smtClean="0"/>
              <a:t>. 2014; 4 (3): 15-20.</a:t>
            </a:r>
            <a:endParaRPr lang="en-US" sz="2000" dirty="0" smtClean="0"/>
          </a:p>
          <a:p>
            <a:pPr lvl="0">
              <a:buNone/>
            </a:pPr>
            <a:r>
              <a:rPr lang="en-US" sz="2000" dirty="0" smtClean="0"/>
              <a:t>5.Microalbuminuria as Risk Indicator in Rheumatoid Arthritis: An Updated Review. </a:t>
            </a:r>
            <a:r>
              <a:rPr lang="en-US" sz="2000" b="1" dirty="0" smtClean="0"/>
              <a:t>Int. J. Pharm. </a:t>
            </a:r>
            <a:r>
              <a:rPr lang="en-US" sz="2000" b="1" dirty="0" err="1" smtClean="0"/>
              <a:t>Clin</a:t>
            </a:r>
            <a:r>
              <a:rPr lang="en-US" sz="2000" b="1" dirty="0" smtClean="0"/>
              <a:t>. Res. 2014; 6(2): 138-145.</a:t>
            </a:r>
            <a:endParaRPr lang="en-US" sz="2000" dirty="0" smtClean="0"/>
          </a:p>
          <a:p>
            <a:pPr lvl="0">
              <a:buNone/>
            </a:pPr>
            <a:endParaRPr lang="en-US" b="1" dirty="0" smtClean="0"/>
          </a:p>
          <a:p>
            <a:pPr lvl="0">
              <a:buNone/>
            </a:pPr>
            <a:endParaRPr lang="en-US" dirty="0" smtClean="0"/>
          </a:p>
          <a:p>
            <a:pPr>
              <a:buNone/>
            </a:pP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583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990600"/>
          </a:xfrm>
        </p:spPr>
        <p:txBody>
          <a:bodyPr/>
          <a:lstStyle/>
          <a:p>
            <a:r>
              <a:rPr lang="en-US" dirty="0" smtClean="0"/>
              <a:t>Signature</a:t>
            </a:r>
            <a:endParaRPr lang="en-US" dirty="0"/>
          </a:p>
        </p:txBody>
      </p:sp>
      <p:pic>
        <p:nvPicPr>
          <p:cNvPr id="1026" name="Picture 2" descr="C:\Users\Compaq\Desktop\sign.jpg"/>
          <p:cNvPicPr>
            <a:picLocks noGrp="1" noChangeAspect="1" noChangeArrowheads="1"/>
          </p:cNvPicPr>
          <p:nvPr>
            <p:ph idx="1"/>
          </p:nvPr>
        </p:nvPicPr>
        <p:blipFill>
          <a:blip r:embed="rId2"/>
          <a:srcRect/>
          <a:stretch>
            <a:fillRect/>
          </a:stretch>
        </p:blipFill>
        <p:spPr bwMode="auto">
          <a:xfrm>
            <a:off x="2743200" y="3200400"/>
            <a:ext cx="3941065" cy="2286000"/>
          </a:xfrm>
          <a:prstGeom prst="rect">
            <a:avLst/>
          </a:prstGeom>
          <a:noFill/>
        </p:spPr>
      </p:pic>
      <p:pic>
        <p:nvPicPr>
          <p:cNvPr id="4" name="Picture 2" descr="F:\Current tasks\PPT\JP\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243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6" y="3"/>
            <a:ext cx="9179719"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0" y="211138"/>
            <a:ext cx="7886700" cy="1019175"/>
          </a:xfrm>
        </p:spPr>
        <p:txBody>
          <a:bodyPr>
            <a:normAutofit/>
          </a:bodyPr>
          <a:lstStyle/>
          <a:p>
            <a:pPr algn="ctr"/>
            <a:r>
              <a:rPr lang="en-US" sz="2600" b="1" dirty="0" smtClean="0">
                <a:latin typeface="Times New Roman" pitchFamily="18" charset="0"/>
                <a:cs typeface="Times New Roman" pitchFamily="18" charset="0"/>
              </a:rPr>
              <a:t>Pharmacovigilance Related Journals</a:t>
            </a:r>
            <a:endParaRPr lang="en-US" sz="2600" b="1" dirty="0">
              <a:latin typeface="Times New Roman" pitchFamily="18" charset="0"/>
              <a:cs typeface="Times New Roman" pitchFamily="18" charset="0"/>
            </a:endParaRPr>
          </a:p>
        </p:txBody>
      </p:sp>
      <p:sp>
        <p:nvSpPr>
          <p:cNvPr id="6" name="Vertical Scroll 5"/>
          <p:cNvSpPr/>
          <p:nvPr/>
        </p:nvSpPr>
        <p:spPr>
          <a:xfrm>
            <a:off x="364334" y="1128713"/>
            <a:ext cx="5655468" cy="5486400"/>
          </a:xfrm>
          <a:prstGeom prst="verticalScroll">
            <a:avLst/>
          </a:prstGeom>
        </p:spPr>
        <p:style>
          <a:lnRef idx="1">
            <a:schemeClr val="accent5"/>
          </a:lnRef>
          <a:fillRef idx="2">
            <a:schemeClr val="accent5"/>
          </a:fillRef>
          <a:effectRef idx="1">
            <a:schemeClr val="accent5"/>
          </a:effectRef>
          <a:fontRef idx="minor">
            <a:schemeClr val="dk1"/>
          </a:fontRef>
        </p:style>
        <p:txBody>
          <a:bodyPr anchor="ctr"/>
          <a:lstStyle/>
          <a:p>
            <a:pPr marL="342900" indent="-342900">
              <a:buFont typeface="Wingdings" panose="05000000000000000000" pitchFamily="2" charset="2"/>
              <a:buChar char="Ø"/>
              <a:defRPr/>
            </a:pPr>
            <a:r>
              <a:rPr lang="en-US" sz="2400" b="1" dirty="0" smtClean="0">
                <a:solidFill>
                  <a:schemeClr val="accent5">
                    <a:lumMod val="50000"/>
                  </a:schemeClr>
                </a:solidFill>
                <a:latin typeface="Times New Roman" pitchFamily="18" charset="0"/>
                <a:cs typeface="Times New Roman" pitchFamily="18" charset="0"/>
                <a:hlinkClick r:id="rId3"/>
              </a:rPr>
              <a:t>Journal of Clinical Trials</a:t>
            </a:r>
            <a:endParaRPr lang="en-US" sz="2400" b="1" dirty="0" smtClean="0">
              <a:solidFill>
                <a:schemeClr val="accent5">
                  <a:lumMod val="50000"/>
                </a:schemeClr>
              </a:solidFill>
              <a:latin typeface="Times New Roman" pitchFamily="18" charset="0"/>
              <a:cs typeface="Times New Roman" pitchFamily="18" charset="0"/>
            </a:endParaRPr>
          </a:p>
          <a:p>
            <a:pPr marL="342900" indent="-342900">
              <a:buFont typeface="Wingdings" panose="05000000000000000000" pitchFamily="2" charset="2"/>
              <a:buChar char="Ø"/>
              <a:defRPr/>
            </a:pPr>
            <a:r>
              <a:rPr lang="en-IN" sz="2400" b="1" dirty="0" smtClean="0">
                <a:solidFill>
                  <a:schemeClr val="accent5">
                    <a:lumMod val="50000"/>
                  </a:schemeClr>
                </a:solidFill>
                <a:latin typeface="Times New Roman" pitchFamily="18" charset="0"/>
                <a:cs typeface="Times New Roman" pitchFamily="18" charset="0"/>
                <a:hlinkClick r:id="rId4"/>
              </a:rPr>
              <a:t>Advances in Pharmacoepidemiology &amp; Drug Safety</a:t>
            </a:r>
            <a:endParaRPr lang="en-IN" sz="2400" b="1" dirty="0" smtClean="0">
              <a:solidFill>
                <a:schemeClr val="accent5">
                  <a:lumMod val="50000"/>
                </a:schemeClr>
              </a:solidFill>
              <a:latin typeface="Times New Roman" pitchFamily="18" charset="0"/>
              <a:cs typeface="Times New Roman" pitchFamily="18" charset="0"/>
            </a:endParaRPr>
          </a:p>
          <a:p>
            <a:pPr marL="342900" indent="-342900">
              <a:buFont typeface="Wingdings" panose="05000000000000000000" pitchFamily="2" charset="2"/>
              <a:buChar char="Ø"/>
              <a:defRPr/>
            </a:pPr>
            <a:r>
              <a:rPr lang="en-IN" sz="2400" b="1" dirty="0" smtClean="0">
                <a:solidFill>
                  <a:schemeClr val="accent5">
                    <a:lumMod val="50000"/>
                  </a:schemeClr>
                </a:solidFill>
                <a:latin typeface="Times New Roman" pitchFamily="18" charset="0"/>
                <a:cs typeface="Times New Roman" pitchFamily="18" charset="0"/>
                <a:hlinkClick r:id="rId5"/>
              </a:rPr>
              <a:t>Journal of Drug Metabolism &amp; Toxicology</a:t>
            </a:r>
            <a:endParaRPr lang="en-US" sz="2400" b="1" dirty="0">
              <a:solidFill>
                <a:schemeClr val="accent5">
                  <a:lumMod val="50000"/>
                </a:schemeClr>
              </a:solidFill>
              <a:latin typeface="Times New Roman" pitchFamily="18" charset="0"/>
              <a:cs typeface="Times New Roman" pitchFamily="18" charset="0"/>
            </a:endParaRPr>
          </a:p>
        </p:txBody>
      </p:sp>
      <p:pic>
        <p:nvPicPr>
          <p:cNvPr id="24578" name="Picture 2" descr="F:\Current tasks\PPT\JP\image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3060703"/>
            <a:ext cx="3219451" cy="3427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39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6" y="3"/>
            <a:ext cx="9179719"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idx="4294967295"/>
          </p:nvPr>
        </p:nvSpPr>
        <p:spPr>
          <a:xfrm>
            <a:off x="0" y="365126"/>
            <a:ext cx="7886700" cy="790575"/>
          </a:xfrm>
        </p:spPr>
        <p:txBody>
          <a:bodyPr>
            <a:normAutofit/>
          </a:bodyPr>
          <a:lstStyle/>
          <a:p>
            <a:pPr algn="ctr"/>
            <a:r>
              <a:rPr lang="en-US" sz="3600" b="1" dirty="0">
                <a:latin typeface="Times New Roman" pitchFamily="18" charset="0"/>
                <a:cs typeface="Times New Roman" pitchFamily="18" charset="0"/>
              </a:rPr>
              <a:t>Pharmacovigilance Related </a:t>
            </a:r>
            <a:r>
              <a:rPr lang="en-US" sz="3600" b="1" dirty="0" smtClean="0">
                <a:latin typeface="Times New Roman" pitchFamily="18" charset="0"/>
                <a:cs typeface="Times New Roman" pitchFamily="18" charset="0"/>
              </a:rPr>
              <a:t>Conferences</a:t>
            </a:r>
            <a:endParaRPr lang="en-US" sz="3600" dirty="0"/>
          </a:p>
        </p:txBody>
      </p:sp>
      <p:pic>
        <p:nvPicPr>
          <p:cNvPr id="4" name="Picture 1" descr="C:\Users\rakesh-s\Desktop\spea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62400"/>
            <a:ext cx="9144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625535" y="914400"/>
            <a:ext cx="7915276" cy="3429000"/>
          </a:xfrm>
          <a:prstGeom prst="horizontalScroll">
            <a:avLst/>
          </a:prstGeom>
        </p:spPr>
        <p:style>
          <a:lnRef idx="1">
            <a:schemeClr val="accent5"/>
          </a:lnRef>
          <a:fillRef idx="2">
            <a:schemeClr val="accent5"/>
          </a:fillRef>
          <a:effectRef idx="1">
            <a:schemeClr val="accent5"/>
          </a:effectRef>
          <a:fontRef idx="minor">
            <a:schemeClr val="dk1"/>
          </a:fontRef>
        </p:style>
        <p:txBody>
          <a:bodyPr anchor="ctr"/>
          <a:lstStyle/>
          <a:p>
            <a:r>
              <a:rPr lang="en-US" sz="2400" dirty="0"/>
              <a:t>For further details regarding the conference please visit</a:t>
            </a:r>
          </a:p>
          <a:p>
            <a:r>
              <a:rPr lang="en-US" sz="2400" dirty="0">
                <a:hlinkClick r:id="rId4"/>
              </a:rPr>
              <a:t>http://www.conferenceseries.com/pharmaceutical-sciences-meetings/</a:t>
            </a:r>
            <a:endParaRPr lang="en-US" sz="2400" dirty="0"/>
          </a:p>
        </p:txBody>
      </p:sp>
    </p:spTree>
    <p:extLst>
      <p:ext uri="{BB962C8B-B14F-4D97-AF65-F5344CB8AC3E}">
        <p14:creationId xmlns:p14="http://schemas.microsoft.com/office/powerpoint/2010/main" val="40152273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5"/>
            <a:ext cx="7086600" cy="830997"/>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1">
            <a:schemeClr val="accent5"/>
          </a:lnRef>
          <a:fillRef idx="2">
            <a:schemeClr val="accent5"/>
          </a:fillRef>
          <a:effectRef idx="1">
            <a:schemeClr val="accent5"/>
          </a:effectRef>
          <a:fontRef idx="minor">
            <a:schemeClr val="dk1"/>
          </a:fontRef>
        </p:style>
        <p:txBody>
          <a:bodyPr anchor="ctr"/>
          <a:lstStyle/>
          <a:p>
            <a:pPr lvl="0">
              <a:defRPr/>
            </a:pPr>
            <a:r>
              <a:rPr lang="en-US" dirty="0">
                <a:solidFill>
                  <a:prstClr val="black"/>
                </a:solidFill>
                <a:latin typeface="Constantia"/>
              </a:rPr>
              <a:t>Open Access Membership with OMICS international enables academicians </a:t>
            </a:r>
            <a:r>
              <a:rPr lang="en-US" dirty="0">
                <a:solidFill>
                  <a:prstClr val="black"/>
                </a:solidFill>
                <a:latin typeface="Calisto MT" panose="02040603050505030304" pitchFamily="18" charset="0"/>
              </a:rPr>
              <a:t>and research institutions, funders and corporations to actively encourage open access in scholarly communication and the dissemination of research published by their authors.</a:t>
            </a:r>
          </a:p>
          <a:p>
            <a:pPr lvl="0">
              <a:defRPr/>
            </a:pPr>
            <a:r>
              <a:rPr lang="en-US" dirty="0">
                <a:solidFill>
                  <a:prstClr val="black"/>
                </a:solidFill>
                <a:latin typeface="Calisto MT" panose="02040603050505030304" pitchFamily="18" charset="0"/>
              </a:rPr>
              <a:t>For more details and benefits, click on the link below:</a:t>
            </a:r>
          </a:p>
          <a:p>
            <a:pPr lvl="0">
              <a:defRPr/>
            </a:pPr>
            <a:r>
              <a:rPr lang="en-US" b="1" dirty="0">
                <a:solidFill>
                  <a:srgbClr val="10CF9B">
                    <a:lumMod val="10000"/>
                  </a:srgbClr>
                </a:solidFill>
                <a:latin typeface="Calisto MT" panose="02040603050505030304" pitchFamily="18" charset="0"/>
                <a:hlinkClick r:id="rId4"/>
              </a:rPr>
              <a:t>http://omicsonline.org/membership.php</a:t>
            </a:r>
            <a:r>
              <a:rPr lang="en-US" b="1" dirty="0">
                <a:solidFill>
                  <a:srgbClr val="10CF9B">
                    <a:lumMod val="10000"/>
                  </a:srgbClr>
                </a:solidFill>
                <a:latin typeface="Calisto MT" panose="02040603050505030304" pitchFamily="18" charset="0"/>
              </a:rPr>
              <a:t> </a:t>
            </a:r>
          </a:p>
          <a:p>
            <a:pPr>
              <a:defRPr/>
            </a:pPr>
            <a:r>
              <a:rPr lang="en-US" sz="2200" dirty="0" smtClean="0">
                <a:solidFill>
                  <a:schemeClr val="accent4">
                    <a:lumMod val="10000"/>
                  </a:schemeClr>
                </a:solidFill>
                <a:latin typeface="Times New Roman" pitchFamily="18" charset="0"/>
                <a:cs typeface="Times New Roman" pitchFamily="18" charset="0"/>
              </a:rPr>
              <a:t> </a:t>
            </a:r>
            <a:endParaRPr lang="en-US" sz="2200" dirty="0">
              <a:solidFill>
                <a:schemeClr val="accent4">
                  <a:lumMod val="1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362180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Jagadevappa</a:t>
            </a:r>
            <a:r>
              <a:rPr lang="en-US" dirty="0"/>
              <a:t> </a:t>
            </a:r>
            <a:r>
              <a:rPr lang="en-US" dirty="0" err="1"/>
              <a:t>Patil</a:t>
            </a:r>
            <a:endParaRPr lang="en-US" dirty="0"/>
          </a:p>
        </p:txBody>
      </p:sp>
      <p:sp>
        <p:nvSpPr>
          <p:cNvPr id="3" name="Subtitle 2"/>
          <p:cNvSpPr>
            <a:spLocks noGrp="1"/>
          </p:cNvSpPr>
          <p:nvPr>
            <p:ph type="subTitle" idx="1"/>
          </p:nvPr>
        </p:nvSpPr>
        <p:spPr/>
        <p:txBody>
          <a:bodyPr>
            <a:normAutofit fontScale="92500"/>
          </a:bodyPr>
          <a:lstStyle/>
          <a:p>
            <a:r>
              <a:rPr lang="en-US" dirty="0" smtClean="0"/>
              <a:t>Professor </a:t>
            </a:r>
            <a:r>
              <a:rPr lang="en-US" dirty="0"/>
              <a:t>and Principal </a:t>
            </a:r>
          </a:p>
          <a:p>
            <a:r>
              <a:rPr lang="en-US" dirty="0" smtClean="0"/>
              <a:t>VT’s </a:t>
            </a:r>
            <a:r>
              <a:rPr lang="en-US" dirty="0" err="1" smtClean="0"/>
              <a:t>Shivajirao</a:t>
            </a:r>
            <a:r>
              <a:rPr lang="en-US" dirty="0" smtClean="0"/>
              <a:t> S </a:t>
            </a:r>
            <a:r>
              <a:rPr lang="en-US" dirty="0" err="1" smtClean="0"/>
              <a:t>Jondhle</a:t>
            </a:r>
            <a:r>
              <a:rPr lang="en-US" dirty="0" smtClean="0"/>
              <a:t> College </a:t>
            </a:r>
            <a:r>
              <a:rPr lang="en-US" dirty="0"/>
              <a:t>of Pharmacy </a:t>
            </a:r>
            <a:endParaRPr lang="en-US" dirty="0" smtClean="0"/>
          </a:p>
          <a:p>
            <a:r>
              <a:rPr lang="en-US" smtClean="0"/>
              <a:t>University </a:t>
            </a:r>
            <a:r>
              <a:rPr lang="en-US" dirty="0" smtClean="0"/>
              <a:t>of Mumbai</a:t>
            </a:r>
            <a:endParaRPr lang="en-US" dirty="0"/>
          </a:p>
          <a:p>
            <a:r>
              <a:rPr lang="en-US" dirty="0"/>
              <a:t>India</a:t>
            </a:r>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1014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990600"/>
          </a:xfrm>
        </p:spPr>
        <p:txBody>
          <a:bodyPr/>
          <a:lstStyle/>
          <a:p>
            <a:r>
              <a:rPr lang="en-US" dirty="0" smtClean="0"/>
              <a:t>Biography</a:t>
            </a:r>
            <a:endParaRPr lang="en-US" dirty="0"/>
          </a:p>
        </p:txBody>
      </p:sp>
      <p:sp>
        <p:nvSpPr>
          <p:cNvPr id="3" name="Content Placeholder 2"/>
          <p:cNvSpPr>
            <a:spLocks noGrp="1"/>
          </p:cNvSpPr>
          <p:nvPr>
            <p:ph idx="1"/>
          </p:nvPr>
        </p:nvSpPr>
        <p:spPr>
          <a:xfrm>
            <a:off x="457200" y="2743200"/>
            <a:ext cx="8229600" cy="3657600"/>
          </a:xfrm>
        </p:spPr>
        <p:txBody>
          <a:bodyPr/>
          <a:lstStyle/>
          <a:p>
            <a:pPr marL="0" indent="0">
              <a:buNone/>
            </a:pPr>
            <a:r>
              <a:rPr lang="en-IN" dirty="0" err="1"/>
              <a:t>Dr.</a:t>
            </a:r>
            <a:r>
              <a:rPr lang="en-IN" dirty="0"/>
              <a:t> J. S. </a:t>
            </a:r>
            <a:r>
              <a:rPr lang="en-IN" dirty="0" err="1"/>
              <a:t>Patil</a:t>
            </a:r>
            <a:r>
              <a:rPr lang="en-IN" dirty="0"/>
              <a:t> received his PhD from Rajiv Gandhi University of Health Sciences, Bangalore, India during the period of 2012. Currently, he is the Professor and Principal in </a:t>
            </a:r>
            <a:r>
              <a:rPr lang="en-IN" dirty="0" err="1"/>
              <a:t>Shri</a:t>
            </a:r>
            <a:r>
              <a:rPr lang="en-IN" dirty="0"/>
              <a:t> </a:t>
            </a:r>
            <a:r>
              <a:rPr lang="en-IN" dirty="0" err="1"/>
              <a:t>Vithal</a:t>
            </a:r>
            <a:r>
              <a:rPr lang="en-IN" dirty="0"/>
              <a:t> Education &amp; Research Institute’s College of Pharmacy under </a:t>
            </a:r>
            <a:r>
              <a:rPr lang="en-IN" dirty="0" err="1"/>
              <a:t>Solarpur</a:t>
            </a:r>
            <a:r>
              <a:rPr lang="en-IN" dirty="0"/>
              <a:t> University. He is serving as Editorial Board Member for many reputed Journals and himself has </a:t>
            </a:r>
            <a:r>
              <a:rPr lang="en-IN" dirty="0" smtClean="0"/>
              <a:t>38 </a:t>
            </a:r>
            <a:r>
              <a:rPr lang="en-IN" dirty="0"/>
              <a:t>publications.</a:t>
            </a: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8296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990600"/>
          </a:xfrm>
        </p:spPr>
        <p:txBody>
          <a:bodyPr/>
          <a:lstStyle/>
          <a:p>
            <a:r>
              <a:rPr lang="en-US" dirty="0" smtClean="0"/>
              <a:t>Research Interests</a:t>
            </a:r>
            <a:endParaRPr lang="en-US" dirty="0"/>
          </a:p>
        </p:txBody>
      </p:sp>
      <p:sp>
        <p:nvSpPr>
          <p:cNvPr id="3" name="Content Placeholder 2"/>
          <p:cNvSpPr>
            <a:spLocks noGrp="1"/>
          </p:cNvSpPr>
          <p:nvPr>
            <p:ph idx="1"/>
          </p:nvPr>
        </p:nvSpPr>
        <p:spPr>
          <a:xfrm>
            <a:off x="457200" y="2514600"/>
            <a:ext cx="8229600" cy="4038600"/>
          </a:xfrm>
        </p:spPr>
        <p:txBody>
          <a:bodyPr>
            <a:noAutofit/>
          </a:bodyPr>
          <a:lstStyle/>
          <a:p>
            <a:r>
              <a:rPr lang="en-US" sz="2300" dirty="0" smtClean="0"/>
              <a:t>Site-specific </a:t>
            </a:r>
            <a:r>
              <a:rPr lang="en-US" sz="2300" dirty="0"/>
              <a:t>delivery of drugs for optimization of drug therapy. </a:t>
            </a:r>
            <a:endParaRPr lang="en-US" sz="2300" dirty="0" smtClean="0"/>
          </a:p>
          <a:p>
            <a:r>
              <a:rPr lang="en-US" sz="2300" dirty="0" smtClean="0"/>
              <a:t>Formulations </a:t>
            </a:r>
            <a:r>
              <a:rPr lang="en-US" sz="2300" dirty="0"/>
              <a:t>for hypertension, diabetes, and peptic ulcer have been developed. </a:t>
            </a:r>
          </a:p>
          <a:p>
            <a:r>
              <a:rPr lang="en-US" sz="2300" dirty="0" smtClean="0"/>
              <a:t>Pulmonary </a:t>
            </a:r>
            <a:r>
              <a:rPr lang="en-US" sz="2300" dirty="0"/>
              <a:t>delivery for optimization of </a:t>
            </a:r>
            <a:r>
              <a:rPr lang="en-US" sz="2300" dirty="0" err="1"/>
              <a:t>antitubercular</a:t>
            </a:r>
            <a:r>
              <a:rPr lang="en-US" sz="2300" dirty="0"/>
              <a:t> therapy. </a:t>
            </a:r>
          </a:p>
          <a:p>
            <a:r>
              <a:rPr lang="en-US" sz="2300" dirty="0" smtClean="0"/>
              <a:t>Strategies </a:t>
            </a:r>
            <a:r>
              <a:rPr lang="en-US" sz="2300" dirty="0"/>
              <a:t>for improving bioavailability of Class II and Class III BCS drugs. </a:t>
            </a:r>
          </a:p>
          <a:p>
            <a:r>
              <a:rPr lang="en-US" sz="2300" dirty="0" smtClean="0"/>
              <a:t>Development </a:t>
            </a:r>
            <a:r>
              <a:rPr lang="en-US" sz="2300" dirty="0"/>
              <a:t>of Nanoparticles, </a:t>
            </a:r>
            <a:r>
              <a:rPr lang="en-US" sz="2300" dirty="0" err="1"/>
              <a:t>microparticles</a:t>
            </a:r>
            <a:r>
              <a:rPr lang="en-US" sz="2300" dirty="0"/>
              <a:t> and liposomes. </a:t>
            </a:r>
          </a:p>
          <a:p>
            <a:r>
              <a:rPr lang="en-US" sz="2300" dirty="0" smtClean="0"/>
              <a:t>Optimization </a:t>
            </a:r>
            <a:r>
              <a:rPr lang="en-US" sz="2300" dirty="0"/>
              <a:t>of formulations using software.</a:t>
            </a:r>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365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90600"/>
          </a:xfrm>
        </p:spPr>
        <p:txBody>
          <a:bodyPr/>
          <a:lstStyle/>
          <a:p>
            <a:r>
              <a:rPr lang="en-US" altLang="en-US" dirty="0"/>
              <a:t>Routes of Drug Administration</a:t>
            </a:r>
            <a:endParaRPr lang="en-US" dirty="0"/>
          </a:p>
        </p:txBody>
      </p:sp>
      <p:sp>
        <p:nvSpPr>
          <p:cNvPr id="3" name="Content Placeholder 2"/>
          <p:cNvSpPr>
            <a:spLocks noGrp="1"/>
          </p:cNvSpPr>
          <p:nvPr>
            <p:ph idx="1"/>
          </p:nvPr>
        </p:nvSpPr>
        <p:spPr>
          <a:xfrm>
            <a:off x="457200" y="2743200"/>
            <a:ext cx="8229600" cy="3733800"/>
          </a:xfrm>
        </p:spPr>
        <p:txBody>
          <a:bodyPr>
            <a:normAutofit/>
          </a:bodyPr>
          <a:lstStyle/>
          <a:p>
            <a:pPr marL="0" indent="0">
              <a:buNone/>
            </a:pPr>
            <a:r>
              <a:rPr lang="en-IN" sz="3200" dirty="0" smtClean="0"/>
              <a:t>Routes </a:t>
            </a:r>
            <a:r>
              <a:rPr lang="en-IN" sz="3200" dirty="0"/>
              <a:t>of drug administration into the body</a:t>
            </a:r>
          </a:p>
          <a:p>
            <a:pPr lvl="1"/>
            <a:r>
              <a:rPr lang="en-IN" sz="2400" dirty="0"/>
              <a:t>Intravenous (IV): into a vein (rapid absorption)</a:t>
            </a:r>
          </a:p>
          <a:p>
            <a:pPr lvl="1"/>
            <a:r>
              <a:rPr lang="en-IN" sz="2400" dirty="0" err="1"/>
              <a:t>Intraperitoneal</a:t>
            </a:r>
            <a:r>
              <a:rPr lang="en-IN" sz="2400" dirty="0"/>
              <a:t> (IP):  into the gut (used in lab animals) </a:t>
            </a:r>
          </a:p>
          <a:p>
            <a:pPr lvl="1"/>
            <a:r>
              <a:rPr lang="en-IN" sz="2400" dirty="0"/>
              <a:t>Subcutaneous (SC): under the skin</a:t>
            </a:r>
          </a:p>
          <a:p>
            <a:pPr lvl="1"/>
            <a:r>
              <a:rPr lang="en-IN" sz="2400" dirty="0"/>
              <a:t>Intramuscular (IM): into a muscle</a:t>
            </a:r>
          </a:p>
          <a:p>
            <a:pPr lvl="1"/>
            <a:r>
              <a:rPr lang="en-IN" sz="2400" dirty="0"/>
              <a:t>Inhalation of the drug into the lungs</a:t>
            </a:r>
          </a:p>
          <a:p>
            <a:pPr lvl="1"/>
            <a:r>
              <a:rPr lang="en-IN" sz="2400" dirty="0"/>
              <a:t>Topical: absorbed through the skin</a:t>
            </a:r>
          </a:p>
          <a:p>
            <a:pPr lvl="1"/>
            <a:r>
              <a:rPr lang="en-IN" sz="2400" dirty="0"/>
              <a:t>Oral (PO): via the </a:t>
            </a:r>
            <a:r>
              <a:rPr lang="en-IN" sz="2400" dirty="0" smtClean="0"/>
              <a:t>mouth</a:t>
            </a:r>
            <a:endParaRPr lang="en-IN" sz="2400"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868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90600"/>
          </a:xfrm>
        </p:spPr>
        <p:txBody>
          <a:bodyPr/>
          <a:lstStyle/>
          <a:p>
            <a:r>
              <a:rPr lang="en-US" dirty="0" smtClean="0"/>
              <a:t>Site-specific drug delivery</a:t>
            </a:r>
            <a:endParaRPr lang="en-US" dirty="0"/>
          </a:p>
        </p:txBody>
      </p:sp>
      <p:sp>
        <p:nvSpPr>
          <p:cNvPr id="3" name="Content Placeholder 2"/>
          <p:cNvSpPr>
            <a:spLocks noGrp="1"/>
          </p:cNvSpPr>
          <p:nvPr>
            <p:ph idx="1"/>
          </p:nvPr>
        </p:nvSpPr>
        <p:spPr>
          <a:xfrm>
            <a:off x="457200" y="2590800"/>
            <a:ext cx="8229600" cy="3886200"/>
          </a:xfrm>
        </p:spPr>
        <p:txBody>
          <a:bodyPr/>
          <a:lstStyle/>
          <a:p>
            <a:pPr marL="0" indent="0">
              <a:buNone/>
            </a:pPr>
            <a:endParaRPr lang="en-US" dirty="0" smtClean="0"/>
          </a:p>
          <a:p>
            <a:r>
              <a:rPr lang="en-US" dirty="0" smtClean="0"/>
              <a:t>Also </a:t>
            </a:r>
            <a:r>
              <a:rPr lang="en-US" dirty="0"/>
              <a:t>known as Targeted drug </a:t>
            </a:r>
            <a:r>
              <a:rPr lang="en-US" dirty="0" smtClean="0"/>
              <a:t>delivery</a:t>
            </a:r>
          </a:p>
          <a:p>
            <a:endParaRPr lang="en-US" dirty="0" smtClean="0"/>
          </a:p>
          <a:p>
            <a:r>
              <a:rPr lang="en-US" dirty="0" smtClean="0"/>
              <a:t>Advantageous over traditional drug delivery method</a:t>
            </a:r>
          </a:p>
          <a:p>
            <a:endParaRPr lang="en-US" dirty="0" smtClean="0"/>
          </a:p>
          <a:p>
            <a:r>
              <a:rPr lang="en-IN" dirty="0" smtClean="0"/>
              <a:t>The </a:t>
            </a:r>
            <a:r>
              <a:rPr lang="en-IN" dirty="0"/>
              <a:t>medication </a:t>
            </a:r>
            <a:r>
              <a:rPr lang="en-IN" dirty="0" smtClean="0"/>
              <a:t>concentrates in </a:t>
            </a:r>
            <a:r>
              <a:rPr lang="en-IN" dirty="0"/>
              <a:t>the tissues of </a:t>
            </a:r>
            <a:r>
              <a:rPr lang="en-IN" dirty="0" smtClean="0"/>
              <a:t>interest</a:t>
            </a:r>
          </a:p>
          <a:p>
            <a:endParaRPr lang="en-IN" dirty="0" smtClean="0"/>
          </a:p>
          <a:p>
            <a:r>
              <a:rPr lang="en-IN" dirty="0" smtClean="0"/>
              <a:t>Improves </a:t>
            </a:r>
            <a:r>
              <a:rPr lang="en-IN" dirty="0"/>
              <a:t>efficacy while reducing side-effects</a:t>
            </a: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786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371600"/>
            <a:ext cx="8305800" cy="5105400"/>
          </a:xfrm>
        </p:spPr>
      </p:pic>
      <p:pic>
        <p:nvPicPr>
          <p:cNvPr id="3" name="Picture 2" descr="F:\Current tasks\PPT\JP\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0342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990600"/>
          </a:xfrm>
        </p:spPr>
        <p:txBody>
          <a:bodyPr/>
          <a:lstStyle/>
          <a:p>
            <a:r>
              <a:rPr lang="en-US" dirty="0" smtClean="0"/>
              <a:t>Advantages</a:t>
            </a:r>
            <a:endParaRPr lang="en-US" dirty="0"/>
          </a:p>
        </p:txBody>
      </p:sp>
      <p:sp>
        <p:nvSpPr>
          <p:cNvPr id="3" name="Content Placeholder 2"/>
          <p:cNvSpPr>
            <a:spLocks noGrp="1"/>
          </p:cNvSpPr>
          <p:nvPr>
            <p:ph idx="1"/>
          </p:nvPr>
        </p:nvSpPr>
        <p:spPr>
          <a:xfrm>
            <a:off x="457200" y="2209800"/>
            <a:ext cx="8229600" cy="4267200"/>
          </a:xfrm>
        </p:spPr>
        <p:txBody>
          <a:bodyPr/>
          <a:lstStyle/>
          <a:p>
            <a:endParaRPr lang="en-IN" dirty="0"/>
          </a:p>
          <a:p>
            <a:r>
              <a:rPr lang="en-IN" dirty="0" smtClean="0"/>
              <a:t>Reduction </a:t>
            </a:r>
            <a:r>
              <a:rPr lang="en-IN" dirty="0"/>
              <a:t>in the </a:t>
            </a:r>
            <a:r>
              <a:rPr lang="en-IN" dirty="0" smtClean="0"/>
              <a:t>dosages frequency</a:t>
            </a:r>
          </a:p>
          <a:p>
            <a:endParaRPr lang="en-IN" dirty="0" smtClean="0"/>
          </a:p>
          <a:p>
            <a:r>
              <a:rPr lang="en-IN" dirty="0" smtClean="0"/>
              <a:t>Uniform </a:t>
            </a:r>
            <a:r>
              <a:rPr lang="en-IN" dirty="0"/>
              <a:t>effect of the </a:t>
            </a:r>
            <a:r>
              <a:rPr lang="en-IN" dirty="0" smtClean="0"/>
              <a:t>drug</a:t>
            </a:r>
          </a:p>
          <a:p>
            <a:endParaRPr lang="en-IN" dirty="0" smtClean="0"/>
          </a:p>
          <a:p>
            <a:r>
              <a:rPr lang="en-IN" dirty="0" smtClean="0"/>
              <a:t>Reduction side-effects by the drug to other organs</a:t>
            </a:r>
          </a:p>
          <a:p>
            <a:endParaRPr lang="en-IN" dirty="0" smtClean="0"/>
          </a:p>
          <a:p>
            <a:r>
              <a:rPr lang="en-IN" dirty="0" smtClean="0"/>
              <a:t>Reduced </a:t>
            </a:r>
            <a:r>
              <a:rPr lang="en-IN" dirty="0"/>
              <a:t>fluctuation in circulating drug levels</a:t>
            </a: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3959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990600"/>
          </a:xfrm>
        </p:spPr>
        <p:txBody>
          <a:bodyPr/>
          <a:lstStyle/>
          <a:p>
            <a:r>
              <a:rPr lang="en-US" dirty="0" smtClean="0"/>
              <a:t>Disadvantages</a:t>
            </a:r>
            <a:endParaRPr lang="en-US" dirty="0"/>
          </a:p>
        </p:txBody>
      </p:sp>
      <p:sp>
        <p:nvSpPr>
          <p:cNvPr id="3" name="Content Placeholder 2"/>
          <p:cNvSpPr>
            <a:spLocks noGrp="1"/>
          </p:cNvSpPr>
          <p:nvPr>
            <p:ph idx="1"/>
          </p:nvPr>
        </p:nvSpPr>
        <p:spPr>
          <a:xfrm>
            <a:off x="457200" y="2514600"/>
            <a:ext cx="8229600" cy="3962400"/>
          </a:xfrm>
        </p:spPr>
        <p:txBody>
          <a:bodyPr/>
          <a:lstStyle/>
          <a:p>
            <a:endParaRPr lang="en-IN" dirty="0" smtClean="0"/>
          </a:p>
          <a:p>
            <a:endParaRPr lang="en-IN" dirty="0" smtClean="0"/>
          </a:p>
          <a:p>
            <a:r>
              <a:rPr lang="en-IN" dirty="0" smtClean="0"/>
              <a:t>Less productivity due to high cost</a:t>
            </a:r>
          </a:p>
          <a:p>
            <a:endParaRPr lang="en-IN" dirty="0" smtClean="0"/>
          </a:p>
          <a:p>
            <a:endParaRPr lang="en-IN" dirty="0" smtClean="0"/>
          </a:p>
          <a:p>
            <a:r>
              <a:rPr lang="en-IN" dirty="0" smtClean="0"/>
              <a:t>Reduced </a:t>
            </a:r>
            <a:r>
              <a:rPr lang="en-IN" dirty="0"/>
              <a:t>ability to adjust the dosages</a:t>
            </a:r>
            <a:endParaRPr lang="en-US" dirty="0"/>
          </a:p>
        </p:txBody>
      </p:sp>
      <p:pic>
        <p:nvPicPr>
          <p:cNvPr id="4" name="Picture 2" descr="F:\Current tasks\PPT\JP\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65999"/>
            <a:ext cx="9144000" cy="1152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172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58</TotalTime>
  <Words>663</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OMICS Journals are welcoming Submissions</vt:lpstr>
      <vt:lpstr>Jagadevappa Patil</vt:lpstr>
      <vt:lpstr>Biography</vt:lpstr>
      <vt:lpstr>Research Interests</vt:lpstr>
      <vt:lpstr>Routes of Drug Administration</vt:lpstr>
      <vt:lpstr>Site-specific drug delivery</vt:lpstr>
      <vt:lpstr>PowerPoint Presentation</vt:lpstr>
      <vt:lpstr>Advantages</vt:lpstr>
      <vt:lpstr>Disadvantages</vt:lpstr>
      <vt:lpstr>Types</vt:lpstr>
      <vt:lpstr>Delivery vehicles</vt:lpstr>
      <vt:lpstr>Applications</vt:lpstr>
      <vt:lpstr>Recent Publications</vt:lpstr>
      <vt:lpstr>Signature</vt:lpstr>
      <vt:lpstr>Pharmacovigilance Related Journals</vt:lpstr>
      <vt:lpstr>Pharmacovigilance Related Conferences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Jagadevappa Patil</dc:title>
  <dc:creator>Jawala P</dc:creator>
  <cp:lastModifiedBy>Priyanka Rayani</cp:lastModifiedBy>
  <cp:revision>42</cp:revision>
  <dcterms:created xsi:type="dcterms:W3CDTF">2006-08-16T00:00:00Z</dcterms:created>
  <dcterms:modified xsi:type="dcterms:W3CDTF">2015-10-13T14:02:36Z</dcterms:modified>
</cp:coreProperties>
</file>