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sldIdLst>
    <p:sldId id="256" r:id="rId2"/>
    <p:sldId id="322" r:id="rId3"/>
    <p:sldId id="324" r:id="rId4"/>
    <p:sldId id="306" r:id="rId5"/>
    <p:sldId id="325" r:id="rId6"/>
    <p:sldId id="326" r:id="rId7"/>
    <p:sldId id="327" r:id="rId8"/>
    <p:sldId id="320" r:id="rId9"/>
    <p:sldId id="32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660"/>
  </p:normalViewPr>
  <p:slideViewPr>
    <p:cSldViewPr>
      <p:cViewPr>
        <p:scale>
          <a:sx n="66" d="100"/>
          <a:sy n="66" d="100"/>
        </p:scale>
        <p:origin x="-144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D84C7-6AC7-47BF-A690-BBF4A4574E62}" type="datetimeFigureOut">
              <a:rPr lang="en-US" smtClean="0"/>
              <a:pPr/>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AD92F-FA97-420D-8535-7C3496AEA14F}" type="slidenum">
              <a:rPr lang="en-US" smtClean="0"/>
              <a:pPr/>
              <a:t>‹#›</a:t>
            </a:fld>
            <a:endParaRPr lang="en-US" dirty="0"/>
          </a:p>
        </p:txBody>
      </p:sp>
    </p:spTree>
    <p:extLst>
      <p:ext uri="{BB962C8B-B14F-4D97-AF65-F5344CB8AC3E}">
        <p14:creationId xmlns:p14="http://schemas.microsoft.com/office/powerpoint/2010/main" val="1289259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1295400"/>
            <a:ext cx="8077200" cy="1066800"/>
          </a:xfrm>
        </p:spPr>
        <p:txBody>
          <a:bodyPr>
            <a:normAutofit/>
          </a:bodyPr>
          <a:lstStyle/>
          <a:p>
            <a:r>
              <a:rPr lang="en-US" sz="4200" dirty="0" smtClean="0">
                <a:solidFill>
                  <a:schemeClr val="tx2">
                    <a:lumMod val="75000"/>
                  </a:schemeClr>
                </a:solidFill>
                <a:latin typeface="Algerian" pitchFamily="82" charset="0"/>
              </a:rPr>
              <a:t>PEDIATRIC </a:t>
            </a:r>
            <a:r>
              <a:rPr lang="en-US" sz="4200" dirty="0" err="1" smtClean="0">
                <a:solidFill>
                  <a:schemeClr val="tx2">
                    <a:lumMod val="75000"/>
                  </a:schemeClr>
                </a:solidFill>
                <a:latin typeface="Algerian" pitchFamily="82" charset="0"/>
              </a:rPr>
              <a:t>DeNTISTRY</a:t>
            </a:r>
            <a:endParaRPr lang="en-US" sz="4200" dirty="0">
              <a:solidFill>
                <a:schemeClr val="tx2">
                  <a:lumMod val="75000"/>
                </a:schemeClr>
              </a:solidFill>
              <a:latin typeface="Algerian" pitchFamily="82" charset="0"/>
            </a:endParaRPr>
          </a:p>
        </p:txBody>
      </p:sp>
      <p:sp>
        <p:nvSpPr>
          <p:cNvPr id="3" name="Subtitle 2"/>
          <p:cNvSpPr>
            <a:spLocks noGrp="1"/>
          </p:cNvSpPr>
          <p:nvPr>
            <p:ph type="subTitle" idx="1"/>
          </p:nvPr>
        </p:nvSpPr>
        <p:spPr>
          <a:xfrm>
            <a:off x="685800" y="2362200"/>
            <a:ext cx="7772400" cy="762000"/>
          </a:xfrm>
        </p:spPr>
        <p:txBody>
          <a:bodyPr>
            <a:noAutofit/>
          </a:bodyPr>
          <a:lstStyle/>
          <a:p>
            <a:r>
              <a:rPr lang="en-US" sz="2600" b="1" dirty="0" smtClean="0">
                <a:solidFill>
                  <a:schemeClr val="accent2">
                    <a:lumMod val="75000"/>
                  </a:schemeClr>
                </a:solidFill>
                <a:latin typeface="Times New Roman" pitchFamily="18" charset="0"/>
                <a:cs typeface="Times New Roman" pitchFamily="18" charset="0"/>
              </a:rPr>
              <a:t>Journal of Oral Health and Dental Management</a:t>
            </a:r>
          </a:p>
        </p:txBody>
      </p:sp>
      <p:sp>
        <p:nvSpPr>
          <p:cNvPr id="19458" name="AutoShape 2"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9460" name="AutoShape 4"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27" name="Picture 3" descr="C:\Users\aniket-k\Downloads\lt_kids_brushing_co_44_powerpoint_templates_title_sl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276600"/>
            <a:ext cx="3921836" cy="26749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nuradha-k\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706" y="160338"/>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1066800"/>
            <a:ext cx="8229600" cy="1143000"/>
          </a:xfrm>
        </p:spPr>
        <p:txBody>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a:xfrm>
            <a:off x="457200" y="2057400"/>
            <a:ext cx="8229600" cy="4525963"/>
          </a:xfrm>
        </p:spPr>
        <p:txBody>
          <a:bodyPr/>
          <a:lstStyle/>
          <a:p>
            <a:pPr marL="0" indent="0">
              <a:buNone/>
            </a:pPr>
            <a:r>
              <a:rPr lang="en-US" dirty="0"/>
              <a:t>Pediatric dentistry is the specialty in dentistry which deals with dental and oral health issues of infants, children through adolescence. Pediatric dentistry takes care of the special dental health needs of children. Early oral examination of children often helps to understand different dental diseases and helps in controlling them at an early stage. </a:t>
            </a:r>
          </a:p>
          <a:p>
            <a:endParaRPr lang="en-US" dirty="0"/>
          </a:p>
        </p:txBody>
      </p:sp>
      <p:pic>
        <p:nvPicPr>
          <p:cNvPr id="2050"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39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632" y="1066800"/>
            <a:ext cx="8229600" cy="1143000"/>
          </a:xfrm>
        </p:spPr>
        <p:txBody>
          <a:bodyPr/>
          <a:lstStyle/>
          <a:p>
            <a:r>
              <a:rPr lang="en-US" dirty="0" smtClean="0"/>
              <a:t>Common Pediatric Dental Problem</a:t>
            </a:r>
            <a:endParaRPr lang="en-US" dirty="0"/>
          </a:p>
        </p:txBody>
      </p:sp>
      <p:sp>
        <p:nvSpPr>
          <p:cNvPr id="3" name="Content Placeholder 2"/>
          <p:cNvSpPr>
            <a:spLocks noGrp="1"/>
          </p:cNvSpPr>
          <p:nvPr>
            <p:ph idx="1"/>
          </p:nvPr>
        </p:nvSpPr>
        <p:spPr>
          <a:xfrm>
            <a:off x="457200" y="2335666"/>
            <a:ext cx="8229600" cy="4525963"/>
          </a:xfrm>
        </p:spPr>
        <p:txBody>
          <a:bodyPr>
            <a:normAutofit/>
          </a:bodyPr>
          <a:lstStyle/>
          <a:p>
            <a:r>
              <a:rPr lang="en-US" b="1" dirty="0"/>
              <a:t>Tooth Decay</a:t>
            </a:r>
          </a:p>
          <a:p>
            <a:pPr marL="0" indent="0">
              <a:buNone/>
            </a:pPr>
            <a:r>
              <a:rPr lang="en-US" dirty="0"/>
              <a:t>Caries, or tooth decay, is a preventable disease. Certain types of bacteria that live in your mouth cause tooth decay</a:t>
            </a:r>
            <a:r>
              <a:rPr lang="en-US" dirty="0" smtClean="0"/>
              <a:t>.</a:t>
            </a:r>
          </a:p>
        </p:txBody>
      </p:sp>
      <p:pic>
        <p:nvPicPr>
          <p:cNvPr id="3074"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1" y="7620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73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077200" cy="5516563"/>
          </a:xfrm>
        </p:spPr>
        <p:txBody>
          <a:bodyPr/>
          <a:lstStyle/>
          <a:p>
            <a:r>
              <a:rPr lang="en-US" b="1" dirty="0"/>
              <a:t>Sensitive Teeth</a:t>
            </a:r>
          </a:p>
          <a:p>
            <a:pPr marL="0" indent="0">
              <a:buNone/>
            </a:pPr>
            <a:r>
              <a:rPr lang="en-US" dirty="0"/>
              <a:t>Hot and cold food or beverages can cause discomfort or irritation to people with sensitive teeth. Over time, tooth enamel can be worn down, gums may recede or teeth may develop microscopic cracks, exposing the interior of the tooth and causing the irritation of nerve endings.</a:t>
            </a:r>
          </a:p>
        </p:txBody>
      </p:sp>
      <p:pic>
        <p:nvPicPr>
          <p:cNvPr id="4098"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15240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62200"/>
            <a:ext cx="8077200" cy="5516563"/>
          </a:xfrm>
        </p:spPr>
        <p:txBody>
          <a:bodyPr/>
          <a:lstStyle/>
          <a:p>
            <a:r>
              <a:rPr lang="en-US" b="1" dirty="0"/>
              <a:t>Bad Breath</a:t>
            </a:r>
          </a:p>
          <a:p>
            <a:pPr marL="0" indent="0">
              <a:buNone/>
            </a:pPr>
            <a:r>
              <a:rPr lang="en-US" dirty="0"/>
              <a:t>Poor oral hygiene, gum problems, or dry mouth can be sources of bad breath. Other conditions such as digestive problems, chronic sinusitis, diabetes, or the side effects of medications can also cause abnormal mouth odor.</a:t>
            </a:r>
          </a:p>
        </p:txBody>
      </p:sp>
      <p:pic>
        <p:nvPicPr>
          <p:cNvPr id="5122"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02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41437"/>
            <a:ext cx="8077200" cy="5516563"/>
          </a:xfrm>
        </p:spPr>
        <p:txBody>
          <a:bodyPr>
            <a:normAutofit lnSpcReduction="10000"/>
          </a:bodyPr>
          <a:lstStyle/>
          <a:p>
            <a:r>
              <a:rPr lang="en-US" b="1" dirty="0"/>
              <a:t>Grinding</a:t>
            </a:r>
          </a:p>
          <a:p>
            <a:pPr marL="0" indent="0">
              <a:buNone/>
            </a:pPr>
            <a:r>
              <a:rPr lang="en-US" dirty="0"/>
              <a:t>Grinding, also known as bruxism, can be an involuntary habit. Grinding is considered to be a common developmental stage of </a:t>
            </a:r>
            <a:r>
              <a:rPr lang="en-US" dirty="0" smtClean="0"/>
              <a:t>childhood.</a:t>
            </a:r>
          </a:p>
          <a:p>
            <a:endParaRPr lang="en-US" dirty="0"/>
          </a:p>
          <a:p>
            <a:r>
              <a:rPr lang="en-US" b="1" dirty="0" smtClean="0"/>
              <a:t>Gum Diseases</a:t>
            </a:r>
          </a:p>
          <a:p>
            <a:pPr marL="0" indent="0">
              <a:buNone/>
            </a:pPr>
            <a:r>
              <a:rPr lang="en-US" dirty="0"/>
              <a:t>Gingivitis, or gum disease, is the inflammation of gum tissue often caused by poor oral hygiene and plaque accumulation over time which can progress into tooth loss and bone damage.</a:t>
            </a:r>
          </a:p>
        </p:txBody>
      </p:sp>
      <p:pic>
        <p:nvPicPr>
          <p:cNvPr id="6146"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191" y="228600"/>
            <a:ext cx="745807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65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077200" cy="5516563"/>
          </a:xfrm>
        </p:spPr>
        <p:txBody>
          <a:bodyPr>
            <a:normAutofit/>
          </a:bodyPr>
          <a:lstStyle/>
          <a:p>
            <a:r>
              <a:rPr lang="en-US" b="1" dirty="0"/>
              <a:t>Canker Sores</a:t>
            </a:r>
          </a:p>
          <a:p>
            <a:pPr marL="0" indent="0">
              <a:buNone/>
            </a:pPr>
            <a:r>
              <a:rPr lang="en-US" dirty="0"/>
              <a:t>Canker sores (</a:t>
            </a:r>
            <a:r>
              <a:rPr lang="en-US" dirty="0" err="1"/>
              <a:t>aphthous</a:t>
            </a:r>
            <a:r>
              <a:rPr lang="en-US" dirty="0"/>
              <a:t> ulcers) are usually small sores inside the mouth with a white or gray base surrounded by a red border. </a:t>
            </a:r>
          </a:p>
        </p:txBody>
      </p:sp>
      <p:pic>
        <p:nvPicPr>
          <p:cNvPr id="7170"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9029"/>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58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143000"/>
            <a:ext cx="3657600" cy="914400"/>
          </a:xfrm>
        </p:spPr>
        <p:txBody>
          <a:bodyPr>
            <a:normAutofit/>
          </a:bodyPr>
          <a:lstStyle/>
          <a:p>
            <a:r>
              <a:rPr lang="en-US" sz="3200" b="1" dirty="0" smtClean="0">
                <a:solidFill>
                  <a:schemeClr val="accent2">
                    <a:lumMod val="75000"/>
                  </a:schemeClr>
                </a:solidFill>
                <a:latin typeface="Times New Roman" pitchFamily="18" charset="0"/>
                <a:cs typeface="Times New Roman" pitchFamily="18" charset="0"/>
              </a:rPr>
              <a:t>Editor’s Biography</a:t>
            </a:r>
            <a:endParaRPr lang="en-US" sz="3200" b="1"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752600"/>
            <a:ext cx="8305800" cy="4800600"/>
          </a:xfrm>
        </p:spPr>
        <p:txBody>
          <a:bodyPr>
            <a:normAutofit fontScale="47500" lnSpcReduction="20000"/>
          </a:bodyPr>
          <a:lstStyle/>
          <a:p>
            <a:pPr>
              <a:buNone/>
            </a:pP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     Dr. James </a:t>
            </a:r>
            <a:r>
              <a:rPr lang="en-US" sz="3300" dirty="0">
                <a:latin typeface="Times New Roman" pitchFamily="18" charset="0"/>
                <a:cs typeface="Times New Roman" pitchFamily="18" charset="0"/>
              </a:rPr>
              <a:t>E. Jones attended the University of Kentucky, graduating with a B.S. and M.S. degree in Zoology. He received the D.M.D. degree from the University Of Louisville School Of Dentistry and completed a residency and M.S.D degree in Pediatric Dentistry at the James Whitcomb Riley Hospital for Children. In 1987 he became a Robert Wood Johnson Dental Health Services Research Fellow at Harvard University and received a Certificate in Dental Health Services Research from the Harvard School of Dental Medicine. From 1989 through 1993 he was Professor and Chair, Department of Pediatric Dentistry, at the University Of Tennessee College Of Dentistry. In 1993, he received the </a:t>
            </a:r>
            <a:r>
              <a:rPr lang="en-US" sz="3300" dirty="0" err="1">
                <a:latin typeface="Times New Roman" pitchFamily="18" charset="0"/>
                <a:cs typeface="Times New Roman" pitchFamily="18" charset="0"/>
              </a:rPr>
              <a:t>Ed.D</a:t>
            </a:r>
            <a:r>
              <a:rPr lang="en-US" sz="3300" dirty="0">
                <a:latin typeface="Times New Roman" pitchFamily="18" charset="0"/>
                <a:cs typeface="Times New Roman" pitchFamily="18" charset="0"/>
              </a:rPr>
              <a:t>. from the Indiana University Graduate School of Education.</a:t>
            </a:r>
            <a:br>
              <a:rPr lang="en-US" sz="3300" dirty="0">
                <a:latin typeface="Times New Roman" pitchFamily="18" charset="0"/>
                <a:cs typeface="Times New Roman" pitchFamily="18" charset="0"/>
              </a:rPr>
            </a:br>
            <a:r>
              <a:rPr lang="en-US" sz="3300" dirty="0">
                <a:latin typeface="Times New Roman" pitchFamily="18" charset="0"/>
                <a:cs typeface="Times New Roman" pitchFamily="18" charset="0"/>
              </a:rPr>
              <a:t/>
            </a:r>
            <a:br>
              <a:rPr lang="en-US" sz="3300" dirty="0">
                <a:latin typeface="Times New Roman" pitchFamily="18" charset="0"/>
                <a:cs typeface="Times New Roman" pitchFamily="18" charset="0"/>
              </a:rPr>
            </a:br>
            <a:r>
              <a:rPr lang="en-US" sz="3300" dirty="0">
                <a:latin typeface="Times New Roman" pitchFamily="18" charset="0"/>
                <a:cs typeface="Times New Roman" pitchFamily="18" charset="0"/>
              </a:rPr>
              <a:t>Dr. Jones was Dean of the School of Health Sciences (1993-2005) at Indiana University Purdue University, Fort Wayne and served as a Congressional Fellow (2000) in the 107th Congress with Senator Richard Lugar. In 2003 he received the Ph.D. degree in Biological Sciences from </a:t>
            </a:r>
            <a:r>
              <a:rPr lang="en-US" sz="3300" dirty="0" err="1">
                <a:latin typeface="Times New Roman" pitchFamily="18" charset="0"/>
                <a:cs typeface="Times New Roman" pitchFamily="18" charset="0"/>
              </a:rPr>
              <a:t>Empresarial</a:t>
            </a:r>
            <a:r>
              <a:rPr lang="en-US" sz="3300" dirty="0">
                <a:latin typeface="Times New Roman" pitchFamily="18" charset="0"/>
                <a:cs typeface="Times New Roman" pitchFamily="18" charset="0"/>
              </a:rPr>
              <a:t> University. He is presently Professor and Chair of the Department of Pediatric Dentistry, Indiana University School of Dentistry.</a:t>
            </a:r>
            <a:br>
              <a:rPr lang="en-US" sz="3300" dirty="0">
                <a:latin typeface="Times New Roman" pitchFamily="18" charset="0"/>
                <a:cs typeface="Times New Roman" pitchFamily="18" charset="0"/>
              </a:rPr>
            </a:br>
            <a:r>
              <a:rPr lang="en-US" sz="3300" dirty="0">
                <a:latin typeface="Times New Roman" pitchFamily="18" charset="0"/>
                <a:cs typeface="Times New Roman" pitchFamily="18" charset="0"/>
              </a:rPr>
              <a:t/>
            </a:r>
            <a:br>
              <a:rPr lang="en-US" sz="3300" dirty="0">
                <a:latin typeface="Times New Roman" pitchFamily="18" charset="0"/>
                <a:cs typeface="Times New Roman" pitchFamily="18" charset="0"/>
              </a:rPr>
            </a:br>
            <a:r>
              <a:rPr lang="en-US" sz="3300" dirty="0">
                <a:latin typeface="Times New Roman" pitchFamily="18" charset="0"/>
                <a:cs typeface="Times New Roman" pitchFamily="18" charset="0"/>
              </a:rPr>
              <a:t>Dr. Jones has published over 100 articles, book chapters and research abstracts in the dental, medical and education literature and obtained over 6.8 million dollars in educational, service, training and research grants. He has presented lectures in the United States, Caribbean, China, Europe and the Middle East on a variety of topics related to higher education. </a:t>
            </a:r>
            <a:endParaRPr lang="en-US" sz="3300" b="1" dirty="0" smtClean="0">
              <a:solidFill>
                <a:schemeClr val="accent2">
                  <a:lumMod val="75000"/>
                </a:schemeClr>
              </a:solidFill>
              <a:latin typeface="Times New Roman" pitchFamily="18" charset="0"/>
              <a:cs typeface="Times New Roman" pitchFamily="18" charset="0"/>
            </a:endParaRPr>
          </a:p>
          <a:p>
            <a:pPr>
              <a:buNone/>
            </a:pPr>
            <a:endParaRPr lang="en-US" sz="2800" b="1" dirty="0" smtClean="0">
              <a:solidFill>
                <a:schemeClr val="accent1">
                  <a:lumMod val="75000"/>
                </a:schemeClr>
              </a:solidFill>
              <a:latin typeface="Times New Roman" pitchFamily="18" charset="0"/>
              <a:cs typeface="Times New Roman" pitchFamily="18" charset="0"/>
            </a:endParaRPr>
          </a:p>
        </p:txBody>
      </p:sp>
      <p:pic>
        <p:nvPicPr>
          <p:cNvPr id="9218"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6286"/>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715000"/>
          </a:xfrm>
        </p:spPr>
        <p:txBody>
          <a:bodyPr>
            <a:normAutofit/>
          </a:bodyPr>
          <a:lstStyle/>
          <a:p>
            <a:pPr>
              <a:buNone/>
            </a:pPr>
            <a:r>
              <a:rPr lang="en-US" sz="3100" b="1" dirty="0" smtClean="0">
                <a:solidFill>
                  <a:schemeClr val="accent2">
                    <a:lumMod val="75000"/>
                  </a:schemeClr>
                </a:solidFill>
                <a:latin typeface="Times New Roman" pitchFamily="18" charset="0"/>
                <a:cs typeface="Times New Roman" pitchFamily="18" charset="0"/>
              </a:rPr>
              <a:t>Research Interests</a:t>
            </a:r>
            <a:r>
              <a:rPr lang="en-US" sz="2600" b="1" dirty="0" smtClean="0">
                <a:solidFill>
                  <a:schemeClr val="accent2">
                    <a:lumMod val="75000"/>
                  </a:schemeClr>
                </a:solidFill>
                <a:latin typeface="Times New Roman" pitchFamily="18" charset="0"/>
                <a:cs typeface="Times New Roman" pitchFamily="18" charset="0"/>
              </a:rPr>
              <a:t>:</a:t>
            </a:r>
            <a:r>
              <a:rPr lang="en-US" sz="2600" b="1" dirty="0" smtClean="0">
                <a:solidFill>
                  <a:schemeClr val="accent1">
                    <a:lumMod val="75000"/>
                  </a:schemeClr>
                </a:solidFill>
                <a:latin typeface="Times New Roman" pitchFamily="18" charset="0"/>
                <a:cs typeface="Times New Roman" pitchFamily="18" charset="0"/>
              </a:rPr>
              <a:t/>
            </a:r>
            <a:br>
              <a:rPr lang="en-US" sz="2600" b="1" dirty="0" smtClean="0">
                <a:solidFill>
                  <a:schemeClr val="accent1">
                    <a:lumMod val="75000"/>
                  </a:schemeClr>
                </a:solidFill>
                <a:latin typeface="Times New Roman" pitchFamily="18" charset="0"/>
                <a:cs typeface="Times New Roman" pitchFamily="18" charset="0"/>
              </a:rPr>
            </a:br>
            <a:endParaRPr lang="en-US" sz="2600" b="1" dirty="0" smtClean="0">
              <a:solidFill>
                <a:schemeClr val="accent1">
                  <a:lumMod val="75000"/>
                </a:schemeClr>
              </a:solidFill>
              <a:latin typeface="Times New Roman" pitchFamily="18" charset="0"/>
              <a:cs typeface="Times New Roman" pitchFamily="18" charset="0"/>
            </a:endParaRPr>
          </a:p>
          <a:p>
            <a:r>
              <a:rPr lang="en-US" sz="2600" b="1" dirty="0">
                <a:solidFill>
                  <a:schemeClr val="accent1">
                    <a:lumMod val="75000"/>
                  </a:schemeClr>
                </a:solidFill>
                <a:latin typeface="Times New Roman" pitchFamily="18" charset="0"/>
                <a:cs typeface="Times New Roman" pitchFamily="18" charset="0"/>
              </a:rPr>
              <a:t> </a:t>
            </a:r>
            <a:r>
              <a:rPr lang="en-US" sz="2600" b="1" dirty="0" smtClean="0">
                <a:solidFill>
                  <a:schemeClr val="accent1">
                    <a:lumMod val="75000"/>
                  </a:schemeClr>
                </a:solidFill>
                <a:latin typeface="Times New Roman" pitchFamily="18" charset="0"/>
                <a:cs typeface="Times New Roman" pitchFamily="18" charset="0"/>
              </a:rPr>
              <a:t>   </a:t>
            </a:r>
            <a:r>
              <a:rPr lang="en-US" sz="2800" dirty="0" err="1" smtClean="0"/>
              <a:t>Dentofacial</a:t>
            </a:r>
            <a:r>
              <a:rPr lang="en-US" sz="2800" dirty="0" smtClean="0"/>
              <a:t> Trauma</a:t>
            </a:r>
          </a:p>
          <a:p>
            <a:r>
              <a:rPr lang="en-US" sz="2800" dirty="0" smtClean="0"/>
              <a:t>    Dental </a:t>
            </a:r>
            <a:r>
              <a:rPr lang="en-US" sz="2800" dirty="0"/>
              <a:t>Management of Cleft lip and Palate </a:t>
            </a:r>
            <a:r>
              <a:rPr lang="en-US" sz="2800" dirty="0" smtClean="0"/>
              <a:t>      newborns</a:t>
            </a:r>
          </a:p>
          <a:p>
            <a:r>
              <a:rPr lang="en-US" sz="2800" dirty="0" smtClean="0"/>
              <a:t>Emerging </a:t>
            </a:r>
            <a:r>
              <a:rPr lang="en-US" sz="2800" dirty="0"/>
              <a:t>Demand in Pediatric Dentistry for Office-Based General Anesthesia by Dentist </a:t>
            </a:r>
            <a:r>
              <a:rPr lang="en-US" sz="2800" dirty="0" smtClean="0"/>
              <a:t>Anesthesiologists.</a:t>
            </a:r>
          </a:p>
          <a:p>
            <a:r>
              <a:rPr lang="en-US" sz="2800" dirty="0" smtClean="0"/>
              <a:t>    Issues </a:t>
            </a:r>
            <a:r>
              <a:rPr lang="en-US" sz="2800" dirty="0"/>
              <a:t>in International Dental Education. </a:t>
            </a:r>
            <a:endParaRPr lang="en-US" sz="2400" dirty="0" smtClean="0">
              <a:solidFill>
                <a:schemeClr val="accent1">
                  <a:lumMod val="50000"/>
                </a:schemeClr>
              </a:solidFill>
              <a:latin typeface="Times New Roman" pitchFamily="18" charset="0"/>
              <a:cs typeface="Times New Roman" pitchFamily="18" charset="0"/>
            </a:endParaRPr>
          </a:p>
        </p:txBody>
      </p:sp>
      <p:pic>
        <p:nvPicPr>
          <p:cNvPr id="8194"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2" y="18143"/>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1863</TotalTime>
  <Words>419</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PEDIATRIC DeNTISTRY</vt:lpstr>
      <vt:lpstr>INTRODUCTION</vt:lpstr>
      <vt:lpstr>Common Pediatric Dental Problem</vt:lpstr>
      <vt:lpstr>PowerPoint Presentation</vt:lpstr>
      <vt:lpstr>PowerPoint Presentation</vt:lpstr>
      <vt:lpstr>PowerPoint Presentation</vt:lpstr>
      <vt:lpstr>PowerPoint Presentation</vt:lpstr>
      <vt:lpstr>Editor’s Biography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SciTechnol</dc:title>
  <dc:creator>Arunram</dc:creator>
  <cp:lastModifiedBy>Anuradha kumari</cp:lastModifiedBy>
  <cp:revision>569</cp:revision>
  <dcterms:created xsi:type="dcterms:W3CDTF">2006-08-16T00:00:00Z</dcterms:created>
  <dcterms:modified xsi:type="dcterms:W3CDTF">2015-10-13T13:37:42Z</dcterms:modified>
</cp:coreProperties>
</file>