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59" r:id="rId22"/>
    <p:sldId id="279" r:id="rId23"/>
    <p:sldId id="280"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60" autoAdjust="0"/>
  </p:normalViewPr>
  <p:slideViewPr>
    <p:cSldViewPr>
      <p:cViewPr varScale="1">
        <p:scale>
          <a:sx n="70" d="100"/>
          <a:sy n="70" d="100"/>
        </p:scale>
        <p:origin x="-138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8A8FD-BC46-4A72-80AF-CA0F322341C1}" type="datetimeFigureOut">
              <a:rPr lang="en-IN" smtClean="0"/>
              <a:t>29-10-2014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66C9A3-EC45-45A8-A832-3E669D0F123E}" type="slidenum">
              <a:rPr lang="en-IN" smtClean="0"/>
              <a:t>‹#›</a:t>
            </a:fld>
            <a:endParaRPr lang="en-IN"/>
          </a:p>
        </p:txBody>
      </p:sp>
    </p:spTree>
    <p:extLst>
      <p:ext uri="{BB962C8B-B14F-4D97-AF65-F5344CB8AC3E}">
        <p14:creationId xmlns:p14="http://schemas.microsoft.com/office/powerpoint/2010/main" val="54319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smtClean="0"/>
          </a:p>
        </p:txBody>
      </p:sp>
      <p:sp>
        <p:nvSpPr>
          <p:cNvPr id="4" name="Slide Number Placeholder 3"/>
          <p:cNvSpPr>
            <a:spLocks noGrp="1"/>
          </p:cNvSpPr>
          <p:nvPr>
            <p:ph type="sldNum" sz="quarter" idx="10"/>
          </p:nvPr>
        </p:nvSpPr>
        <p:spPr/>
        <p:txBody>
          <a:bodyPr/>
          <a:lstStyle/>
          <a:p>
            <a:fld id="{8A737EEB-100C-4B3F-8DFD-DF71ECE2E1E5}"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b="1" dirty="0" smtClean="0"/>
          </a:p>
        </p:txBody>
      </p:sp>
      <p:sp>
        <p:nvSpPr>
          <p:cNvPr id="4" name="Slide Number Placeholder 3"/>
          <p:cNvSpPr>
            <a:spLocks noGrp="1"/>
          </p:cNvSpPr>
          <p:nvPr>
            <p:ph type="sldNum" sz="quarter" idx="10"/>
          </p:nvPr>
        </p:nvSpPr>
        <p:spPr/>
        <p:txBody>
          <a:bodyPr/>
          <a:lstStyle/>
          <a:p>
            <a:fld id="{8A737EEB-100C-4B3F-8DFD-DF71ECE2E1E5}"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8A737EEB-100C-4B3F-8DFD-DF71ECE2E1E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F6FF5A4-90F3-4E35-95E6-ABD2C5A8D568}"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424582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6FF5A4-90F3-4E35-95E6-ABD2C5A8D568}"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3603223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6FF5A4-90F3-4E35-95E6-ABD2C5A8D568}"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118650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6FF5A4-90F3-4E35-95E6-ABD2C5A8D568}"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18195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FF5A4-90F3-4E35-95E6-ABD2C5A8D568}" type="datetimeFigureOut">
              <a:rPr lang="en-IN" smtClean="0"/>
              <a:t>29-10-2014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376100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F6FF5A4-90F3-4E35-95E6-ABD2C5A8D568}"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120641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F6FF5A4-90F3-4E35-95E6-ABD2C5A8D568}" type="datetimeFigureOut">
              <a:rPr lang="en-IN" smtClean="0"/>
              <a:t>29-10-2014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3281745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F6FF5A4-90F3-4E35-95E6-ABD2C5A8D568}" type="datetimeFigureOut">
              <a:rPr lang="en-IN" smtClean="0"/>
              <a:t>29-10-2014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2445749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FF5A4-90F3-4E35-95E6-ABD2C5A8D568}" type="datetimeFigureOut">
              <a:rPr lang="en-IN" smtClean="0"/>
              <a:t>29-10-2014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1090900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FF5A4-90F3-4E35-95E6-ABD2C5A8D568}"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275193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FF5A4-90F3-4E35-95E6-ABD2C5A8D568}" type="datetimeFigureOut">
              <a:rPr lang="en-IN" smtClean="0"/>
              <a:t>29-10-2014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E78342-E0B8-4403-A28A-AEB57FA3CF9B}" type="slidenum">
              <a:rPr lang="en-IN" smtClean="0"/>
              <a:t>‹#›</a:t>
            </a:fld>
            <a:endParaRPr lang="en-IN"/>
          </a:p>
        </p:txBody>
      </p:sp>
    </p:spTree>
    <p:extLst>
      <p:ext uri="{BB962C8B-B14F-4D97-AF65-F5344CB8AC3E}">
        <p14:creationId xmlns:p14="http://schemas.microsoft.com/office/powerpoint/2010/main" val="182310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FF5A4-90F3-4E35-95E6-ABD2C5A8D568}" type="datetimeFigureOut">
              <a:rPr lang="en-IN" smtClean="0"/>
              <a:t>29-10-2014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E78342-E0B8-4403-A28A-AEB57FA3CF9B}" type="slidenum">
              <a:rPr lang="en-IN" smtClean="0"/>
              <a:t>‹#›</a:t>
            </a:fld>
            <a:endParaRPr lang="en-IN"/>
          </a:p>
        </p:txBody>
      </p:sp>
    </p:spTree>
    <p:extLst>
      <p:ext uri="{BB962C8B-B14F-4D97-AF65-F5344CB8AC3E}">
        <p14:creationId xmlns:p14="http://schemas.microsoft.com/office/powerpoint/2010/main" val="3229896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393939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323528" y="404664"/>
            <a:ext cx="8496944" cy="6048672"/>
          </a:xfrm>
        </p:spPr>
        <p:txBody>
          <a:bodyPr>
            <a:normAutofit fontScale="92500"/>
          </a:bodyPr>
          <a:lstStyle/>
          <a:p>
            <a:pPr marL="400050" lvl="1" indent="0" algn="just">
              <a:lnSpc>
                <a:spcPct val="170000"/>
              </a:lnSpc>
              <a:buNone/>
            </a:pPr>
            <a:r>
              <a:rPr lang="en-US" sz="2700" dirty="0" smtClean="0">
                <a:latin typeface="Times New Roman" pitchFamily="18" charset="0"/>
                <a:cs typeface="Times New Roman" pitchFamily="18" charset="0"/>
              </a:rPr>
              <a:t>6. Communication with Stakeholders</a:t>
            </a:r>
          </a:p>
          <a:p>
            <a:pPr marL="400050" lvl="1" indent="0" algn="just">
              <a:lnSpc>
                <a:spcPct val="170000"/>
              </a:lnSpc>
              <a:buNone/>
            </a:pPr>
            <a:r>
              <a:rPr lang="en-US" sz="2700" dirty="0" smtClean="0">
                <a:latin typeface="Times New Roman" pitchFamily="18" charset="0"/>
                <a:cs typeface="Times New Roman" pitchFamily="18" charset="0"/>
              </a:rPr>
              <a:t>7. Analysis and Management Tools</a:t>
            </a:r>
          </a:p>
          <a:p>
            <a:pPr marL="400050" lvl="1" indent="0" algn="just">
              <a:lnSpc>
                <a:spcPct val="170000"/>
              </a:lnSpc>
              <a:buNone/>
            </a:pPr>
            <a:r>
              <a:rPr lang="en-US" sz="2700" dirty="0" smtClean="0">
                <a:latin typeface="Times New Roman" pitchFamily="18" charset="0"/>
                <a:cs typeface="Times New Roman" pitchFamily="18" charset="0"/>
              </a:rPr>
              <a:t>8. Project Complexity</a:t>
            </a:r>
          </a:p>
          <a:p>
            <a:pPr marL="0" indent="0" algn="just">
              <a:lnSpc>
                <a:spcPct val="150000"/>
              </a:lnSpc>
              <a:buNone/>
            </a:pPr>
            <a:r>
              <a:rPr lang="en-US" sz="2300" b="1" dirty="0" smtClean="0">
                <a:latin typeface="Times New Roman" pitchFamily="18" charset="0"/>
                <a:cs typeface="Times New Roman" pitchFamily="18" charset="0"/>
              </a:rPr>
              <a:t>2. Conduct Stakeholder Analysis</a:t>
            </a:r>
          </a:p>
          <a:p>
            <a:pPr algn="just">
              <a:lnSpc>
                <a:spcPct val="150000"/>
              </a:lnSpc>
            </a:pPr>
            <a:r>
              <a:rPr lang="en-US" sz="2300" dirty="0" smtClean="0">
                <a:latin typeface="Times New Roman" pitchFamily="18" charset="0"/>
                <a:cs typeface="Times New Roman" pitchFamily="18" charset="0"/>
              </a:rPr>
              <a:t>The basics:</a:t>
            </a:r>
          </a:p>
          <a:p>
            <a:pPr lvl="1" algn="just">
              <a:lnSpc>
                <a:spcPct val="150000"/>
              </a:lnSpc>
            </a:pPr>
            <a:r>
              <a:rPr lang="en-US" sz="2300" dirty="0" smtClean="0">
                <a:latin typeface="Times New Roman" pitchFamily="18" charset="0"/>
                <a:cs typeface="Times New Roman" pitchFamily="18" charset="0"/>
              </a:rPr>
              <a:t>Who’s out there? </a:t>
            </a:r>
          </a:p>
          <a:p>
            <a:pPr lvl="1" algn="just">
              <a:lnSpc>
                <a:spcPct val="150000"/>
              </a:lnSpc>
            </a:pPr>
            <a:r>
              <a:rPr lang="en-US" sz="2300" dirty="0" smtClean="0">
                <a:latin typeface="Times New Roman" pitchFamily="18" charset="0"/>
                <a:cs typeface="Times New Roman" pitchFamily="18" charset="0"/>
              </a:rPr>
              <a:t>What do they do? </a:t>
            </a:r>
          </a:p>
          <a:p>
            <a:pPr lvl="1" algn="just">
              <a:lnSpc>
                <a:spcPct val="150000"/>
              </a:lnSpc>
            </a:pPr>
            <a:r>
              <a:rPr lang="en-US" sz="2300" dirty="0" smtClean="0">
                <a:latin typeface="Times New Roman" pitchFamily="18" charset="0"/>
                <a:cs typeface="Times New Roman" pitchFamily="18" charset="0"/>
              </a:rPr>
              <a:t>How are they involved?</a:t>
            </a:r>
          </a:p>
          <a:p>
            <a:pPr lvl="1" algn="just">
              <a:lnSpc>
                <a:spcPct val="150000"/>
              </a:lnSpc>
              <a:buFont typeface="Arial" pitchFamily="34" charset="0"/>
              <a:buChar char="•"/>
            </a:pPr>
            <a:r>
              <a:rPr lang="en-US" sz="2300" dirty="0" smtClean="0">
                <a:latin typeface="Times New Roman" pitchFamily="18" charset="0"/>
                <a:cs typeface="Times New Roman" pitchFamily="18" charset="0"/>
              </a:rPr>
              <a:t>Attitudes</a:t>
            </a:r>
            <a:endParaRPr lang="en-US" sz="2300" dirty="0">
              <a:latin typeface="Times New Roman" pitchFamily="18" charset="0"/>
              <a:cs typeface="Times New Roman" pitchFamily="18" charset="0"/>
            </a:endParaRPr>
          </a:p>
          <a:p>
            <a:pPr lvl="1" algn="just">
              <a:lnSpc>
                <a:spcPct val="150000"/>
              </a:lnSpc>
              <a:buFont typeface="Arial" pitchFamily="34" charset="0"/>
              <a:buChar char="•"/>
            </a:pPr>
            <a:r>
              <a:rPr lang="en-US" sz="2300" dirty="0" smtClean="0">
                <a:latin typeface="Times New Roman" pitchFamily="18" charset="0"/>
                <a:cs typeface="Times New Roman" pitchFamily="18" charset="0"/>
              </a:rPr>
              <a:t>Influence &amp; Authority</a:t>
            </a: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816964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cstate="print"/>
          <a:srcRect/>
          <a:stretch>
            <a:fillRect/>
          </a:stretch>
        </p:blipFill>
        <p:spPr bwMode="auto">
          <a:xfrm>
            <a:off x="3158480" y="3933056"/>
            <a:ext cx="5066526" cy="2730796"/>
          </a:xfrm>
          <a:prstGeom prst="rect">
            <a:avLst/>
          </a:prstGeom>
          <a:noFill/>
          <a:ln w="9525">
            <a:noFill/>
            <a:miter lim="800000"/>
            <a:headEnd/>
            <a:tailEnd/>
          </a:ln>
        </p:spPr>
      </p:pic>
      <p:sp>
        <p:nvSpPr>
          <p:cNvPr id="3" name="Title 2"/>
          <p:cNvSpPr>
            <a:spLocks noGrp="1"/>
          </p:cNvSpPr>
          <p:nvPr>
            <p:ph type="title"/>
          </p:nvPr>
        </p:nvSpPr>
        <p:spPr/>
        <p:txBody>
          <a:bodyPr>
            <a:normAutofit/>
          </a:bodyPr>
          <a:lstStyle/>
          <a:p>
            <a:r>
              <a:rPr lang="en-US" sz="3600" dirty="0" smtClean="0">
                <a:latin typeface="Times New Roman" pitchFamily="18" charset="0"/>
                <a:cs typeface="Times New Roman" pitchFamily="18" charset="0"/>
              </a:rPr>
              <a:t>Conduct Stakeholder Analysis</a:t>
            </a:r>
            <a:endParaRPr lang="en-US" sz="3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4" cstate="print"/>
          <a:srcRect/>
          <a:stretch>
            <a:fillRect/>
          </a:stretch>
        </p:blipFill>
        <p:spPr bwMode="auto">
          <a:xfrm>
            <a:off x="0" y="2209800"/>
            <a:ext cx="2409269" cy="4114800"/>
          </a:xfrm>
          <a:prstGeom prst="rect">
            <a:avLst/>
          </a:prstGeom>
          <a:noFill/>
          <a:ln w="9525">
            <a:noFill/>
            <a:miter lim="800000"/>
            <a:headEnd/>
            <a:tailEnd/>
          </a:ln>
        </p:spPr>
      </p:pic>
      <p:pic>
        <p:nvPicPr>
          <p:cNvPr id="2051" name="Picture 3"/>
          <p:cNvPicPr>
            <a:picLocks noChangeAspect="1" noChangeArrowheads="1"/>
          </p:cNvPicPr>
          <p:nvPr/>
        </p:nvPicPr>
        <p:blipFill>
          <a:blip r:embed="rId5" cstate="print"/>
          <a:srcRect/>
          <a:stretch>
            <a:fillRect/>
          </a:stretch>
        </p:blipFill>
        <p:spPr bwMode="auto">
          <a:xfrm>
            <a:off x="3459262" y="1340768"/>
            <a:ext cx="4411681" cy="3276600"/>
          </a:xfrm>
          <a:prstGeom prst="rect">
            <a:avLst/>
          </a:prstGeom>
          <a:noFill/>
          <a:ln w="9525">
            <a:noFill/>
            <a:miter lim="800000"/>
            <a:headEnd/>
            <a:tailEnd/>
          </a:ln>
        </p:spPr>
      </p:pic>
    </p:spTree>
    <p:extLst>
      <p:ext uri="{BB962C8B-B14F-4D97-AF65-F5344CB8AC3E}">
        <p14:creationId xmlns:p14="http://schemas.microsoft.com/office/powerpoint/2010/main" val="3682312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628800"/>
            <a:ext cx="8496944" cy="4853136"/>
          </a:xfrm>
        </p:spPr>
        <p:txBody>
          <a:bodyPr>
            <a:normAutofit/>
          </a:bodyPr>
          <a:lstStyle/>
          <a:p>
            <a:pPr algn="just">
              <a:lnSpc>
                <a:spcPct val="150000"/>
              </a:lnSpc>
            </a:pPr>
            <a:r>
              <a:rPr lang="en-US" sz="2300" dirty="0" smtClean="0">
                <a:latin typeface="Times New Roman" pitchFamily="18" charset="0"/>
                <a:cs typeface="Times New Roman" pitchFamily="18" charset="0"/>
              </a:rPr>
              <a:t>Identify business analysis deliverables</a:t>
            </a:r>
          </a:p>
          <a:p>
            <a:pPr algn="just">
              <a:lnSpc>
                <a:spcPct val="150000"/>
              </a:lnSpc>
            </a:pPr>
            <a:endParaRPr lang="en-US" sz="2300" dirty="0" smtClean="0">
              <a:latin typeface="Times New Roman" pitchFamily="18" charset="0"/>
              <a:cs typeface="Times New Roman" pitchFamily="18" charset="0"/>
            </a:endParaRPr>
          </a:p>
          <a:p>
            <a:pPr algn="just">
              <a:lnSpc>
                <a:spcPct val="150000"/>
              </a:lnSpc>
            </a:pPr>
            <a:r>
              <a:rPr lang="en-US" sz="2300" dirty="0" smtClean="0">
                <a:latin typeface="Times New Roman" pitchFamily="18" charset="0"/>
                <a:cs typeface="Times New Roman" pitchFamily="18" charset="0"/>
              </a:rPr>
              <a:t>Determine the scope of work for the business analysis activities</a:t>
            </a:r>
          </a:p>
          <a:p>
            <a:pPr algn="just">
              <a:lnSpc>
                <a:spcPct val="150000"/>
              </a:lnSpc>
            </a:pPr>
            <a:endParaRPr lang="en-US" sz="2300" dirty="0" smtClean="0">
              <a:latin typeface="Times New Roman" pitchFamily="18" charset="0"/>
              <a:cs typeface="Times New Roman" pitchFamily="18" charset="0"/>
            </a:endParaRPr>
          </a:p>
          <a:p>
            <a:pPr algn="just">
              <a:lnSpc>
                <a:spcPct val="150000"/>
              </a:lnSpc>
            </a:pPr>
            <a:r>
              <a:rPr lang="en-US" sz="2300" dirty="0" smtClean="0">
                <a:latin typeface="Times New Roman" pitchFamily="18" charset="0"/>
                <a:cs typeface="Times New Roman" pitchFamily="18" charset="0"/>
              </a:rPr>
              <a:t>Determine which activities the business analyst will perform and when</a:t>
            </a:r>
          </a:p>
          <a:p>
            <a:pPr algn="just">
              <a:lnSpc>
                <a:spcPct val="150000"/>
              </a:lnSpc>
            </a:pPr>
            <a:endParaRPr lang="en-US" sz="2300" dirty="0" smtClean="0">
              <a:latin typeface="Times New Roman" pitchFamily="18" charset="0"/>
              <a:cs typeface="Times New Roman" pitchFamily="18" charset="0"/>
            </a:endParaRPr>
          </a:p>
          <a:p>
            <a:pPr algn="just">
              <a:lnSpc>
                <a:spcPct val="150000"/>
              </a:lnSpc>
            </a:pPr>
            <a:r>
              <a:rPr lang="en-US" sz="2300" dirty="0" smtClean="0">
                <a:latin typeface="Times New Roman" pitchFamily="18" charset="0"/>
                <a:cs typeface="Times New Roman" pitchFamily="18" charset="0"/>
              </a:rPr>
              <a:t>Develop estimates for business analysis work.</a:t>
            </a:r>
            <a:endParaRPr lang="en-US" sz="2300" dirty="0">
              <a:latin typeface="Times New Roman" pitchFamily="18" charset="0"/>
              <a:cs typeface="Times New Roman" pitchFamily="18" charset="0"/>
            </a:endParaRPr>
          </a:p>
        </p:txBody>
      </p:sp>
      <p:sp>
        <p:nvSpPr>
          <p:cNvPr id="3" name="Title 2"/>
          <p:cNvSpPr>
            <a:spLocks noGrp="1"/>
          </p:cNvSpPr>
          <p:nvPr>
            <p:ph type="title"/>
          </p:nvPr>
        </p:nvSpPr>
        <p:spPr>
          <a:xfrm>
            <a:off x="251520" y="274638"/>
            <a:ext cx="8435280" cy="922114"/>
          </a:xfrm>
        </p:spPr>
        <p:txBody>
          <a:bodyPr>
            <a:normAutofit/>
          </a:bodyPr>
          <a:lstStyle/>
          <a:p>
            <a:r>
              <a:rPr lang="en-US" sz="3600" b="1" dirty="0" smtClean="0">
                <a:latin typeface="Times New Roman" pitchFamily="18" charset="0"/>
                <a:cs typeface="Times New Roman" pitchFamily="18" charset="0"/>
              </a:rPr>
              <a:t>3. Plan Business Analysis Activities</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238389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Plan Business Analysis Activities</a:t>
            </a:r>
            <a:endParaRPr lang="en-US" sz="3600" b="1" dirty="0">
              <a:latin typeface="Times New Roman" pitchFamily="18" charset="0"/>
              <a:cs typeface="Times New Roman" pitchFamily="18" charset="0"/>
            </a:endParaRPr>
          </a:p>
        </p:txBody>
      </p:sp>
      <p:sp>
        <p:nvSpPr>
          <p:cNvPr id="6" name="Content Placeholder 1"/>
          <p:cNvSpPr>
            <a:spLocks noGrp="1"/>
          </p:cNvSpPr>
          <p:nvPr>
            <p:ph idx="1"/>
          </p:nvPr>
        </p:nvSpPr>
        <p:spPr>
          <a:xfrm>
            <a:off x="228600" y="1295400"/>
            <a:ext cx="8591872" cy="5229944"/>
          </a:xfrm>
        </p:spPr>
        <p:txBody>
          <a:bodyPr>
            <a:normAutofit/>
          </a:bodyPr>
          <a:lstStyle/>
          <a:p>
            <a:pPr algn="just">
              <a:lnSpc>
                <a:spcPct val="150000"/>
              </a:lnSpc>
            </a:pPr>
            <a:r>
              <a:rPr lang="en-US" sz="2300" dirty="0" smtClean="0">
                <a:latin typeface="Times New Roman" pitchFamily="18" charset="0"/>
                <a:cs typeface="Times New Roman" pitchFamily="18" charset="0"/>
              </a:rPr>
              <a:t>The Elements:</a:t>
            </a:r>
          </a:p>
          <a:p>
            <a:pPr lvl="1" algn="just">
              <a:lnSpc>
                <a:spcPct val="150000"/>
              </a:lnSpc>
            </a:pPr>
            <a:r>
              <a:rPr lang="en-US" sz="2300" dirty="0" smtClean="0">
                <a:latin typeface="Times New Roman" pitchFamily="18" charset="0"/>
                <a:cs typeface="Times New Roman" pitchFamily="18" charset="0"/>
              </a:rPr>
              <a:t>Where are Stakeholders? </a:t>
            </a:r>
          </a:p>
          <a:p>
            <a:pPr lvl="2" algn="just">
              <a:lnSpc>
                <a:spcPct val="150000"/>
              </a:lnSpc>
            </a:pPr>
            <a:r>
              <a:rPr lang="en-US" sz="2300" dirty="0" smtClean="0">
                <a:latin typeface="Times New Roman" pitchFamily="18" charset="0"/>
                <a:cs typeface="Times New Roman" pitchFamily="18" charset="0"/>
              </a:rPr>
              <a:t>Co-located </a:t>
            </a:r>
            <a:r>
              <a:rPr lang="en-US" sz="2300" dirty="0" err="1" smtClean="0">
                <a:latin typeface="Times New Roman" pitchFamily="18" charset="0"/>
                <a:cs typeface="Times New Roman" pitchFamily="18" charset="0"/>
              </a:rPr>
              <a:t>vs</a:t>
            </a:r>
            <a:r>
              <a:rPr lang="en-US" sz="2300" dirty="0" smtClean="0">
                <a:latin typeface="Times New Roman" pitchFamily="18" charset="0"/>
                <a:cs typeface="Times New Roman" pitchFamily="18" charset="0"/>
              </a:rPr>
              <a:t> Dispersed? </a:t>
            </a:r>
          </a:p>
          <a:p>
            <a:pPr lvl="1" algn="just">
              <a:lnSpc>
                <a:spcPct val="150000"/>
              </a:lnSpc>
            </a:pPr>
            <a:r>
              <a:rPr lang="en-US" sz="2300" dirty="0" smtClean="0">
                <a:latin typeface="Times New Roman" pitchFamily="18" charset="0"/>
                <a:cs typeface="Times New Roman" pitchFamily="18" charset="0"/>
              </a:rPr>
              <a:t>Type of project/initiative?</a:t>
            </a:r>
          </a:p>
          <a:p>
            <a:pPr lvl="1" algn="just">
              <a:lnSpc>
                <a:spcPct val="150000"/>
              </a:lnSpc>
            </a:pPr>
            <a:r>
              <a:rPr lang="en-US" sz="2300" dirty="0" smtClean="0">
                <a:latin typeface="Times New Roman" pitchFamily="18" charset="0"/>
                <a:cs typeface="Times New Roman" pitchFamily="18" charset="0"/>
              </a:rPr>
              <a:t>Deliverables</a:t>
            </a:r>
          </a:p>
          <a:p>
            <a:pPr lvl="2" algn="just">
              <a:lnSpc>
                <a:spcPct val="150000"/>
              </a:lnSpc>
            </a:pPr>
            <a:r>
              <a:rPr lang="en-US" sz="2300" dirty="0" smtClean="0">
                <a:latin typeface="Times New Roman" pitchFamily="18" charset="0"/>
                <a:cs typeface="Times New Roman" pitchFamily="18" charset="0"/>
              </a:rPr>
              <a:t>Begin with the end(s) in mind…</a:t>
            </a:r>
          </a:p>
          <a:p>
            <a:pPr lvl="1" algn="just">
              <a:lnSpc>
                <a:spcPct val="150000"/>
              </a:lnSpc>
            </a:pPr>
            <a:r>
              <a:rPr lang="en-US" sz="2300" dirty="0" smtClean="0">
                <a:latin typeface="Times New Roman" pitchFamily="18" charset="0"/>
                <a:cs typeface="Times New Roman" pitchFamily="18" charset="0"/>
              </a:rPr>
              <a:t>Activities Needed</a:t>
            </a:r>
          </a:p>
          <a:p>
            <a:pPr lvl="2" algn="just">
              <a:lnSpc>
                <a:spcPct val="150000"/>
              </a:lnSpc>
            </a:pPr>
            <a:r>
              <a:rPr lang="en-US" sz="2300" dirty="0" smtClean="0">
                <a:latin typeface="Times New Roman" pitchFamily="18" charset="0"/>
                <a:cs typeface="Times New Roman" pitchFamily="18" charset="0"/>
              </a:rPr>
              <a:t>What actions &amp; tasks are in the process?</a:t>
            </a:r>
          </a:p>
        </p:txBody>
      </p:sp>
    </p:spTree>
    <p:extLst>
      <p:ext uri="{BB962C8B-B14F-4D97-AF65-F5344CB8AC3E}">
        <p14:creationId xmlns:p14="http://schemas.microsoft.com/office/powerpoint/2010/main" val="412982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wipe(up)">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par>
                          <p:cTn id="19" fill="hold">
                            <p:stCondLst>
                              <p:cond delay="0"/>
                            </p:stCondLst>
                            <p:childTnLst>
                              <p:par>
                                <p:cTn id="20" presetID="22" presetClass="entr" presetSubtype="1" fill="hold" nodeType="after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wipe(up)">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332656"/>
            <a:ext cx="8511480" cy="6192688"/>
          </a:xfrm>
        </p:spPr>
        <p:txBody>
          <a:bodyPr>
            <a:noAutofit/>
          </a:bodyPr>
          <a:lstStyle/>
          <a:p>
            <a:pPr lvl="2">
              <a:lnSpc>
                <a:spcPct val="150000"/>
              </a:lnSpc>
            </a:pPr>
            <a:r>
              <a:rPr lang="en-US" sz="2300" dirty="0" smtClean="0">
                <a:latin typeface="Times New Roman" pitchFamily="18" charset="0"/>
                <a:cs typeface="Times New Roman" pitchFamily="18" charset="0"/>
              </a:rPr>
              <a:t>Is a WBS just a formatted process flow?</a:t>
            </a:r>
          </a:p>
          <a:p>
            <a:pPr lvl="2">
              <a:lnSpc>
                <a:spcPct val="150000"/>
              </a:lnSpc>
            </a:pPr>
            <a:r>
              <a:rPr lang="en-US" sz="2300" dirty="0" smtClean="0">
                <a:latin typeface="Times New Roman" pitchFamily="18" charset="0"/>
                <a:cs typeface="Times New Roman" pitchFamily="18" charset="0"/>
              </a:rPr>
              <a:t>Details: assumptions, dependencies, milestones</a:t>
            </a:r>
          </a:p>
          <a:p>
            <a:pPr lvl="1">
              <a:lnSpc>
                <a:spcPct val="150000"/>
              </a:lnSpc>
            </a:pPr>
            <a:r>
              <a:rPr lang="en-US" sz="2300" dirty="0" smtClean="0">
                <a:latin typeface="Times New Roman" pitchFamily="18" charset="0"/>
                <a:cs typeface="Times New Roman" pitchFamily="18" charset="0"/>
              </a:rPr>
              <a:t>Organize the Activities</a:t>
            </a:r>
          </a:p>
          <a:p>
            <a:pPr lvl="2">
              <a:lnSpc>
                <a:spcPct val="150000"/>
              </a:lnSpc>
            </a:pPr>
            <a:r>
              <a:rPr lang="en-US" sz="2300" dirty="0" smtClean="0">
                <a:latin typeface="Times New Roman" pitchFamily="18" charset="0"/>
                <a:cs typeface="Times New Roman" pitchFamily="18" charset="0"/>
              </a:rPr>
              <a:t>by deliverable, phases/iterations, other?</a:t>
            </a:r>
          </a:p>
          <a:p>
            <a:pPr>
              <a:lnSpc>
                <a:spcPct val="150000"/>
              </a:lnSpc>
            </a:pPr>
            <a:endParaRPr lang="en-US" sz="2300" dirty="0" smtClean="0">
              <a:latin typeface="Times New Roman" pitchFamily="18" charset="0"/>
              <a:cs typeface="Times New Roman" pitchFamily="18" charset="0"/>
            </a:endParaRPr>
          </a:p>
          <a:p>
            <a:pPr marL="0" indent="0">
              <a:lnSpc>
                <a:spcPct val="150000"/>
              </a:lnSpc>
              <a:buNone/>
            </a:pPr>
            <a:r>
              <a:rPr lang="en-US" sz="2300" b="1" dirty="0" smtClean="0">
                <a:latin typeface="Times New Roman" pitchFamily="18" charset="0"/>
                <a:cs typeface="Times New Roman" pitchFamily="18" charset="0"/>
              </a:rPr>
              <a:t>4. Plan Business Analysis Communication</a:t>
            </a:r>
            <a:endParaRPr lang="en-US" sz="2300" b="1" dirty="0">
              <a:latin typeface="Times New Roman" pitchFamily="18" charset="0"/>
              <a:cs typeface="Times New Roman" pitchFamily="18" charset="0"/>
            </a:endParaRPr>
          </a:p>
          <a:p>
            <a:pPr>
              <a:lnSpc>
                <a:spcPct val="150000"/>
              </a:lnSpc>
            </a:pPr>
            <a:endParaRPr lang="en-US" sz="2300" dirty="0" smtClean="0">
              <a:latin typeface="Times New Roman" pitchFamily="18" charset="0"/>
              <a:cs typeface="Times New Roman" pitchFamily="18" charset="0"/>
            </a:endParaRPr>
          </a:p>
          <a:p>
            <a:pPr>
              <a:lnSpc>
                <a:spcPct val="150000"/>
              </a:lnSpc>
            </a:pPr>
            <a:r>
              <a:rPr lang="en-US" sz="2300" dirty="0" smtClean="0">
                <a:latin typeface="Times New Roman" pitchFamily="18" charset="0"/>
                <a:cs typeface="Times New Roman" pitchFamily="18" charset="0"/>
              </a:rPr>
              <a:t>“</a:t>
            </a:r>
            <a:r>
              <a:rPr lang="en-US" sz="2300" dirty="0">
                <a:latin typeface="Times New Roman" pitchFamily="18" charset="0"/>
                <a:cs typeface="Times New Roman" pitchFamily="18" charset="0"/>
              </a:rPr>
              <a:t>P</a:t>
            </a:r>
            <a:r>
              <a:rPr lang="en-US" sz="2300" dirty="0" smtClean="0">
                <a:latin typeface="Times New Roman" pitchFamily="18" charset="0"/>
                <a:cs typeface="Times New Roman" pitchFamily="18" charset="0"/>
              </a:rPr>
              <a:t>roposed structure and schedule for communications regarding business analysis activities”</a:t>
            </a:r>
          </a:p>
          <a:p>
            <a:pPr>
              <a:lnSpc>
                <a:spcPct val="150000"/>
              </a:lnSpc>
            </a:pPr>
            <a:endParaRPr lang="en-US" sz="23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26789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188640"/>
            <a:ext cx="8229600" cy="6408712"/>
          </a:xfrm>
        </p:spPr>
        <p:txBody>
          <a:bodyPr>
            <a:normAutofit/>
          </a:bodyPr>
          <a:lstStyle/>
          <a:p>
            <a:pPr>
              <a:lnSpc>
                <a:spcPct val="150000"/>
              </a:lnSpc>
            </a:pPr>
            <a:r>
              <a:rPr lang="en-US" sz="2300" dirty="0" smtClean="0">
                <a:latin typeface="Times New Roman" pitchFamily="18" charset="0"/>
                <a:cs typeface="Times New Roman" pitchFamily="18" charset="0"/>
              </a:rPr>
              <a:t>“setting expectations for business analysis work, meetings, walkthroughs, and other communications.”</a:t>
            </a:r>
          </a:p>
          <a:p>
            <a:pPr>
              <a:lnSpc>
                <a:spcPct val="150000"/>
              </a:lnSpc>
            </a:pPr>
            <a:endParaRPr lang="en-US" sz="2300" dirty="0" smtClean="0">
              <a:latin typeface="Times New Roman" pitchFamily="18" charset="0"/>
              <a:cs typeface="Times New Roman" pitchFamily="18" charset="0"/>
            </a:endParaRPr>
          </a:p>
          <a:p>
            <a:pPr>
              <a:lnSpc>
                <a:spcPct val="150000"/>
              </a:lnSpc>
            </a:pPr>
            <a:r>
              <a:rPr lang="en-US" sz="2300" dirty="0" smtClean="0">
                <a:latin typeface="Times New Roman" pitchFamily="18" charset="0"/>
                <a:cs typeface="Times New Roman" pitchFamily="18" charset="0"/>
              </a:rPr>
              <a:t>“how best to receive, distribute, access, update, and escalate information from project stakeholders, and determining how best to communicate with each stakeholder”</a:t>
            </a:r>
          </a:p>
          <a:p>
            <a:pPr>
              <a:lnSpc>
                <a:spcPct val="150000"/>
              </a:lnSpc>
            </a:pPr>
            <a:r>
              <a:rPr lang="en-US" sz="2300" dirty="0" smtClean="0">
                <a:latin typeface="Times New Roman" pitchFamily="18" charset="0"/>
                <a:cs typeface="Times New Roman" pitchFamily="18" charset="0"/>
              </a:rPr>
              <a:t>Plan for:</a:t>
            </a:r>
          </a:p>
          <a:p>
            <a:pPr lvl="1">
              <a:lnSpc>
                <a:spcPct val="150000"/>
              </a:lnSpc>
            </a:pPr>
            <a:r>
              <a:rPr lang="en-US" sz="2300" dirty="0" smtClean="0">
                <a:latin typeface="Times New Roman" pitchFamily="18" charset="0"/>
                <a:cs typeface="Times New Roman" pitchFamily="18" charset="0"/>
              </a:rPr>
              <a:t>what needs to be communicated</a:t>
            </a:r>
          </a:p>
          <a:p>
            <a:pPr lvl="1">
              <a:lnSpc>
                <a:spcPct val="150000"/>
              </a:lnSpc>
            </a:pPr>
            <a:r>
              <a:rPr lang="en-US" sz="2300" dirty="0" smtClean="0">
                <a:latin typeface="Times New Roman" pitchFamily="18" charset="0"/>
                <a:cs typeface="Times New Roman" pitchFamily="18" charset="0"/>
              </a:rPr>
              <a:t>who is the appropriate audience</a:t>
            </a:r>
          </a:p>
          <a:p>
            <a:pPr lvl="1">
              <a:lnSpc>
                <a:spcPct val="150000"/>
              </a:lnSpc>
            </a:pPr>
            <a:r>
              <a:rPr lang="en-US" sz="2300" dirty="0" smtClean="0">
                <a:latin typeface="Times New Roman" pitchFamily="18" charset="0"/>
                <a:cs typeface="Times New Roman" pitchFamily="18" charset="0"/>
              </a:rPr>
              <a:t>what is the appropriate delivery method</a:t>
            </a:r>
          </a:p>
          <a:p>
            <a:pPr lvl="1">
              <a:lnSpc>
                <a:spcPct val="150000"/>
              </a:lnSpc>
            </a:pPr>
            <a:r>
              <a:rPr lang="en-US" sz="2300" dirty="0" smtClean="0">
                <a:latin typeface="Times New Roman" pitchFamily="18" charset="0"/>
                <a:cs typeface="Times New Roman" pitchFamily="18" charset="0"/>
              </a:rPr>
              <a:t>and when the communication should occur.</a:t>
            </a:r>
          </a:p>
          <a:p>
            <a:pPr lvl="1">
              <a:lnSpc>
                <a:spcPct val="150000"/>
              </a:lnSpc>
            </a:pPr>
            <a:endParaRPr lang="en-US" sz="2300" dirty="0" smtClean="0"/>
          </a:p>
        </p:txBody>
      </p:sp>
    </p:spTree>
    <p:extLst>
      <p:ext uri="{BB962C8B-B14F-4D97-AF65-F5344CB8AC3E}">
        <p14:creationId xmlns:p14="http://schemas.microsoft.com/office/powerpoint/2010/main" val="4059957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404664"/>
            <a:ext cx="8229600" cy="6120680"/>
          </a:xfrm>
        </p:spPr>
        <p:txBody>
          <a:bodyPr>
            <a:normAutofit/>
          </a:bodyPr>
          <a:lstStyle/>
          <a:p>
            <a:pPr>
              <a:lnSpc>
                <a:spcPct val="150000"/>
              </a:lnSpc>
            </a:pPr>
            <a:r>
              <a:rPr lang="en-US" sz="2300" b="1" dirty="0" smtClean="0">
                <a:latin typeface="Times New Roman" pitchFamily="18" charset="0"/>
                <a:cs typeface="Times New Roman" pitchFamily="18" charset="0"/>
              </a:rPr>
              <a:t>Consider needs and constraints:</a:t>
            </a:r>
          </a:p>
          <a:p>
            <a:pPr lvl="1">
              <a:lnSpc>
                <a:spcPct val="150000"/>
              </a:lnSpc>
            </a:pPr>
            <a:r>
              <a:rPr lang="en-US" sz="2300" dirty="0" smtClean="0">
                <a:latin typeface="Times New Roman" pitchFamily="18" charset="0"/>
                <a:cs typeface="Times New Roman" pitchFamily="18" charset="0"/>
              </a:rPr>
              <a:t>Physical locations, time zones</a:t>
            </a:r>
          </a:p>
          <a:p>
            <a:pPr lvl="1">
              <a:lnSpc>
                <a:spcPct val="150000"/>
              </a:lnSpc>
            </a:pPr>
            <a:r>
              <a:rPr lang="en-US" sz="2300" dirty="0" smtClean="0">
                <a:latin typeface="Times New Roman" pitchFamily="18" charset="0"/>
                <a:cs typeface="Times New Roman" pitchFamily="18" charset="0"/>
              </a:rPr>
              <a:t>Communication approach for the stakeholder.</a:t>
            </a:r>
          </a:p>
          <a:p>
            <a:pPr lvl="1">
              <a:lnSpc>
                <a:spcPct val="150000"/>
              </a:lnSpc>
            </a:pPr>
            <a:r>
              <a:rPr lang="en-US" sz="2300" dirty="0" smtClean="0">
                <a:latin typeface="Times New Roman" pitchFamily="18" charset="0"/>
                <a:cs typeface="Times New Roman" pitchFamily="18" charset="0"/>
              </a:rPr>
              <a:t>What types of communications will be required </a:t>
            </a:r>
          </a:p>
          <a:p>
            <a:pPr lvl="1">
              <a:lnSpc>
                <a:spcPct val="150000"/>
              </a:lnSpc>
            </a:pPr>
            <a:r>
              <a:rPr lang="en-US" sz="2300" dirty="0" smtClean="0">
                <a:latin typeface="Times New Roman" pitchFamily="18" charset="0"/>
                <a:cs typeface="Times New Roman" pitchFamily="18" charset="0"/>
              </a:rPr>
              <a:t>What types of requirements will be elicited and how best to elicit them</a:t>
            </a:r>
            <a:r>
              <a:rPr lang="en-US" sz="2300" i="1" dirty="0" smtClean="0">
                <a:latin typeface="Times New Roman" pitchFamily="18" charset="0"/>
                <a:cs typeface="Times New Roman" pitchFamily="18" charset="0"/>
              </a:rPr>
              <a:t>.</a:t>
            </a:r>
          </a:p>
          <a:p>
            <a:pPr lvl="1">
              <a:lnSpc>
                <a:spcPct val="150000"/>
              </a:lnSpc>
            </a:pPr>
            <a:r>
              <a:rPr lang="en-US" sz="2300" dirty="0" smtClean="0">
                <a:latin typeface="Times New Roman" pitchFamily="18" charset="0"/>
                <a:cs typeface="Times New Roman" pitchFamily="18" charset="0"/>
              </a:rPr>
              <a:t>How best to communicate requirements conclusions/packages.</a:t>
            </a:r>
          </a:p>
          <a:p>
            <a:pPr lvl="1">
              <a:lnSpc>
                <a:spcPct val="150000"/>
              </a:lnSpc>
            </a:pPr>
            <a:r>
              <a:rPr lang="en-US" sz="2300" dirty="0" smtClean="0">
                <a:latin typeface="Times New Roman" pitchFamily="18" charset="0"/>
                <a:cs typeface="Times New Roman" pitchFamily="18" charset="0"/>
              </a:rPr>
              <a:t>Time and resource availability constraints.</a:t>
            </a:r>
          </a:p>
          <a:p>
            <a:pPr lvl="1">
              <a:lnSpc>
                <a:spcPct val="150000"/>
              </a:lnSpc>
            </a:pPr>
            <a:endParaRPr lang="en-US" sz="23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4024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686800" cy="1143000"/>
          </a:xfrm>
        </p:spPr>
        <p:txBody>
          <a:bodyPr>
            <a:normAutofit/>
          </a:bodyPr>
          <a:lstStyle/>
          <a:p>
            <a:pPr algn="l"/>
            <a:r>
              <a:rPr lang="en-US" sz="3600" b="1" dirty="0" smtClean="0">
                <a:latin typeface="Times New Roman" pitchFamily="18" charset="0"/>
                <a:cs typeface="Times New Roman" pitchFamily="18" charset="0"/>
              </a:rPr>
              <a:t>5. Plan Requirement Management</a:t>
            </a:r>
            <a:endParaRPr lang="en-US" sz="3600" b="1" dirty="0">
              <a:latin typeface="Times New Roman" pitchFamily="18" charset="0"/>
              <a:cs typeface="Times New Roman" pitchFamily="18" charset="0"/>
            </a:endParaRPr>
          </a:p>
        </p:txBody>
      </p:sp>
      <p:sp>
        <p:nvSpPr>
          <p:cNvPr id="6" name="Content Placeholder 1"/>
          <p:cNvSpPr>
            <a:spLocks noGrp="1"/>
          </p:cNvSpPr>
          <p:nvPr>
            <p:ph idx="1"/>
          </p:nvPr>
        </p:nvSpPr>
        <p:spPr>
          <a:xfrm>
            <a:off x="381000" y="1447800"/>
            <a:ext cx="8511480" cy="5221560"/>
          </a:xfrm>
        </p:spPr>
        <p:txBody>
          <a:bodyPr>
            <a:noAutofit/>
          </a:bodyPr>
          <a:lstStyle/>
          <a:p>
            <a:pPr algn="just">
              <a:lnSpc>
                <a:spcPct val="160000"/>
              </a:lnSpc>
              <a:buNone/>
            </a:pPr>
            <a:r>
              <a:rPr lang="en-US" sz="2300" b="1" dirty="0" smtClean="0">
                <a:latin typeface="Times New Roman" pitchFamily="18" charset="0"/>
                <a:cs typeface="Times New Roman" pitchFamily="18" charset="0"/>
              </a:rPr>
              <a:t>Purpose:</a:t>
            </a:r>
          </a:p>
          <a:p>
            <a:pPr algn="just">
              <a:lnSpc>
                <a:spcPct val="150000"/>
              </a:lnSpc>
            </a:pPr>
            <a:r>
              <a:rPr lang="en-US" sz="2300" dirty="0" smtClean="0">
                <a:latin typeface="Times New Roman" pitchFamily="18" charset="0"/>
                <a:cs typeface="Times New Roman" pitchFamily="18" charset="0"/>
              </a:rPr>
              <a:t>“approve requirements for implementation”</a:t>
            </a:r>
          </a:p>
          <a:p>
            <a:pPr algn="just">
              <a:lnSpc>
                <a:spcPct val="150000"/>
              </a:lnSpc>
            </a:pPr>
            <a:r>
              <a:rPr lang="en-US" sz="2300" dirty="0" smtClean="0">
                <a:latin typeface="Times New Roman" pitchFamily="18" charset="0"/>
                <a:cs typeface="Times New Roman" pitchFamily="18" charset="0"/>
              </a:rPr>
              <a:t>“manage changes to the solution or requirements scope”</a:t>
            </a:r>
          </a:p>
          <a:p>
            <a:pPr algn="just">
              <a:lnSpc>
                <a:spcPct val="150000"/>
              </a:lnSpc>
            </a:pPr>
            <a:r>
              <a:rPr lang="en-IN" sz="2300" dirty="0" smtClean="0">
                <a:latin typeface="Times New Roman" pitchFamily="18" charset="0"/>
                <a:cs typeface="Times New Roman" pitchFamily="18" charset="0"/>
              </a:rPr>
              <a:t>Repository(</a:t>
            </a:r>
            <a:r>
              <a:rPr lang="en-IN" sz="2300" dirty="0" err="1" smtClean="0">
                <a:latin typeface="Times New Roman" pitchFamily="18" charset="0"/>
                <a:cs typeface="Times New Roman" pitchFamily="18" charset="0"/>
              </a:rPr>
              <a:t>ies</a:t>
            </a:r>
            <a:r>
              <a:rPr lang="en-IN" sz="2300" dirty="0" smtClean="0">
                <a:latin typeface="Times New Roman" pitchFamily="18" charset="0"/>
                <a:cs typeface="Times New Roman" pitchFamily="18" charset="0"/>
              </a:rPr>
              <a:t>)</a:t>
            </a:r>
          </a:p>
          <a:p>
            <a:pPr algn="just">
              <a:lnSpc>
                <a:spcPct val="150000"/>
              </a:lnSpc>
            </a:pPr>
            <a:r>
              <a:rPr lang="en-IN" sz="2300" dirty="0" smtClean="0">
                <a:latin typeface="Times New Roman" pitchFamily="18" charset="0"/>
                <a:cs typeface="Times New Roman" pitchFamily="18" charset="0"/>
              </a:rPr>
              <a:t>WIP, in review, approved</a:t>
            </a:r>
          </a:p>
          <a:p>
            <a:pPr algn="just">
              <a:lnSpc>
                <a:spcPct val="150000"/>
              </a:lnSpc>
            </a:pPr>
            <a:r>
              <a:rPr lang="en-IN" sz="2300" dirty="0" smtClean="0">
                <a:latin typeface="Times New Roman" pitchFamily="18" charset="0"/>
                <a:cs typeface="Times New Roman" pitchFamily="18" charset="0"/>
              </a:rPr>
              <a:t>Whiteboards</a:t>
            </a:r>
          </a:p>
          <a:p>
            <a:pPr algn="just">
              <a:lnSpc>
                <a:spcPct val="150000"/>
              </a:lnSpc>
            </a:pPr>
            <a:r>
              <a:rPr lang="en-IN" sz="2300" dirty="0" smtClean="0">
                <a:latin typeface="Times New Roman" pitchFamily="18" charset="0"/>
                <a:cs typeface="Times New Roman" pitchFamily="18" charset="0"/>
              </a:rPr>
              <a:t>Traceability – if &amp; how</a:t>
            </a:r>
          </a:p>
          <a:p>
            <a:pPr algn="just">
              <a:lnSpc>
                <a:spcPct val="150000"/>
              </a:lnSpc>
            </a:pPr>
            <a:r>
              <a:rPr lang="en-IN" sz="2300" dirty="0" smtClean="0">
                <a:latin typeface="Times New Roman" pitchFamily="18" charset="0"/>
                <a:cs typeface="Times New Roman" pitchFamily="18" charset="0"/>
              </a:rPr>
              <a:t>Adds overhead</a:t>
            </a:r>
          </a:p>
          <a:p>
            <a:pPr marL="0" indent="0" algn="just">
              <a:lnSpc>
                <a:spcPct val="160000"/>
              </a:lnSpc>
              <a:buNone/>
            </a:pPr>
            <a:endParaRPr lang="en-US" sz="2300" dirty="0" smtClean="0">
              <a:latin typeface="Times New Roman" pitchFamily="18" charset="0"/>
              <a:cs typeface="Times New Roman" pitchFamily="18" charset="0"/>
            </a:endParaRPr>
          </a:p>
        </p:txBody>
      </p:sp>
      <p:sp>
        <p:nvSpPr>
          <p:cNvPr id="4" name="TextBox 3"/>
          <p:cNvSpPr txBox="1"/>
          <p:nvPr/>
        </p:nvSpPr>
        <p:spPr>
          <a:xfrm>
            <a:off x="2339752" y="4581128"/>
            <a:ext cx="6019800" cy="446276"/>
          </a:xfrm>
          <a:prstGeom prst="rect">
            <a:avLst/>
          </a:prstGeom>
          <a:noFill/>
        </p:spPr>
        <p:txBody>
          <a:bodyPr wrap="square" rtlCol="0">
            <a:spAutoFit/>
          </a:bodyPr>
          <a:lstStyle/>
          <a:p>
            <a:r>
              <a:rPr lang="en-US" sz="2300" dirty="0" smtClean="0">
                <a:latin typeface="Times New Roman" pitchFamily="18" charset="0"/>
                <a:cs typeface="Times New Roman" pitchFamily="18" charset="0"/>
                <a:sym typeface="Wingdings" pitchFamily="2" charset="2"/>
              </a:rPr>
              <a:t></a:t>
            </a:r>
            <a:r>
              <a:rPr lang="en-US" sz="2300" dirty="0" smtClean="0">
                <a:latin typeface="Times New Roman" pitchFamily="18" charset="0"/>
                <a:cs typeface="Times New Roman" pitchFamily="18" charset="0"/>
              </a:rPr>
              <a:t> LAN folders </a:t>
            </a:r>
            <a:r>
              <a:rPr lang="en-US" sz="2300" dirty="0" smtClean="0">
                <a:latin typeface="Times New Roman" pitchFamily="18" charset="0"/>
                <a:cs typeface="Times New Roman" pitchFamily="18" charset="0"/>
                <a:sym typeface="Wingdings" pitchFamily="2" charset="2"/>
              </a:rPr>
              <a:t></a:t>
            </a:r>
            <a:r>
              <a:rPr lang="en-US" sz="2300" dirty="0" smtClean="0">
                <a:latin typeface="Times New Roman" pitchFamily="18" charset="0"/>
                <a:cs typeface="Times New Roman" pitchFamily="18" charset="0"/>
              </a:rPr>
              <a:t> Share point </a:t>
            </a:r>
            <a:r>
              <a:rPr lang="en-US" sz="2300" dirty="0" smtClean="0">
                <a:latin typeface="Times New Roman" pitchFamily="18" charset="0"/>
                <a:cs typeface="Times New Roman" pitchFamily="18" charset="0"/>
                <a:sym typeface="Wingdings" pitchFamily="2" charset="2"/>
              </a:rPr>
              <a:t></a:t>
            </a:r>
            <a:r>
              <a:rPr lang="en-US" sz="2300" dirty="0" smtClean="0">
                <a:latin typeface="Times New Roman" pitchFamily="18" charset="0"/>
                <a:cs typeface="Times New Roman" pitchFamily="18" charset="0"/>
              </a:rPr>
              <a:t> big tools</a:t>
            </a: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387463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3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332656"/>
            <a:ext cx="8534400" cy="6192688"/>
          </a:xfrm>
        </p:spPr>
        <p:txBody>
          <a:bodyPr>
            <a:normAutofit/>
          </a:bodyPr>
          <a:lstStyle/>
          <a:p>
            <a:pPr>
              <a:lnSpc>
                <a:spcPct val="150000"/>
              </a:lnSpc>
            </a:pPr>
            <a:r>
              <a:rPr lang="en-IN" sz="2300" dirty="0" smtClean="0">
                <a:latin typeface="Times New Roman" pitchFamily="18" charset="0"/>
                <a:cs typeface="Times New Roman" pitchFamily="18" charset="0"/>
              </a:rPr>
              <a:t>Manages risk if correct and consistent</a:t>
            </a:r>
            <a:endParaRPr lang="en-US" sz="2300" dirty="0">
              <a:latin typeface="Times New Roman" pitchFamily="18" charset="0"/>
              <a:cs typeface="Times New Roman" pitchFamily="18" charset="0"/>
            </a:endParaRPr>
          </a:p>
          <a:p>
            <a:pPr>
              <a:lnSpc>
                <a:spcPct val="150000"/>
              </a:lnSpc>
            </a:pPr>
            <a:r>
              <a:rPr lang="en-US" sz="2300" b="1" dirty="0" smtClean="0">
                <a:latin typeface="Times New Roman" pitchFamily="18" charset="0"/>
                <a:cs typeface="Times New Roman" pitchFamily="18" charset="0"/>
              </a:rPr>
              <a:t>Requirements Attributes</a:t>
            </a:r>
          </a:p>
          <a:p>
            <a:pPr lvl="1">
              <a:lnSpc>
                <a:spcPct val="150000"/>
              </a:lnSpc>
            </a:pPr>
            <a:r>
              <a:rPr lang="en-US" sz="2300" dirty="0" smtClean="0">
                <a:latin typeface="Times New Roman" pitchFamily="18" charset="0"/>
                <a:cs typeface="Times New Roman" pitchFamily="18" charset="0"/>
              </a:rPr>
              <a:t>Meta-data: unique ID, status, ownership, priority</a:t>
            </a:r>
          </a:p>
          <a:p>
            <a:pPr>
              <a:lnSpc>
                <a:spcPct val="150000"/>
              </a:lnSpc>
            </a:pPr>
            <a:r>
              <a:rPr lang="en-US" sz="2300" b="1" dirty="0" smtClean="0">
                <a:latin typeface="Times New Roman" pitchFamily="18" charset="0"/>
                <a:cs typeface="Times New Roman" pitchFamily="18" charset="0"/>
              </a:rPr>
              <a:t>Prioritization</a:t>
            </a:r>
          </a:p>
          <a:p>
            <a:pPr lvl="1">
              <a:lnSpc>
                <a:spcPct val="150000"/>
              </a:lnSpc>
            </a:pPr>
            <a:r>
              <a:rPr lang="en-US" sz="2300" dirty="0" smtClean="0">
                <a:latin typeface="Times New Roman" pitchFamily="18" charset="0"/>
                <a:cs typeface="Times New Roman" pitchFamily="18" charset="0"/>
              </a:rPr>
              <a:t>Formality, frequency, techniques, participants</a:t>
            </a:r>
          </a:p>
          <a:p>
            <a:pPr>
              <a:lnSpc>
                <a:spcPct val="150000"/>
              </a:lnSpc>
            </a:pPr>
            <a:r>
              <a:rPr lang="en-IN" sz="2300" b="1" dirty="0" smtClean="0">
                <a:latin typeface="Times New Roman" pitchFamily="18" charset="0"/>
                <a:cs typeface="Times New Roman" pitchFamily="18" charset="0"/>
              </a:rPr>
              <a:t>Change Management</a:t>
            </a:r>
          </a:p>
          <a:p>
            <a:pPr lvl="1">
              <a:lnSpc>
                <a:spcPct val="150000"/>
              </a:lnSpc>
            </a:pPr>
            <a:r>
              <a:rPr lang="en-IN" sz="2300" dirty="0" smtClean="0">
                <a:latin typeface="Times New Roman" pitchFamily="18" charset="0"/>
                <a:cs typeface="Times New Roman" pitchFamily="18" charset="0"/>
              </a:rPr>
              <a:t>Approach depends on methodology &amp; culture</a:t>
            </a:r>
          </a:p>
          <a:p>
            <a:pPr lvl="1">
              <a:lnSpc>
                <a:spcPct val="150000"/>
              </a:lnSpc>
            </a:pPr>
            <a:r>
              <a:rPr lang="en-IN" sz="2300" dirty="0" smtClean="0">
                <a:latin typeface="Times New Roman" pitchFamily="18" charset="0"/>
                <a:cs typeface="Times New Roman" pitchFamily="18" charset="0"/>
              </a:rPr>
              <a:t>Change-driven </a:t>
            </a:r>
            <a:r>
              <a:rPr lang="en-IN" sz="2300" dirty="0" err="1" smtClean="0">
                <a:latin typeface="Times New Roman" pitchFamily="18" charset="0"/>
                <a:cs typeface="Times New Roman" pitchFamily="18" charset="0"/>
              </a:rPr>
              <a:t>vs</a:t>
            </a:r>
            <a:r>
              <a:rPr lang="en-IN" sz="2300" dirty="0" smtClean="0">
                <a:latin typeface="Times New Roman" pitchFamily="18" charset="0"/>
                <a:cs typeface="Times New Roman" pitchFamily="18" charset="0"/>
              </a:rPr>
              <a:t> Plan-driven</a:t>
            </a:r>
          </a:p>
          <a:p>
            <a:pPr lvl="1">
              <a:lnSpc>
                <a:spcPct val="150000"/>
              </a:lnSpc>
            </a:pPr>
            <a:r>
              <a:rPr lang="en-IN" sz="2300" dirty="0" smtClean="0">
                <a:latin typeface="Times New Roman" pitchFamily="18" charset="0"/>
                <a:cs typeface="Times New Roman" pitchFamily="18" charset="0"/>
              </a:rPr>
              <a:t>Large-scale, Contractual </a:t>
            </a:r>
            <a:r>
              <a:rPr lang="en-IN" sz="2300" dirty="0" err="1" smtClean="0">
                <a:latin typeface="Times New Roman" pitchFamily="18" charset="0"/>
                <a:cs typeface="Times New Roman" pitchFamily="18" charset="0"/>
              </a:rPr>
              <a:t>vs</a:t>
            </a:r>
            <a:r>
              <a:rPr lang="en-IN" sz="2300" dirty="0" smtClean="0">
                <a:latin typeface="Times New Roman" pitchFamily="18" charset="0"/>
                <a:cs typeface="Times New Roman" pitchFamily="18" charset="0"/>
              </a:rPr>
              <a:t> small, informal</a:t>
            </a:r>
          </a:p>
          <a:p>
            <a:pPr lvl="1">
              <a:lnSpc>
                <a:spcPct val="150000"/>
              </a:lnSpc>
            </a:pPr>
            <a:endParaRPr lang="en-US" sz="2300" dirty="0" smtClean="0">
              <a:latin typeface="Times New Roman" pitchFamily="18" charset="0"/>
              <a:cs typeface="Times New Roman" pitchFamily="18" charset="0"/>
            </a:endParaRPr>
          </a:p>
          <a:p>
            <a:pPr lvl="1">
              <a:lnSpc>
                <a:spcPct val="150000"/>
              </a:lnSpc>
            </a:pPr>
            <a:endParaRPr lang="en-US" sz="23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4547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par>
                          <p:cTn id="11" fill="hold">
                            <p:stCondLst>
                              <p:cond delay="0"/>
                            </p:stCondLst>
                            <p:childTnLst>
                              <p:par>
                                <p:cTn id="12" presetID="22" presetClass="entr" presetSubtype="1" fill="hold" nodeType="after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wipe(up)">
                                      <p:cBhvr>
                                        <p:cTn id="14" dur="500"/>
                                        <p:tgtEl>
                                          <p:spTgt spid="6">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par>
                          <p:cTn id="19" fill="hold">
                            <p:stCondLst>
                              <p:cond delay="0"/>
                            </p:stCondLst>
                            <p:childTnLst>
                              <p:par>
                                <p:cTn id="20" presetID="22" presetClass="entr" presetSubtype="1" fill="hold" nodeType="after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up)">
                                      <p:cBhvr>
                                        <p:cTn id="22" dur="500"/>
                                        <p:tgtEl>
                                          <p:spTgt spid="6">
                                            <p:txEl>
                                              <p:pRg st="4" end="4"/>
                                            </p:txEl>
                                          </p:spTgt>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animEffect transition="in" filter="wipe(up)">
                                      <p:cBhvr>
                                        <p:cTn id="26" dur="500"/>
                                        <p:tgtEl>
                                          <p:spTgt spid="6">
                                            <p:txEl>
                                              <p:pRg st="5" end="5"/>
                                            </p:txEl>
                                          </p:spTgt>
                                        </p:tgtEl>
                                      </p:cBhvr>
                                    </p:animEffect>
                                  </p:childTnLst>
                                </p:cTn>
                              </p:par>
                            </p:childTnLst>
                          </p:cTn>
                        </p:par>
                        <p:par>
                          <p:cTn id="27" fill="hold">
                            <p:stCondLst>
                              <p:cond delay="1000"/>
                            </p:stCondLst>
                            <p:childTnLst>
                              <p:par>
                                <p:cTn id="28" presetID="22" presetClass="entr" presetSubtype="1" fill="hold" nodeType="after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wipe(up)">
                                      <p:cBhvr>
                                        <p:cTn id="30" dur="500"/>
                                        <p:tgtEl>
                                          <p:spTgt spid="6">
                                            <p:txEl>
                                              <p:pRg st="6" end="6"/>
                                            </p:txEl>
                                          </p:spTgt>
                                        </p:tgtEl>
                                      </p:cBhvr>
                                    </p:animEffect>
                                  </p:childTnLst>
                                </p:cTn>
                              </p:par>
                            </p:childTnLst>
                          </p:cTn>
                        </p:par>
                        <p:par>
                          <p:cTn id="31" fill="hold">
                            <p:stCondLst>
                              <p:cond delay="1500"/>
                            </p:stCondLst>
                            <p:childTnLst>
                              <p:par>
                                <p:cTn id="32" presetID="22" presetClass="entr" presetSubtype="1" fill="hold" nodeType="after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animEffect transition="in" filter="wipe(up)">
                                      <p:cBhvr>
                                        <p:cTn id="34" dur="500"/>
                                        <p:tgtEl>
                                          <p:spTgt spid="6">
                                            <p:txEl>
                                              <p:pRg st="7" end="7"/>
                                            </p:txEl>
                                          </p:spTgt>
                                        </p:tgtEl>
                                      </p:cBhvr>
                                    </p:animEffect>
                                  </p:childTnLst>
                                </p:cTn>
                              </p:par>
                            </p:childTnLst>
                          </p:cTn>
                        </p:par>
                        <p:par>
                          <p:cTn id="35" fill="hold">
                            <p:stCondLst>
                              <p:cond delay="2000"/>
                            </p:stCondLst>
                            <p:childTnLst>
                              <p:par>
                                <p:cTn id="36" presetID="22" presetClass="entr" presetSubtype="1" fill="hold" nodeType="after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Effect transition="in" filter="wipe(up)">
                                      <p:cBhvr>
                                        <p:cTn id="38"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332656"/>
            <a:ext cx="8534400" cy="6192688"/>
          </a:xfrm>
        </p:spPr>
        <p:txBody>
          <a:bodyPr>
            <a:normAutofit/>
          </a:bodyPr>
          <a:lstStyle/>
          <a:p>
            <a:pPr algn="just">
              <a:lnSpc>
                <a:spcPct val="150000"/>
              </a:lnSpc>
            </a:pPr>
            <a:r>
              <a:rPr lang="en-US" sz="2300" b="1" dirty="0" smtClean="0">
                <a:latin typeface="Times New Roman" pitchFamily="18" charset="0"/>
                <a:cs typeface="Times New Roman" pitchFamily="18" charset="0"/>
              </a:rPr>
              <a:t>Consider:</a:t>
            </a:r>
          </a:p>
          <a:p>
            <a:pPr lvl="1" algn="just">
              <a:lnSpc>
                <a:spcPct val="150000"/>
              </a:lnSpc>
            </a:pPr>
            <a:r>
              <a:rPr lang="en-US" sz="2300" dirty="0" smtClean="0">
                <a:latin typeface="Times New Roman" pitchFamily="18" charset="0"/>
                <a:cs typeface="Times New Roman" pitchFamily="18" charset="0"/>
              </a:rPr>
              <a:t>Process for requests – create, assess, approve</a:t>
            </a:r>
          </a:p>
          <a:p>
            <a:pPr lvl="1" algn="just">
              <a:lnSpc>
                <a:spcPct val="150000"/>
              </a:lnSpc>
            </a:pPr>
            <a:r>
              <a:rPr lang="en-US" sz="2300" dirty="0" smtClean="0">
                <a:latin typeface="Times New Roman" pitchFamily="18" charset="0"/>
                <a:cs typeface="Times New Roman" pitchFamily="18" charset="0"/>
              </a:rPr>
              <a:t>Participants: impact assessment &amp; approval</a:t>
            </a:r>
          </a:p>
          <a:p>
            <a:pPr lvl="1" algn="just">
              <a:lnSpc>
                <a:spcPct val="150000"/>
              </a:lnSpc>
            </a:pPr>
            <a:r>
              <a:rPr lang="en-US" sz="2300" dirty="0" smtClean="0">
                <a:latin typeface="Times New Roman" pitchFamily="18" charset="0"/>
                <a:cs typeface="Times New Roman" pitchFamily="18" charset="0"/>
              </a:rPr>
              <a:t>Impact analysis: who, how detailed, consolidation</a:t>
            </a:r>
          </a:p>
          <a:p>
            <a:pPr lvl="1" algn="just">
              <a:lnSpc>
                <a:spcPct val="150000"/>
              </a:lnSpc>
            </a:pPr>
            <a:r>
              <a:rPr lang="en-US" sz="2300" dirty="0" smtClean="0">
                <a:latin typeface="Times New Roman" pitchFamily="18" charset="0"/>
                <a:cs typeface="Times New Roman" pitchFamily="18" charset="0"/>
              </a:rPr>
              <a:t>Prioritization and integration into scope</a:t>
            </a:r>
          </a:p>
          <a:p>
            <a:pPr algn="just">
              <a:lnSpc>
                <a:spcPct val="150000"/>
              </a:lnSpc>
            </a:pPr>
            <a:r>
              <a:rPr lang="en-US" sz="2300" dirty="0" smtClean="0">
                <a:latin typeface="Times New Roman" pitchFamily="18" charset="0"/>
                <a:cs typeface="Times New Roman" pitchFamily="18" charset="0"/>
              </a:rPr>
              <a:t>Tailoring the Requirements Management process</a:t>
            </a:r>
          </a:p>
          <a:p>
            <a:pPr marL="0" indent="0" algn="just">
              <a:lnSpc>
                <a:spcPct val="150000"/>
              </a:lnSpc>
              <a:buNone/>
            </a:pPr>
            <a:r>
              <a:rPr lang="en-US" sz="2400" b="1" dirty="0" smtClean="0"/>
              <a:t>6. Manage BA Performance</a:t>
            </a:r>
          </a:p>
          <a:p>
            <a:pPr marL="0" indent="0" algn="just">
              <a:lnSpc>
                <a:spcPct val="150000"/>
              </a:lnSpc>
              <a:buNone/>
            </a:pPr>
            <a:r>
              <a:rPr lang="en-IN" sz="2300" dirty="0" smtClean="0">
                <a:latin typeface="Times New Roman" pitchFamily="18" charset="0"/>
                <a:cs typeface="Times New Roman" pitchFamily="18" charset="0"/>
              </a:rPr>
              <a:t>Approach depends on methodology &amp; project type</a:t>
            </a:r>
          </a:p>
          <a:p>
            <a:pPr marL="0" indent="0" algn="just">
              <a:lnSpc>
                <a:spcPct val="150000"/>
              </a:lnSpc>
              <a:buNone/>
            </a:pPr>
            <a:r>
              <a:rPr lang="en-IN" sz="2300" dirty="0" smtClean="0">
                <a:latin typeface="Times New Roman" pitchFamily="18" charset="0"/>
                <a:cs typeface="Times New Roman" pitchFamily="18" charset="0"/>
              </a:rPr>
              <a:t>Change-driven </a:t>
            </a:r>
            <a:r>
              <a:rPr lang="en-IN" sz="2300" dirty="0" err="1" smtClean="0">
                <a:latin typeface="Times New Roman" pitchFamily="18" charset="0"/>
                <a:cs typeface="Times New Roman" pitchFamily="18" charset="0"/>
              </a:rPr>
              <a:t>vs</a:t>
            </a:r>
            <a:r>
              <a:rPr lang="en-IN" sz="2300" dirty="0" smtClean="0">
                <a:latin typeface="Times New Roman" pitchFamily="18" charset="0"/>
                <a:cs typeface="Times New Roman" pitchFamily="18" charset="0"/>
              </a:rPr>
              <a:t> Plan-driven</a:t>
            </a:r>
          </a:p>
          <a:p>
            <a:pPr marL="0" indent="0" algn="just">
              <a:lnSpc>
                <a:spcPct val="150000"/>
              </a:lnSpc>
              <a:buNone/>
            </a:pPr>
            <a:r>
              <a:rPr lang="en-IN" sz="2300" dirty="0" smtClean="0">
                <a:latin typeface="Times New Roman" pitchFamily="18" charset="0"/>
                <a:cs typeface="Times New Roman" pitchFamily="18" charset="0"/>
              </a:rPr>
              <a:t>Large-scale, high risk </a:t>
            </a:r>
            <a:r>
              <a:rPr lang="en-IN" sz="2300" dirty="0" err="1" smtClean="0">
                <a:latin typeface="Times New Roman" pitchFamily="18" charset="0"/>
                <a:cs typeface="Times New Roman" pitchFamily="18" charset="0"/>
              </a:rPr>
              <a:t>vs</a:t>
            </a:r>
            <a:r>
              <a:rPr lang="en-IN" sz="2300" dirty="0" smtClean="0">
                <a:latin typeface="Times New Roman" pitchFamily="18" charset="0"/>
                <a:cs typeface="Times New Roman" pitchFamily="18" charset="0"/>
              </a:rPr>
              <a:t> small, low-impact</a:t>
            </a:r>
          </a:p>
          <a:p>
            <a:pPr marL="0" indent="0" algn="just">
              <a:lnSpc>
                <a:spcPct val="150000"/>
              </a:lnSpc>
              <a:buNone/>
            </a:pPr>
            <a:endParaRPr lang="en-IN" sz="2300" b="1" dirty="0" smtClean="0">
              <a:latin typeface="Times New Roman" pitchFamily="18" charset="0"/>
              <a:cs typeface="Times New Roman" pitchFamily="18" charset="0"/>
            </a:endParaRPr>
          </a:p>
          <a:p>
            <a:pPr marL="0" indent="0" algn="just">
              <a:lnSpc>
                <a:spcPct val="150000"/>
              </a:lnSpc>
              <a:buNone/>
            </a:pPr>
            <a:endParaRPr lang="en-US" sz="2300" b="1" dirty="0" smtClean="0">
              <a:latin typeface="Times New Roman" pitchFamily="18" charset="0"/>
              <a:cs typeface="Times New Roman" pitchFamily="18" charset="0"/>
            </a:endParaRPr>
          </a:p>
          <a:p>
            <a:pPr algn="just">
              <a:lnSpc>
                <a:spcPct val="150000"/>
              </a:lnSpc>
            </a:pPr>
            <a:endParaRPr lang="en-US" sz="23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3431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364820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81000" y="620688"/>
            <a:ext cx="8534400" cy="5760640"/>
          </a:xfrm>
        </p:spPr>
        <p:txBody>
          <a:bodyPr>
            <a:normAutofit/>
          </a:bodyPr>
          <a:lstStyle/>
          <a:p>
            <a:pPr marL="365760" lvl="1" indent="-256032">
              <a:spcBef>
                <a:spcPts val="400"/>
              </a:spcBef>
              <a:buSzPct val="68000"/>
              <a:buFont typeface="Wingdings 3"/>
              <a:buChar char=""/>
            </a:pPr>
            <a:r>
              <a:rPr lang="en-US" sz="2300" b="1" dirty="0" smtClean="0">
                <a:latin typeface="Times New Roman" pitchFamily="18" charset="0"/>
                <a:cs typeface="Times New Roman" pitchFamily="18" charset="0"/>
              </a:rPr>
              <a:t>Consider:</a:t>
            </a:r>
          </a:p>
          <a:p>
            <a:pPr lvl="0" algn="just">
              <a:lnSpc>
                <a:spcPct val="150000"/>
              </a:lnSpc>
              <a:buFontTx/>
              <a:buChar char="-"/>
            </a:pPr>
            <a:r>
              <a:rPr lang="en-US" sz="2300" dirty="0" smtClean="0">
                <a:latin typeface="Times New Roman" pitchFamily="18" charset="0"/>
                <a:cs typeface="Times New Roman" pitchFamily="18" charset="0"/>
              </a:rPr>
              <a:t>Short-term project metrics to help meet milestones and ensure quality in deliverables</a:t>
            </a:r>
          </a:p>
          <a:p>
            <a:pPr lvl="0" algn="just">
              <a:lnSpc>
                <a:spcPct val="150000"/>
              </a:lnSpc>
              <a:buFontTx/>
              <a:buChar char="-"/>
            </a:pPr>
            <a:r>
              <a:rPr lang="en-US" sz="2300" dirty="0" smtClean="0">
                <a:latin typeface="Times New Roman" pitchFamily="18" charset="0"/>
                <a:cs typeface="Times New Roman" pitchFamily="18" charset="0"/>
              </a:rPr>
              <a:t> Long</a:t>
            </a:r>
            <a:r>
              <a:rPr lang="en-US" sz="2300" baseline="0" dirty="0" smtClean="0">
                <a:latin typeface="Times New Roman" pitchFamily="18" charset="0"/>
                <a:cs typeface="Times New Roman" pitchFamily="18" charset="0"/>
              </a:rPr>
              <a:t>-term BA metrics to develop efficiency, measure benefits of training, etc.</a:t>
            </a:r>
          </a:p>
          <a:p>
            <a:pPr lvl="0" algn="just">
              <a:lnSpc>
                <a:spcPct val="150000"/>
              </a:lnSpc>
              <a:buFontTx/>
              <a:buChar char="-"/>
            </a:pPr>
            <a:r>
              <a:rPr lang="en-US" sz="2300" dirty="0" smtClean="0">
                <a:latin typeface="Times New Roman" pitchFamily="18" charset="0"/>
                <a:cs typeface="Times New Roman" pitchFamily="18" charset="0"/>
              </a:rPr>
              <a:t>Risk of missing targets </a:t>
            </a:r>
            <a:r>
              <a:rPr lang="en-US" sz="2300" dirty="0" err="1" smtClean="0">
                <a:latin typeface="Times New Roman" pitchFamily="18" charset="0"/>
                <a:cs typeface="Times New Roman" pitchFamily="18" charset="0"/>
              </a:rPr>
              <a:t>vs</a:t>
            </a:r>
            <a:r>
              <a:rPr lang="en-US" sz="2300" dirty="0" smtClean="0">
                <a:latin typeface="Times New Roman" pitchFamily="18" charset="0"/>
                <a:cs typeface="Times New Roman" pitchFamily="18" charset="0"/>
              </a:rPr>
              <a:t> Costs of tracking &amp; monitoring</a:t>
            </a:r>
          </a:p>
          <a:p>
            <a:pPr lvl="0" algn="just">
              <a:lnSpc>
                <a:spcPct val="150000"/>
              </a:lnSpc>
              <a:buFontTx/>
              <a:buChar char="-"/>
            </a:pPr>
            <a:r>
              <a:rPr lang="en-US" sz="2300" dirty="0" smtClean="0">
                <a:latin typeface="Times New Roman" pitchFamily="18" charset="0"/>
                <a:cs typeface="Times New Roman" pitchFamily="18" charset="0"/>
              </a:rPr>
              <a:t>Techniques include interviews, surveys, PMPRs, Root cause</a:t>
            </a:r>
            <a:r>
              <a:rPr lang="en-US" sz="2300" baseline="0" dirty="0" smtClean="0">
                <a:latin typeface="Times New Roman" pitchFamily="18" charset="0"/>
                <a:cs typeface="Times New Roman" pitchFamily="18" charset="0"/>
              </a:rPr>
              <a:t> analysis and lot’s more</a:t>
            </a:r>
            <a:endParaRPr lang="en-US" sz="2300" dirty="0" smtClean="0">
              <a:latin typeface="Times New Roman" pitchFamily="18" charset="0"/>
              <a:cs typeface="Times New Roman" pitchFamily="18" charset="0"/>
            </a:endParaRPr>
          </a:p>
          <a:p>
            <a:pPr lvl="1"/>
            <a:endParaRPr lang="en-US" sz="2300" dirty="0" smtClean="0">
              <a:latin typeface="Times New Roman" pitchFamily="18" charset="0"/>
              <a:cs typeface="Times New Roman" pitchFamily="18" charset="0"/>
            </a:endParaRPr>
          </a:p>
          <a:p>
            <a:pPr lvl="1"/>
            <a:endParaRPr lang="en-US" dirty="0" smtClean="0"/>
          </a:p>
          <a:p>
            <a:pPr lvl="2"/>
            <a:endParaRPr lang="en-US" dirty="0" smtClean="0"/>
          </a:p>
        </p:txBody>
      </p:sp>
    </p:spTree>
    <p:extLst>
      <p:ext uri="{BB962C8B-B14F-4D97-AF65-F5344CB8AC3E}">
        <p14:creationId xmlns:p14="http://schemas.microsoft.com/office/powerpoint/2010/main" val="147048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97239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 y="1"/>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Vertical Scroll 6"/>
          <p:cNvSpPr/>
          <p:nvPr/>
        </p:nvSpPr>
        <p:spPr>
          <a:xfrm>
            <a:off x="-226241" y="131111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lIns="91426" tIns="45713" rIns="91426" bIns="45713" anchor="ctr"/>
          <a:lstStyle/>
          <a:p>
            <a:pPr marL="342846" indent="-342846">
              <a:buFont typeface="Wingdings" panose="05000000000000000000" pitchFamily="2" charset="2"/>
              <a:buChar char="Ø"/>
              <a:defRPr/>
            </a:pPr>
            <a:r>
              <a:rPr lang="en-US" sz="2000" u="sng" dirty="0" smtClean="0">
                <a:solidFill>
                  <a:srgbClr val="7030A0"/>
                </a:solidFill>
              </a:rPr>
              <a:t>Journal of Accounting and Marketing</a:t>
            </a:r>
          </a:p>
          <a:p>
            <a:pPr marL="342846" indent="-342846">
              <a:buFont typeface="Wingdings" panose="05000000000000000000" pitchFamily="2" charset="2"/>
              <a:buChar char="Ø"/>
              <a:defRPr/>
            </a:pPr>
            <a:r>
              <a:rPr lang="en-IN" sz="2000" u="sng" dirty="0">
                <a:solidFill>
                  <a:srgbClr val="7030A0"/>
                </a:solidFill>
              </a:rPr>
              <a:t>International Journal of Accounting Research </a:t>
            </a:r>
          </a:p>
          <a:p>
            <a:pPr>
              <a:defRPr/>
            </a:pPr>
            <a:endParaRPr lang="en-US" sz="2000" u="sng" dirty="0">
              <a:solidFill>
                <a:srgbClr val="002060"/>
              </a:solidFill>
            </a:endParaRPr>
          </a:p>
        </p:txBody>
      </p:sp>
      <p:sp>
        <p:nvSpPr>
          <p:cNvPr id="4" name="TextBox 3"/>
          <p:cNvSpPr txBox="1"/>
          <p:nvPr/>
        </p:nvSpPr>
        <p:spPr>
          <a:xfrm>
            <a:off x="1564140" y="1589438"/>
            <a:ext cx="3357802" cy="402218"/>
          </a:xfrm>
          <a:prstGeom prst="rect">
            <a:avLst/>
          </a:prstGeom>
          <a:noFill/>
        </p:spPr>
        <p:txBody>
          <a:bodyPr wrap="square" lIns="63048" tIns="31524" rIns="63048" bIns="31524" rtlCol="0">
            <a:spAutoFit/>
          </a:bodyPr>
          <a:lstStyle/>
          <a:p>
            <a:r>
              <a:rPr lang="en-US" sz="2200" dirty="0">
                <a:solidFill>
                  <a:srgbClr val="0070C0"/>
                </a:solidFill>
                <a:latin typeface="Times New Roman" pitchFamily="18" charset="0"/>
                <a:cs typeface="Times New Roman" pitchFamily="18" charset="0"/>
              </a:rPr>
              <a:t>Related Journals</a:t>
            </a:r>
          </a:p>
        </p:txBody>
      </p:sp>
      <p:pic>
        <p:nvPicPr>
          <p:cNvPr id="3074"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D:\EB_MEMBERS_IMAGES_UNIVERSITY LOGOS\JAMK\JAMK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3861048"/>
            <a:ext cx="305992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3771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075987"/>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marL="342900" indent="-342900">
              <a:buFont typeface="Wingdings" pitchFamily="2" charset="2"/>
              <a:buChar char="Ø"/>
              <a:defRPr/>
            </a:pPr>
            <a:r>
              <a:rPr lang="en-IN" sz="2200" dirty="0"/>
              <a:t>2nd International Conference on Business Economics and Management</a:t>
            </a:r>
            <a:endParaRPr lang="en-US" sz="2200" dirty="0">
              <a:latin typeface="Footlight MT Light" panose="0204060206030A020304" pitchFamily="18" charset="0"/>
            </a:endParaRPr>
          </a:p>
        </p:txBody>
      </p:sp>
      <p:pic>
        <p:nvPicPr>
          <p:cNvPr id="5"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411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p:txBody>
          <a:bodyPr/>
          <a:lstStyle/>
          <a:p>
            <a:endParaRPr lang="en-US" smtClean="0"/>
          </a:p>
        </p:txBody>
      </p:sp>
      <p:pic>
        <p:nvPicPr>
          <p:cNvPr id="2662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88778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720080"/>
          </a:xfrm>
        </p:spPr>
        <p:txBody>
          <a:bodyPr>
            <a:normAutofit fontScale="90000"/>
          </a:bodyPr>
          <a:lstStyle/>
          <a:p>
            <a:r>
              <a:rPr lang="en-IN" b="1" dirty="0" smtClean="0"/>
              <a:t/>
            </a:r>
            <a:br>
              <a:rPr lang="en-IN" b="1" dirty="0" smtClean="0"/>
            </a:br>
            <a:r>
              <a:rPr lang="en-IN" sz="4000" b="1" dirty="0" smtClean="0">
                <a:latin typeface="Times New Roman" pitchFamily="18" charset="0"/>
                <a:cs typeface="Times New Roman" pitchFamily="18" charset="0"/>
              </a:rPr>
              <a:t>Executive Editor</a:t>
            </a:r>
            <a:r>
              <a:rPr lang="en-IN" sz="4000" dirty="0" smtClean="0">
                <a:latin typeface="Times New Roman" pitchFamily="18" charset="0"/>
                <a:cs typeface="Times New Roman" pitchFamily="18" charset="0"/>
              </a:rPr>
              <a:t/>
            </a:r>
            <a:br>
              <a:rPr lang="en-IN" sz="4000" dirty="0" smtClean="0">
                <a:latin typeface="Times New Roman" pitchFamily="18" charset="0"/>
                <a:cs typeface="Times New Roman" pitchFamily="18" charset="0"/>
              </a:rPr>
            </a:b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4834880" cy="4525963"/>
          </a:xfrm>
        </p:spPr>
        <p:txBody>
          <a:bodyPr>
            <a:normAutofit/>
          </a:bodyPr>
          <a:lstStyle/>
          <a:p>
            <a:pPr>
              <a:lnSpc>
                <a:spcPct val="150000"/>
              </a:lnSpc>
            </a:pPr>
            <a:r>
              <a:rPr lang="en-IN" sz="2300" b="1" dirty="0" smtClean="0">
                <a:latin typeface="Times New Roman" pitchFamily="18" charset="0"/>
                <a:cs typeface="Times New Roman" pitchFamily="18" charset="0"/>
              </a:rPr>
              <a:t>James </a:t>
            </a:r>
            <a:r>
              <a:rPr lang="en-IN" sz="2300" b="1" dirty="0">
                <a:latin typeface="Times New Roman" pitchFamily="18" charset="0"/>
                <a:cs typeface="Times New Roman" pitchFamily="18" charset="0"/>
              </a:rPr>
              <a:t>R </a:t>
            </a:r>
            <a:r>
              <a:rPr lang="en-IN" sz="2300" b="1" dirty="0" err="1" smtClean="0">
                <a:latin typeface="Times New Roman" pitchFamily="18" charset="0"/>
                <a:cs typeface="Times New Roman" pitchFamily="18" charset="0"/>
              </a:rPr>
              <a:t>Forcier</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Professor</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err="1">
                <a:latin typeface="Times New Roman" pitchFamily="18" charset="0"/>
                <a:cs typeface="Times New Roman" pitchFamily="18" charset="0"/>
              </a:rPr>
              <a:t>Hult</a:t>
            </a:r>
            <a:r>
              <a:rPr lang="en-IN" sz="2300" dirty="0">
                <a:latin typeface="Times New Roman" pitchFamily="18" charset="0"/>
                <a:cs typeface="Times New Roman" pitchFamily="18" charset="0"/>
              </a:rPr>
              <a:t> International Business School</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USA</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Tel: 415-292-0694</a:t>
            </a:r>
          </a:p>
        </p:txBody>
      </p:sp>
      <p:pic>
        <p:nvPicPr>
          <p:cNvPr id="1026" name="Picture 2" descr="D:\EB_MEMBERS_IMAGES_UNIVERSITY LOGOS\JAMK\JAMES FORCIER\journal-of-accounting-marketing-james-r-forcier-65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755219"/>
            <a:ext cx="2088232" cy="224984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EB_MEMBERS_IMAGES_UNIVERSITY LOGOS\JAMK\JAMES FORCIER\hult-international-business-school-244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4778215"/>
            <a:ext cx="1800200"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5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b="1" dirty="0" smtClean="0">
                <a:solidFill>
                  <a:schemeClr val="accent2"/>
                </a:solidFill>
                <a:latin typeface="Times New Roman" pitchFamily="18" charset="0"/>
                <a:cs typeface="Times New Roman" pitchFamily="18" charset="0"/>
              </a:rPr>
              <a:t>Biography</a:t>
            </a:r>
            <a:endParaRPr lang="en-IN" dirty="0"/>
          </a:p>
        </p:txBody>
      </p:sp>
      <p:sp>
        <p:nvSpPr>
          <p:cNvPr id="3" name="Content Placeholder 2"/>
          <p:cNvSpPr>
            <a:spLocks noGrp="1"/>
          </p:cNvSpPr>
          <p:nvPr>
            <p:ph idx="1"/>
          </p:nvPr>
        </p:nvSpPr>
        <p:spPr>
          <a:xfrm>
            <a:off x="251520" y="1268760"/>
            <a:ext cx="8568952" cy="5184576"/>
          </a:xfrm>
        </p:spPr>
        <p:txBody>
          <a:bodyPr>
            <a:noAutofit/>
          </a:bodyPr>
          <a:lstStyle/>
          <a:p>
            <a:pPr algn="just">
              <a:lnSpc>
                <a:spcPct val="150000"/>
              </a:lnSpc>
            </a:pPr>
            <a:r>
              <a:rPr lang="en-IN" sz="2300" dirty="0">
                <a:latin typeface="Times New Roman" pitchFamily="18" charset="0"/>
                <a:cs typeface="Times New Roman" pitchFamily="18" charset="0"/>
              </a:rPr>
              <a:t>James </a:t>
            </a:r>
            <a:r>
              <a:rPr lang="en-IN" sz="2300" dirty="0" err="1">
                <a:latin typeface="Times New Roman" pitchFamily="18" charset="0"/>
                <a:cs typeface="Times New Roman" pitchFamily="18" charset="0"/>
              </a:rPr>
              <a:t>Forcier</a:t>
            </a:r>
            <a:r>
              <a:rPr lang="en-IN" sz="2300" dirty="0">
                <a:latin typeface="Times New Roman" pitchFamily="18" charset="0"/>
                <a:cs typeface="Times New Roman" pitchFamily="18" charset="0"/>
              </a:rPr>
              <a:t> is professor of economics and business strategy at </a:t>
            </a:r>
            <a:r>
              <a:rPr lang="en-IN" sz="2300" dirty="0" err="1">
                <a:latin typeface="Times New Roman" pitchFamily="18" charset="0"/>
                <a:cs typeface="Times New Roman" pitchFamily="18" charset="0"/>
              </a:rPr>
              <a:t>Hult</a:t>
            </a:r>
            <a:r>
              <a:rPr lang="en-IN" sz="2300" dirty="0">
                <a:latin typeface="Times New Roman" pitchFamily="18" charset="0"/>
                <a:cs typeface="Times New Roman" pitchFamily="18" charset="0"/>
              </a:rPr>
              <a:t> International Business School and managing director of Bay Analytics, a business consultancy which serves such firms as AT&amp;T, Cisco Systems, and </a:t>
            </a:r>
            <a:r>
              <a:rPr lang="en-IN" sz="2300" dirty="0" err="1">
                <a:latin typeface="Times New Roman" pitchFamily="18" charset="0"/>
                <a:cs typeface="Times New Roman" pitchFamily="18" charset="0"/>
              </a:rPr>
              <a:t>VISA.Former</a:t>
            </a:r>
            <a:r>
              <a:rPr lang="en-IN" sz="2300" dirty="0">
                <a:latin typeface="Times New Roman" pitchFamily="18" charset="0"/>
                <a:cs typeface="Times New Roman" pitchFamily="18" charset="0"/>
              </a:rPr>
              <a:t> CEO of the Holtz Company, </a:t>
            </a:r>
            <a:r>
              <a:rPr lang="en-IN" sz="2300" dirty="0" err="1">
                <a:latin typeface="Times New Roman" pitchFamily="18" charset="0"/>
                <a:cs typeface="Times New Roman" pitchFamily="18" charset="0"/>
              </a:rPr>
              <a:t>Alion</a:t>
            </a:r>
            <a:r>
              <a:rPr lang="en-IN" sz="2300" dirty="0">
                <a:latin typeface="Times New Roman" pitchFamily="18" charset="0"/>
                <a:cs typeface="Times New Roman" pitchFamily="18" charset="0"/>
              </a:rPr>
              <a:t> Pharmaceuticals, and GNS </a:t>
            </a:r>
            <a:r>
              <a:rPr lang="en-IN" sz="2300" dirty="0" smtClean="0">
                <a:latin typeface="Times New Roman" pitchFamily="18" charset="0"/>
                <a:cs typeface="Times New Roman" pitchFamily="18" charset="0"/>
              </a:rPr>
              <a:t>Security</a:t>
            </a:r>
            <a:r>
              <a:rPr lang="en-IN" sz="2300" dirty="0">
                <a:latin typeface="Times New Roman" pitchFamily="18" charset="0"/>
                <a:cs typeface="Times New Roman" pitchFamily="18" charset="0"/>
              </a:rPr>
              <a:t>.</a:t>
            </a:r>
            <a:endParaRPr lang="en-IN" sz="2300" dirty="0" smtClean="0">
              <a:latin typeface="Times New Roman" pitchFamily="18" charset="0"/>
              <a:cs typeface="Times New Roman" pitchFamily="18" charset="0"/>
            </a:endParaRPr>
          </a:p>
          <a:p>
            <a:pPr algn="just">
              <a:lnSpc>
                <a:spcPct val="150000"/>
              </a:lnSpc>
            </a:pPr>
            <a:r>
              <a:rPr lang="en-IN" sz="2300" dirty="0" err="1" smtClean="0">
                <a:latin typeface="Times New Roman" pitchFamily="18" charset="0"/>
                <a:cs typeface="Times New Roman" pitchFamily="18" charset="0"/>
              </a:rPr>
              <a:t>Dr</a:t>
            </a:r>
            <a:r>
              <a:rPr lang="en-IN" sz="2300" dirty="0" err="1">
                <a:latin typeface="Times New Roman" pitchFamily="18" charset="0"/>
                <a:cs typeface="Times New Roman" pitchFamily="18" charset="0"/>
              </a:rPr>
              <a:t>.</a:t>
            </a:r>
            <a:r>
              <a:rPr lang="en-IN" sz="2300" dirty="0">
                <a:latin typeface="Times New Roman" pitchFamily="18" charset="0"/>
                <a:cs typeface="Times New Roman" pitchFamily="18" charset="0"/>
              </a:rPr>
              <a:t> </a:t>
            </a:r>
            <a:r>
              <a:rPr lang="en-IN" sz="2300" dirty="0" err="1">
                <a:latin typeface="Times New Roman" pitchFamily="18" charset="0"/>
                <a:cs typeface="Times New Roman" pitchFamily="18" charset="0"/>
              </a:rPr>
              <a:t>Forcier</a:t>
            </a:r>
            <a:r>
              <a:rPr lang="en-IN" sz="2300" dirty="0">
                <a:latin typeface="Times New Roman" pitchFamily="18" charset="0"/>
                <a:cs typeface="Times New Roman" pitchFamily="18" charset="0"/>
              </a:rPr>
              <a:t> is a member of the American Economic Association and the National Association for Business Economics. </a:t>
            </a:r>
            <a:r>
              <a:rPr lang="en-IN" sz="2300" dirty="0" smtClean="0">
                <a:latin typeface="Times New Roman" pitchFamily="18" charset="0"/>
                <a:cs typeface="Times New Roman" pitchFamily="18" charset="0"/>
              </a:rPr>
              <a:t>His research </a:t>
            </a:r>
            <a:r>
              <a:rPr lang="en-IN" sz="2300" dirty="0" err="1" smtClean="0">
                <a:latin typeface="Times New Roman" pitchFamily="18" charset="0"/>
                <a:cs typeface="Times New Roman" pitchFamily="18" charset="0"/>
              </a:rPr>
              <a:t>centers</a:t>
            </a:r>
            <a:r>
              <a:rPr lang="en-IN" sz="2300" dirty="0" smtClean="0">
                <a:latin typeface="Times New Roman" pitchFamily="18" charset="0"/>
                <a:cs typeface="Times New Roman" pitchFamily="18" charset="0"/>
              </a:rPr>
              <a:t> around strengthening decision-making effectiveness through the use of economic tools, with particular emphasis on maximizing factor productivity. </a:t>
            </a:r>
          </a:p>
          <a:p>
            <a:pPr algn="just">
              <a:lnSpc>
                <a:spcPct val="150000"/>
              </a:lnSpc>
            </a:pP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214791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5976664"/>
          </a:xfrm>
        </p:spPr>
        <p:txBody>
          <a:bodyPr>
            <a:normAutofit/>
          </a:bodyPr>
          <a:lstStyle/>
          <a:p>
            <a:pPr algn="just">
              <a:lnSpc>
                <a:spcPct val="150000"/>
              </a:lnSpc>
            </a:pPr>
            <a:r>
              <a:rPr lang="en-IN" sz="2300" dirty="0" err="1" smtClean="0">
                <a:latin typeface="Times New Roman" pitchFamily="18" charset="0"/>
                <a:cs typeface="Times New Roman" pitchFamily="18" charset="0"/>
              </a:rPr>
              <a:t>Dr.</a:t>
            </a:r>
            <a:r>
              <a:rPr lang="en-IN" sz="2300" dirty="0" smtClean="0">
                <a:latin typeface="Times New Roman" pitchFamily="18" charset="0"/>
                <a:cs typeface="Times New Roman" pitchFamily="18" charset="0"/>
              </a:rPr>
              <a:t> </a:t>
            </a:r>
            <a:r>
              <a:rPr lang="en-IN" sz="2300" dirty="0" err="1" smtClean="0">
                <a:latin typeface="Times New Roman" pitchFamily="18" charset="0"/>
                <a:cs typeface="Times New Roman" pitchFamily="18" charset="0"/>
              </a:rPr>
              <a:t>Forcier’s</a:t>
            </a:r>
            <a:r>
              <a:rPr lang="en-IN" sz="2300" dirty="0" smtClean="0">
                <a:latin typeface="Times New Roman" pitchFamily="18" charset="0"/>
                <a:cs typeface="Times New Roman" pitchFamily="18" charset="0"/>
              </a:rPr>
              <a:t> work has been cited in The Boston Globe, BusinessWeek online, InformationWeek and Reuters, and he has appeared on CBS News, Fox News, NBC Nightly News, and NPR’s “All Things Considered” and “Morning Edition” programs.</a:t>
            </a:r>
          </a:p>
          <a:p>
            <a:pPr algn="just">
              <a:lnSpc>
                <a:spcPct val="150000"/>
              </a:lnSpc>
            </a:pPr>
            <a:r>
              <a:rPr lang="en-IN" sz="2300" dirty="0" smtClean="0">
                <a:latin typeface="Times New Roman" pitchFamily="18" charset="0"/>
                <a:cs typeface="Times New Roman" pitchFamily="18" charset="0"/>
              </a:rPr>
              <a:t> </a:t>
            </a:r>
            <a:r>
              <a:rPr lang="en-IN" sz="2300" dirty="0" err="1" smtClean="0">
                <a:latin typeface="Times New Roman" pitchFamily="18" charset="0"/>
                <a:cs typeface="Times New Roman" pitchFamily="18" charset="0"/>
              </a:rPr>
              <a:t>Dr.</a:t>
            </a:r>
            <a:r>
              <a:rPr lang="en-IN" sz="2300" dirty="0" smtClean="0">
                <a:latin typeface="Times New Roman" pitchFamily="18" charset="0"/>
                <a:cs typeface="Times New Roman" pitchFamily="18" charset="0"/>
              </a:rPr>
              <a:t> </a:t>
            </a:r>
            <a:r>
              <a:rPr lang="en-IN" sz="2300" dirty="0" err="1" smtClean="0">
                <a:latin typeface="Times New Roman" pitchFamily="18" charset="0"/>
                <a:cs typeface="Times New Roman" pitchFamily="18" charset="0"/>
              </a:rPr>
              <a:t>Forcier</a:t>
            </a:r>
            <a:r>
              <a:rPr lang="en-IN" sz="2300" dirty="0" smtClean="0">
                <a:latin typeface="Times New Roman" pitchFamily="18" charset="0"/>
                <a:cs typeface="Times New Roman" pitchFamily="18" charset="0"/>
              </a:rPr>
              <a:t> received his master’s and doctoral degrees from the University of Southern California </a:t>
            </a:r>
          </a:p>
          <a:p>
            <a:pPr algn="just">
              <a:lnSpc>
                <a:spcPct val="150000"/>
              </a:lnSpc>
            </a:pPr>
            <a:r>
              <a:rPr lang="en-IN" sz="2300" dirty="0" smtClean="0">
                <a:latin typeface="Times New Roman" pitchFamily="18" charset="0"/>
                <a:cs typeface="Times New Roman" pitchFamily="18" charset="0"/>
              </a:rPr>
              <a:t>He received his bachelor’s degree from the University of California at Los Angeles.</a:t>
            </a:r>
          </a:p>
          <a:p>
            <a:pPr algn="just">
              <a:lnSpc>
                <a:spcPct val="150000"/>
              </a:lnSpc>
            </a:pP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19582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IN" b="1" dirty="0" smtClean="0">
                <a:solidFill>
                  <a:schemeClr val="accent2"/>
                </a:solidFill>
                <a:latin typeface="Times New Roman" pitchFamily="18" charset="0"/>
                <a:cs typeface="Times New Roman" pitchFamily="18" charset="0"/>
              </a:rPr>
              <a:t>Research Interests</a:t>
            </a:r>
            <a:endParaRPr lang="en-IN" dirty="0"/>
          </a:p>
        </p:txBody>
      </p:sp>
      <p:sp>
        <p:nvSpPr>
          <p:cNvPr id="3" name="Content Placeholder 2"/>
          <p:cNvSpPr>
            <a:spLocks noGrp="1"/>
          </p:cNvSpPr>
          <p:nvPr>
            <p:ph idx="1"/>
          </p:nvPr>
        </p:nvSpPr>
        <p:spPr>
          <a:xfrm>
            <a:off x="323528" y="1340768"/>
            <a:ext cx="8568952" cy="5184576"/>
          </a:xfrm>
        </p:spPr>
        <p:txBody>
          <a:bodyPr>
            <a:normAutofit/>
          </a:bodyPr>
          <a:lstStyle/>
          <a:p>
            <a:pPr algn="just">
              <a:lnSpc>
                <a:spcPct val="150000"/>
              </a:lnSpc>
            </a:pPr>
            <a:r>
              <a:rPr lang="en-IN" sz="2300" dirty="0" err="1" smtClean="0">
                <a:latin typeface="Times New Roman" pitchFamily="18" charset="0"/>
                <a:cs typeface="Times New Roman" pitchFamily="18" charset="0"/>
              </a:rPr>
              <a:t>Dr.</a:t>
            </a:r>
            <a:r>
              <a:rPr lang="en-IN" sz="2300" dirty="0" smtClean="0">
                <a:latin typeface="Times New Roman" pitchFamily="18" charset="0"/>
                <a:cs typeface="Times New Roman" pitchFamily="18" charset="0"/>
              </a:rPr>
              <a:t> </a:t>
            </a:r>
            <a:r>
              <a:rPr lang="en-IN" sz="2300" dirty="0" err="1" smtClean="0">
                <a:latin typeface="Times New Roman" pitchFamily="18" charset="0"/>
                <a:cs typeface="Times New Roman" pitchFamily="18" charset="0"/>
              </a:rPr>
              <a:t>Forcier</a:t>
            </a:r>
            <a:r>
              <a:rPr lang="en-IN" sz="2300" dirty="0" smtClean="0">
                <a:latin typeface="Times New Roman" pitchFamily="18" charset="0"/>
                <a:cs typeface="Times New Roman" pitchFamily="18" charset="0"/>
              </a:rPr>
              <a:t>  is an Economic </a:t>
            </a:r>
            <a:r>
              <a:rPr lang="en-IN" sz="2300" dirty="0">
                <a:latin typeface="Times New Roman" pitchFamily="18" charset="0"/>
                <a:cs typeface="Times New Roman" pitchFamily="18" charset="0"/>
              </a:rPr>
              <a:t>strategist with three decades of experience in </a:t>
            </a:r>
            <a:endParaRPr lang="en-IN" sz="2300" dirty="0" smtClean="0">
              <a:latin typeface="Times New Roman" pitchFamily="18" charset="0"/>
              <a:cs typeface="Times New Roman" pitchFamily="18" charset="0"/>
            </a:endParaRPr>
          </a:p>
          <a:p>
            <a:pPr algn="just">
              <a:lnSpc>
                <a:spcPct val="150000"/>
              </a:lnSpc>
            </a:pPr>
            <a:r>
              <a:rPr lang="en-IN" sz="2300" dirty="0">
                <a:latin typeface="Times New Roman" pitchFamily="18" charset="0"/>
                <a:cs typeface="Times New Roman" pitchFamily="18" charset="0"/>
              </a:rPr>
              <a:t>B</a:t>
            </a:r>
            <a:r>
              <a:rPr lang="en-IN" sz="2300" dirty="0" smtClean="0">
                <a:latin typeface="Times New Roman" pitchFamily="18" charset="0"/>
                <a:cs typeface="Times New Roman" pitchFamily="18" charset="0"/>
              </a:rPr>
              <a:t>usiness analysis</a:t>
            </a:r>
          </a:p>
          <a:p>
            <a:pPr algn="just">
              <a:lnSpc>
                <a:spcPct val="150000"/>
              </a:lnSpc>
            </a:pPr>
            <a:r>
              <a:rPr lang="en-IN" sz="2300" dirty="0" smtClean="0">
                <a:latin typeface="Times New Roman" pitchFamily="18" charset="0"/>
                <a:cs typeface="Times New Roman" pitchFamily="18" charset="0"/>
              </a:rPr>
              <a:t>Business Development</a:t>
            </a:r>
          </a:p>
          <a:p>
            <a:pPr algn="just">
              <a:lnSpc>
                <a:spcPct val="150000"/>
              </a:lnSpc>
            </a:pPr>
            <a:r>
              <a:rPr lang="en-IN" sz="2300" dirty="0" smtClean="0">
                <a:latin typeface="Times New Roman" pitchFamily="18" charset="0"/>
                <a:cs typeface="Times New Roman" pitchFamily="18" charset="0"/>
              </a:rPr>
              <a:t>Business Positioning</a:t>
            </a:r>
            <a:r>
              <a:rPr lang="en-IN" sz="2300" dirty="0">
                <a:latin typeface="Times New Roman" pitchFamily="18" charset="0"/>
                <a:cs typeface="Times New Roman" pitchFamily="18" charset="0"/>
              </a:rPr>
              <a:t>.</a:t>
            </a:r>
          </a:p>
        </p:txBody>
      </p:sp>
    </p:spTree>
    <p:extLst>
      <p:ext uri="{BB962C8B-B14F-4D97-AF65-F5344CB8AC3E}">
        <p14:creationId xmlns:p14="http://schemas.microsoft.com/office/powerpoint/2010/main" val="3228717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792088"/>
          </a:xfrm>
        </p:spPr>
        <p:txBody>
          <a:bodyPr>
            <a:normAutofit fontScale="90000"/>
          </a:bodyPr>
          <a:lstStyle/>
          <a:p>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Business analysis</a:t>
            </a:r>
            <a:br>
              <a:rPr lang="en-IN" dirty="0" smtClean="0">
                <a:latin typeface="Times New Roman" pitchFamily="18" charset="0"/>
                <a:cs typeface="Times New Roman" pitchFamily="18" charset="0"/>
              </a:rPr>
            </a:br>
            <a:endParaRPr lang="en-IN" dirty="0"/>
          </a:p>
        </p:txBody>
      </p:sp>
      <p:sp>
        <p:nvSpPr>
          <p:cNvPr id="3" name="Content Placeholder 2"/>
          <p:cNvSpPr>
            <a:spLocks noGrp="1"/>
          </p:cNvSpPr>
          <p:nvPr>
            <p:ph idx="1"/>
          </p:nvPr>
        </p:nvSpPr>
        <p:spPr>
          <a:xfrm>
            <a:off x="323528" y="1124744"/>
            <a:ext cx="8568952" cy="5400600"/>
          </a:xfrm>
        </p:spPr>
        <p:txBody>
          <a:bodyPr>
            <a:normAutofit/>
          </a:bodyPr>
          <a:lstStyle/>
          <a:p>
            <a:pPr algn="just">
              <a:lnSpc>
                <a:spcPct val="150000"/>
              </a:lnSpc>
            </a:pPr>
            <a:r>
              <a:rPr lang="en-IN" sz="2300" dirty="0" smtClean="0">
                <a:latin typeface="Times New Roman" pitchFamily="18" charset="0"/>
                <a:cs typeface="Times New Roman" pitchFamily="18" charset="0"/>
              </a:rPr>
              <a:t>Business Analysis is the practice of enabling change in an organizational context, by defining needs and recommending solutions that deliver value to stakeholders. </a:t>
            </a:r>
          </a:p>
          <a:p>
            <a:pPr algn="just">
              <a:lnSpc>
                <a:spcPct val="150000"/>
              </a:lnSpc>
            </a:pPr>
            <a:r>
              <a:rPr lang="en-IN" sz="2300" dirty="0" smtClean="0">
                <a:latin typeface="Times New Roman" pitchFamily="18" charset="0"/>
                <a:cs typeface="Times New Roman" pitchFamily="18" charset="0"/>
              </a:rPr>
              <a:t>It is a disciplined approach for introducing and managing change to organizations, whether they are for-profit businesses, governments, or non-profits.</a:t>
            </a:r>
          </a:p>
          <a:p>
            <a:pPr algn="just">
              <a:lnSpc>
                <a:spcPct val="150000"/>
              </a:lnSpc>
            </a:pPr>
            <a:r>
              <a:rPr lang="en-IN" sz="2300" dirty="0" smtClean="0">
                <a:latin typeface="Times New Roman" pitchFamily="18" charset="0"/>
                <a:cs typeface="Times New Roman" pitchFamily="18" charset="0"/>
              </a:rPr>
              <a:t>Business analysis is used to identify and articulate the need for change in how organizations work, and to facilitate that change. </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1474785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850106"/>
          </a:xfrm>
        </p:spPr>
        <p:txBody>
          <a:bodyPr>
            <a:normAutofit/>
          </a:bodyPr>
          <a:lstStyle/>
          <a:p>
            <a:r>
              <a:rPr lang="en-US" sz="3600" dirty="0" smtClean="0">
                <a:latin typeface="Times New Roman" pitchFamily="18" charset="0"/>
                <a:cs typeface="Times New Roman" pitchFamily="18" charset="0"/>
              </a:rPr>
              <a:t>Business Analysis Approach</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395536" y="1196752"/>
            <a:ext cx="8291264" cy="5328592"/>
          </a:xfrm>
        </p:spPr>
        <p:txBody>
          <a:bodyPr>
            <a:normAutofit/>
          </a:bodyPr>
          <a:lstStyle/>
          <a:p>
            <a:pPr marL="0" indent="0" algn="just">
              <a:lnSpc>
                <a:spcPct val="150000"/>
              </a:lnSpc>
              <a:buNone/>
            </a:pPr>
            <a:r>
              <a:rPr lang="en-US" sz="2300" dirty="0" smtClean="0">
                <a:latin typeface="Times New Roman" pitchFamily="18" charset="0"/>
                <a:cs typeface="Times New Roman" pitchFamily="18" charset="0"/>
              </a:rPr>
              <a:t>1. </a:t>
            </a:r>
            <a:r>
              <a:rPr lang="en-US" sz="2300" b="1" dirty="0" smtClean="0">
                <a:latin typeface="Times New Roman" pitchFamily="18" charset="0"/>
                <a:cs typeface="Times New Roman" pitchFamily="18" charset="0"/>
              </a:rPr>
              <a:t>Start with the Type of Project…</a:t>
            </a:r>
          </a:p>
          <a:p>
            <a:pPr lvl="1" algn="just">
              <a:lnSpc>
                <a:spcPct val="150000"/>
              </a:lnSpc>
            </a:pPr>
            <a:r>
              <a:rPr lang="en-US" sz="2300" dirty="0" smtClean="0">
                <a:latin typeface="Times New Roman" pitchFamily="18" charset="0"/>
                <a:cs typeface="Times New Roman" pitchFamily="18" charset="0"/>
              </a:rPr>
              <a:t>Feasibility studies</a:t>
            </a:r>
          </a:p>
          <a:p>
            <a:pPr lvl="1" algn="just">
              <a:lnSpc>
                <a:spcPct val="150000"/>
              </a:lnSpc>
            </a:pPr>
            <a:r>
              <a:rPr lang="en-US" sz="2300" dirty="0" smtClean="0">
                <a:latin typeface="Times New Roman" pitchFamily="18" charset="0"/>
                <a:cs typeface="Times New Roman" pitchFamily="18" charset="0"/>
              </a:rPr>
              <a:t>Process improvement</a:t>
            </a:r>
          </a:p>
          <a:p>
            <a:pPr lvl="1" algn="just">
              <a:lnSpc>
                <a:spcPct val="150000"/>
              </a:lnSpc>
            </a:pPr>
            <a:r>
              <a:rPr lang="en-US" sz="2300" dirty="0" smtClean="0">
                <a:latin typeface="Times New Roman" pitchFamily="18" charset="0"/>
                <a:cs typeface="Times New Roman" pitchFamily="18" charset="0"/>
              </a:rPr>
              <a:t>Organizational change</a:t>
            </a:r>
          </a:p>
          <a:p>
            <a:pPr lvl="1" algn="just">
              <a:lnSpc>
                <a:spcPct val="150000"/>
              </a:lnSpc>
            </a:pPr>
            <a:r>
              <a:rPr lang="en-US" sz="2300" dirty="0" smtClean="0">
                <a:latin typeface="Times New Roman" pitchFamily="18" charset="0"/>
                <a:cs typeface="Times New Roman" pitchFamily="18" charset="0"/>
              </a:rPr>
              <a:t>New software development (in-house)</a:t>
            </a:r>
          </a:p>
          <a:p>
            <a:pPr lvl="1" algn="just">
              <a:lnSpc>
                <a:spcPct val="150000"/>
              </a:lnSpc>
            </a:pPr>
            <a:r>
              <a:rPr lang="en-US" sz="2300" dirty="0" smtClean="0">
                <a:latin typeface="Times New Roman" pitchFamily="18" charset="0"/>
                <a:cs typeface="Times New Roman" pitchFamily="18" charset="0"/>
              </a:rPr>
              <a:t>Outsourced new software development</a:t>
            </a:r>
          </a:p>
          <a:p>
            <a:pPr lvl="1" algn="just">
              <a:lnSpc>
                <a:spcPct val="150000"/>
              </a:lnSpc>
            </a:pPr>
            <a:r>
              <a:rPr lang="en-US" sz="2300" dirty="0" smtClean="0">
                <a:latin typeface="Times New Roman" pitchFamily="18" charset="0"/>
                <a:cs typeface="Times New Roman" pitchFamily="18" charset="0"/>
              </a:rPr>
              <a:t>Software maintenance or enhancement</a:t>
            </a:r>
          </a:p>
          <a:p>
            <a:pPr lvl="1" algn="just">
              <a:lnSpc>
                <a:spcPct val="150000"/>
              </a:lnSpc>
            </a:pPr>
            <a:r>
              <a:rPr lang="en-US" sz="2300" dirty="0" smtClean="0">
                <a:latin typeface="Times New Roman" pitchFamily="18" charset="0"/>
                <a:cs typeface="Times New Roman" pitchFamily="18" charset="0"/>
              </a:rPr>
              <a:t>Software package selection</a:t>
            </a:r>
          </a:p>
          <a:p>
            <a:pPr lvl="1" algn="just">
              <a:lnSpc>
                <a:spcPct val="150000"/>
              </a:lnSpc>
            </a:pPr>
            <a:endParaRPr lang="en-US" sz="23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3673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496944" cy="6192688"/>
          </a:xfrm>
        </p:spPr>
        <p:txBody>
          <a:bodyPr>
            <a:normAutofit/>
          </a:bodyPr>
          <a:lstStyle/>
          <a:p>
            <a:pPr lvl="1" algn="just">
              <a:lnSpc>
                <a:spcPct val="170000"/>
              </a:lnSpc>
              <a:buFont typeface="Arial" pitchFamily="34" charset="0"/>
              <a:buChar char="•"/>
            </a:pPr>
            <a:r>
              <a:rPr lang="en-US" sz="2300" dirty="0" smtClean="0">
                <a:latin typeface="Times New Roman" pitchFamily="18" charset="0"/>
                <a:cs typeface="Times New Roman" pitchFamily="18" charset="0"/>
              </a:rPr>
              <a:t>Methodology affects most planning elements</a:t>
            </a:r>
          </a:p>
          <a:p>
            <a:pPr lvl="3" algn="just">
              <a:lnSpc>
                <a:spcPct val="170000"/>
              </a:lnSpc>
            </a:pPr>
            <a:r>
              <a:rPr lang="en-US" sz="2300" dirty="0" smtClean="0">
                <a:latin typeface="Times New Roman" pitchFamily="18" charset="0"/>
                <a:cs typeface="Times New Roman" pitchFamily="18" charset="0"/>
              </a:rPr>
              <a:t>Pre-Set </a:t>
            </a:r>
            <a:r>
              <a:rPr lang="en-US" sz="2300" dirty="0" err="1" smtClean="0">
                <a:latin typeface="Times New Roman" pitchFamily="18" charset="0"/>
                <a:cs typeface="Times New Roman" pitchFamily="18" charset="0"/>
              </a:rPr>
              <a:t>vs</a:t>
            </a:r>
            <a:r>
              <a:rPr lang="en-US" sz="2300" dirty="0" smtClean="0">
                <a:latin typeface="Times New Roman" pitchFamily="18" charset="0"/>
                <a:cs typeface="Times New Roman" pitchFamily="18" charset="0"/>
              </a:rPr>
              <a:t> Open to Tailoring?</a:t>
            </a:r>
          </a:p>
          <a:p>
            <a:pPr lvl="3" algn="just">
              <a:lnSpc>
                <a:spcPct val="170000"/>
              </a:lnSpc>
            </a:pPr>
            <a:r>
              <a:rPr lang="en-US" sz="2300" dirty="0" smtClean="0">
                <a:latin typeface="Times New Roman" pitchFamily="18" charset="0"/>
                <a:cs typeface="Times New Roman" pitchFamily="18" charset="0"/>
              </a:rPr>
              <a:t>Plan-driven </a:t>
            </a:r>
            <a:r>
              <a:rPr lang="en-US" sz="2300" dirty="0" err="1" smtClean="0">
                <a:latin typeface="Times New Roman" pitchFamily="18" charset="0"/>
                <a:cs typeface="Times New Roman" pitchFamily="18" charset="0"/>
              </a:rPr>
              <a:t>vs</a:t>
            </a:r>
            <a:r>
              <a:rPr lang="en-US" sz="2300" dirty="0" smtClean="0">
                <a:latin typeface="Times New Roman" pitchFamily="18" charset="0"/>
                <a:cs typeface="Times New Roman" pitchFamily="18" charset="0"/>
              </a:rPr>
              <a:t> Change-driven?</a:t>
            </a:r>
          </a:p>
          <a:p>
            <a:pPr marL="400050" lvl="1" indent="0" algn="just">
              <a:lnSpc>
                <a:spcPct val="170000"/>
              </a:lnSpc>
              <a:buNone/>
            </a:pPr>
            <a:r>
              <a:rPr lang="en-US" sz="2300" b="1" dirty="0" smtClean="0">
                <a:latin typeface="Times New Roman" pitchFamily="18" charset="0"/>
                <a:cs typeface="Times New Roman" pitchFamily="18" charset="0"/>
              </a:rPr>
              <a:t>Elements:</a:t>
            </a:r>
          </a:p>
          <a:p>
            <a:pPr marL="857250" lvl="1" indent="-457200" algn="just">
              <a:lnSpc>
                <a:spcPct val="170000"/>
              </a:lnSpc>
              <a:buFont typeface="+mj-lt"/>
              <a:buAutoNum type="arabicPeriod"/>
            </a:pPr>
            <a:r>
              <a:rPr lang="en-US" sz="2300" dirty="0" smtClean="0">
                <a:latin typeface="Times New Roman" pitchFamily="18" charset="0"/>
                <a:cs typeface="Times New Roman" pitchFamily="18" charset="0"/>
              </a:rPr>
              <a:t>Timing</a:t>
            </a:r>
          </a:p>
          <a:p>
            <a:pPr marL="857250" lvl="1" indent="-457200" algn="just">
              <a:lnSpc>
                <a:spcPct val="170000"/>
              </a:lnSpc>
              <a:buFont typeface="+mj-lt"/>
              <a:buAutoNum type="arabicPeriod"/>
            </a:pPr>
            <a:r>
              <a:rPr lang="en-US" sz="2300" dirty="0" smtClean="0">
                <a:latin typeface="Times New Roman" pitchFamily="18" charset="0"/>
                <a:cs typeface="Times New Roman" pitchFamily="18" charset="0"/>
              </a:rPr>
              <a:t>Formality &amp; Level of Detail</a:t>
            </a:r>
          </a:p>
          <a:p>
            <a:pPr marL="857250" lvl="1" indent="-457200" algn="just">
              <a:lnSpc>
                <a:spcPct val="170000"/>
              </a:lnSpc>
              <a:buFont typeface="+mj-lt"/>
              <a:buAutoNum type="arabicPeriod"/>
            </a:pPr>
            <a:r>
              <a:rPr lang="en-US" sz="2300" dirty="0" smtClean="0">
                <a:latin typeface="Times New Roman" pitchFamily="18" charset="0"/>
                <a:cs typeface="Times New Roman" pitchFamily="18" charset="0"/>
              </a:rPr>
              <a:t>Prioritization</a:t>
            </a:r>
          </a:p>
          <a:p>
            <a:pPr marL="857250" lvl="1" indent="-457200" algn="just">
              <a:lnSpc>
                <a:spcPct val="170000"/>
              </a:lnSpc>
              <a:buFont typeface="+mj-lt"/>
              <a:buAutoNum type="arabicPeriod"/>
            </a:pPr>
            <a:r>
              <a:rPr lang="en-US" sz="2300" dirty="0" smtClean="0">
                <a:latin typeface="Times New Roman" pitchFamily="18" charset="0"/>
                <a:cs typeface="Times New Roman" pitchFamily="18" charset="0"/>
              </a:rPr>
              <a:t>Change Management</a:t>
            </a:r>
          </a:p>
          <a:p>
            <a:pPr marL="857250" lvl="1" indent="-457200" algn="just">
              <a:lnSpc>
                <a:spcPct val="170000"/>
              </a:lnSpc>
              <a:buFont typeface="+mj-lt"/>
              <a:buAutoNum type="arabicPeriod"/>
            </a:pPr>
            <a:r>
              <a:rPr lang="en-US" sz="2300" dirty="0" smtClean="0">
                <a:latin typeface="Times New Roman" pitchFamily="18" charset="0"/>
                <a:cs typeface="Times New Roman" pitchFamily="18" charset="0"/>
              </a:rPr>
              <a:t>BA Planning Process</a:t>
            </a:r>
          </a:p>
          <a:p>
            <a:endParaRPr lang="en-IN" dirty="0"/>
          </a:p>
        </p:txBody>
      </p:sp>
    </p:spTree>
    <p:extLst>
      <p:ext uri="{BB962C8B-B14F-4D97-AF65-F5344CB8AC3E}">
        <p14:creationId xmlns:p14="http://schemas.microsoft.com/office/powerpoint/2010/main" val="3678592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1135</Words>
  <Application>Microsoft Office PowerPoint</Application>
  <PresentationFormat>On-screen Show (4:3)</PresentationFormat>
  <Paragraphs>151</Paragraphs>
  <Slides>24</Slides>
  <Notes>11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 Executive Editor </vt:lpstr>
      <vt:lpstr>Biography</vt:lpstr>
      <vt:lpstr>PowerPoint Presentation</vt:lpstr>
      <vt:lpstr>Research Interests</vt:lpstr>
      <vt:lpstr> Business analysis </vt:lpstr>
      <vt:lpstr>Business Analysis Approach</vt:lpstr>
      <vt:lpstr>PowerPoint Presentation</vt:lpstr>
      <vt:lpstr>PowerPoint Presentation</vt:lpstr>
      <vt:lpstr>Conduct Stakeholder Analysis</vt:lpstr>
      <vt:lpstr>3. Plan Business Analysis Activities</vt:lpstr>
      <vt:lpstr>Plan Business Analysis Activities</vt:lpstr>
      <vt:lpstr>PowerPoint Presentation</vt:lpstr>
      <vt:lpstr>PowerPoint Presentation</vt:lpstr>
      <vt:lpstr>PowerPoint Presentation</vt:lpstr>
      <vt:lpstr>5. Plan Requirement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dc:creator>
  <cp:lastModifiedBy>Anu</cp:lastModifiedBy>
  <cp:revision>13</cp:revision>
  <dcterms:created xsi:type="dcterms:W3CDTF">2014-10-16T08:52:23Z</dcterms:created>
  <dcterms:modified xsi:type="dcterms:W3CDTF">2014-10-29T09:06:04Z</dcterms:modified>
</cp:coreProperties>
</file>