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77" r:id="rId6"/>
    <p:sldId id="260" r:id="rId7"/>
    <p:sldId id="269" r:id="rId8"/>
    <p:sldId id="271" r:id="rId9"/>
    <p:sldId id="261" r:id="rId10"/>
    <p:sldId id="278" r:id="rId11"/>
    <p:sldId id="264"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47" autoAdjust="0"/>
  </p:normalViewPr>
  <p:slideViewPr>
    <p:cSldViewPr>
      <p:cViewPr>
        <p:scale>
          <a:sx n="93" d="100"/>
          <a:sy n="93" d="100"/>
        </p:scale>
        <p:origin x="-642" y="4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374444-9246-4122-B512-BA137DCE1F1C}" type="datetimeFigureOut">
              <a:rPr lang="en-US" smtClean="0"/>
              <a:t>19-Oct-15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D104BA-D7B7-40DD-A97F-B6A16234A675}" type="slidenum">
              <a:rPr lang="en-US" smtClean="0"/>
              <a:t>‹#›</a:t>
            </a:fld>
            <a:endParaRPr lang="en-US"/>
          </a:p>
        </p:txBody>
      </p:sp>
    </p:spTree>
    <p:extLst>
      <p:ext uri="{BB962C8B-B14F-4D97-AF65-F5344CB8AC3E}">
        <p14:creationId xmlns:p14="http://schemas.microsoft.com/office/powerpoint/2010/main" val="886905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D104BA-D7B7-40DD-A97F-B6A16234A675}" type="slidenum">
              <a:rPr lang="en-US" smtClean="0"/>
              <a:t>1</a:t>
            </a:fld>
            <a:endParaRPr lang="en-US"/>
          </a:p>
        </p:txBody>
      </p:sp>
    </p:spTree>
    <p:extLst>
      <p:ext uri="{BB962C8B-B14F-4D97-AF65-F5344CB8AC3E}">
        <p14:creationId xmlns:p14="http://schemas.microsoft.com/office/powerpoint/2010/main" val="4203416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D104BA-D7B7-40DD-A97F-B6A16234A675}" type="slidenum">
              <a:rPr lang="en-US" smtClean="0"/>
              <a:t>4</a:t>
            </a:fld>
            <a:endParaRPr lang="en-US"/>
          </a:p>
        </p:txBody>
      </p:sp>
    </p:spTree>
    <p:extLst>
      <p:ext uri="{BB962C8B-B14F-4D97-AF65-F5344CB8AC3E}">
        <p14:creationId xmlns:p14="http://schemas.microsoft.com/office/powerpoint/2010/main" val="365061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D104BA-D7B7-40DD-A97F-B6A16234A675}" type="slidenum">
              <a:rPr lang="en-US" smtClean="0"/>
              <a:t>5</a:t>
            </a:fld>
            <a:endParaRPr lang="en-US"/>
          </a:p>
        </p:txBody>
      </p:sp>
    </p:spTree>
    <p:extLst>
      <p:ext uri="{BB962C8B-B14F-4D97-AF65-F5344CB8AC3E}">
        <p14:creationId xmlns:p14="http://schemas.microsoft.com/office/powerpoint/2010/main" val="2177060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D104BA-D7B7-40DD-A97F-B6A16234A675}" type="slidenum">
              <a:rPr lang="en-US" smtClean="0"/>
              <a:t>9</a:t>
            </a:fld>
            <a:endParaRPr lang="en-US"/>
          </a:p>
        </p:txBody>
      </p:sp>
    </p:spTree>
    <p:extLst>
      <p:ext uri="{BB962C8B-B14F-4D97-AF65-F5344CB8AC3E}">
        <p14:creationId xmlns:p14="http://schemas.microsoft.com/office/powerpoint/2010/main" val="1922577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D104BA-D7B7-40DD-A97F-B6A16234A675}" type="slidenum">
              <a:rPr lang="en-US" smtClean="0"/>
              <a:t>10</a:t>
            </a:fld>
            <a:endParaRPr lang="en-US"/>
          </a:p>
        </p:txBody>
      </p:sp>
    </p:spTree>
    <p:extLst>
      <p:ext uri="{BB962C8B-B14F-4D97-AF65-F5344CB8AC3E}">
        <p14:creationId xmlns:p14="http://schemas.microsoft.com/office/powerpoint/2010/main" val="2856308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t>19-Oct-15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19-Oct-15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19-Oct-15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19-Oct-15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19-Oct-15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19-Oct-15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t>19-Oct-15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t>19-Oct-15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t>19-Oct-15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19-Oct-15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19-Oct-15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t>19-Oct-15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3200400"/>
            <a:ext cx="5791200" cy="1905000"/>
          </a:xfrm>
        </p:spPr>
        <p:txBody>
          <a:bodyPr>
            <a:normAutofit fontScale="90000"/>
          </a:bodyPr>
          <a:lstStyle/>
          <a:p>
            <a:r>
              <a:rPr lang="en-US" sz="2200" dirty="0" smtClean="0">
                <a:effectLst/>
              </a:rPr>
              <a:t/>
            </a:r>
            <a:br>
              <a:rPr lang="en-US" sz="2200" dirty="0" smtClean="0">
                <a:effectLst/>
              </a:rPr>
            </a:br>
            <a:r>
              <a:rPr lang="en-US" sz="2200" dirty="0" smtClean="0">
                <a:effectLst/>
              </a:rPr>
              <a:t/>
            </a:r>
            <a:br>
              <a:rPr lang="en-US" sz="2200" dirty="0" smtClean="0">
                <a:effectLst/>
              </a:rPr>
            </a:br>
            <a:r>
              <a:rPr lang="en-US" sz="2200" dirty="0" smtClean="0">
                <a:effectLst/>
              </a:rPr>
              <a:t/>
            </a:r>
            <a:br>
              <a:rPr lang="en-US" sz="2200" dirty="0" smtClean="0">
                <a:effectLst/>
              </a:rPr>
            </a:br>
            <a:r>
              <a:rPr lang="en-US" sz="2200" dirty="0" smtClean="0">
                <a:effectLst/>
              </a:rPr>
              <a:t/>
            </a:r>
            <a:br>
              <a:rPr lang="en-US" sz="2200" dirty="0" smtClean="0">
                <a:effectLst/>
              </a:rPr>
            </a:br>
            <a:r>
              <a:rPr lang="en-US" sz="2200" dirty="0" smtClean="0">
                <a:effectLst/>
              </a:rPr>
              <a:t/>
            </a:r>
            <a:br>
              <a:rPr lang="en-US" sz="2200" dirty="0" smtClean="0">
                <a:effectLst/>
              </a:rPr>
            </a:br>
            <a:r>
              <a:rPr lang="en-US" sz="2200" dirty="0" smtClean="0">
                <a:effectLst/>
              </a:rPr>
              <a:t/>
            </a:r>
            <a:br>
              <a:rPr lang="en-US" sz="2200" dirty="0" smtClean="0">
                <a:effectLst/>
              </a:rPr>
            </a:br>
            <a:r>
              <a:rPr lang="en-US" sz="2200" dirty="0" smtClean="0">
                <a:effectLst/>
              </a:rPr>
              <a:t/>
            </a:r>
            <a:br>
              <a:rPr lang="en-US" sz="2200" dirty="0" smtClean="0">
                <a:effectLst/>
              </a:rPr>
            </a:br>
            <a:r>
              <a:rPr lang="en-US" sz="2200" dirty="0" smtClean="0">
                <a:effectLst/>
              </a:rPr>
              <a:t/>
            </a:r>
            <a:br>
              <a:rPr lang="en-US" sz="2200" dirty="0" smtClean="0">
                <a:effectLst/>
              </a:rPr>
            </a:br>
            <a:r>
              <a:rPr lang="en-US" sz="2200" dirty="0" smtClean="0">
                <a:effectLst/>
              </a:rPr>
              <a:t/>
            </a:r>
            <a:br>
              <a:rPr lang="en-US" sz="2200" dirty="0" smtClean="0">
                <a:effectLst/>
              </a:rPr>
            </a:br>
            <a:r>
              <a:rPr lang="en-US" sz="2200" dirty="0" smtClean="0">
                <a:effectLst/>
              </a:rPr>
              <a:t/>
            </a:r>
            <a:br>
              <a:rPr lang="en-US" sz="2200" dirty="0" smtClean="0">
                <a:effectLst/>
              </a:rPr>
            </a:br>
            <a:r>
              <a:rPr lang="en-US" sz="2200" dirty="0" smtClean="0">
                <a:effectLst/>
              </a:rPr>
              <a:t/>
            </a:r>
            <a:br>
              <a:rPr lang="en-US" sz="2200" dirty="0" smtClean="0">
                <a:effectLst/>
              </a:rPr>
            </a:br>
            <a:r>
              <a:rPr lang="en-US" dirty="0">
                <a:effectLst/>
              </a:rPr>
              <a:t/>
            </a:r>
            <a:br>
              <a:rPr lang="en-US" dirty="0">
                <a:effectLst/>
              </a:rPr>
            </a:br>
            <a:r>
              <a:rPr lang="en-US" dirty="0" smtClean="0">
                <a:effectLst/>
              </a:rPr>
              <a:t/>
            </a:r>
            <a:br>
              <a:rPr lang="en-US" dirty="0" smtClean="0">
                <a:effectLst/>
              </a:rPr>
            </a:br>
            <a:r>
              <a:rPr lang="en-US" sz="3100" dirty="0" smtClean="0"/>
              <a:t>Javier </a:t>
            </a:r>
            <a:r>
              <a:rPr lang="en-US" sz="3100" dirty="0"/>
              <a:t>García Sanabria</a:t>
            </a:r>
            <a:r>
              <a:rPr lang="en-US" sz="3100" dirty="0" smtClean="0">
                <a:effectLst/>
              </a:rPr>
              <a:t/>
            </a:r>
            <a:br>
              <a:rPr lang="en-US" sz="3100" dirty="0" smtClean="0">
                <a:effectLst/>
              </a:rPr>
            </a:br>
            <a:r>
              <a:rPr lang="en-US" sz="3100" dirty="0" smtClean="0">
                <a:effectLst/>
              </a:rPr>
              <a:t>B.SC,M.SC,PHD</a:t>
            </a:r>
            <a:r>
              <a:rPr lang="en-US" sz="3100" dirty="0">
                <a:effectLst/>
              </a:rPr>
              <a:t/>
            </a:r>
            <a:br>
              <a:rPr lang="en-US" sz="3100" dirty="0">
                <a:effectLst/>
              </a:rPr>
            </a:br>
            <a:endParaRPr lang="en-US" sz="3100" dirty="0"/>
          </a:p>
        </p:txBody>
      </p:sp>
      <p:sp>
        <p:nvSpPr>
          <p:cNvPr id="3" name="Subtitle 2"/>
          <p:cNvSpPr>
            <a:spLocks noGrp="1"/>
          </p:cNvSpPr>
          <p:nvPr>
            <p:ph type="subTitle" idx="1"/>
          </p:nvPr>
        </p:nvSpPr>
        <p:spPr>
          <a:xfrm>
            <a:off x="685800" y="5029200"/>
            <a:ext cx="7772400" cy="1219200"/>
          </a:xfrm>
        </p:spPr>
        <p:txBody>
          <a:bodyPr>
            <a:normAutofit/>
          </a:bodyPr>
          <a:lstStyle/>
          <a:p>
            <a:pPr algn="ctr"/>
            <a:r>
              <a:rPr lang="en-US" b="1" i="1" dirty="0" smtClean="0">
                <a:solidFill>
                  <a:schemeClr val="tx1"/>
                </a:solidFill>
              </a:rPr>
              <a:t>Editor of </a:t>
            </a:r>
          </a:p>
          <a:p>
            <a:pPr algn="ctr"/>
            <a:r>
              <a:rPr lang="en-US" b="1" i="1" dirty="0" smtClean="0">
                <a:solidFill>
                  <a:schemeClr val="tx1"/>
                </a:solidFill>
              </a:rPr>
              <a:t>Journal of Coastal </a:t>
            </a:r>
            <a:r>
              <a:rPr lang="en-US" b="1" i="1" dirty="0" smtClean="0">
                <a:solidFill>
                  <a:schemeClr val="tx1"/>
                </a:solidFill>
              </a:rPr>
              <a:t>Zone Management</a:t>
            </a:r>
            <a:endParaRPr lang="en-US" b="1" i="1" dirty="0">
              <a:solidFill>
                <a:schemeClr val="tx1"/>
              </a:solidFill>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762000"/>
            <a:ext cx="1828800" cy="225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agen 4" descr="20141202_10144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254955" y="874390"/>
            <a:ext cx="2946400" cy="2209800"/>
          </a:xfrm>
          <a:prstGeom prst="rect">
            <a:avLst/>
          </a:prstGeom>
        </p:spPr>
      </p:pic>
      <p:sp>
        <p:nvSpPr>
          <p:cNvPr id="6" name="CuadroTexto 5"/>
          <p:cNvSpPr txBox="1"/>
          <p:nvPr/>
        </p:nvSpPr>
        <p:spPr>
          <a:xfrm>
            <a:off x="6705600" y="3048000"/>
            <a:ext cx="1828800" cy="276999"/>
          </a:xfrm>
          <a:prstGeom prst="rect">
            <a:avLst/>
          </a:prstGeom>
          <a:noFill/>
        </p:spPr>
        <p:txBody>
          <a:bodyPr wrap="square" rtlCol="0">
            <a:spAutoFit/>
          </a:bodyPr>
          <a:lstStyle/>
          <a:p>
            <a:pPr algn="ctr"/>
            <a:r>
              <a:rPr lang="es-ES" sz="1200" i="1" dirty="0" err="1" smtClean="0"/>
              <a:t>University</a:t>
            </a:r>
            <a:r>
              <a:rPr lang="es-ES" sz="1200" i="1" dirty="0" smtClean="0"/>
              <a:t> of Cádiz</a:t>
            </a:r>
            <a:endParaRPr lang="es-ES" sz="1200" i="1" dirty="0"/>
          </a:p>
        </p:txBody>
      </p:sp>
    </p:spTree>
    <p:extLst>
      <p:ext uri="{BB962C8B-B14F-4D97-AF65-F5344CB8AC3E}">
        <p14:creationId xmlns:p14="http://schemas.microsoft.com/office/powerpoint/2010/main" val="3674253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876800"/>
            <a:ext cx="8183880" cy="1051560"/>
          </a:xfrm>
        </p:spPr>
        <p:txBody>
          <a:bodyPr/>
          <a:lstStyle/>
          <a:p>
            <a:r>
              <a:rPr lang="en-US" dirty="0" smtClean="0"/>
              <a:t>Characteristics-MSP</a:t>
            </a:r>
            <a:endParaRPr lang="en-US" dirty="0"/>
          </a:p>
        </p:txBody>
      </p:sp>
      <p:sp>
        <p:nvSpPr>
          <p:cNvPr id="4" name="Content Placeholder 3"/>
          <p:cNvSpPr>
            <a:spLocks noGrp="1"/>
          </p:cNvSpPr>
          <p:nvPr>
            <p:ph idx="1"/>
          </p:nvPr>
        </p:nvSpPr>
        <p:spPr/>
        <p:txBody>
          <a:bodyPr>
            <a:normAutofit fontScale="62500" lnSpcReduction="20000"/>
          </a:bodyPr>
          <a:lstStyle/>
          <a:p>
            <a:r>
              <a:rPr lang="en-US" sz="3400" dirty="0"/>
              <a:t>Effective marine spatial planning has essential attributes:</a:t>
            </a:r>
          </a:p>
          <a:p>
            <a:r>
              <a:rPr lang="en-US" sz="3400" dirty="0"/>
              <a:t>Multi-objective. Marine spatial planning should balance ecological, social, economic, and governance objectives, but the over riding objective should be increased sustainability.</a:t>
            </a:r>
          </a:p>
          <a:p>
            <a:r>
              <a:rPr lang="en-US" sz="3400" dirty="0"/>
              <a:t>Spatially focused. The ocean area to be managed must be clearly defined, ideally at the ecosystem level - certainly being large enough to incorporate relevant ecosystem processes.</a:t>
            </a:r>
          </a:p>
          <a:p>
            <a:r>
              <a:rPr lang="en-US" sz="3400" dirty="0"/>
              <a:t>Integrated. The planning process should address the interrelationships and interdependence of each component within the defined management area, including natural processes, activities, and authorities.</a:t>
            </a:r>
          </a:p>
          <a:p>
            <a:endParaRPr lang="en-US" dirty="0"/>
          </a:p>
        </p:txBody>
      </p:sp>
    </p:spTree>
    <p:extLst>
      <p:ext uri="{BB962C8B-B14F-4D97-AF65-F5344CB8AC3E}">
        <p14:creationId xmlns:p14="http://schemas.microsoft.com/office/powerpoint/2010/main" val="31482199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533401"/>
            <a:ext cx="7772400" cy="838199"/>
          </a:xfrm>
        </p:spPr>
        <p:txBody>
          <a:bodyPr/>
          <a:lstStyle/>
          <a:p>
            <a:pPr eaLnBrk="1" hangingPunct="1"/>
            <a:r>
              <a:rPr lang="en-US" dirty="0" smtClean="0"/>
              <a:t>Definition</a:t>
            </a:r>
          </a:p>
        </p:txBody>
      </p:sp>
      <p:sp>
        <p:nvSpPr>
          <p:cNvPr id="9220" name="Rectangle 5"/>
          <p:cNvSpPr>
            <a:spLocks noGrp="1" noChangeArrowheads="1"/>
          </p:cNvSpPr>
          <p:nvPr>
            <p:ph type="subTitle" idx="1"/>
          </p:nvPr>
        </p:nvSpPr>
        <p:spPr>
          <a:xfrm>
            <a:off x="381000" y="1600200"/>
            <a:ext cx="8305800" cy="2514600"/>
          </a:xfrm>
        </p:spPr>
        <p:txBody>
          <a:bodyPr>
            <a:normAutofit/>
          </a:bodyPr>
          <a:lstStyle/>
          <a:p>
            <a:pPr marL="342900" indent="-342900">
              <a:lnSpc>
                <a:spcPct val="150000"/>
              </a:lnSpc>
              <a:spcBef>
                <a:spcPct val="50000"/>
              </a:spcBef>
            </a:pPr>
            <a:r>
              <a:rPr lang="en-US" sz="1800" dirty="0">
                <a:solidFill>
                  <a:schemeClr val="tx1"/>
                </a:solidFill>
                <a:latin typeface="Times New Roman" pitchFamily="18" charset="0"/>
                <a:cs typeface="Times New Roman" pitchFamily="18" charset="0"/>
              </a:rPr>
              <a:t>Marine </a:t>
            </a:r>
            <a:r>
              <a:rPr lang="en-US" sz="1800" dirty="0" smtClean="0">
                <a:solidFill>
                  <a:schemeClr val="tx1"/>
                </a:solidFill>
                <a:latin typeface="Times New Roman" pitchFamily="18" charset="0"/>
                <a:cs typeface="Times New Roman" pitchFamily="18" charset="0"/>
              </a:rPr>
              <a:t>Spatial planning </a:t>
            </a:r>
            <a:r>
              <a:rPr lang="en-US" sz="1800" dirty="0">
                <a:solidFill>
                  <a:schemeClr val="tx1"/>
                </a:solidFill>
                <a:latin typeface="Times New Roman" pitchFamily="18" charset="0"/>
                <a:cs typeface="Times New Roman" pitchFamily="18" charset="0"/>
              </a:rPr>
              <a:t>(MSP) is a process that brings together multiple users of the ocean – including energy, industry, government, conservation and recreation – to make informed and coordinated decisions about how to use marine resources sustainably</a:t>
            </a:r>
            <a:endParaRPr lang="x-none" sz="1600" dirty="0" smtClean="0">
              <a:solidFill>
                <a:schemeClr val="tx1"/>
              </a:solidFill>
            </a:endParaRPr>
          </a:p>
        </p:txBody>
      </p:sp>
    </p:spTree>
    <p:extLst>
      <p:ext uri="{BB962C8B-B14F-4D97-AF65-F5344CB8AC3E}">
        <p14:creationId xmlns:p14="http://schemas.microsoft.com/office/powerpoint/2010/main" val="3164382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Approved By</a:t>
            </a:r>
          </a:p>
          <a:p>
            <a:pPr marL="0" indent="0">
              <a:buNone/>
            </a:pPr>
            <a:endParaRPr lang="en-US" dirty="0"/>
          </a:p>
          <a:p>
            <a:pPr marL="0" indent="0">
              <a:buNone/>
            </a:pPr>
            <a:r>
              <a:rPr lang="en-US" sz="2000" b="1" dirty="0" smtClean="0"/>
              <a:t> Javier </a:t>
            </a:r>
            <a:r>
              <a:rPr lang="en-US" sz="2000" b="1" dirty="0" err="1" smtClean="0"/>
              <a:t>García</a:t>
            </a:r>
            <a:r>
              <a:rPr lang="en-US" sz="2000" b="1" dirty="0" smtClean="0"/>
              <a:t> </a:t>
            </a:r>
            <a:r>
              <a:rPr lang="en-US" sz="2000" b="1" dirty="0" err="1" smtClean="0"/>
              <a:t>Sanabria</a:t>
            </a:r>
            <a:endParaRPr lang="en-US" sz="2000" b="1" dirty="0" smtClean="0"/>
          </a:p>
          <a:p>
            <a:pPr marL="0" indent="0">
              <a:buNone/>
            </a:pPr>
            <a:endParaRPr lang="en-US" b="1" dirty="0"/>
          </a:p>
          <a:p>
            <a:pPr marL="0" indent="0">
              <a:buNone/>
            </a:pPr>
            <a:endParaRPr lang="en-US" sz="2400" b="1" dirty="0"/>
          </a:p>
        </p:txBody>
      </p:sp>
    </p:spTree>
    <p:extLst>
      <p:ext uri="{BB962C8B-B14F-4D97-AF65-F5344CB8AC3E}">
        <p14:creationId xmlns:p14="http://schemas.microsoft.com/office/powerpoint/2010/main" val="1402386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a:t>
            </a:r>
            <a:endParaRPr lang="en-US" dirty="0"/>
          </a:p>
        </p:txBody>
      </p:sp>
      <p:sp>
        <p:nvSpPr>
          <p:cNvPr id="3" name="Content Placeholder 2"/>
          <p:cNvSpPr>
            <a:spLocks noGrp="1"/>
          </p:cNvSpPr>
          <p:nvPr>
            <p:ph idx="1"/>
          </p:nvPr>
        </p:nvSpPr>
        <p:spPr>
          <a:xfrm>
            <a:off x="381000" y="76200"/>
            <a:ext cx="8305800" cy="6400800"/>
          </a:xfrm>
        </p:spPr>
        <p:txBody>
          <a:bodyPr>
            <a:noAutofit/>
          </a:bodyPr>
          <a:lstStyle/>
          <a:p>
            <a:pPr marL="0" indent="0">
              <a:buNone/>
            </a:pPr>
            <a:endParaRPr lang="en-US" sz="1800" dirty="0" smtClean="0"/>
          </a:p>
          <a:p>
            <a:r>
              <a:rPr lang="en-US" sz="2000" dirty="0" smtClean="0"/>
              <a:t>Dr. Javier García Sanabria have </a:t>
            </a:r>
            <a:r>
              <a:rPr lang="en-US" sz="2000" dirty="0"/>
              <a:t>studied </a:t>
            </a:r>
            <a:r>
              <a:rPr lang="en-US" sz="2000" dirty="0" smtClean="0"/>
              <a:t>his Degree </a:t>
            </a:r>
            <a:r>
              <a:rPr lang="en-US" sz="2000" dirty="0"/>
              <a:t>on environmental sciences in the University of </a:t>
            </a:r>
            <a:r>
              <a:rPr lang="en-US" sz="2000" dirty="0" smtClean="0"/>
              <a:t>Granada in </a:t>
            </a:r>
            <a:r>
              <a:rPr lang="en-US" sz="2000" dirty="0"/>
              <a:t>2006</a:t>
            </a:r>
            <a:r>
              <a:rPr lang="en-US" sz="2000" dirty="0" smtClean="0"/>
              <a:t>. He was </a:t>
            </a:r>
            <a:r>
              <a:rPr lang="en-US" sz="2000" dirty="0"/>
              <a:t>fully interested on the relations between society and the marine and coastal environment. Those interests </a:t>
            </a:r>
            <a:r>
              <a:rPr lang="en-US" sz="2000" dirty="0" smtClean="0"/>
              <a:t>took him </a:t>
            </a:r>
            <a:r>
              <a:rPr lang="en-US" sz="2000" dirty="0"/>
              <a:t>to further develop </a:t>
            </a:r>
            <a:r>
              <a:rPr lang="en-US" sz="2000" dirty="0" smtClean="0"/>
              <a:t>his studies </a:t>
            </a:r>
            <a:r>
              <a:rPr lang="en-US" sz="2000" dirty="0"/>
              <a:t>at Cádiz University where </a:t>
            </a:r>
            <a:r>
              <a:rPr lang="en-US" sz="2000" dirty="0" smtClean="0"/>
              <a:t>he </a:t>
            </a:r>
            <a:r>
              <a:rPr lang="en-US" sz="2000" dirty="0"/>
              <a:t>achieved several </a:t>
            </a:r>
            <a:r>
              <a:rPr lang="en-US" sz="2000" dirty="0" smtClean="0"/>
              <a:t>Master Degrees </a:t>
            </a:r>
            <a:r>
              <a:rPr lang="en-US" sz="2000" dirty="0"/>
              <a:t>related with coastal and marine </a:t>
            </a:r>
            <a:r>
              <a:rPr lang="en-US" sz="2000" dirty="0" smtClean="0"/>
              <a:t>management</a:t>
            </a:r>
            <a:r>
              <a:rPr lang="en-US" sz="2000" dirty="0"/>
              <a:t> </a:t>
            </a:r>
            <a:r>
              <a:rPr lang="en-US" sz="2000" dirty="0" smtClean="0"/>
              <a:t>in 2008. </a:t>
            </a:r>
          </a:p>
          <a:p>
            <a:r>
              <a:rPr lang="en-US" sz="2000" dirty="0"/>
              <a:t>H</a:t>
            </a:r>
            <a:r>
              <a:rPr lang="en-US" sz="2000" dirty="0" smtClean="0"/>
              <a:t>e </a:t>
            </a:r>
            <a:r>
              <a:rPr lang="en-US" sz="2000" dirty="0"/>
              <a:t>finished </a:t>
            </a:r>
            <a:r>
              <a:rPr lang="en-US" sz="2000" dirty="0" smtClean="0"/>
              <a:t>his </a:t>
            </a:r>
            <a:r>
              <a:rPr lang="en-US" sz="2000" dirty="0"/>
              <a:t>PhD </a:t>
            </a:r>
            <a:r>
              <a:rPr lang="en-US" sz="2000" dirty="0" smtClean="0"/>
              <a:t>on integrated </a:t>
            </a:r>
            <a:r>
              <a:rPr lang="en-US" sz="2000" dirty="0"/>
              <a:t>marine </a:t>
            </a:r>
            <a:r>
              <a:rPr lang="en-US" sz="2000" dirty="0" smtClean="0"/>
              <a:t>management in 2014 and currently </a:t>
            </a:r>
            <a:r>
              <a:rPr lang="en-US" sz="2000" dirty="0"/>
              <a:t>working at Cádiz University as </a:t>
            </a:r>
            <a:r>
              <a:rPr lang="en-US" sz="2000" dirty="0" smtClean="0"/>
              <a:t>a professor and researcher </a:t>
            </a:r>
            <a:r>
              <a:rPr lang="en-US" sz="2000" dirty="0"/>
              <a:t>on the </a:t>
            </a:r>
            <a:r>
              <a:rPr lang="en-US" sz="2000" dirty="0" smtClean="0"/>
              <a:t>subject. In PhD </a:t>
            </a:r>
            <a:r>
              <a:rPr lang="en-US" sz="2000" dirty="0"/>
              <a:t>where he</a:t>
            </a:r>
            <a:r>
              <a:rPr lang="en-US" sz="2000" dirty="0" smtClean="0"/>
              <a:t> </a:t>
            </a:r>
            <a:r>
              <a:rPr lang="en-US" sz="2000" dirty="0"/>
              <a:t>developed a conceptual </a:t>
            </a:r>
            <a:r>
              <a:rPr lang="en-US" sz="2000" dirty="0" smtClean="0"/>
              <a:t>and methodological </a:t>
            </a:r>
            <a:r>
              <a:rPr lang="en-US" sz="2000" dirty="0"/>
              <a:t>framework for guiding governance of marine-coastal </a:t>
            </a:r>
            <a:r>
              <a:rPr lang="en-US" sz="2000" dirty="0" smtClean="0"/>
              <a:t>areas.</a:t>
            </a:r>
          </a:p>
          <a:p>
            <a:r>
              <a:rPr lang="en-US" sz="2000" dirty="0"/>
              <a:t>Dr. Javier García Sanabria </a:t>
            </a:r>
            <a:r>
              <a:rPr lang="en-US" sz="2000" dirty="0" smtClean="0"/>
              <a:t>was a speaker at </a:t>
            </a:r>
            <a:r>
              <a:rPr lang="en-US" sz="2000" dirty="0"/>
              <a:t>many local, national and international congress and meetings.</a:t>
            </a:r>
            <a:endParaRPr lang="en-US" sz="2000" dirty="0" smtClean="0"/>
          </a:p>
          <a:p>
            <a:pPr>
              <a:buFont typeface="Wingdings" pitchFamily="2" charset="2"/>
              <a:buChar char="§"/>
            </a:pPr>
            <a:endParaRPr lang="en-US" sz="1800" dirty="0" smtClean="0"/>
          </a:p>
          <a:p>
            <a:pPr marL="0" indent="0">
              <a:buNone/>
            </a:pPr>
            <a:r>
              <a:rPr lang="en-US" sz="1800" dirty="0" smtClean="0"/>
              <a:t> </a:t>
            </a:r>
            <a:endParaRPr lang="en-US" sz="1800" dirty="0"/>
          </a:p>
          <a:p>
            <a:pPr marL="0" indent="0">
              <a:buNone/>
            </a:pPr>
            <a:endParaRPr lang="en-US" sz="1800" dirty="0"/>
          </a:p>
        </p:txBody>
      </p:sp>
    </p:spTree>
    <p:extLst>
      <p:ext uri="{BB962C8B-B14F-4D97-AF65-F5344CB8AC3E}">
        <p14:creationId xmlns:p14="http://schemas.microsoft.com/office/powerpoint/2010/main" val="1935313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v"/>
            </a:pPr>
            <a:r>
              <a:rPr lang="en-US" sz="1800" dirty="0"/>
              <a:t>Integrated Coastal Zone Management</a:t>
            </a:r>
          </a:p>
          <a:p>
            <a:pPr>
              <a:buFont typeface="Wingdings" pitchFamily="2" charset="2"/>
              <a:buChar char="v"/>
            </a:pPr>
            <a:r>
              <a:rPr lang="en-US" sz="1800" dirty="0" smtClean="0"/>
              <a:t>Integrated marine management</a:t>
            </a:r>
          </a:p>
          <a:p>
            <a:pPr>
              <a:buFont typeface="Wingdings" pitchFamily="2" charset="2"/>
              <a:buChar char="v"/>
            </a:pPr>
            <a:r>
              <a:rPr lang="en-US" sz="1800" dirty="0" smtClean="0"/>
              <a:t>Marine </a:t>
            </a:r>
            <a:r>
              <a:rPr lang="en-US" sz="1800" dirty="0"/>
              <a:t>Spatial Planning</a:t>
            </a:r>
          </a:p>
          <a:p>
            <a:pPr>
              <a:buFont typeface="Wingdings" pitchFamily="2" charset="2"/>
              <a:buChar char="v"/>
            </a:pPr>
            <a:r>
              <a:rPr lang="en-US" sz="1800" dirty="0" smtClean="0"/>
              <a:t>Governance</a:t>
            </a:r>
          </a:p>
          <a:p>
            <a:pPr>
              <a:buFont typeface="Wingdings" pitchFamily="2" charset="2"/>
              <a:buChar char="v"/>
            </a:pPr>
            <a:r>
              <a:rPr lang="en-US" sz="1800" dirty="0" smtClean="0"/>
              <a:t>Participation process</a:t>
            </a:r>
          </a:p>
          <a:p>
            <a:pPr>
              <a:buFont typeface="Wingdings" pitchFamily="2" charset="2"/>
              <a:buChar char="v"/>
            </a:pPr>
            <a:r>
              <a:rPr lang="en-US" sz="1800" dirty="0" smtClean="0"/>
              <a:t>Coordination and participation mechanisms</a:t>
            </a:r>
          </a:p>
          <a:p>
            <a:pPr>
              <a:buFont typeface="Wingdings" pitchFamily="2" charset="2"/>
              <a:buChar char="v"/>
            </a:pPr>
            <a:r>
              <a:rPr lang="en-US" sz="1800" dirty="0" smtClean="0"/>
              <a:t>Capacity building</a:t>
            </a:r>
            <a:endParaRPr lang="en-US" sz="1800" dirty="0"/>
          </a:p>
          <a:p>
            <a:endParaRPr lang="en-US" sz="1800" dirty="0"/>
          </a:p>
        </p:txBody>
      </p:sp>
    </p:spTree>
    <p:extLst>
      <p:ext uri="{BB962C8B-B14F-4D97-AF65-F5344CB8AC3E}">
        <p14:creationId xmlns:p14="http://schemas.microsoft.com/office/powerpoint/2010/main" val="2723779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Publications</a:t>
            </a:r>
            <a:endParaRPr lang="en-US" dirty="0"/>
          </a:p>
        </p:txBody>
      </p:sp>
      <p:sp>
        <p:nvSpPr>
          <p:cNvPr id="3" name="Content Placeholder 2"/>
          <p:cNvSpPr>
            <a:spLocks noGrp="1"/>
          </p:cNvSpPr>
          <p:nvPr>
            <p:ph idx="1"/>
          </p:nvPr>
        </p:nvSpPr>
        <p:spPr/>
        <p:txBody>
          <a:bodyPr>
            <a:noAutofit/>
          </a:bodyPr>
          <a:lstStyle/>
          <a:p>
            <a:pPr>
              <a:buClr>
                <a:srgbClr val="F07F09"/>
              </a:buClr>
            </a:pPr>
            <a:r>
              <a:rPr lang="en-US" sz="1600" dirty="0" smtClean="0"/>
              <a:t>García Sanabria J, García </a:t>
            </a:r>
            <a:r>
              <a:rPr lang="en-US" sz="1600" dirty="0" err="1" smtClean="0"/>
              <a:t>Onetti</a:t>
            </a:r>
            <a:r>
              <a:rPr lang="en-US" sz="1600" dirty="0" smtClean="0"/>
              <a:t> J, </a:t>
            </a:r>
            <a:r>
              <a:rPr lang="en-US" sz="1600" dirty="0" err="1" smtClean="0"/>
              <a:t>Barragán</a:t>
            </a:r>
            <a:r>
              <a:rPr lang="en-US" sz="1600" dirty="0" smtClean="0"/>
              <a:t> JM (2011). “The </a:t>
            </a:r>
            <a:r>
              <a:rPr lang="en-US" sz="1600" dirty="0" err="1"/>
              <a:t>Authonomous</a:t>
            </a:r>
            <a:r>
              <a:rPr lang="en-US" sz="1600" dirty="0"/>
              <a:t> regions and </a:t>
            </a:r>
            <a:r>
              <a:rPr lang="en-US" sz="1600" dirty="0" smtClean="0"/>
              <a:t>the integrated </a:t>
            </a:r>
            <a:r>
              <a:rPr lang="en-US" sz="1600" dirty="0"/>
              <a:t>coastal zone management of Spain. Materials for a debate on governance”. </a:t>
            </a:r>
            <a:r>
              <a:rPr lang="en-US" sz="1600" dirty="0" smtClean="0"/>
              <a:t>University of </a:t>
            </a:r>
            <a:r>
              <a:rPr lang="en-US" sz="1600" dirty="0"/>
              <a:t>Cádiz and Biodiversity Foundation. 220 pp.</a:t>
            </a:r>
          </a:p>
          <a:p>
            <a:r>
              <a:rPr lang="en-US" sz="1600" dirty="0"/>
              <a:t>García Sanabria, J. et al. “Integrated Coastal Zone Management in Spain. </a:t>
            </a:r>
            <a:r>
              <a:rPr lang="en-US" sz="1600" dirty="0" smtClean="0"/>
              <a:t>Proposals towards </a:t>
            </a:r>
            <a:r>
              <a:rPr lang="en-US" sz="1600" dirty="0"/>
              <a:t>a change”. Pp. 253-277. In “Integrated Coastal Zone Management and public policy </a:t>
            </a:r>
            <a:r>
              <a:rPr lang="en-US" sz="1600" dirty="0" smtClean="0"/>
              <a:t>in </a:t>
            </a:r>
            <a:r>
              <a:rPr lang="en-US" sz="1600" dirty="0" err="1" smtClean="0"/>
              <a:t>latin</a:t>
            </a:r>
            <a:r>
              <a:rPr lang="en-US" sz="1600" dirty="0" smtClean="0"/>
              <a:t> </a:t>
            </a:r>
            <a:r>
              <a:rPr lang="en-US" sz="1600" dirty="0"/>
              <a:t>American, </a:t>
            </a:r>
            <a:r>
              <a:rPr lang="en-US" sz="1600" dirty="0" err="1"/>
              <a:t>caribean</a:t>
            </a:r>
            <a:r>
              <a:rPr lang="en-US" sz="1600" dirty="0"/>
              <a:t>, and Iberian region: proposals to action”. </a:t>
            </a:r>
            <a:endParaRPr lang="en-US" sz="1600" dirty="0" smtClean="0"/>
          </a:p>
          <a:p>
            <a:r>
              <a:rPr lang="en-US" sz="1600" dirty="0">
                <a:solidFill>
                  <a:prstClr val="black"/>
                </a:solidFill>
              </a:rPr>
              <a:t>García Sanabria, J. Spyglass Framework for Integrated Marine Management: from </a:t>
            </a:r>
            <a:r>
              <a:rPr lang="en-US" sz="1600" dirty="0" smtClean="0">
                <a:solidFill>
                  <a:prstClr val="black"/>
                </a:solidFill>
              </a:rPr>
              <a:t>Public Policies </a:t>
            </a:r>
            <a:r>
              <a:rPr lang="en-US" sz="1600" dirty="0">
                <a:solidFill>
                  <a:prstClr val="black"/>
                </a:solidFill>
              </a:rPr>
              <a:t>to Environmental Changes. Second International Ocean Research Conference</a:t>
            </a:r>
            <a:r>
              <a:rPr lang="en-US" sz="1600" dirty="0" smtClean="0">
                <a:solidFill>
                  <a:prstClr val="black"/>
                </a:solidFill>
              </a:rPr>
              <a:t>. UNESCO</a:t>
            </a:r>
            <a:r>
              <a:rPr lang="en-US" sz="1600" dirty="0">
                <a:solidFill>
                  <a:prstClr val="black"/>
                </a:solidFill>
              </a:rPr>
              <a:t>. Barcelona, 16-21 November, </a:t>
            </a:r>
            <a:r>
              <a:rPr lang="en-US" sz="1600" dirty="0" smtClean="0">
                <a:solidFill>
                  <a:prstClr val="black"/>
                </a:solidFill>
              </a:rPr>
              <a:t>2014-12-04</a:t>
            </a:r>
          </a:p>
          <a:p>
            <a:r>
              <a:rPr lang="en-US" sz="1600" dirty="0"/>
              <a:t>García Sanabria, J. Marine Spatial Planning: a useful tool for application areas. </a:t>
            </a:r>
            <a:r>
              <a:rPr lang="en-US" sz="1600" dirty="0" smtClean="0"/>
              <a:t>7</a:t>
            </a:r>
            <a:r>
              <a:rPr lang="en-US" sz="1600" baseline="30000" dirty="0" smtClean="0"/>
              <a:t>th</a:t>
            </a:r>
            <a:r>
              <a:rPr lang="en-US" sz="1600" dirty="0" smtClean="0"/>
              <a:t> International </a:t>
            </a:r>
            <a:r>
              <a:rPr lang="en-US" sz="1600" dirty="0"/>
              <a:t>Congress for Spatial Planning. FUNDICOT &amp; CONAMA. Madrid, </a:t>
            </a:r>
            <a:r>
              <a:rPr lang="en-US" sz="1600" dirty="0" smtClean="0"/>
              <a:t>27-29 November</a:t>
            </a:r>
            <a:r>
              <a:rPr lang="en-US" sz="1600" dirty="0"/>
              <a:t>, 2014.</a:t>
            </a:r>
            <a:endParaRPr lang="en-US" sz="1600" dirty="0">
              <a:solidFill>
                <a:prstClr val="black"/>
              </a:solidFill>
            </a:endParaRPr>
          </a:p>
          <a:p>
            <a:endParaRPr lang="en-US" sz="1050" b="1" dirty="0"/>
          </a:p>
          <a:p>
            <a:endParaRPr lang="en-US" sz="1800" b="1" dirty="0" smtClean="0"/>
          </a:p>
          <a:p>
            <a:endParaRPr lang="en-US" sz="1800" dirty="0"/>
          </a:p>
        </p:txBody>
      </p:sp>
    </p:spTree>
    <p:extLst>
      <p:ext uri="{BB962C8B-B14F-4D97-AF65-F5344CB8AC3E}">
        <p14:creationId xmlns:p14="http://schemas.microsoft.com/office/powerpoint/2010/main" val="2127418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Recent Publications</a:t>
            </a:r>
          </a:p>
        </p:txBody>
      </p:sp>
      <p:sp>
        <p:nvSpPr>
          <p:cNvPr id="3" name="Content Placeholder 2"/>
          <p:cNvSpPr>
            <a:spLocks noGrp="1"/>
          </p:cNvSpPr>
          <p:nvPr>
            <p:ph idx="1"/>
          </p:nvPr>
        </p:nvSpPr>
        <p:spPr/>
        <p:txBody>
          <a:bodyPr>
            <a:normAutofit/>
          </a:bodyPr>
          <a:lstStyle/>
          <a:p>
            <a:r>
              <a:rPr lang="en-US" sz="1800" dirty="0"/>
              <a:t>García Sanabria, J. Marine management evolution. The case of Spain. First </a:t>
            </a:r>
            <a:r>
              <a:rPr lang="en-US" sz="1800" dirty="0" err="1" smtClean="0"/>
              <a:t>Iberoamerican</a:t>
            </a:r>
            <a:r>
              <a:rPr lang="en-US" sz="1800" dirty="0" smtClean="0"/>
              <a:t> congress </a:t>
            </a:r>
            <a:r>
              <a:rPr lang="en-US" sz="1800" dirty="0"/>
              <a:t>of Integrated Coastal Zone Management. University of Cádiz. January </a:t>
            </a:r>
            <a:r>
              <a:rPr lang="en-US" sz="1800" dirty="0" smtClean="0"/>
              <a:t>2013.</a:t>
            </a:r>
          </a:p>
          <a:p>
            <a:r>
              <a:rPr lang="en-US" sz="1800" dirty="0"/>
              <a:t>García Sanabria, J. </a:t>
            </a:r>
            <a:r>
              <a:rPr lang="en-US" sz="1800" dirty="0" err="1"/>
              <a:t>Comunication</a:t>
            </a:r>
            <a:r>
              <a:rPr lang="en-US" sz="1800" dirty="0"/>
              <a:t> strategy among science, public administration </a:t>
            </a:r>
            <a:r>
              <a:rPr lang="en-US" sz="1800" dirty="0" smtClean="0"/>
              <a:t>and society </a:t>
            </a:r>
            <a:r>
              <a:rPr lang="en-US" sz="1800" dirty="0"/>
              <a:t>for integrated coastal zone </a:t>
            </a:r>
            <a:r>
              <a:rPr lang="en-US" sz="1800" dirty="0" smtClean="0"/>
              <a:t>management </a:t>
            </a:r>
            <a:r>
              <a:rPr lang="en-US" sz="1800" dirty="0"/>
              <a:t>of Cádiz. First </a:t>
            </a:r>
            <a:r>
              <a:rPr lang="en-US" sz="1800" dirty="0" err="1"/>
              <a:t>Iberoamerican</a:t>
            </a:r>
            <a:r>
              <a:rPr lang="en-US" sz="1800" dirty="0"/>
              <a:t> congress </a:t>
            </a:r>
            <a:r>
              <a:rPr lang="en-US" sz="1800" dirty="0" smtClean="0"/>
              <a:t>of Integrated </a:t>
            </a:r>
            <a:r>
              <a:rPr lang="en-US" sz="1800" dirty="0"/>
              <a:t>Coastal Zone Management. University of Cádiz. January </a:t>
            </a:r>
            <a:r>
              <a:rPr lang="en-US" sz="1800" dirty="0" smtClean="0"/>
              <a:t>2013.</a:t>
            </a:r>
          </a:p>
          <a:p>
            <a:r>
              <a:rPr lang="en-US" sz="1800" dirty="0"/>
              <a:t>García Sanabria, Javier. Integrated marine management. Cases of Spain and </a:t>
            </a:r>
            <a:r>
              <a:rPr lang="en-US" sz="1800" dirty="0" smtClean="0"/>
              <a:t>United Kingdom</a:t>
            </a:r>
            <a:r>
              <a:rPr lang="en-US" sz="1800" dirty="0"/>
              <a:t>. National Environmental Congress (CONAMA 2012). Spanish Government. Madrid.</a:t>
            </a:r>
          </a:p>
          <a:p>
            <a:r>
              <a:rPr lang="en-US" sz="1800" dirty="0"/>
              <a:t>García Sanabria, J. Marine Spatial Planning: a useful tool for application areas. </a:t>
            </a:r>
            <a:r>
              <a:rPr lang="en-US" sz="1800" dirty="0" smtClean="0"/>
              <a:t>7</a:t>
            </a:r>
            <a:r>
              <a:rPr lang="en-US" sz="1800" baseline="30000" dirty="0" smtClean="0"/>
              <a:t>th</a:t>
            </a:r>
            <a:r>
              <a:rPr lang="en-US" sz="1800" dirty="0" smtClean="0"/>
              <a:t> International </a:t>
            </a:r>
            <a:r>
              <a:rPr lang="en-US" sz="1800" dirty="0"/>
              <a:t>Congress for Spatial Planning. FUNDICOT &amp; CONAMA. Madrid, </a:t>
            </a:r>
            <a:r>
              <a:rPr lang="en-US" sz="1800" dirty="0" smtClean="0"/>
              <a:t>27-29 November</a:t>
            </a:r>
            <a:r>
              <a:rPr lang="en-US" sz="1800" dirty="0"/>
              <a:t>, 2014.</a:t>
            </a:r>
          </a:p>
          <a:p>
            <a:endParaRPr lang="en-US" dirty="0"/>
          </a:p>
        </p:txBody>
      </p:sp>
    </p:spTree>
    <p:extLst>
      <p:ext uri="{BB962C8B-B14F-4D97-AF65-F5344CB8AC3E}">
        <p14:creationId xmlns:p14="http://schemas.microsoft.com/office/powerpoint/2010/main" val="3176312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4343400"/>
            <a:ext cx="8183880" cy="1447800"/>
          </a:xfrm>
        </p:spPr>
        <p:txBody>
          <a:bodyPr>
            <a:normAutofit/>
          </a:bodyPr>
          <a:lstStyle/>
          <a:p>
            <a:pPr eaLnBrk="1" hangingPunct="1"/>
            <a:r>
              <a:rPr lang="en-US" dirty="0" smtClean="0"/>
              <a:t>Introduction-Marine Spatial Planning</a:t>
            </a:r>
          </a:p>
        </p:txBody>
      </p:sp>
      <p:sp>
        <p:nvSpPr>
          <p:cNvPr id="5123" name="Rectangle 3"/>
          <p:cNvSpPr>
            <a:spLocks noGrp="1" noChangeArrowheads="1"/>
          </p:cNvSpPr>
          <p:nvPr>
            <p:ph idx="1"/>
          </p:nvPr>
        </p:nvSpPr>
        <p:spPr/>
        <p:txBody>
          <a:bodyPr>
            <a:normAutofit/>
          </a:bodyPr>
          <a:lstStyle/>
          <a:p>
            <a:pPr>
              <a:buFont typeface="Wingdings" pitchFamily="2" charset="2"/>
              <a:buChar char="v"/>
            </a:pPr>
            <a:r>
              <a:rPr lang="en-US" sz="1800" dirty="0" smtClean="0"/>
              <a:t>Marine Spatial Planning </a:t>
            </a:r>
            <a:r>
              <a:rPr lang="en-US" sz="1800" dirty="0"/>
              <a:t>generally uses maps to create a more comprehensive picture of a marine area – identifying where and how an ocean area is being used and what natural resources and habitat exist. It is similar to land-use planning, but for marine waters</a:t>
            </a:r>
            <a:r>
              <a:rPr lang="en-US" sz="1800" dirty="0" smtClean="0"/>
              <a:t>.</a:t>
            </a:r>
          </a:p>
          <a:p>
            <a:pPr>
              <a:buFont typeface="Wingdings" pitchFamily="2" charset="2"/>
              <a:buChar char="v"/>
            </a:pPr>
            <a:r>
              <a:rPr lang="en-US" sz="1800" dirty="0"/>
              <a:t>Through the planning and mapping process of a marine ecosystem, planners can consider the cumulative effect of maritime industries on our seas, seek to make industries more sustainable and proactively minimize conflicts between industries seeking to </a:t>
            </a:r>
            <a:r>
              <a:rPr lang="en-US" sz="1800" dirty="0" smtClean="0"/>
              <a:t>utilize </a:t>
            </a:r>
            <a:r>
              <a:rPr lang="en-US" sz="1800" dirty="0"/>
              <a:t>the same sea area. </a:t>
            </a:r>
            <a:endParaRPr lang="en-US" sz="1800" dirty="0" smtClean="0"/>
          </a:p>
        </p:txBody>
      </p:sp>
    </p:spTree>
    <p:extLst>
      <p:ext uri="{BB962C8B-B14F-4D97-AF65-F5344CB8AC3E}">
        <p14:creationId xmlns:p14="http://schemas.microsoft.com/office/powerpoint/2010/main" val="909792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609601"/>
            <a:ext cx="8229600" cy="646331"/>
          </a:xfrm>
          <a:prstGeom prst="rect">
            <a:avLst/>
          </a:prstGeom>
        </p:spPr>
        <p:txBody>
          <a:bodyPr wrap="square">
            <a:spAutoFit/>
          </a:bodyPr>
          <a:lstStyle/>
          <a:p>
            <a:endParaRPr lang="en-US" dirty="0"/>
          </a:p>
          <a:p>
            <a:endParaRPr lang="en-US" dirty="0"/>
          </a:p>
        </p:txBody>
      </p:sp>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92500" lnSpcReduction="20000"/>
          </a:bodyPr>
          <a:lstStyle/>
          <a:p>
            <a:r>
              <a:rPr lang="en-US" dirty="0"/>
              <a:t>The intended result of MSP is a more coordinated and sustainable approach to how our oceans are used – ensuring that marine resources and services are utilized, but within clear environmental limits to ensure marine ecosystems remain healthy and biodiversity is conserved</a:t>
            </a:r>
            <a:r>
              <a:rPr lang="en-US" dirty="0" smtClean="0"/>
              <a:t>.</a:t>
            </a:r>
          </a:p>
          <a:p>
            <a:r>
              <a:rPr lang="en-US" dirty="0"/>
              <a:t>Among the Government's stated aims for the new marine planning system is to ensure that coastal areas, the activities within them and the problems they face are managed in an integrated and holistic way. </a:t>
            </a:r>
          </a:p>
          <a:p>
            <a:endParaRPr lang="en-US" dirty="0" smtClean="0"/>
          </a:p>
          <a:p>
            <a:endParaRPr lang="en-US" dirty="0"/>
          </a:p>
        </p:txBody>
      </p:sp>
    </p:spTree>
    <p:extLst>
      <p:ext uri="{BB962C8B-B14F-4D97-AF65-F5344CB8AC3E}">
        <p14:creationId xmlns:p14="http://schemas.microsoft.com/office/powerpoint/2010/main" val="1725583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876800"/>
            <a:ext cx="8183880" cy="1051560"/>
          </a:xfrm>
        </p:spPr>
        <p:txBody>
          <a:bodyPr/>
          <a:lstStyle/>
          <a:p>
            <a:r>
              <a:rPr lang="en-US" dirty="0" smtClean="0"/>
              <a:t>Professional Prospects</a:t>
            </a:r>
            <a:endParaRPr lang="en-US" dirty="0"/>
          </a:p>
        </p:txBody>
      </p:sp>
      <p:sp>
        <p:nvSpPr>
          <p:cNvPr id="4" name="Content Placeholder 3"/>
          <p:cNvSpPr>
            <a:spLocks noGrp="1"/>
          </p:cNvSpPr>
          <p:nvPr>
            <p:ph idx="1"/>
          </p:nvPr>
        </p:nvSpPr>
        <p:spPr/>
        <p:txBody>
          <a:bodyPr>
            <a:noAutofit/>
          </a:bodyPr>
          <a:lstStyle/>
          <a:p>
            <a:pPr>
              <a:lnSpc>
                <a:spcPct val="170000"/>
              </a:lnSpc>
            </a:pPr>
            <a:r>
              <a:rPr lang="en-US" sz="1400" dirty="0"/>
              <a:t>The main elements of marine spatial planning include an i</a:t>
            </a:r>
            <a:r>
              <a:rPr lang="en-US" sz="1400" dirty="0" smtClean="0"/>
              <a:t>nterlinked system of plans, Policies, strategies and Regulations. Those are the components </a:t>
            </a:r>
            <a:r>
              <a:rPr lang="en-US" sz="1400" dirty="0"/>
              <a:t>of environmental management systems (e.g. setting objectives, initial </a:t>
            </a:r>
            <a:r>
              <a:rPr lang="en-US" sz="1400" dirty="0" smtClean="0"/>
              <a:t>assessment, implementation, monitoring, </a:t>
            </a:r>
            <a:r>
              <a:rPr lang="en-US" sz="1400" dirty="0"/>
              <a:t>audit and review); and some of the many tools that are already used for land use planning. Whatever the building blocks, the essential consideration is that they need to work across sectors and give a geographic context in which to make decisions about the use of resources, development, conservation and the management of activities in the marine </a:t>
            </a:r>
            <a:r>
              <a:rPr lang="en-US" sz="1400" dirty="0" smtClean="0"/>
              <a:t>environment.</a:t>
            </a:r>
          </a:p>
        </p:txBody>
      </p:sp>
    </p:spTree>
    <p:extLst>
      <p:ext uri="{BB962C8B-B14F-4D97-AF65-F5344CB8AC3E}">
        <p14:creationId xmlns:p14="http://schemas.microsoft.com/office/powerpoint/2010/main" val="1666224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26720" y="4800600"/>
            <a:ext cx="8183880" cy="1051560"/>
          </a:xfrm>
        </p:spPr>
        <p:txBody>
          <a:bodyPr>
            <a:normAutofit fontScale="90000"/>
          </a:bodyPr>
          <a:lstStyle/>
          <a:p>
            <a:pPr algn="ctr"/>
            <a:r>
              <a:rPr lang="en-US" dirty="0"/>
              <a:t>Professional Prospects-Example of MSP off Massachusetts, USA</a:t>
            </a:r>
            <a:endParaRPr lang="en-US" b="1" dirty="0" smtClean="0"/>
          </a:p>
        </p:txBody>
      </p:sp>
      <p:pic>
        <p:nvPicPr>
          <p:cNvPr id="5" name="Imagen 4" descr="Lexar:$$140326TESIS POSTHULL:ENVIO A MARINEZ Y SEGUINOT V3:IMPRESION DEPOSITOFINAL:MS PLANS:MASSACHUSETTS:ocean-planning-map.jpg"/>
          <p:cNvPicPr/>
          <p:nvPr/>
        </p:nvPicPr>
        <p:blipFill rotWithShape="1">
          <a:blip r:embed="rId3" cstate="print">
            <a:extLst>
              <a:ext uri="{28A0092B-C50C-407E-A947-70E740481C1C}">
                <a14:useLocalDpi xmlns:a14="http://schemas.microsoft.com/office/drawing/2010/main" val="0"/>
              </a:ext>
            </a:extLst>
          </a:blip>
          <a:srcRect l="4705" t="3637" r="4471" b="3455"/>
          <a:stretch/>
        </p:blipFill>
        <p:spPr bwMode="auto">
          <a:xfrm>
            <a:off x="1143000" y="533400"/>
            <a:ext cx="2971800" cy="4343400"/>
          </a:xfrm>
          <a:prstGeom prst="rect">
            <a:avLst/>
          </a:prstGeom>
          <a:noFill/>
          <a:ln>
            <a:noFill/>
          </a:ln>
          <a:extLst>
            <a:ext uri="{53640926-AAD7-44D8-BBD7-CCE9431645EC}">
              <a14:shadowObscured xmlns:a14="http://schemas.microsoft.com/office/drawing/2010/main"/>
            </a:ext>
          </a:extLst>
        </p:spPr>
      </p:pic>
      <p:pic>
        <p:nvPicPr>
          <p:cNvPr id="3" name="Imagen 2" descr="Captura de pantalla 2014-12-17 a la(s) 12.25.2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9200" y="533400"/>
            <a:ext cx="3124200" cy="4368281"/>
          </a:xfrm>
          <a:prstGeom prst="rect">
            <a:avLst/>
          </a:prstGeom>
        </p:spPr>
      </p:pic>
    </p:spTree>
    <p:extLst>
      <p:ext uri="{BB962C8B-B14F-4D97-AF65-F5344CB8AC3E}">
        <p14:creationId xmlns:p14="http://schemas.microsoft.com/office/powerpoint/2010/main" val="26186556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561</TotalTime>
  <Words>888</Words>
  <Application>Microsoft Office PowerPoint</Application>
  <PresentationFormat>On-screen Show (4:3)</PresentationFormat>
  <Paragraphs>54</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Aspect</vt:lpstr>
      <vt:lpstr>             Javier García Sanabria B.SC,M.SC,PHD </vt:lpstr>
      <vt:lpstr>Biography</vt:lpstr>
      <vt:lpstr>Research Interests</vt:lpstr>
      <vt:lpstr>Recent Publications</vt:lpstr>
      <vt:lpstr>Recent Publications</vt:lpstr>
      <vt:lpstr>Introduction-Marine Spatial Planning</vt:lpstr>
      <vt:lpstr>Introduction</vt:lpstr>
      <vt:lpstr>Professional Prospects</vt:lpstr>
      <vt:lpstr>Professional Prospects-Example of MSP off Massachusetts, USA</vt:lpstr>
      <vt:lpstr>Characteristics-MSP</vt:lpstr>
      <vt:lpstr>Definition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user9</cp:lastModifiedBy>
  <cp:revision>192</cp:revision>
  <dcterms:created xsi:type="dcterms:W3CDTF">2014-10-08T08:45:06Z</dcterms:created>
  <dcterms:modified xsi:type="dcterms:W3CDTF">2015-10-19T10:15:57Z</dcterms:modified>
</cp:coreProperties>
</file>