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33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Layouts/slideLayout206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Default Extension="gif" ContentType="image/gif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  <p:sldMasterId id="2147483663" r:id="rId16"/>
    <p:sldMasterId id="2147483664" r:id="rId17"/>
    <p:sldMasterId id="2147483665" r:id="rId18"/>
    <p:sldMasterId id="2147483666" r:id="rId19"/>
  </p:sldMasterIdLst>
  <p:sldIdLst>
    <p:sldId id="256" r:id="rId20"/>
    <p:sldId id="291" r:id="rId21"/>
    <p:sldId id="289" r:id="rId22"/>
    <p:sldId id="292" r:id="rId23"/>
    <p:sldId id="295" r:id="rId24"/>
    <p:sldId id="293" r:id="rId25"/>
    <p:sldId id="284" r:id="rId26"/>
    <p:sldId id="286" r:id="rId27"/>
    <p:sldId id="283" r:id="rId28"/>
    <p:sldId id="288" r:id="rId29"/>
    <p:sldId id="277" r:id="rId30"/>
    <p:sldId id="279" r:id="rId31"/>
    <p:sldId id="278" r:id="rId32"/>
    <p:sldId id="282" r:id="rId33"/>
    <p:sldId id="257" r:id="rId34"/>
    <p:sldId id="275" r:id="rId35"/>
    <p:sldId id="259" r:id="rId36"/>
    <p:sldId id="260" r:id="rId37"/>
    <p:sldId id="261" r:id="rId38"/>
    <p:sldId id="262" r:id="rId39"/>
    <p:sldId id="263" r:id="rId40"/>
    <p:sldId id="264" r:id="rId41"/>
    <p:sldId id="265" r:id="rId42"/>
    <p:sldId id="266" r:id="rId43"/>
    <p:sldId id="267" r:id="rId44"/>
    <p:sldId id="268" r:id="rId45"/>
    <p:sldId id="271" r:id="rId46"/>
    <p:sldId id="272" r:id="rId47"/>
    <p:sldId id="269" r:id="rId48"/>
    <p:sldId id="299" r:id="rId49"/>
    <p:sldId id="270" r:id="rId50"/>
    <p:sldId id="274" r:id="rId51"/>
    <p:sldId id="273" r:id="rId52"/>
    <p:sldId id="287" r:id="rId53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itchFamily="-65" charset="0"/>
        <a:ea typeface="ヒラギノ角ゴ ProN W3" pitchFamily="-65" charset="-128"/>
        <a:cs typeface="+mn-cs"/>
        <a:sym typeface="Gill Sans" pitchFamily="-65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itchFamily="-65" charset="0"/>
        <a:ea typeface="ヒラギノ角ゴ ProN W3" pitchFamily="-65" charset="-128"/>
        <a:cs typeface="+mn-cs"/>
        <a:sym typeface="Gill Sans" pitchFamily="-65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itchFamily="-65" charset="0"/>
        <a:ea typeface="ヒラギノ角ゴ ProN W3" pitchFamily="-65" charset="-128"/>
        <a:cs typeface="+mn-cs"/>
        <a:sym typeface="Gill Sans" pitchFamily="-65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itchFamily="-65" charset="0"/>
        <a:ea typeface="ヒラギノ角ゴ ProN W3" pitchFamily="-65" charset="-128"/>
        <a:cs typeface="+mn-cs"/>
        <a:sym typeface="Gill Sans" pitchFamily="-65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itchFamily="-65" charset="0"/>
        <a:ea typeface="ヒラギノ角ゴ ProN W3" pitchFamily="-65" charset="-128"/>
        <a:cs typeface="+mn-cs"/>
        <a:sym typeface="Gill Sans" pitchFamily="-65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pitchFamily="-65" charset="0"/>
        <a:ea typeface="ヒラギノ角ゴ ProN W3" pitchFamily="-65" charset="-128"/>
        <a:cs typeface="+mn-cs"/>
        <a:sym typeface="Gill Sans" pitchFamily="-65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pitchFamily="-65" charset="0"/>
        <a:ea typeface="ヒラギノ角ゴ ProN W3" pitchFamily="-65" charset="-128"/>
        <a:cs typeface="+mn-cs"/>
        <a:sym typeface="Gill Sans" pitchFamily="-65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pitchFamily="-65" charset="0"/>
        <a:ea typeface="ヒラギノ角ゴ ProN W3" pitchFamily="-65" charset="-128"/>
        <a:cs typeface="+mn-cs"/>
        <a:sym typeface="Gill Sans" pitchFamily="-65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pitchFamily="-65" charset="0"/>
        <a:ea typeface="ヒラギノ角ゴ ProN W3" pitchFamily="-65" charset="-128"/>
        <a:cs typeface="+mn-cs"/>
        <a:sym typeface="Gill Sans" pitchFamily="-65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410" y="-32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slide" Target="slides/slide23.xml"/><Relationship Id="rId47" Type="http://schemas.openxmlformats.org/officeDocument/2006/relationships/slide" Target="slides/slide28.xml"/><Relationship Id="rId50" Type="http://schemas.openxmlformats.org/officeDocument/2006/relationships/slide" Target="slides/slide31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slide" Target="slides/slide2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41" Type="http://schemas.openxmlformats.org/officeDocument/2006/relationships/slide" Target="slides/slide22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53" Type="http://schemas.openxmlformats.org/officeDocument/2006/relationships/slide" Target="slides/slide34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slide" Target="slides/slide30.xml"/><Relationship Id="rId57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52" Type="http://schemas.openxmlformats.org/officeDocument/2006/relationships/slide" Target="slides/slide3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slide" Target="slides/slide29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2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pitchFamily="-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95138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95138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pitchFamily="-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698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698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pitchFamily="-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77800"/>
            <a:ext cx="2616200" cy="957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77800"/>
            <a:ext cx="7696200" cy="957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05100"/>
            <a:ext cx="19050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05100"/>
            <a:ext cx="19050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pitchFamily="-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pitchFamily="-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pitchFamily="-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pitchFamily="-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0"/>
            <a:ext cx="1466850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0"/>
            <a:ext cx="4248150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pitchFamily="-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pitchFamily="-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pitchFamily="-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pitchFamily="-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0"/>
            <a:ext cx="2616200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0"/>
            <a:ext cx="7696200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570BF-69A4-4250-B0C3-FD7F5C166F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32F50-A8A2-40B2-8AF6-4F66B585AD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22E9D-F2D3-4D20-BAE1-4E42F8E7E9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2273300"/>
            <a:ext cx="5778500" cy="748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3300"/>
            <a:ext cx="5778500" cy="748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77911-A938-46B4-B2D3-E1C2C49C1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C591F-A882-46D7-B7F8-0E82D57C42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932A2-5256-4E6F-8EC2-1E712E0FCC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A974D-E128-4900-977F-7881A62AD0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D1871-12FE-4619-83C9-BAF7E74FCA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pitchFamily="-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5E152-A3CB-45C9-99FB-907C4C028F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743B2-072B-4239-84D2-36D1F4E9EE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9750" y="130175"/>
            <a:ext cx="2927350" cy="9623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7700" y="130175"/>
            <a:ext cx="8629650" cy="9623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01F03-7671-4B86-82FD-59738ECE3B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CE5DB-E9C4-4A3B-B609-9954697B56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32A34-9554-4ECF-9612-31FD373E84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3B7F9-8D03-44FD-A4C0-BB0D44B57D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2273300"/>
            <a:ext cx="5778500" cy="748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3300"/>
            <a:ext cx="5778500" cy="748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E5ECB-14FE-4388-80FB-6E1695B722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F5A5B-6705-4F5B-832F-D8ED2C7D5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F466D-465D-4879-98A1-0ABCB3CA2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498600"/>
            <a:ext cx="5156200" cy="825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498600"/>
            <a:ext cx="5156200" cy="825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6E0E6-8399-489C-96DF-BAA0820824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A75E0-AD11-4E60-83C9-D2BC34FE9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halkboard" pitchFamily="-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38DB7-68BA-4EB2-8E15-0B2403718A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A6F18-8E05-4A59-A1DF-9B574D739E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9750" y="130175"/>
            <a:ext cx="2927350" cy="9623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7700" y="130175"/>
            <a:ext cx="8629650" cy="9623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3A54C-73BA-4C03-9D28-1E57BA4B1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917700"/>
            <a:ext cx="5156200" cy="741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917700"/>
            <a:ext cx="5156200" cy="741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pitchFamily="-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9094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9094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198D9-5AF0-4507-B133-15C9096B1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9B69C-BACC-477D-92C8-58E40128C6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3BA62-0DFF-4674-AC63-DE8F7EFA01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2273300"/>
            <a:ext cx="5778500" cy="748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3300"/>
            <a:ext cx="5778500" cy="748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27FE2-1E5E-47F0-9EDC-82CAD13CDE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01E5B-08DB-4347-B403-A6D367D07B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6668F-14BA-41AE-AA95-88BB163407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2E29A-39E2-49BF-9169-8FDD8214CA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3892B-540B-474D-A5A3-C5521C2EA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pitchFamily="-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C867A-9702-4D5C-8CF3-D180A2C119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C6A06-D237-4979-B20F-24EA1C596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9750" y="130175"/>
            <a:ext cx="2927350" cy="9623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7700" y="130175"/>
            <a:ext cx="8629650" cy="9623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0D970-9C20-48CA-AC1E-ED8C10C164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498600"/>
            <a:ext cx="5149850" cy="825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1498600"/>
            <a:ext cx="5149850" cy="825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pitchFamily="-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09075" y="239713"/>
            <a:ext cx="2613025" cy="95138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86675" cy="95138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pitchFamily="-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0"/>
            <a:ext cx="1466850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0"/>
            <a:ext cx="4248150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pitchFamily="-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pitchFamily="-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65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498600"/>
            <a:ext cx="10464800" cy="825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65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pitchFamily="-65" charset="0"/>
              </a:rPr>
              <a:t>Second level</a:t>
            </a:r>
          </a:p>
          <a:p>
            <a:pPr lvl="2"/>
            <a:r>
              <a:rPr lang="en-US" smtClean="0">
                <a:sym typeface="Gill Sans" pitchFamily="-65" charset="0"/>
              </a:rPr>
              <a:t>Third level</a:t>
            </a:r>
          </a:p>
          <a:p>
            <a:pPr lvl="3"/>
            <a:r>
              <a:rPr lang="en-US" smtClean="0">
                <a:sym typeface="Gill Sans" pitchFamily="-65" charset="0"/>
              </a:rPr>
              <a:t>Fourth level</a:t>
            </a:r>
          </a:p>
          <a:p>
            <a:pPr lvl="4"/>
            <a:r>
              <a:rPr lang="en-US" smtClean="0">
                <a:sym typeface="Gill Sans" pitchFamily="-65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65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65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65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65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6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1" charset="0"/>
        </a:defRPr>
      </a:lvl9pPr>
    </p:titleStyle>
    <p:bodyStyle>
      <a:lvl1pPr marL="6858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pitchFamily="-65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1pPr>
      <a:lvl2pPr marL="11303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pitchFamily="-65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2pPr>
      <a:lvl3pPr marL="15748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pitchFamily="-65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3pPr>
      <a:lvl4pPr marL="20193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pitchFamily="-65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4pPr>
      <a:lvl5pPr marL="24638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pitchFamily="-65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5pPr>
      <a:lvl6pPr marL="29210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pitchFamily="-1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" charset="0"/>
        </a:defRPr>
      </a:lvl6pPr>
      <a:lvl7pPr marL="33782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pitchFamily="-1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" charset="0"/>
        </a:defRPr>
      </a:lvl7pPr>
      <a:lvl8pPr marL="38354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pitchFamily="-1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" charset="0"/>
        </a:defRPr>
      </a:lvl8pPr>
      <a:lvl9pPr marL="42926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pitchFamily="-1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ransition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65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65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65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65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65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1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1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1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1" charset="0"/>
        </a:defRPr>
      </a:lvl9pPr>
    </p:titleStyle>
    <p:bodyStyle>
      <a:lvl1pPr marL="1008063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pitchFamily="-65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1pPr>
      <a:lvl2pPr marL="1452563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pitchFamily="-65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2pPr>
      <a:lvl3pPr marL="1897063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pitchFamily="-65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3pPr>
      <a:lvl4pPr marL="2341563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pitchFamily="-65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4pPr>
      <a:lvl5pPr marL="2786063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pitchFamily="-65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5pPr>
      <a:lvl6pPr marL="3243263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pitchFamily="-1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" charset="0"/>
        </a:defRPr>
      </a:lvl6pPr>
      <a:lvl7pPr marL="3700463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pitchFamily="-1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" charset="0"/>
        </a:defRPr>
      </a:lvl7pPr>
      <a:lvl8pPr marL="4157663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pitchFamily="-1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" charset="0"/>
        </a:defRPr>
      </a:lvl8pPr>
      <a:lvl9pPr marL="4614863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pitchFamily="-1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65" charset="0"/>
              </a:rPr>
              <a:t>Click to edit Master title style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05100"/>
            <a:ext cx="5041900" cy="5840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65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pitchFamily="-65" charset="0"/>
              </a:rPr>
              <a:t>Second level</a:t>
            </a:r>
          </a:p>
          <a:p>
            <a:pPr lvl="2"/>
            <a:r>
              <a:rPr lang="en-US" smtClean="0">
                <a:sym typeface="Gill Sans" pitchFamily="-65" charset="0"/>
              </a:rPr>
              <a:t>Third level</a:t>
            </a:r>
          </a:p>
          <a:p>
            <a:pPr lvl="3"/>
            <a:r>
              <a:rPr lang="en-US" smtClean="0">
                <a:sym typeface="Gill Sans" pitchFamily="-65" charset="0"/>
              </a:rPr>
              <a:t>Fourth level</a:t>
            </a:r>
          </a:p>
          <a:p>
            <a:pPr lvl="4"/>
            <a:r>
              <a:rPr lang="en-US" smtClean="0">
                <a:sym typeface="Gill Sans" pitchFamily="-65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65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65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65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65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6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1" charset="0"/>
        </a:defRPr>
      </a:lvl9pPr>
    </p:titleStyle>
    <p:bodyStyle>
      <a:lvl1pPr marL="6080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pitchFamily="-65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1pPr>
      <a:lvl2pPr marL="10525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pitchFamily="-65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2pPr>
      <a:lvl3pPr marL="14970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pitchFamily="-65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3pPr>
      <a:lvl4pPr marL="19415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pitchFamily="-65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4pPr>
      <a:lvl5pPr marL="23860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pitchFamily="-65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5pPr>
      <a:lvl6pPr marL="2843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pitchFamily="-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" charset="0"/>
        </a:defRPr>
      </a:lvl6pPr>
      <a:lvl7pPr marL="3300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pitchFamily="-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" charset="0"/>
        </a:defRPr>
      </a:lvl7pPr>
      <a:lvl8pPr marL="37576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pitchFamily="-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" charset="0"/>
        </a:defRPr>
      </a:lvl8pPr>
      <a:lvl9pPr marL="42148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pitchFamily="-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77800"/>
            <a:ext cx="10464800" cy="259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65" charset="0"/>
              </a:rPr>
              <a:t>Click to edit Master title style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698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65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pitchFamily="-65" charset="0"/>
              </a:rPr>
              <a:t>Second level</a:t>
            </a:r>
          </a:p>
          <a:p>
            <a:pPr lvl="2"/>
            <a:r>
              <a:rPr lang="en-US" smtClean="0">
                <a:sym typeface="Gill Sans" pitchFamily="-65" charset="0"/>
              </a:rPr>
              <a:t>Third level</a:t>
            </a:r>
          </a:p>
          <a:p>
            <a:pPr lvl="3"/>
            <a:r>
              <a:rPr lang="en-US" smtClean="0">
                <a:sym typeface="Gill Sans" pitchFamily="-65" charset="0"/>
              </a:rPr>
              <a:t>Fourth level</a:t>
            </a:r>
          </a:p>
          <a:p>
            <a:pPr lvl="4"/>
            <a:r>
              <a:rPr lang="en-US" smtClean="0">
                <a:sym typeface="Gill Sans" pitchFamily="-65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65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65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65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65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6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1" charset="0"/>
        </a:defRPr>
      </a:lvl9pPr>
    </p:titleStyle>
    <p:bodyStyle>
      <a:lvl1pPr marL="6080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pitchFamily="-65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1pPr>
      <a:lvl2pPr marL="10525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pitchFamily="-65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2pPr>
      <a:lvl3pPr marL="14970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pitchFamily="-65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3pPr>
      <a:lvl4pPr marL="19415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pitchFamily="-65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4pPr>
      <a:lvl5pPr marL="23860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pitchFamily="-65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5pPr>
      <a:lvl6pPr marL="2843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pitchFamily="-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" charset="0"/>
        </a:defRPr>
      </a:lvl6pPr>
      <a:lvl7pPr marL="3300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pitchFamily="-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" charset="0"/>
        </a:defRPr>
      </a:lvl7pPr>
      <a:lvl8pPr marL="37576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pitchFamily="-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" charset="0"/>
        </a:defRPr>
      </a:lvl8pPr>
      <a:lvl9pPr marL="42148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pitchFamily="-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65" charset="0"/>
              </a:rPr>
              <a:t>Click to edit Master title style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05100"/>
            <a:ext cx="3962400" cy="5840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65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pitchFamily="-65" charset="0"/>
              </a:rPr>
              <a:t>Second level</a:t>
            </a:r>
          </a:p>
          <a:p>
            <a:pPr lvl="2"/>
            <a:r>
              <a:rPr lang="en-US" smtClean="0">
                <a:sym typeface="Gill Sans" pitchFamily="-65" charset="0"/>
              </a:rPr>
              <a:t>Third level</a:t>
            </a:r>
          </a:p>
          <a:p>
            <a:pPr lvl="3"/>
            <a:r>
              <a:rPr lang="en-US" smtClean="0">
                <a:sym typeface="Gill Sans" pitchFamily="-65" charset="0"/>
              </a:rPr>
              <a:t>Fourth level</a:t>
            </a:r>
          </a:p>
          <a:p>
            <a:pPr lvl="4"/>
            <a:r>
              <a:rPr lang="en-US" smtClean="0">
                <a:sym typeface="Gill Sans" pitchFamily="-65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65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65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65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65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6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1" charset="0"/>
        </a:defRPr>
      </a:lvl9pPr>
    </p:titleStyle>
    <p:bodyStyle>
      <a:lvl1pPr marL="6080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pitchFamily="-65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1pPr>
      <a:lvl2pPr marL="10525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pitchFamily="-65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2pPr>
      <a:lvl3pPr marL="14970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pitchFamily="-65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3pPr>
      <a:lvl4pPr marL="19415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pitchFamily="-65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4pPr>
      <a:lvl5pPr marL="23860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pitchFamily="-65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5pPr>
      <a:lvl6pPr marL="2843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pitchFamily="-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" charset="0"/>
        </a:defRPr>
      </a:lvl6pPr>
      <a:lvl7pPr marL="3300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pitchFamily="-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" charset="0"/>
        </a:defRPr>
      </a:lvl7pPr>
      <a:lvl8pPr marL="37576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pitchFamily="-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" charset="0"/>
        </a:defRPr>
      </a:lvl8pPr>
      <a:lvl9pPr marL="42148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pitchFamily="-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65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05100"/>
            <a:ext cx="5041900" cy="5840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65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pitchFamily="-65" charset="0"/>
              </a:rPr>
              <a:t>Second level</a:t>
            </a:r>
          </a:p>
          <a:p>
            <a:pPr lvl="2"/>
            <a:r>
              <a:rPr lang="en-US" smtClean="0">
                <a:sym typeface="Gill Sans" pitchFamily="-65" charset="0"/>
              </a:rPr>
              <a:t>Third level</a:t>
            </a:r>
          </a:p>
          <a:p>
            <a:pPr lvl="3"/>
            <a:r>
              <a:rPr lang="en-US" smtClean="0">
                <a:sym typeface="Gill Sans" pitchFamily="-65" charset="0"/>
              </a:rPr>
              <a:t>Fourth level</a:t>
            </a:r>
          </a:p>
          <a:p>
            <a:pPr lvl="4"/>
            <a:r>
              <a:rPr lang="en-US" smtClean="0">
                <a:sym typeface="Gill Sans" pitchFamily="-65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65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65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65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65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6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1" charset="0"/>
        </a:defRPr>
      </a:lvl9pPr>
    </p:titleStyle>
    <p:bodyStyle>
      <a:lvl1pPr marL="6080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pitchFamily="-65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1pPr>
      <a:lvl2pPr marL="10525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pitchFamily="-65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2pPr>
      <a:lvl3pPr marL="14970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pitchFamily="-65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3pPr>
      <a:lvl4pPr marL="19415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pitchFamily="-65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4pPr>
      <a:lvl5pPr marL="23860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pitchFamily="-65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5pPr>
      <a:lvl6pPr marL="2843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pitchFamily="-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" charset="0"/>
        </a:defRPr>
      </a:lvl6pPr>
      <a:lvl7pPr marL="3300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pitchFamily="-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" charset="0"/>
        </a:defRPr>
      </a:lvl7pPr>
      <a:lvl8pPr marL="37576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pitchFamily="-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" charset="0"/>
        </a:defRPr>
      </a:lvl8pPr>
      <a:lvl9pPr marL="42148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pitchFamily="-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65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65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65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65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65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6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1" charset="0"/>
        </a:defRPr>
      </a:lvl9pPr>
    </p:titleStyle>
    <p:bodyStyle>
      <a:lvl1pPr marL="39688" indent="-396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1pPr>
      <a:lvl2pPr marL="496888" indent="-396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2pPr>
      <a:lvl3pPr marL="954088" indent="-396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3pPr>
      <a:lvl4pPr marL="1411288" indent="-396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4pPr>
      <a:lvl5pPr marL="1868488" indent="-396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5pPr>
      <a:lvl6pPr marL="23256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" charset="0"/>
        </a:defRPr>
      </a:lvl6pPr>
      <a:lvl7pPr marL="27828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" charset="0"/>
        </a:defRPr>
      </a:lvl7pPr>
      <a:lvl8pPr marL="32400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" charset="0"/>
        </a:defRPr>
      </a:lvl8pPr>
      <a:lvl9pPr marL="36972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4965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65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pitchFamily="-65" charset="0"/>
              </a:rPr>
              <a:t>Second level</a:t>
            </a:r>
          </a:p>
          <a:p>
            <a:pPr lvl="2"/>
            <a:r>
              <a:rPr lang="en-US" smtClean="0">
                <a:sym typeface="Gill Sans" pitchFamily="-65" charset="0"/>
              </a:rPr>
              <a:t>Third level</a:t>
            </a:r>
          </a:p>
          <a:p>
            <a:pPr lvl="3"/>
            <a:r>
              <a:rPr lang="en-US" smtClean="0">
                <a:sym typeface="Gill Sans" pitchFamily="-65" charset="0"/>
              </a:rPr>
              <a:t>Fourth level</a:t>
            </a:r>
          </a:p>
          <a:p>
            <a:pPr lvl="4"/>
            <a:r>
              <a:rPr lang="en-US" smtClean="0">
                <a:sym typeface="Gill Sans" pitchFamily="-65" charset="0"/>
              </a:rPr>
              <a:t>Fifth level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0"/>
            <a:ext cx="5867400" cy="4711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65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pitchFamily="-65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65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65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65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6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1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1pPr>
      <a:lvl2pPr marL="406400" indent="508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2pPr>
      <a:lvl3pPr marL="863600" indent="508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3pPr>
      <a:lvl4pPr marL="1320800" indent="508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4pPr>
      <a:lvl5pPr marL="1778000" indent="508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5pPr>
      <a:lvl6pPr marL="2235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" charset="0"/>
        </a:defRPr>
      </a:lvl6pPr>
      <a:lvl7pPr marL="2692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" charset="0"/>
        </a:defRPr>
      </a:lvl7pPr>
      <a:lvl8pPr marL="3149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" charset="0"/>
        </a:defRPr>
      </a:lvl8pPr>
      <a:lvl9pPr marL="3606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65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65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65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65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65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6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1" charset="0"/>
        </a:defRPr>
      </a:lvl9pPr>
    </p:titleStyle>
    <p:bodyStyle>
      <a:lvl1pPr marL="39688" indent="-396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1pPr>
      <a:lvl2pPr marL="496888" indent="-396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2pPr>
      <a:lvl3pPr marL="954088" indent="-396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3pPr>
      <a:lvl4pPr marL="1411288" indent="-396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4pPr>
      <a:lvl5pPr marL="1868488" indent="-396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5pPr>
      <a:lvl6pPr marL="23256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" charset="0"/>
        </a:defRPr>
      </a:lvl6pPr>
      <a:lvl7pPr marL="27828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" charset="0"/>
        </a:defRPr>
      </a:lvl7pPr>
      <a:lvl8pPr marL="32400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" charset="0"/>
        </a:defRPr>
      </a:lvl8pPr>
      <a:lvl9pPr marL="36972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65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pitchFamily="-65" charset="0"/>
              </a:rPr>
              <a:t>Second level</a:t>
            </a:r>
          </a:p>
          <a:p>
            <a:pPr lvl="2"/>
            <a:r>
              <a:rPr lang="en-US" smtClean="0">
                <a:sym typeface="Gill Sans" pitchFamily="-65" charset="0"/>
              </a:rPr>
              <a:t>Third level</a:t>
            </a:r>
          </a:p>
          <a:p>
            <a:pPr lvl="3"/>
            <a:r>
              <a:rPr lang="en-US" smtClean="0">
                <a:sym typeface="Gill Sans" pitchFamily="-65" charset="0"/>
              </a:rPr>
              <a:t>Fourth level</a:t>
            </a:r>
          </a:p>
          <a:p>
            <a:pPr lvl="4"/>
            <a:r>
              <a:rPr lang="en-US" smtClean="0">
                <a:sym typeface="Gill Sans" pitchFamily="-65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ransition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65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65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65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65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65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1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1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1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1" charset="0"/>
        </a:defRPr>
      </a:lvl9pPr>
    </p:titleStyle>
    <p:bodyStyle>
      <a:lvl1pPr marL="6858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pitchFamily="-65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1pPr>
      <a:lvl2pPr marL="11303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pitchFamily="-65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2pPr>
      <a:lvl3pPr marL="15748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pitchFamily="-65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3pPr>
      <a:lvl4pPr marL="20193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pitchFamily="-65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4pPr>
      <a:lvl5pPr marL="24638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pitchFamily="-65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5pPr>
      <a:lvl6pPr marL="29210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pitchFamily="-1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" charset="0"/>
        </a:defRPr>
      </a:lvl6pPr>
      <a:lvl7pPr marL="33782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pitchFamily="-1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" charset="0"/>
        </a:defRPr>
      </a:lvl7pPr>
      <a:lvl8pPr marL="38354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pitchFamily="-1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" charset="0"/>
        </a:defRPr>
      </a:lvl8pPr>
      <a:lvl9pPr marL="42926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pitchFamily="-1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65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65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65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65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65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6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1" charset="0"/>
        </a:defRPr>
      </a:lvl9pPr>
    </p:titleStyle>
    <p:bodyStyle>
      <a:lvl1pPr marL="39688" indent="-396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1pPr>
      <a:lvl2pPr marL="496888" indent="-396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2pPr>
      <a:lvl3pPr marL="954088" indent="-396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3pPr>
      <a:lvl4pPr marL="1411288" indent="-396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4pPr>
      <a:lvl5pPr marL="1868488" indent="-396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5pPr>
      <a:lvl6pPr marL="23256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" charset="0"/>
        </a:defRPr>
      </a:lvl6pPr>
      <a:lvl7pPr marL="27828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" charset="0"/>
        </a:defRPr>
      </a:lvl7pPr>
      <a:lvl8pPr marL="32400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" charset="0"/>
        </a:defRPr>
      </a:lvl8pPr>
      <a:lvl9pPr marL="36972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472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65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pitchFamily="-65" charset="0"/>
              </a:rPr>
              <a:t>Second level</a:t>
            </a:r>
          </a:p>
          <a:p>
            <a:pPr lvl="2"/>
            <a:r>
              <a:rPr lang="en-US" smtClean="0">
                <a:sym typeface="Gill Sans" pitchFamily="-65" charset="0"/>
              </a:rPr>
              <a:t>Third level</a:t>
            </a:r>
          </a:p>
          <a:p>
            <a:pPr lvl="3"/>
            <a:r>
              <a:rPr lang="en-US" smtClean="0">
                <a:sym typeface="Gill Sans" pitchFamily="-65" charset="0"/>
              </a:rPr>
              <a:t>Fourth level</a:t>
            </a:r>
          </a:p>
          <a:p>
            <a:pPr lvl="4"/>
            <a:r>
              <a:rPr lang="en-US" smtClean="0">
                <a:sym typeface="Gill Sans" pitchFamily="-65" charset="0"/>
              </a:rPr>
              <a:t>Fifth level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0"/>
            <a:ext cx="10464800" cy="4940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65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65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65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65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65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6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1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1pPr>
      <a:lvl2pPr marL="406400" indent="50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2pPr>
      <a:lvl3pPr marL="863600" indent="50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3pPr>
      <a:lvl4pPr marL="1320800" indent="50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4pPr>
      <a:lvl5pPr marL="1778000" indent="50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5pPr>
      <a:lvl6pPr marL="2235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" charset="0"/>
        </a:defRPr>
      </a:lvl6pPr>
      <a:lvl7pPr marL="2692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" charset="0"/>
        </a:defRPr>
      </a:lvl7pPr>
      <a:lvl8pPr marL="3149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" charset="0"/>
        </a:defRPr>
      </a:lvl8pPr>
      <a:lvl9pPr marL="3606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130175"/>
            <a:ext cx="11709400" cy="2144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108599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2273300"/>
            <a:ext cx="11709400" cy="7480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108599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0675938" y="9124950"/>
            <a:ext cx="319087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600" smtClean="0">
                <a:solidFill>
                  <a:srgbClr val="898989"/>
                </a:solidFill>
                <a:latin typeface="Calibri" pitchFamily="-65" charset="0"/>
                <a:cs typeface="Calibri" pitchFamily="-65" charset="0"/>
                <a:sym typeface="Calibri" pitchFamily="-65" charset="0"/>
              </a:defRPr>
            </a:lvl1pPr>
          </a:lstStyle>
          <a:p>
            <a:pPr>
              <a:defRPr/>
            </a:pPr>
            <a:fld id="{902205F3-6976-46ED-A1D6-C71D7CEFF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pitchFamily="-1" charset="0"/>
          <a:ea typeface="ヒラギノ角ゴ ProN W3" pitchFamily="-1" charset="-128"/>
          <a:cs typeface="ヒラギノ角ゴ ProN W3" pitchFamily="-1" charset="-128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pitchFamily="-1" charset="0"/>
          <a:ea typeface="ヒラギノ角ゴ ProN W3" pitchFamily="-1" charset="-128"/>
          <a:cs typeface="ヒラギノ角ゴ ProN W3" pitchFamily="-1" charset="-128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pitchFamily="-1" charset="0"/>
          <a:ea typeface="ヒラギノ角ゴ ProN W3" pitchFamily="-1" charset="-128"/>
          <a:cs typeface="ヒラギノ角ゴ ProN W3" pitchFamily="-1" charset="-128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pitchFamily="-1" charset="0"/>
          <a:ea typeface="ヒラギノ角ゴ ProN W3" pitchFamily="-1" charset="-128"/>
          <a:cs typeface="ヒラギノ角ゴ ProN W3" pitchFamily="-1" charset="-128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pitchFamily="-1" charset="0"/>
          <a:ea typeface="ヒラギノ角ゴ ProN W3" pitchFamily="-1" charset="-128"/>
          <a:cs typeface="ヒラギノ角ゴ ProN W3" pitchFamily="-1" charset="-128"/>
          <a:sym typeface="Arial" pitchFamily="-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pitchFamily="-1" charset="0"/>
          <a:ea typeface="ヒラギノ角ゴ ProN W3" pitchFamily="-1" charset="-128"/>
          <a:cs typeface="ヒラギノ角ゴ ProN W3" pitchFamily="-1" charset="-128"/>
          <a:sym typeface="Arial" pitchFamily="-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pitchFamily="-1" charset="0"/>
          <a:ea typeface="ヒラギノ角ゴ ProN W3" pitchFamily="-1" charset="-128"/>
          <a:cs typeface="ヒラギノ角ゴ ProN W3" pitchFamily="-1" charset="-128"/>
          <a:sym typeface="Arial" pitchFamily="-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pitchFamily="-1" charset="0"/>
          <a:ea typeface="ヒラギノ角ゴ ProN W3" pitchFamily="-1" charset="-128"/>
          <a:cs typeface="ヒラギノ角ゴ ProN W3" pitchFamily="-1" charset="-128"/>
          <a:sym typeface="Arial" pitchFamily="-1" charset="0"/>
        </a:defRPr>
      </a:lvl9pPr>
    </p:titleStyle>
    <p:bodyStyle>
      <a:lvl1pPr marL="382588" indent="-342900" algn="l" rtl="0" eaLnBrk="0" fontAlgn="base" hangingPunct="0">
        <a:spcBef>
          <a:spcPts val="11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681038" indent="-285750" algn="l" rtl="0" eaLnBrk="0" fontAlgn="base" hangingPunct="0">
        <a:spcBef>
          <a:spcPts val="9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3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081088" indent="-228600" algn="l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38288" indent="-228600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1995488" indent="-228600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452688" indent="-2286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itchFamily="-1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pitchFamily="-1" charset="0"/>
        </a:defRPr>
      </a:lvl6pPr>
      <a:lvl7pPr marL="2909888" indent="-2286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itchFamily="-1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pitchFamily="-1" charset="0"/>
        </a:defRPr>
      </a:lvl7pPr>
      <a:lvl8pPr marL="3367088" indent="-2286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itchFamily="-1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pitchFamily="-1" charset="0"/>
        </a:defRPr>
      </a:lvl8pPr>
      <a:lvl9pPr marL="3824288" indent="-2286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itchFamily="-1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pitchFamily="-1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130175"/>
            <a:ext cx="11709400" cy="2144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108599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halkboard" pitchFamily="-65" charset="0"/>
              </a:rPr>
              <a:t>Click to edit Master title style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2273300"/>
            <a:ext cx="11709400" cy="7480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108599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halkboard" pitchFamily="-65" charset="0"/>
              </a:rPr>
              <a:t>Click to edit Master text styles</a:t>
            </a:r>
          </a:p>
          <a:p>
            <a:pPr lvl="1"/>
            <a:r>
              <a:rPr lang="en-US" smtClean="0">
                <a:sym typeface="Chalkboard" pitchFamily="-65" charset="0"/>
              </a:rPr>
              <a:t>Second level</a:t>
            </a:r>
          </a:p>
          <a:p>
            <a:pPr lvl="2"/>
            <a:r>
              <a:rPr lang="en-US" smtClean="0">
                <a:sym typeface="Chalkboard" pitchFamily="-65" charset="0"/>
              </a:rPr>
              <a:t>Third level</a:t>
            </a:r>
          </a:p>
          <a:p>
            <a:pPr lvl="3"/>
            <a:r>
              <a:rPr lang="en-US" smtClean="0">
                <a:sym typeface="Chalkboard" pitchFamily="-65" charset="0"/>
              </a:rPr>
              <a:t>Fourth level</a:t>
            </a:r>
          </a:p>
          <a:p>
            <a:pPr lvl="4"/>
            <a:r>
              <a:rPr lang="en-US" smtClean="0">
                <a:sym typeface="Chalkboard" pitchFamily="-65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0675938" y="9124950"/>
            <a:ext cx="319087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600" smtClean="0">
                <a:solidFill>
                  <a:srgbClr val="898989"/>
                </a:solidFill>
                <a:latin typeface="Calibri" pitchFamily="-65" charset="0"/>
                <a:cs typeface="Calibri" pitchFamily="-65" charset="0"/>
                <a:sym typeface="Calibri" pitchFamily="-65" charset="0"/>
              </a:defRPr>
            </a:lvl1pPr>
          </a:lstStyle>
          <a:p>
            <a:pPr>
              <a:defRPr/>
            </a:pPr>
            <a:fld id="{6455B3F8-B41D-4DA9-BFCD-EBF23C898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+mj-cs"/>
          <a:sym typeface="Chalkboard" pitchFamily="-65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pitchFamily="-1" charset="0"/>
          <a:ea typeface="ヒラギノ角ゴ ProN W3" pitchFamily="-1" charset="-128"/>
          <a:cs typeface="ヒラギノ角ゴ ProN W3" pitchFamily="-1" charset="-128"/>
          <a:sym typeface="Chalkboard" pitchFamily="-65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pitchFamily="-1" charset="0"/>
          <a:ea typeface="ヒラギノ角ゴ ProN W3" pitchFamily="-1" charset="-128"/>
          <a:cs typeface="ヒラギノ角ゴ ProN W3" pitchFamily="-1" charset="-128"/>
          <a:sym typeface="Chalkboard" pitchFamily="-65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pitchFamily="-1" charset="0"/>
          <a:ea typeface="ヒラギノ角ゴ ProN W3" pitchFamily="-1" charset="-128"/>
          <a:cs typeface="ヒラギノ角ゴ ProN W3" pitchFamily="-1" charset="-128"/>
          <a:sym typeface="Chalkboard" pitchFamily="-65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pitchFamily="-1" charset="0"/>
          <a:ea typeface="ヒラギノ角ゴ ProN W3" pitchFamily="-1" charset="-128"/>
          <a:cs typeface="ヒラギノ角ゴ ProN W3" pitchFamily="-1" charset="-128"/>
          <a:sym typeface="Chalkboard" pitchFamily="-6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pitchFamily="-1" charset="0"/>
          <a:ea typeface="ヒラギノ角ゴ ProN W3" pitchFamily="-1" charset="-128"/>
          <a:cs typeface="ヒラギノ角ゴ ProN W3" pitchFamily="-1" charset="-128"/>
          <a:sym typeface="Chalkboard" pitchFamily="-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pitchFamily="-1" charset="0"/>
          <a:ea typeface="ヒラギノ角ゴ ProN W3" pitchFamily="-1" charset="-128"/>
          <a:cs typeface="ヒラギノ角ゴ ProN W3" pitchFamily="-1" charset="-128"/>
          <a:sym typeface="Chalkboard" pitchFamily="-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pitchFamily="-1" charset="0"/>
          <a:ea typeface="ヒラギノ角ゴ ProN W3" pitchFamily="-1" charset="-128"/>
          <a:cs typeface="ヒラギノ角ゴ ProN W3" pitchFamily="-1" charset="-128"/>
          <a:sym typeface="Chalkboard" pitchFamily="-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pitchFamily="-1" charset="0"/>
          <a:ea typeface="ヒラギノ角ゴ ProN W3" pitchFamily="-1" charset="-128"/>
          <a:cs typeface="ヒラギノ角ゴ ProN W3" pitchFamily="-1" charset="-128"/>
          <a:sym typeface="Chalkboard" pitchFamily="-1" charset="0"/>
        </a:defRPr>
      </a:lvl9pPr>
    </p:titleStyle>
    <p:bodyStyle>
      <a:lvl1pPr marL="382588" indent="-342900" algn="l" rtl="0" eaLnBrk="0" fontAlgn="base" hangingPunct="0">
        <a:spcBef>
          <a:spcPts val="11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Chalkboard" pitchFamily="-65" charset="0"/>
        </a:defRPr>
      </a:lvl1pPr>
      <a:lvl2pPr marL="681038" indent="-285750" algn="l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3800">
          <a:solidFill>
            <a:schemeClr val="tx1"/>
          </a:solidFill>
          <a:latin typeface="+mn-lt"/>
          <a:ea typeface="+mn-ea"/>
          <a:cs typeface="+mn-cs"/>
          <a:sym typeface="Chalkboard" pitchFamily="-65" charset="0"/>
        </a:defRPr>
      </a:lvl2pPr>
      <a:lvl3pPr marL="1081088" indent="-228600" algn="l" rtl="0" eaLnBrk="0" fontAlgn="base" hangingPunct="0">
        <a:spcBef>
          <a:spcPts val="9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halkboard" pitchFamily="-65" charset="0"/>
        </a:defRPr>
      </a:lvl3pPr>
      <a:lvl4pPr marL="1538288" indent="-228600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Chalkboard" pitchFamily="-65" charset="0"/>
        </a:defRPr>
      </a:lvl4pPr>
      <a:lvl5pPr marL="1995488" indent="-228600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Chalkboard" pitchFamily="-65" charset="0"/>
        </a:defRPr>
      </a:lvl5pPr>
      <a:lvl6pPr marL="2452688" indent="-2286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itchFamily="-1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Chalkboard" pitchFamily="-1" charset="0"/>
        </a:defRPr>
      </a:lvl6pPr>
      <a:lvl7pPr marL="2909888" indent="-2286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itchFamily="-1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Chalkboard" pitchFamily="-1" charset="0"/>
        </a:defRPr>
      </a:lvl7pPr>
      <a:lvl8pPr marL="3367088" indent="-2286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itchFamily="-1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Chalkboard" pitchFamily="-1" charset="0"/>
        </a:defRPr>
      </a:lvl8pPr>
      <a:lvl9pPr marL="3824288" indent="-2286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itchFamily="-1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Chalkboard" pitchFamily="-1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65" charset="0"/>
              </a:rPr>
              <a:t>Click to edit Master title style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917700"/>
            <a:ext cx="10464800" cy="741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65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pitchFamily="-65" charset="0"/>
              </a:rPr>
              <a:t>Second level</a:t>
            </a:r>
          </a:p>
          <a:p>
            <a:pPr lvl="2"/>
            <a:r>
              <a:rPr lang="en-US" smtClean="0">
                <a:sym typeface="Gill Sans" pitchFamily="-65" charset="0"/>
              </a:rPr>
              <a:t>Third level</a:t>
            </a:r>
          </a:p>
          <a:p>
            <a:pPr lvl="3"/>
            <a:r>
              <a:rPr lang="en-US" smtClean="0">
                <a:sym typeface="Gill Sans" pitchFamily="-65" charset="0"/>
              </a:rPr>
              <a:t>Fourth level</a:t>
            </a:r>
          </a:p>
          <a:p>
            <a:pPr lvl="4"/>
            <a:r>
              <a:rPr lang="en-US" smtClean="0">
                <a:sym typeface="Gill Sans" pitchFamily="-65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  <a:sym typeface="Gill Sans" pitchFamily="-65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65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65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65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6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1" charset="0"/>
        </a:defRPr>
      </a:lvl9pPr>
    </p:titleStyle>
    <p:bodyStyle>
      <a:lvl1pPr marL="7874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pitchFamily="-65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1pPr>
      <a:lvl2pPr marL="12319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pitchFamily="-65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2pPr>
      <a:lvl3pPr marL="16764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pitchFamily="-65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3pPr>
      <a:lvl4pPr marL="21209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pitchFamily="-65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4pPr>
      <a:lvl5pPr marL="25654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pitchFamily="-65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5pPr>
      <a:lvl6pPr marL="30226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pitchFamily="-1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" charset="0"/>
        </a:defRPr>
      </a:lvl6pPr>
      <a:lvl7pPr marL="34798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pitchFamily="-1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" charset="0"/>
        </a:defRPr>
      </a:lvl7pPr>
      <a:lvl8pPr marL="39370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pitchFamily="-1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" charset="0"/>
        </a:defRPr>
      </a:lvl8pPr>
      <a:lvl9pPr marL="43942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pitchFamily="-1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130175"/>
            <a:ext cx="11709400" cy="2144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108599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2273300"/>
            <a:ext cx="11709400" cy="7480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108599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0675938" y="9124950"/>
            <a:ext cx="320675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600" smtClean="0">
                <a:solidFill>
                  <a:srgbClr val="898989"/>
                </a:solidFill>
                <a:latin typeface="Calibri" pitchFamily="-65" charset="0"/>
                <a:cs typeface="Calibri" pitchFamily="-65" charset="0"/>
                <a:sym typeface="Calibri" pitchFamily="-65" charset="0"/>
              </a:defRPr>
            </a:lvl1pPr>
          </a:lstStyle>
          <a:p>
            <a:pPr>
              <a:defRPr/>
            </a:pPr>
            <a:fld id="{AA02E988-61CF-4870-95B0-E229819035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/>
  <p:hf hdr="0" ftr="0" dt="0"/>
  <p:txStyles>
    <p:titleStyle>
      <a:lvl1pPr marL="6350" indent="-6350"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6350" indent="-6350"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pitchFamily="-1" charset="0"/>
          <a:ea typeface="ヒラギノ角ゴ ProN W3" pitchFamily="-1" charset="-128"/>
          <a:cs typeface="ヒラギノ角ゴ ProN W3" pitchFamily="-1" charset="-128"/>
          <a:sym typeface="Arial" charset="0"/>
        </a:defRPr>
      </a:lvl2pPr>
      <a:lvl3pPr marL="6350" indent="-6350"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pitchFamily="-1" charset="0"/>
          <a:ea typeface="ヒラギノ角ゴ ProN W3" pitchFamily="-1" charset="-128"/>
          <a:cs typeface="ヒラギノ角ゴ ProN W3" pitchFamily="-1" charset="-128"/>
          <a:sym typeface="Arial" charset="0"/>
        </a:defRPr>
      </a:lvl3pPr>
      <a:lvl4pPr marL="6350" indent="-6350"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pitchFamily="-1" charset="0"/>
          <a:ea typeface="ヒラギノ角ゴ ProN W3" pitchFamily="-1" charset="-128"/>
          <a:cs typeface="ヒラギノ角ゴ ProN W3" pitchFamily="-1" charset="-128"/>
          <a:sym typeface="Arial" charset="0"/>
        </a:defRPr>
      </a:lvl4pPr>
      <a:lvl5pPr marL="6350" indent="-6350"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pitchFamily="-1" charset="0"/>
          <a:ea typeface="ヒラギノ角ゴ ProN W3" pitchFamily="-1" charset="-128"/>
          <a:cs typeface="ヒラギノ角ゴ ProN W3" pitchFamily="-1" charset="-128"/>
          <a:sym typeface="Arial" charset="0"/>
        </a:defRPr>
      </a:lvl5pPr>
      <a:lvl6pPr marL="46355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pitchFamily="-1" charset="0"/>
          <a:ea typeface="ヒラギノ角ゴ ProN W3" pitchFamily="-1" charset="-128"/>
          <a:cs typeface="ヒラギノ角ゴ ProN W3" pitchFamily="-1" charset="-128"/>
          <a:sym typeface="Arial" pitchFamily="-1" charset="0"/>
        </a:defRPr>
      </a:lvl6pPr>
      <a:lvl7pPr marL="92075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pitchFamily="-1" charset="0"/>
          <a:ea typeface="ヒラギノ角ゴ ProN W3" pitchFamily="-1" charset="-128"/>
          <a:cs typeface="ヒラギノ角ゴ ProN W3" pitchFamily="-1" charset="-128"/>
          <a:sym typeface="Arial" pitchFamily="-1" charset="0"/>
        </a:defRPr>
      </a:lvl7pPr>
      <a:lvl8pPr marL="137795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pitchFamily="-1" charset="0"/>
          <a:ea typeface="ヒラギノ角ゴ ProN W3" pitchFamily="-1" charset="-128"/>
          <a:cs typeface="ヒラギノ角ゴ ProN W3" pitchFamily="-1" charset="-128"/>
          <a:sym typeface="Arial" pitchFamily="-1" charset="0"/>
        </a:defRPr>
      </a:lvl8pPr>
      <a:lvl9pPr marL="183515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pitchFamily="-1" charset="0"/>
          <a:ea typeface="ヒラギノ角ゴ ProN W3" pitchFamily="-1" charset="-128"/>
          <a:cs typeface="ヒラギノ角ゴ ProN W3" pitchFamily="-1" charset="-128"/>
          <a:sym typeface="Arial" pitchFamily="-1" charset="0"/>
        </a:defRPr>
      </a:lvl9pPr>
    </p:titleStyle>
    <p:bodyStyle>
      <a:lvl1pPr marL="382588" indent="-342900" algn="l" rtl="0" eaLnBrk="0" fontAlgn="base" hangingPunct="0">
        <a:spcBef>
          <a:spcPts val="11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eaLnBrk="0" fontAlgn="base" hangingPunct="0">
        <a:spcBef>
          <a:spcPts val="9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3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31888" indent="-228600" algn="l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89088" indent="-228600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46288" indent="-228600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503488" indent="-2286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itchFamily="-1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pitchFamily="-1" charset="0"/>
        </a:defRPr>
      </a:lvl6pPr>
      <a:lvl7pPr marL="2960688" indent="-2286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itchFamily="-1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pitchFamily="-1" charset="0"/>
        </a:defRPr>
      </a:lvl7pPr>
      <a:lvl8pPr marL="3417888" indent="-2286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itchFamily="-1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pitchFamily="-1" charset="0"/>
        </a:defRPr>
      </a:lvl8pPr>
      <a:lvl9pPr marL="3875088" indent="-2286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itchFamily="-1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pitchFamily="-1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52100" cy="2465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65" charset="0"/>
              </a:rPr>
              <a:t>Click to edit Master title style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498600"/>
            <a:ext cx="10452100" cy="825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65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pitchFamily="-65" charset="0"/>
              </a:rPr>
              <a:t>Second level</a:t>
            </a:r>
          </a:p>
          <a:p>
            <a:pPr lvl="2"/>
            <a:r>
              <a:rPr lang="en-US" smtClean="0">
                <a:sym typeface="Gill Sans" pitchFamily="-65" charset="0"/>
              </a:rPr>
              <a:t>Third level</a:t>
            </a:r>
          </a:p>
          <a:p>
            <a:pPr lvl="3"/>
            <a:r>
              <a:rPr lang="en-US" smtClean="0">
                <a:sym typeface="Gill Sans" pitchFamily="-65" charset="0"/>
              </a:rPr>
              <a:t>Fourth level</a:t>
            </a:r>
          </a:p>
          <a:p>
            <a:pPr lvl="4"/>
            <a:r>
              <a:rPr lang="en-US" smtClean="0">
                <a:sym typeface="Gill Sans" pitchFamily="-65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+mj-lt"/>
          <a:ea typeface="+mj-ea"/>
          <a:cs typeface="+mj-cs"/>
          <a:sym typeface="Gill Sans" pitchFamily="-65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65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65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65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6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1" charset="0"/>
        </a:defRPr>
      </a:lvl9pPr>
    </p:titleStyle>
    <p:bodyStyle>
      <a:lvl1pPr marL="7366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pitchFamily="-65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1pPr>
      <a:lvl2pPr marL="11811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pitchFamily="-65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2pPr>
      <a:lvl3pPr marL="16256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pitchFamily="-65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3pPr>
      <a:lvl4pPr marL="20701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pitchFamily="-65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4pPr>
      <a:lvl5pPr marL="25146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pitchFamily="-65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5pPr>
      <a:lvl6pPr marL="29718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pitchFamily="-1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pitchFamily="-1" charset="0"/>
        </a:defRPr>
      </a:lvl6pPr>
      <a:lvl7pPr marL="34290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pitchFamily="-1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pitchFamily="-1" charset="0"/>
        </a:defRPr>
      </a:lvl7pPr>
      <a:lvl8pPr marL="38862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pitchFamily="-1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pitchFamily="-1" charset="0"/>
        </a:defRPr>
      </a:lvl8pPr>
      <a:lvl9pPr marL="43434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pitchFamily="-1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pitchFamily="-1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4965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65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pitchFamily="-65" charset="0"/>
              </a:rPr>
              <a:t>Second level</a:t>
            </a:r>
          </a:p>
          <a:p>
            <a:pPr lvl="2"/>
            <a:r>
              <a:rPr lang="en-US" smtClean="0">
                <a:sym typeface="Gill Sans" pitchFamily="-65" charset="0"/>
              </a:rPr>
              <a:t>Third level</a:t>
            </a:r>
          </a:p>
          <a:p>
            <a:pPr lvl="3"/>
            <a:r>
              <a:rPr lang="en-US" smtClean="0">
                <a:sym typeface="Gill Sans" pitchFamily="-65" charset="0"/>
              </a:rPr>
              <a:t>Fourth level</a:t>
            </a:r>
          </a:p>
          <a:p>
            <a:pPr lvl="4"/>
            <a:r>
              <a:rPr lang="en-US" smtClean="0">
                <a:sym typeface="Gill Sans" pitchFamily="-65" charset="0"/>
              </a:rPr>
              <a:t>Fifth level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0"/>
            <a:ext cx="5867400" cy="4711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65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pitchFamily="-65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65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65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65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6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1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1pPr>
      <a:lvl2pPr marL="406400" indent="508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2pPr>
      <a:lvl3pPr marL="863600" indent="508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3pPr>
      <a:lvl4pPr marL="1320800" indent="508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4pPr>
      <a:lvl5pPr marL="1778000" indent="508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5pPr>
      <a:lvl6pPr marL="2235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" charset="0"/>
        </a:defRPr>
      </a:lvl6pPr>
      <a:lvl7pPr marL="2692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" charset="0"/>
        </a:defRPr>
      </a:lvl7pPr>
      <a:lvl8pPr marL="3149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" charset="0"/>
        </a:defRPr>
      </a:lvl8pPr>
      <a:lvl9pPr marL="3606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65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65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65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65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65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6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" charset="0"/>
          <a:ea typeface="ヒラギノ角ゴ ProN W3" pitchFamily="-1" charset="-128"/>
          <a:cs typeface="ヒラギノ角ゴ ProN W3" pitchFamily="-1" charset="-128"/>
          <a:sym typeface="Gill Sans" pitchFamily="-1" charset="0"/>
        </a:defRPr>
      </a:lvl9pPr>
    </p:titleStyle>
    <p:bodyStyle>
      <a:lvl1pPr marL="1008063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pitchFamily="-65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1pPr>
      <a:lvl2pPr marL="1452563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pitchFamily="-65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2pPr>
      <a:lvl3pPr marL="1897063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pitchFamily="-65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3pPr>
      <a:lvl4pPr marL="2341563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pitchFamily="-65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4pPr>
      <a:lvl5pPr marL="2786063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pitchFamily="-65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5pPr>
      <a:lvl6pPr marL="3243263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pitchFamily="-1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" charset="0"/>
        </a:defRPr>
      </a:lvl6pPr>
      <a:lvl7pPr marL="3700463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pitchFamily="-1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" charset="0"/>
        </a:defRPr>
      </a:lvl7pPr>
      <a:lvl8pPr marL="4157663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pitchFamily="-1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" charset="0"/>
        </a:defRPr>
      </a:lvl8pPr>
      <a:lvl9pPr marL="4614863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pitchFamily="-1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://www.ncbi.nlm.nih.gov/sites/entrez?Db=pubmed&amp;Cmd=Search&amp;Term=%2522Simpkins%2520CE%2522%255BAuthor%255D&amp;itool=EntrezSystem2.PEntrez.Pubmed.Pubmed_ResultsPanel.Pubmed_DiscoveryPanel.Pubmed_RVAbstractPlus" TargetMode="External"/><Relationship Id="rId7" Type="http://schemas.openxmlformats.org/officeDocument/2006/relationships/hyperlink" Target="http://www.ncbi.nlm.nih.gov/sites/entrez?Db=pubmed&amp;Cmd=Search&amp;Term=%2522Maley%2520WR%2522%255BAuthor%255D&amp;itool=EntrezSystem2.PEntrez.Pubmed.Pubmed_ResultsPanel.Pubmed_DiscoveryPanel.Pubmed_RVAbstractPlus" TargetMode="External"/><Relationship Id="rId2" Type="http://schemas.openxmlformats.org/officeDocument/2006/relationships/hyperlink" Target="http://www.ncbi.nlm.nih.gov/sites/entrez?Db=pubmed&amp;Cmd=Search&amp;Term=%2522Lee%2520KW%2522%255BAuthor%255D&amp;itool=EntrezSystem2.PEntrez.Pubmed.Pubmed_ResultsPanel.Pubmed_DiscoveryPanel.Pubmed_RVAbstractPlus" TargetMode="External"/><Relationship Id="rId1" Type="http://schemas.openxmlformats.org/officeDocument/2006/relationships/slideLayout" Target="../slideLayouts/slideLayout46.xml"/><Relationship Id="rId6" Type="http://schemas.openxmlformats.org/officeDocument/2006/relationships/hyperlink" Target="http://www.ncbi.nlm.nih.gov/sites/entrez?Db=pubmed&amp;Cmd=Search&amp;Term=%2522Segev%2520DL%2522%255BAuthor%255D&amp;itool=EntrezSystem2.PEntrez.Pubmed.Pubmed_ResultsPanel.Pubmed_DiscoveryPanel.Pubmed_RVAbstractPlus" TargetMode="External"/><Relationship Id="rId5" Type="http://schemas.openxmlformats.org/officeDocument/2006/relationships/hyperlink" Target="http://www.ncbi.nlm.nih.gov/sites/entrez?Db=pubmed&amp;Cmd=Search&amp;Term=%2522Locke%2520JE%2522%255BAuthor%255D&amp;itool=EntrezSystem2.PEntrez.Pubmed.Pubmed_ResultsPanel.Pubmed_DiscoveryPanel.Pubmed_RVAbstractPlus" TargetMode="External"/><Relationship Id="rId4" Type="http://schemas.openxmlformats.org/officeDocument/2006/relationships/hyperlink" Target="http://www.ncbi.nlm.nih.gov/sites/entrez?Db=pubmed&amp;Cmd=Search&amp;Term=%2522Montgomery%2520RA%2522%255BAuthor%255D&amp;itool=EntrezSystem2.PEntrez.Pubmed.Pubmed_ResultsPanel.Pubmed_DiscoveryPanel.Pubmed_RVAbstractPlus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/>
          </p:cNvSpPr>
          <p:nvPr/>
        </p:nvSpPr>
        <p:spPr bwMode="auto">
          <a:xfrm>
            <a:off x="850900" y="1225550"/>
            <a:ext cx="11290300" cy="1257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spcBef>
                <a:spcPts val="1100"/>
              </a:spcBef>
            </a:pPr>
            <a:r>
              <a:rPr lang="en-US" sz="4400" b="1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The Impact of Inter-Center Competition on Liver Transplant Practices and Outcomes</a:t>
            </a:r>
          </a:p>
        </p:txBody>
      </p:sp>
      <p:sp>
        <p:nvSpPr>
          <p:cNvPr id="19459" name="Rectangle 2"/>
          <p:cNvSpPr>
            <a:spLocks/>
          </p:cNvSpPr>
          <p:nvPr/>
        </p:nvSpPr>
        <p:spPr bwMode="auto">
          <a:xfrm>
            <a:off x="3833813" y="4508500"/>
            <a:ext cx="5340350" cy="203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3300">
                <a:solidFill>
                  <a:schemeClr val="tx1"/>
                </a:solidFill>
              </a:rPr>
              <a:t>Jeff Halldorson M.D.</a:t>
            </a:r>
          </a:p>
          <a:p>
            <a:pPr marL="39688"/>
            <a:r>
              <a:rPr lang="en-US" sz="3300">
                <a:solidFill>
                  <a:schemeClr val="tx1"/>
                </a:solidFill>
              </a:rPr>
              <a:t>Associate Professor</a:t>
            </a:r>
          </a:p>
          <a:p>
            <a:pPr marL="39688"/>
            <a:r>
              <a:rPr lang="en-US" sz="3300">
                <a:solidFill>
                  <a:schemeClr val="tx1"/>
                </a:solidFill>
              </a:rPr>
              <a:t>Transplant Surgery</a:t>
            </a:r>
          </a:p>
          <a:p>
            <a:pPr marL="39688"/>
            <a:r>
              <a:rPr lang="en-US" sz="3300">
                <a:solidFill>
                  <a:schemeClr val="tx1"/>
                </a:solidFill>
              </a:rPr>
              <a:t>UCSD Department of Surgery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3786112" y="0"/>
            <a:ext cx="543257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/>
          </p:cNvSpPr>
          <p:nvPr/>
        </p:nvSpPr>
        <p:spPr bwMode="auto">
          <a:xfrm>
            <a:off x="1066800" y="-368300"/>
            <a:ext cx="10464800" cy="166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r>
              <a:rPr lang="en-US" sz="5800">
                <a:solidFill>
                  <a:schemeClr val="tx1"/>
                </a:solidFill>
              </a:rPr>
              <a:t>Liver Transplant Waitlist</a:t>
            </a:r>
          </a:p>
        </p:txBody>
      </p:sp>
      <p:sp>
        <p:nvSpPr>
          <p:cNvPr id="28675" name="Rectangle 2"/>
          <p:cNvSpPr>
            <a:spLocks/>
          </p:cNvSpPr>
          <p:nvPr/>
        </p:nvSpPr>
        <p:spPr bwMode="auto">
          <a:xfrm>
            <a:off x="1778000" y="1779588"/>
            <a:ext cx="3848100" cy="44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000">
                <a:solidFill>
                  <a:schemeClr val="tx1"/>
                </a:solidFill>
              </a:rPr>
              <a:t>Offer List 1</a:t>
            </a:r>
          </a:p>
        </p:txBody>
      </p:sp>
      <p:sp>
        <p:nvSpPr>
          <p:cNvPr id="28676" name="Rectangle 3"/>
          <p:cNvSpPr>
            <a:spLocks/>
          </p:cNvSpPr>
          <p:nvPr/>
        </p:nvSpPr>
        <p:spPr bwMode="auto">
          <a:xfrm>
            <a:off x="2997200" y="2292350"/>
            <a:ext cx="669925" cy="400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3000">
                <a:solidFill>
                  <a:schemeClr val="tx1"/>
                </a:solidFill>
              </a:rPr>
              <a:t>A1 </a:t>
            </a:r>
          </a:p>
          <a:p>
            <a:r>
              <a:rPr lang="en-US" sz="3000">
                <a:solidFill>
                  <a:schemeClr val="tx1"/>
                </a:solidFill>
              </a:rPr>
              <a:t>A2  </a:t>
            </a:r>
          </a:p>
          <a:p>
            <a:r>
              <a:rPr lang="en-US" sz="3000">
                <a:solidFill>
                  <a:schemeClr val="tx1"/>
                </a:solidFill>
              </a:rPr>
              <a:t>A3</a:t>
            </a:r>
          </a:p>
          <a:p>
            <a:r>
              <a:rPr lang="en-US" sz="3000">
                <a:solidFill>
                  <a:schemeClr val="tx1"/>
                </a:solidFill>
              </a:rPr>
              <a:t>A4</a:t>
            </a:r>
          </a:p>
          <a:p>
            <a:r>
              <a:rPr lang="en-US" sz="3000">
                <a:solidFill>
                  <a:schemeClr val="tx1"/>
                </a:solidFill>
              </a:rPr>
              <a:t>A5</a:t>
            </a:r>
          </a:p>
          <a:p>
            <a:r>
              <a:rPr lang="en-US" sz="3000">
                <a:solidFill>
                  <a:schemeClr val="tx1"/>
                </a:solidFill>
              </a:rPr>
              <a:t>A6</a:t>
            </a:r>
          </a:p>
          <a:p>
            <a:r>
              <a:rPr lang="en-US" sz="3000">
                <a:solidFill>
                  <a:schemeClr val="tx1"/>
                </a:solidFill>
              </a:rPr>
              <a:t>A7</a:t>
            </a:r>
          </a:p>
          <a:p>
            <a:r>
              <a:rPr lang="en-US" sz="3000">
                <a:solidFill>
                  <a:schemeClr val="tx1"/>
                </a:solidFill>
              </a:rPr>
              <a:t>A8</a:t>
            </a:r>
          </a:p>
          <a:p>
            <a:r>
              <a:rPr lang="en-US" sz="3000">
                <a:solidFill>
                  <a:schemeClr val="tx1"/>
                </a:solidFill>
              </a:rPr>
              <a:t>A9</a:t>
            </a:r>
          </a:p>
        </p:txBody>
      </p:sp>
      <p:sp>
        <p:nvSpPr>
          <p:cNvPr id="28677" name="Rectangle 4"/>
          <p:cNvSpPr>
            <a:spLocks/>
          </p:cNvSpPr>
          <p:nvPr/>
        </p:nvSpPr>
        <p:spPr bwMode="auto">
          <a:xfrm>
            <a:off x="369888" y="4000500"/>
            <a:ext cx="1268412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40" bIns="0">
            <a:spAutoFit/>
          </a:bodyPr>
          <a:lstStyle/>
          <a:p>
            <a:pPr marL="39688"/>
            <a:r>
              <a:rPr lang="en-US" sz="3800">
                <a:solidFill>
                  <a:schemeClr val="tx1"/>
                </a:solidFill>
              </a:rPr>
              <a:t>MELD</a:t>
            </a:r>
          </a:p>
        </p:txBody>
      </p:sp>
      <p:sp>
        <p:nvSpPr>
          <p:cNvPr id="28678" name="Line 5"/>
          <p:cNvSpPr>
            <a:spLocks noChangeShapeType="1"/>
          </p:cNvSpPr>
          <p:nvPr/>
        </p:nvSpPr>
        <p:spPr bwMode="auto">
          <a:xfrm>
            <a:off x="2197100" y="3086100"/>
            <a:ext cx="11113" cy="3009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stealth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79" name="Rectangle 6"/>
          <p:cNvSpPr>
            <a:spLocks/>
          </p:cNvSpPr>
          <p:nvPr/>
        </p:nvSpPr>
        <p:spPr bwMode="auto">
          <a:xfrm>
            <a:off x="1465263" y="3162300"/>
            <a:ext cx="574675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40" bIns="0">
            <a:spAutoFit/>
          </a:bodyPr>
          <a:lstStyle/>
          <a:p>
            <a:pPr marL="39688"/>
            <a:r>
              <a:rPr lang="en-US" sz="2500">
                <a:solidFill>
                  <a:schemeClr val="tx1"/>
                </a:solidFill>
              </a:rPr>
              <a:t>high</a:t>
            </a:r>
          </a:p>
        </p:txBody>
      </p:sp>
      <p:sp>
        <p:nvSpPr>
          <p:cNvPr id="28680" name="Rectangle 7"/>
          <p:cNvSpPr>
            <a:spLocks/>
          </p:cNvSpPr>
          <p:nvPr/>
        </p:nvSpPr>
        <p:spPr bwMode="auto">
          <a:xfrm>
            <a:off x="1506538" y="5600700"/>
            <a:ext cx="484187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40" bIns="0">
            <a:spAutoFit/>
          </a:bodyPr>
          <a:lstStyle/>
          <a:p>
            <a:pPr marL="39688"/>
            <a:r>
              <a:rPr lang="en-US" sz="2300">
                <a:solidFill>
                  <a:schemeClr val="tx1"/>
                </a:solidFill>
              </a:rPr>
              <a:t>low</a:t>
            </a:r>
          </a:p>
        </p:txBody>
      </p:sp>
      <p:sp>
        <p:nvSpPr>
          <p:cNvPr id="28681" name="Rectangle 8"/>
          <p:cNvSpPr>
            <a:spLocks/>
          </p:cNvSpPr>
          <p:nvPr/>
        </p:nvSpPr>
        <p:spPr bwMode="auto">
          <a:xfrm>
            <a:off x="377825" y="2400300"/>
            <a:ext cx="1603375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40" bIns="0">
            <a:spAutoFit/>
          </a:bodyPr>
          <a:lstStyle/>
          <a:p>
            <a:pPr marL="39688"/>
            <a:r>
              <a:rPr lang="en-US" sz="3800">
                <a:solidFill>
                  <a:schemeClr val="tx1"/>
                </a:solidFill>
              </a:rPr>
              <a:t>Status 1</a:t>
            </a:r>
          </a:p>
        </p:txBody>
      </p:sp>
      <p:sp>
        <p:nvSpPr>
          <p:cNvPr id="28682" name="Rectangle 9"/>
          <p:cNvSpPr>
            <a:spLocks/>
          </p:cNvSpPr>
          <p:nvPr/>
        </p:nvSpPr>
        <p:spPr bwMode="auto">
          <a:xfrm>
            <a:off x="6618288" y="2286000"/>
            <a:ext cx="6451600" cy="1346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/>
            <a:r>
              <a:rPr lang="en-US">
                <a:solidFill>
                  <a:schemeClr val="tx1"/>
                </a:solidFill>
              </a:rPr>
              <a:t>Donor Y (69 year old Stroke)</a:t>
            </a:r>
          </a:p>
        </p:txBody>
      </p:sp>
      <p:sp>
        <p:nvSpPr>
          <p:cNvPr id="28683" name="Rectangle 10"/>
          <p:cNvSpPr>
            <a:spLocks/>
          </p:cNvSpPr>
          <p:nvPr/>
        </p:nvSpPr>
        <p:spPr bwMode="auto">
          <a:xfrm>
            <a:off x="5168900" y="3968750"/>
            <a:ext cx="3060700" cy="66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endParaRPr lang="en-US" sz="2300">
              <a:solidFill>
                <a:schemeClr val="tx1"/>
              </a:solidFill>
            </a:endParaRPr>
          </a:p>
          <a:p>
            <a:r>
              <a:rPr lang="en-US" sz="2300">
                <a:solidFill>
                  <a:schemeClr val="tx1"/>
                </a:solidFill>
              </a:rPr>
              <a:t>“Best Match?”</a:t>
            </a:r>
          </a:p>
        </p:txBody>
      </p:sp>
      <p:sp>
        <p:nvSpPr>
          <p:cNvPr id="28684" name="Line 11"/>
          <p:cNvSpPr>
            <a:spLocks noChangeShapeType="1"/>
          </p:cNvSpPr>
          <p:nvPr/>
        </p:nvSpPr>
        <p:spPr bwMode="auto">
          <a:xfrm rot="10800000">
            <a:off x="3749675" y="2635250"/>
            <a:ext cx="2117725" cy="1606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85" name="Line 12"/>
          <p:cNvSpPr>
            <a:spLocks noChangeShapeType="1"/>
          </p:cNvSpPr>
          <p:nvPr/>
        </p:nvSpPr>
        <p:spPr bwMode="auto">
          <a:xfrm rot="10800000" flipH="1">
            <a:off x="7370763" y="3365500"/>
            <a:ext cx="1214437" cy="81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86" name="Rectangle 13"/>
          <p:cNvSpPr>
            <a:spLocks/>
          </p:cNvSpPr>
          <p:nvPr/>
        </p:nvSpPr>
        <p:spPr bwMode="auto">
          <a:xfrm>
            <a:off x="6091238" y="6858000"/>
            <a:ext cx="1447800" cy="1346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/>
            <a:r>
              <a:rPr lang="en-US">
                <a:solidFill>
                  <a:schemeClr val="tx1"/>
                </a:solidFill>
              </a:rPr>
              <a:t>A1/Y</a:t>
            </a:r>
          </a:p>
          <a:p>
            <a:pPr marL="39688"/>
            <a:r>
              <a:rPr lang="en-US">
                <a:solidFill>
                  <a:schemeClr val="tx1"/>
                </a:solidFill>
              </a:rPr>
              <a:t>A5/Y</a:t>
            </a:r>
          </a:p>
        </p:txBody>
      </p:sp>
      <p:sp>
        <p:nvSpPr>
          <p:cNvPr id="28687" name="Line 14"/>
          <p:cNvSpPr>
            <a:spLocks noChangeShapeType="1"/>
          </p:cNvSpPr>
          <p:nvPr/>
        </p:nvSpPr>
        <p:spPr bwMode="auto">
          <a:xfrm rot="10800000">
            <a:off x="6807200" y="4978400"/>
            <a:ext cx="7938" cy="10779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88" name="Rectangle 15"/>
          <p:cNvSpPr>
            <a:spLocks/>
          </p:cNvSpPr>
          <p:nvPr/>
        </p:nvSpPr>
        <p:spPr bwMode="auto">
          <a:xfrm>
            <a:off x="4603750" y="6096000"/>
            <a:ext cx="4435475" cy="72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chemeClr val="tx1"/>
                </a:solidFill>
              </a:rPr>
              <a:t>Predicted Outcome</a:t>
            </a:r>
          </a:p>
        </p:txBody>
      </p:sp>
      <p:sp>
        <p:nvSpPr>
          <p:cNvPr id="28689" name="Line 16"/>
          <p:cNvSpPr>
            <a:spLocks noChangeShapeType="1"/>
          </p:cNvSpPr>
          <p:nvPr/>
        </p:nvSpPr>
        <p:spPr bwMode="auto">
          <a:xfrm rot="10800000">
            <a:off x="3729038" y="4267200"/>
            <a:ext cx="2136775" cy="255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78200" y="2641600"/>
            <a:ext cx="6235700" cy="5407025"/>
          </a:xfrm>
          <a:prstGeom prst="rect">
            <a:avLst/>
          </a:prstGeom>
          <a:noFill/>
          <a:ln w="25400">
            <a:noFill/>
            <a:round/>
            <a:headEnd/>
            <a:tailEnd/>
          </a:ln>
        </p:spPr>
      </p:pic>
      <p:sp>
        <p:nvSpPr>
          <p:cNvPr id="29699" name="Rectangle 2"/>
          <p:cNvSpPr>
            <a:spLocks/>
          </p:cNvSpPr>
          <p:nvPr/>
        </p:nvSpPr>
        <p:spPr bwMode="auto">
          <a:xfrm>
            <a:off x="1358900" y="1092200"/>
            <a:ext cx="10718800" cy="1346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/>
            <a:r>
              <a:rPr lang="en-US">
                <a:solidFill>
                  <a:schemeClr val="tx1"/>
                </a:solidFill>
              </a:rPr>
              <a:t>Organ Acceptance Decisions in Liver Transplantation:  Howard Model </a:t>
            </a:r>
          </a:p>
        </p:txBody>
      </p:sp>
      <p:sp>
        <p:nvSpPr>
          <p:cNvPr id="29700" name="Rectangle 3"/>
          <p:cNvSpPr>
            <a:spLocks/>
          </p:cNvSpPr>
          <p:nvPr/>
        </p:nvSpPr>
        <p:spPr bwMode="auto">
          <a:xfrm>
            <a:off x="7810500" y="3035300"/>
            <a:ext cx="511175" cy="72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chemeClr val="tx1"/>
                </a:solidFill>
              </a:rPr>
              <a:t>A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-520700"/>
            <a:ext cx="10464800" cy="2438400"/>
          </a:xfrm>
        </p:spPr>
        <p:txBody>
          <a:bodyPr/>
          <a:lstStyle/>
          <a:p>
            <a:pPr eaLnBrk="1" hangingPunct="1"/>
            <a:r>
              <a:rPr lang="en-US" sz="5300" smtClean="0"/>
              <a:t>Matching Donors and Recipients</a:t>
            </a:r>
          </a:p>
        </p:txBody>
      </p:sp>
      <p:sp>
        <p:nvSpPr>
          <p:cNvPr id="30723" name="Rectangle 2"/>
          <p:cNvSpPr>
            <a:spLocks/>
          </p:cNvSpPr>
          <p:nvPr/>
        </p:nvSpPr>
        <p:spPr bwMode="auto">
          <a:xfrm>
            <a:off x="647700" y="8572500"/>
            <a:ext cx="11849100" cy="977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57798" bIns="0"/>
          <a:lstStyle/>
          <a:p>
            <a:pPr marL="57150" algn="l"/>
            <a:r>
              <a:rPr lang="en-US" sz="2200" u="sng">
                <a:solidFill>
                  <a:srgbClr val="009999"/>
                </a:solidFill>
                <a:latin typeface="Arial" charset="0"/>
                <a:cs typeface="Arial" charset="0"/>
                <a:sym typeface="Arial" charset="0"/>
                <a:hlinkClick r:id="rId2"/>
              </a:rPr>
              <a:t>Lee KW</a:t>
            </a:r>
            <a:r>
              <a:rPr lang="en-US" sz="22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, </a:t>
            </a:r>
            <a:r>
              <a:rPr lang="en-US" sz="2200" u="sng">
                <a:solidFill>
                  <a:srgbClr val="0000FF"/>
                </a:solidFill>
                <a:latin typeface="Arial" charset="0"/>
                <a:cs typeface="Arial" charset="0"/>
                <a:sym typeface="Arial" charset="0"/>
              </a:rPr>
              <a:t>Simpki</a:t>
            </a:r>
            <a:r>
              <a:rPr lang="en-US" sz="2200" u="sng">
                <a:solidFill>
                  <a:srgbClr val="009999"/>
                </a:solidFill>
                <a:latin typeface="Arial" charset="0"/>
                <a:cs typeface="Arial" charset="0"/>
                <a:sym typeface="Arial" charset="0"/>
              </a:rPr>
              <a:t>ns CE,</a:t>
            </a:r>
            <a:r>
              <a:rPr lang="en-US" sz="2200" u="sng">
                <a:solidFill>
                  <a:srgbClr val="009999"/>
                </a:solidFill>
                <a:latin typeface="Arial" charset="0"/>
                <a:cs typeface="Arial" charset="0"/>
                <a:sym typeface="Arial" charset="0"/>
                <a:hlinkClick r:id="rId3"/>
              </a:rPr>
              <a:t> Mont</a:t>
            </a:r>
            <a:r>
              <a:rPr lang="en-US" sz="2200" u="sng">
                <a:solidFill>
                  <a:srgbClr val="0000FF"/>
                </a:solidFill>
                <a:latin typeface="Arial" charset="0"/>
                <a:cs typeface="Arial" charset="0"/>
                <a:sym typeface="Arial" charset="0"/>
              </a:rPr>
              <a:t>gomer</a:t>
            </a:r>
            <a:r>
              <a:rPr lang="en-US" sz="2200" u="sng">
                <a:solidFill>
                  <a:srgbClr val="0000FF"/>
                </a:solidFill>
                <a:latin typeface="Arial" charset="0"/>
                <a:cs typeface="Arial" charset="0"/>
                <a:sym typeface="Arial" charset="0"/>
                <a:hlinkClick r:id="rId3"/>
              </a:rPr>
              <a:t>y </a:t>
            </a:r>
            <a:r>
              <a:rPr lang="en-US" sz="2200" u="sng">
                <a:solidFill>
                  <a:srgbClr val="0000FF"/>
                </a:solidFill>
                <a:latin typeface="Arial" charset="0"/>
                <a:cs typeface="Arial" charset="0"/>
                <a:sym typeface="Arial" charset="0"/>
              </a:rPr>
              <a:t>RA</a:t>
            </a:r>
            <a:r>
              <a:rPr lang="en-US" sz="22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  <a:hlinkClick r:id="rId3"/>
              </a:rPr>
              <a:t>, </a:t>
            </a:r>
            <a:r>
              <a:rPr lang="en-US" sz="2200" u="sng">
                <a:solidFill>
                  <a:srgbClr val="0000FF"/>
                </a:solidFill>
                <a:latin typeface="Arial" charset="0"/>
                <a:cs typeface="Arial" charset="0"/>
                <a:sym typeface="Arial" charset="0"/>
                <a:hlinkClick r:id="rId3"/>
              </a:rPr>
              <a:t>Lo</a:t>
            </a:r>
            <a:r>
              <a:rPr lang="en-US" sz="2200" u="sng">
                <a:solidFill>
                  <a:srgbClr val="009999"/>
                </a:solidFill>
                <a:latin typeface="Arial" charset="0"/>
                <a:cs typeface="Arial" charset="0"/>
                <a:sym typeface="Arial" charset="0"/>
              </a:rPr>
              <a:t>cke JE, Segev</a:t>
            </a:r>
            <a:r>
              <a:rPr lang="en-US" sz="2200" u="sng">
                <a:solidFill>
                  <a:srgbClr val="0000FF"/>
                </a:solidFill>
                <a:latin typeface="Arial" charset="0"/>
                <a:cs typeface="Arial" charset="0"/>
                <a:sym typeface="Arial" charset="0"/>
              </a:rPr>
              <a:t> DL</a:t>
            </a:r>
            <a:r>
              <a:rPr lang="en-US" sz="22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,</a:t>
            </a:r>
            <a:r>
              <a:rPr lang="en-US" sz="22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  <a:hlinkClick r:id="rId4"/>
              </a:rPr>
              <a:t> </a:t>
            </a:r>
            <a:r>
              <a:rPr lang="en-US" sz="2200" u="sng">
                <a:solidFill>
                  <a:srgbClr val="0000FF"/>
                </a:solidFill>
                <a:latin typeface="Arial" charset="0"/>
                <a:cs typeface="Arial" charset="0"/>
                <a:sym typeface="Arial" charset="0"/>
                <a:hlinkClick r:id="rId4"/>
              </a:rPr>
              <a:t>Maley</a:t>
            </a:r>
            <a:r>
              <a:rPr lang="en-US" sz="2200" u="sng">
                <a:solidFill>
                  <a:srgbClr val="0000FF"/>
                </a:solidFill>
                <a:latin typeface="Arial" charset="0"/>
                <a:cs typeface="Arial" charset="0"/>
                <a:sym typeface="Arial" charset="0"/>
              </a:rPr>
              <a:t> WR</a:t>
            </a:r>
            <a:r>
              <a:rPr lang="en-US" sz="22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. </a:t>
            </a:r>
            <a:r>
              <a:rPr lang="en-US" sz="2200" u="sng">
                <a:solidFill>
                  <a:srgbClr val="009999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2200" u="sng">
                <a:solidFill>
                  <a:srgbClr val="009999"/>
                </a:solidFill>
                <a:latin typeface="Arial" charset="0"/>
                <a:cs typeface="Arial" charset="0"/>
                <a:sym typeface="Arial" charset="0"/>
                <a:hlinkClick r:id="rId4"/>
              </a:rPr>
              <a:t>Fa</a:t>
            </a:r>
            <a:r>
              <a:rPr lang="en-US" sz="2200" u="sng">
                <a:solidFill>
                  <a:srgbClr val="009999"/>
                </a:solidFill>
                <a:latin typeface="Arial" charset="0"/>
                <a:cs typeface="Arial" charset="0"/>
                <a:sym typeface="Arial" charset="0"/>
              </a:rPr>
              <a:t>ct</a:t>
            </a:r>
            <a:r>
              <a:rPr lang="en-US" sz="2200" u="sng">
                <a:solidFill>
                  <a:srgbClr val="009999"/>
                </a:solidFill>
                <a:latin typeface="Arial" charset="0"/>
                <a:cs typeface="Arial" charset="0"/>
                <a:sym typeface="Arial" charset="0"/>
                <a:hlinkClick r:id="rId4"/>
              </a:rPr>
              <a:t>ors</a:t>
            </a:r>
            <a:r>
              <a:rPr lang="en-US" sz="22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  <a:hlinkClick r:id="rId4"/>
              </a:rPr>
              <a:t> a</a:t>
            </a:r>
            <a:r>
              <a:rPr lang="en-US" sz="22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ffecting</a:t>
            </a:r>
            <a:r>
              <a:rPr lang="en-US" sz="2200" u="sng">
                <a:solidFill>
                  <a:srgbClr val="009999"/>
                </a:solidFill>
                <a:latin typeface="Arial" charset="0"/>
                <a:cs typeface="Arial" charset="0"/>
                <a:sym typeface="Arial" charset="0"/>
              </a:rPr>
              <a:t> graft s</a:t>
            </a:r>
            <a:r>
              <a:rPr lang="en-US" sz="22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urvi</a:t>
            </a:r>
            <a:r>
              <a:rPr lang="en-US" sz="22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  <a:hlinkClick r:id="rId5"/>
              </a:rPr>
              <a:t>val af</a:t>
            </a:r>
            <a:r>
              <a:rPr lang="en-US" sz="2200" u="sng">
                <a:solidFill>
                  <a:srgbClr val="009999"/>
                </a:solidFill>
                <a:latin typeface="Arial" charset="0"/>
                <a:cs typeface="Arial" charset="0"/>
                <a:sym typeface="Arial" charset="0"/>
                <a:hlinkClick r:id="rId5"/>
              </a:rPr>
              <a:t>te</a:t>
            </a:r>
            <a:r>
              <a:rPr lang="en-US" sz="2200" u="sng">
                <a:solidFill>
                  <a:srgbClr val="009999"/>
                </a:solidFill>
                <a:latin typeface="Arial" charset="0"/>
                <a:cs typeface="Arial" charset="0"/>
                <a:sym typeface="Arial" charset="0"/>
              </a:rPr>
              <a:t>r live</a:t>
            </a:r>
            <a:r>
              <a:rPr lang="en-US" sz="22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r transplant</a:t>
            </a:r>
            <a:r>
              <a:rPr lang="en-US" sz="22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  <a:hlinkClick r:id="rId6"/>
              </a:rPr>
              <a:t>ation fr</a:t>
            </a:r>
            <a:r>
              <a:rPr lang="en-US" sz="22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om donation after </a:t>
            </a:r>
            <a:r>
              <a:rPr lang="en-US" sz="22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  <a:hlinkClick r:id="rId7"/>
              </a:rPr>
              <a:t>cardiac </a:t>
            </a:r>
            <a:r>
              <a:rPr lang="en-US" sz="22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death donors. Transplantation 2006; 82: 1683-8 </a:t>
            </a:r>
          </a:p>
        </p:txBody>
      </p:sp>
      <p:pic>
        <p:nvPicPr>
          <p:cNvPr id="30724" name="Picture 3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85988" y="1876425"/>
            <a:ext cx="7899400" cy="57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4238" y="2743200"/>
            <a:ext cx="6037262" cy="52451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</p:spPr>
      </p:pic>
      <p:sp>
        <p:nvSpPr>
          <p:cNvPr id="31747" name="Rectangle 2"/>
          <p:cNvSpPr>
            <a:spLocks/>
          </p:cNvSpPr>
          <p:nvPr/>
        </p:nvSpPr>
        <p:spPr bwMode="auto">
          <a:xfrm>
            <a:off x="1849438" y="1168400"/>
            <a:ext cx="10160000" cy="1346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/>
            <a:r>
              <a:rPr lang="en-US">
                <a:solidFill>
                  <a:schemeClr val="tx1"/>
                </a:solidFill>
              </a:rPr>
              <a:t>Organ Acceptance Decisions in Liver Transplantation:  Alagosz Model 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Line 1"/>
          <p:cNvSpPr>
            <a:spLocks noChangeShapeType="1"/>
          </p:cNvSpPr>
          <p:nvPr/>
        </p:nvSpPr>
        <p:spPr bwMode="auto">
          <a:xfrm>
            <a:off x="1409700" y="7581900"/>
            <a:ext cx="9867900" cy="1588"/>
          </a:xfrm>
          <a:prstGeom prst="line">
            <a:avLst/>
          </a:prstGeom>
          <a:noFill/>
          <a:ln w="25400">
            <a:solidFill>
              <a:srgbClr val="4F81BD"/>
            </a:solidFill>
            <a:round/>
            <a:headEnd/>
            <a:tailEnd type="arrow" w="med" len="med"/>
          </a:ln>
          <a:effectLst>
            <a:outerShdw blurRad="38100" dist="253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2771" name="Rectangle 2"/>
          <p:cNvSpPr>
            <a:spLocks/>
          </p:cNvSpPr>
          <p:nvPr/>
        </p:nvSpPr>
        <p:spPr bwMode="auto">
          <a:xfrm>
            <a:off x="820738" y="7866063"/>
            <a:ext cx="1019175" cy="44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57799" bIns="0">
            <a:spAutoFit/>
          </a:bodyPr>
          <a:lstStyle/>
          <a:p>
            <a:pPr marL="57150" algn="l"/>
            <a:r>
              <a:rPr lang="en-US" sz="24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MELD</a:t>
            </a:r>
          </a:p>
        </p:txBody>
      </p:sp>
      <p:sp>
        <p:nvSpPr>
          <p:cNvPr id="32772" name="Rectangle 3"/>
          <p:cNvSpPr>
            <a:spLocks/>
          </p:cNvSpPr>
          <p:nvPr/>
        </p:nvSpPr>
        <p:spPr bwMode="auto">
          <a:xfrm>
            <a:off x="2273300" y="7866063"/>
            <a:ext cx="509588" cy="44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57799" bIns="0">
            <a:spAutoFit/>
          </a:bodyPr>
          <a:lstStyle/>
          <a:p>
            <a:pPr marL="57150" algn="l"/>
            <a:r>
              <a:rPr lang="en-US" sz="24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10</a:t>
            </a:r>
          </a:p>
        </p:txBody>
      </p:sp>
      <p:sp>
        <p:nvSpPr>
          <p:cNvPr id="32773" name="Rectangle 4"/>
          <p:cNvSpPr>
            <a:spLocks/>
          </p:cNvSpPr>
          <p:nvPr/>
        </p:nvSpPr>
        <p:spPr bwMode="auto">
          <a:xfrm>
            <a:off x="4681538" y="7866063"/>
            <a:ext cx="511175" cy="44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57799" bIns="0">
            <a:spAutoFit/>
          </a:bodyPr>
          <a:lstStyle/>
          <a:p>
            <a:pPr marL="57150" algn="l"/>
            <a:r>
              <a:rPr lang="en-US" sz="24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20</a:t>
            </a:r>
          </a:p>
        </p:txBody>
      </p:sp>
      <p:sp>
        <p:nvSpPr>
          <p:cNvPr id="32774" name="Rectangle 5"/>
          <p:cNvSpPr>
            <a:spLocks/>
          </p:cNvSpPr>
          <p:nvPr/>
        </p:nvSpPr>
        <p:spPr bwMode="auto">
          <a:xfrm>
            <a:off x="7366000" y="7866063"/>
            <a:ext cx="509588" cy="44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57799" bIns="0">
            <a:spAutoFit/>
          </a:bodyPr>
          <a:lstStyle/>
          <a:p>
            <a:pPr marL="57150" algn="l"/>
            <a:r>
              <a:rPr lang="en-US" sz="24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30</a:t>
            </a:r>
          </a:p>
        </p:txBody>
      </p:sp>
      <p:sp>
        <p:nvSpPr>
          <p:cNvPr id="32775" name="Rectangle 6"/>
          <p:cNvSpPr>
            <a:spLocks/>
          </p:cNvSpPr>
          <p:nvPr/>
        </p:nvSpPr>
        <p:spPr bwMode="auto">
          <a:xfrm>
            <a:off x="9753600" y="7866063"/>
            <a:ext cx="509588" cy="44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57799" bIns="0">
            <a:spAutoFit/>
          </a:bodyPr>
          <a:lstStyle/>
          <a:p>
            <a:pPr marL="57150" algn="l"/>
            <a:r>
              <a:rPr lang="en-US" sz="24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40</a:t>
            </a:r>
          </a:p>
        </p:txBody>
      </p:sp>
      <p:sp>
        <p:nvSpPr>
          <p:cNvPr id="32776" name="Rectangle 7"/>
          <p:cNvSpPr>
            <a:spLocks/>
          </p:cNvSpPr>
          <p:nvPr/>
        </p:nvSpPr>
        <p:spPr bwMode="auto">
          <a:xfrm>
            <a:off x="5414963" y="4445000"/>
            <a:ext cx="2324100" cy="44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57799" bIns="0">
            <a:spAutoFit/>
          </a:bodyPr>
          <a:lstStyle/>
          <a:p>
            <a:pPr marL="57150" algn="l"/>
            <a:r>
              <a:rPr lang="en-US" sz="24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Standard Donor</a:t>
            </a:r>
          </a:p>
        </p:txBody>
      </p:sp>
      <p:sp>
        <p:nvSpPr>
          <p:cNvPr id="32777" name="Rectangle 8"/>
          <p:cNvSpPr>
            <a:spLocks/>
          </p:cNvSpPr>
          <p:nvPr/>
        </p:nvSpPr>
        <p:spPr bwMode="auto">
          <a:xfrm>
            <a:off x="5360988" y="6172200"/>
            <a:ext cx="2493962" cy="44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57799" bIns="0">
            <a:spAutoFit/>
          </a:bodyPr>
          <a:lstStyle/>
          <a:p>
            <a:pPr marL="57150" algn="l"/>
            <a:r>
              <a:rPr lang="en-US" sz="24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Extended Donor*</a:t>
            </a:r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 flipH="1">
            <a:off x="4681538" y="5837238"/>
            <a:ext cx="3175" cy="1317625"/>
          </a:xfrm>
          <a:prstGeom prst="line">
            <a:avLst/>
          </a:prstGeom>
          <a:noFill/>
          <a:ln w="25400">
            <a:solidFill>
              <a:srgbClr val="4F81BD"/>
            </a:solidFill>
            <a:round/>
            <a:headEnd/>
            <a:tailEnd/>
          </a:ln>
          <a:effectLst>
            <a:outerShdw blurRad="38100" dist="253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 flipH="1">
            <a:off x="8450263" y="5837238"/>
            <a:ext cx="1587" cy="1317625"/>
          </a:xfrm>
          <a:prstGeom prst="line">
            <a:avLst/>
          </a:prstGeom>
          <a:noFill/>
          <a:ln w="25400">
            <a:solidFill>
              <a:srgbClr val="4F81BD"/>
            </a:solidFill>
            <a:round/>
            <a:headEnd/>
            <a:tailEnd/>
          </a:ln>
          <a:effectLst>
            <a:outerShdw blurRad="38100" dist="253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3803" name="Line 11"/>
          <p:cNvSpPr>
            <a:spLocks noChangeShapeType="1"/>
          </p:cNvSpPr>
          <p:nvPr/>
        </p:nvSpPr>
        <p:spPr bwMode="auto">
          <a:xfrm flipH="1">
            <a:off x="3121025" y="4146550"/>
            <a:ext cx="3175" cy="1316038"/>
          </a:xfrm>
          <a:prstGeom prst="line">
            <a:avLst/>
          </a:prstGeom>
          <a:noFill/>
          <a:ln w="25400">
            <a:solidFill>
              <a:srgbClr val="4F81BD"/>
            </a:solidFill>
            <a:round/>
            <a:headEnd/>
            <a:tailEnd/>
          </a:ln>
          <a:effectLst>
            <a:outerShdw blurRad="38100" dist="253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 flipH="1">
            <a:off x="10617200" y="4146550"/>
            <a:ext cx="1588" cy="1316038"/>
          </a:xfrm>
          <a:prstGeom prst="line">
            <a:avLst/>
          </a:prstGeom>
          <a:noFill/>
          <a:ln w="25400">
            <a:solidFill>
              <a:srgbClr val="4F81BD"/>
            </a:solidFill>
            <a:round/>
            <a:headEnd/>
            <a:tailEnd/>
          </a:ln>
          <a:effectLst>
            <a:outerShdw blurRad="38100" dist="253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2782" name="Rectangle 13"/>
          <p:cNvSpPr>
            <a:spLocks/>
          </p:cNvSpPr>
          <p:nvPr/>
        </p:nvSpPr>
        <p:spPr bwMode="auto">
          <a:xfrm>
            <a:off x="2409825" y="673100"/>
            <a:ext cx="8404225" cy="72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57799" bIns="0">
            <a:spAutoFit/>
          </a:bodyPr>
          <a:lstStyle/>
          <a:p>
            <a:pPr marL="57150" algn="l"/>
            <a:r>
              <a:rPr lang="en-US" sz="44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Matching Donors and Recipients:</a:t>
            </a:r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 rot="10800000">
            <a:off x="4684713" y="6500813"/>
            <a:ext cx="625475" cy="3175"/>
          </a:xfrm>
          <a:prstGeom prst="line">
            <a:avLst/>
          </a:prstGeom>
          <a:noFill/>
          <a:ln w="25400">
            <a:solidFill>
              <a:srgbClr val="4F81BD"/>
            </a:solidFill>
            <a:round/>
            <a:headEnd/>
            <a:tailEnd type="arrow" w="med" len="med"/>
          </a:ln>
          <a:effectLst>
            <a:outerShdw blurRad="38100" dist="253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 rot="10800000">
            <a:off x="3124200" y="4762500"/>
            <a:ext cx="2236788" cy="1588"/>
          </a:xfrm>
          <a:prstGeom prst="line">
            <a:avLst/>
          </a:prstGeom>
          <a:noFill/>
          <a:ln w="25400">
            <a:solidFill>
              <a:srgbClr val="4F81BD"/>
            </a:solidFill>
            <a:round/>
            <a:headEnd/>
            <a:tailEnd type="arrow" w="med" len="med"/>
          </a:ln>
          <a:effectLst>
            <a:outerShdw blurRad="38100" dist="253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>
            <a:off x="7889875" y="6500813"/>
            <a:ext cx="561975" cy="3175"/>
          </a:xfrm>
          <a:prstGeom prst="line">
            <a:avLst/>
          </a:prstGeom>
          <a:noFill/>
          <a:ln w="25400">
            <a:solidFill>
              <a:srgbClr val="4F81BD"/>
            </a:solidFill>
            <a:round/>
            <a:headEnd/>
            <a:tailEnd type="arrow" w="med" len="med"/>
          </a:ln>
          <a:effectLst>
            <a:outerShdw blurRad="38100" dist="253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3809" name="Line 17"/>
          <p:cNvSpPr>
            <a:spLocks noChangeShapeType="1"/>
          </p:cNvSpPr>
          <p:nvPr/>
        </p:nvSpPr>
        <p:spPr bwMode="auto">
          <a:xfrm>
            <a:off x="7996238" y="4765675"/>
            <a:ext cx="2624137" cy="4763"/>
          </a:xfrm>
          <a:prstGeom prst="line">
            <a:avLst/>
          </a:prstGeom>
          <a:noFill/>
          <a:ln w="25400">
            <a:solidFill>
              <a:srgbClr val="4F81BD"/>
            </a:solidFill>
            <a:round/>
            <a:headEnd/>
            <a:tailEnd type="arrow" w="med" len="med"/>
          </a:ln>
          <a:effectLst>
            <a:outerShdw blurRad="38100" dist="253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2787" name="Rectangle 18"/>
          <p:cNvSpPr>
            <a:spLocks/>
          </p:cNvSpPr>
          <p:nvPr/>
        </p:nvSpPr>
        <p:spPr bwMode="auto">
          <a:xfrm>
            <a:off x="3124200" y="2387600"/>
            <a:ext cx="6340475" cy="63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57799" bIns="0">
            <a:spAutoFit/>
          </a:bodyPr>
          <a:lstStyle/>
          <a:p>
            <a:pPr marL="57150" algn="l"/>
            <a:r>
              <a:rPr lang="en-US" sz="3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“Window of Appropriate Use”</a:t>
            </a:r>
          </a:p>
        </p:txBody>
      </p:sp>
      <p:sp>
        <p:nvSpPr>
          <p:cNvPr id="32788" name="Rectangle 19"/>
          <p:cNvSpPr>
            <a:spLocks/>
          </p:cNvSpPr>
          <p:nvPr/>
        </p:nvSpPr>
        <p:spPr bwMode="auto">
          <a:xfrm>
            <a:off x="1016000" y="3375025"/>
            <a:ext cx="1679575" cy="44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57799" bIns="0">
            <a:spAutoFit/>
          </a:bodyPr>
          <a:lstStyle/>
          <a:p>
            <a:pPr marL="57150" algn="l"/>
            <a:r>
              <a:rPr lang="en-US" sz="24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Benefit Bar</a:t>
            </a:r>
          </a:p>
        </p:txBody>
      </p:sp>
      <p:sp>
        <p:nvSpPr>
          <p:cNvPr id="32789" name="Rectangle 20"/>
          <p:cNvSpPr>
            <a:spLocks/>
          </p:cNvSpPr>
          <p:nvPr/>
        </p:nvSpPr>
        <p:spPr bwMode="auto">
          <a:xfrm>
            <a:off x="10621963" y="3375025"/>
            <a:ext cx="1611312" cy="44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57799" bIns="0">
            <a:spAutoFit/>
          </a:bodyPr>
          <a:lstStyle/>
          <a:p>
            <a:pPr marL="57150" algn="l"/>
            <a:r>
              <a:rPr lang="en-US" sz="24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“Risk Cap”</a:t>
            </a:r>
          </a:p>
        </p:txBody>
      </p:sp>
      <p:sp>
        <p:nvSpPr>
          <p:cNvPr id="32790" name="Rectangle 21"/>
          <p:cNvSpPr>
            <a:spLocks/>
          </p:cNvSpPr>
          <p:nvPr/>
        </p:nvSpPr>
        <p:spPr bwMode="auto">
          <a:xfrm>
            <a:off x="3898900" y="9056688"/>
            <a:ext cx="5270500" cy="44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57799" bIns="0">
            <a:spAutoFit/>
          </a:bodyPr>
          <a:lstStyle/>
          <a:p>
            <a:pPr marL="57150" algn="l"/>
            <a:r>
              <a:rPr lang="en-US" sz="24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*DCD, Split, Older Donor…..Steatosis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>
          <a:xfrm>
            <a:off x="355600" y="-457200"/>
            <a:ext cx="10464800" cy="2438400"/>
          </a:xfrm>
        </p:spPr>
        <p:txBody>
          <a:bodyPr/>
          <a:lstStyle/>
          <a:p>
            <a:pPr eaLnBrk="1" hangingPunct="1"/>
            <a:r>
              <a:rPr lang="en-US" sz="4600" smtClean="0"/>
              <a:t>Adam Smith</a:t>
            </a:r>
          </a:p>
        </p:txBody>
      </p:sp>
      <p:sp>
        <p:nvSpPr>
          <p:cNvPr id="33795" name="Rectangle 2"/>
          <p:cNvSpPr>
            <a:spLocks/>
          </p:cNvSpPr>
          <p:nvPr/>
        </p:nvSpPr>
        <p:spPr bwMode="auto">
          <a:xfrm>
            <a:off x="6604000" y="2908300"/>
            <a:ext cx="5464175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>
              <a:lnSpc>
                <a:spcPts val="1800"/>
              </a:lnSpc>
              <a:spcBef>
                <a:spcPts val="1200"/>
              </a:spcBef>
            </a:pPr>
            <a:r>
              <a:rPr lang="en-US" sz="1600" i="1">
                <a:solidFill>
                  <a:srgbClr val="21272B"/>
                </a:solidFill>
                <a:latin typeface="Arial" charset="0"/>
                <a:cs typeface="Arial" charset="0"/>
                <a:sym typeface="Arial" charset="0"/>
              </a:rPr>
              <a:t>The Wealth Of Nations</a:t>
            </a:r>
            <a:r>
              <a:rPr lang="en-US" sz="1600">
                <a:solidFill>
                  <a:srgbClr val="21272B"/>
                </a:solidFill>
                <a:latin typeface="Arial" charset="0"/>
                <a:cs typeface="Arial" charset="0"/>
                <a:sym typeface="Arial" charset="0"/>
              </a:rPr>
              <a:t>, Book II, Chapter II, p.329, para. 106.</a:t>
            </a:r>
          </a:p>
        </p:txBody>
      </p:sp>
      <p:sp>
        <p:nvSpPr>
          <p:cNvPr id="33796" name="Rectangle 3"/>
          <p:cNvSpPr>
            <a:spLocks/>
          </p:cNvSpPr>
          <p:nvPr/>
        </p:nvSpPr>
        <p:spPr bwMode="auto">
          <a:xfrm>
            <a:off x="393700" y="4241800"/>
            <a:ext cx="11925300" cy="1054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 sz="3600" b="1">
                <a:solidFill>
                  <a:schemeClr val="tx1"/>
                </a:solidFill>
              </a:rPr>
              <a:t>Hypothesis:</a:t>
            </a:r>
            <a:r>
              <a:rPr lang="en-US" sz="3600">
                <a:solidFill>
                  <a:schemeClr val="tx1"/>
                </a:solidFill>
              </a:rPr>
              <a:t>   “Local Competition Between Liver Transplant Centers Within a DSA should Advantage the Public” </a:t>
            </a:r>
          </a:p>
        </p:txBody>
      </p:sp>
      <p:sp>
        <p:nvSpPr>
          <p:cNvPr id="33797" name="Rectangle 4"/>
          <p:cNvSpPr>
            <a:spLocks/>
          </p:cNvSpPr>
          <p:nvPr/>
        </p:nvSpPr>
        <p:spPr bwMode="auto">
          <a:xfrm>
            <a:off x="1498600" y="5962650"/>
            <a:ext cx="9321800" cy="152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 sz="3500">
                <a:solidFill>
                  <a:schemeClr val="tx1"/>
                </a:solidFill>
              </a:rPr>
              <a:t>1.  Improved Outcomes</a:t>
            </a:r>
          </a:p>
          <a:p>
            <a:pPr algn="l"/>
            <a:r>
              <a:rPr lang="en-US" sz="3500">
                <a:solidFill>
                  <a:schemeClr val="tx1"/>
                </a:solidFill>
              </a:rPr>
              <a:t>2.  Greater Access/Improved Organ Utilization</a:t>
            </a:r>
          </a:p>
          <a:p>
            <a:pPr algn="l"/>
            <a:r>
              <a:rPr lang="en-US" sz="3500">
                <a:solidFill>
                  <a:schemeClr val="tx1"/>
                </a:solidFill>
              </a:rPr>
              <a:t>3.  Decreased Cost</a:t>
            </a:r>
          </a:p>
        </p:txBody>
      </p:sp>
      <p:sp>
        <p:nvSpPr>
          <p:cNvPr id="33798" name="Rectangle 5"/>
          <p:cNvSpPr>
            <a:spLocks/>
          </p:cNvSpPr>
          <p:nvPr/>
        </p:nvSpPr>
        <p:spPr bwMode="auto">
          <a:xfrm>
            <a:off x="901700" y="1270000"/>
            <a:ext cx="9826625" cy="1384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ts val="1800"/>
              </a:lnSpc>
              <a:spcBef>
                <a:spcPts val="1200"/>
              </a:spcBef>
            </a:pPr>
            <a:r>
              <a:rPr lang="en-US" sz="2100" b="1">
                <a:solidFill>
                  <a:srgbClr val="21272B"/>
                </a:solidFill>
                <a:latin typeface="Arial" charset="0"/>
                <a:cs typeface="Arial" charset="0"/>
                <a:sym typeface="Arial" charset="0"/>
              </a:rPr>
              <a:t>On competition…</a:t>
            </a:r>
          </a:p>
          <a:p>
            <a:pPr algn="l">
              <a:lnSpc>
                <a:spcPts val="1800"/>
              </a:lnSpc>
              <a:spcBef>
                <a:spcPts val="1200"/>
              </a:spcBef>
            </a:pPr>
            <a:endParaRPr lang="en-US" sz="2100">
              <a:solidFill>
                <a:srgbClr val="21272B"/>
              </a:solidFill>
              <a:latin typeface="Arial" charset="0"/>
              <a:sym typeface="Arial" charset="0"/>
            </a:endParaRPr>
          </a:p>
          <a:p>
            <a:pPr algn="l">
              <a:lnSpc>
                <a:spcPts val="1800"/>
              </a:lnSpc>
              <a:spcBef>
                <a:spcPts val="1200"/>
              </a:spcBef>
            </a:pPr>
            <a:r>
              <a:rPr lang="en-US" sz="2100" i="1">
                <a:solidFill>
                  <a:srgbClr val="21272B"/>
                </a:solidFill>
                <a:latin typeface="Arial" charset="0"/>
                <a:cs typeface="Arial" charset="0"/>
                <a:sym typeface="Arial" charset="0"/>
              </a:rPr>
              <a:t>In general, if any branch of trade…….. be advantageous to the public, the freer and</a:t>
            </a:r>
          </a:p>
          <a:p>
            <a:pPr algn="l">
              <a:lnSpc>
                <a:spcPts val="1800"/>
              </a:lnSpc>
              <a:spcBef>
                <a:spcPts val="1200"/>
              </a:spcBef>
            </a:pPr>
            <a:r>
              <a:rPr lang="en-US" sz="2100" i="1">
                <a:solidFill>
                  <a:srgbClr val="21272B"/>
                </a:solidFill>
                <a:latin typeface="Arial" charset="0"/>
                <a:cs typeface="Arial" charset="0"/>
                <a:sym typeface="Arial" charset="0"/>
              </a:rPr>
              <a:t> more general the competition, it will always be the more so.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0"/>
            <a:ext cx="10464800" cy="1358900"/>
          </a:xfrm>
        </p:spPr>
        <p:txBody>
          <a:bodyPr/>
          <a:lstStyle/>
          <a:p>
            <a:pPr eaLnBrk="1" hangingPunct="1"/>
            <a:r>
              <a:rPr lang="en-US" sz="5000" smtClean="0"/>
              <a:t>Distribution of Liver Transplant Centers</a:t>
            </a:r>
          </a:p>
        </p:txBody>
      </p:sp>
      <p:sp>
        <p:nvSpPr>
          <p:cNvPr id="34819" name="Rectangle 2"/>
          <p:cNvSpPr>
            <a:spLocks/>
          </p:cNvSpPr>
          <p:nvPr/>
        </p:nvSpPr>
        <p:spPr bwMode="auto">
          <a:xfrm>
            <a:off x="898525" y="7721600"/>
            <a:ext cx="10464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/>
            <a:r>
              <a:rPr lang="en-US" sz="3600">
                <a:solidFill>
                  <a:schemeClr val="tx1"/>
                </a:solidFill>
              </a:rPr>
              <a:t>The competitive environment for organs varies greatly at the local level. (1-6 Liver Centers/DSA)</a:t>
            </a:r>
          </a:p>
        </p:txBody>
      </p:sp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2667000"/>
            <a:ext cx="5607050" cy="41021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</p:spPr>
      </p:pic>
      <p:pic>
        <p:nvPicPr>
          <p:cNvPr id="3482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0600" y="2800350"/>
            <a:ext cx="5981700" cy="3841750"/>
          </a:xfrm>
          <a:prstGeom prst="rect">
            <a:avLst/>
          </a:prstGeom>
          <a:noFill/>
          <a:ln w="25400">
            <a:noFill/>
            <a:round/>
            <a:headEnd/>
            <a:tailEnd/>
          </a:ln>
        </p:spPr>
      </p:pic>
      <p:sp>
        <p:nvSpPr>
          <p:cNvPr id="34822" name="Rectangle 5"/>
          <p:cNvSpPr>
            <a:spLocks/>
          </p:cNvSpPr>
          <p:nvPr/>
        </p:nvSpPr>
        <p:spPr bwMode="auto">
          <a:xfrm>
            <a:off x="1466850" y="2019300"/>
            <a:ext cx="3470275" cy="72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chemeClr val="tx1"/>
                </a:solidFill>
              </a:rPr>
              <a:t>UNOS Regions</a:t>
            </a:r>
          </a:p>
        </p:txBody>
      </p:sp>
      <p:sp>
        <p:nvSpPr>
          <p:cNvPr id="34823" name="Rectangle 6"/>
          <p:cNvSpPr>
            <a:spLocks/>
          </p:cNvSpPr>
          <p:nvPr/>
        </p:nvSpPr>
        <p:spPr bwMode="auto">
          <a:xfrm>
            <a:off x="7610475" y="2019300"/>
            <a:ext cx="3259138" cy="72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chemeClr val="tx1"/>
                </a:solidFill>
              </a:rPr>
              <a:t>DSAs/Centers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5" name="Group 1"/>
          <p:cNvGraphicFramePr>
            <a:graphicFrameLocks noGrp="1"/>
          </p:cNvGraphicFramePr>
          <p:nvPr/>
        </p:nvGraphicFramePr>
        <p:xfrm>
          <a:off x="6299200" y="2500313"/>
          <a:ext cx="5219700" cy="4730750"/>
        </p:xfrm>
        <a:graphic>
          <a:graphicData uri="http://schemas.openxmlformats.org/drawingml/2006/table">
            <a:tbl>
              <a:tblPr/>
              <a:tblGrid>
                <a:gridCol w="1739900"/>
                <a:gridCol w="1739900"/>
                <a:gridCol w="1739900"/>
              </a:tblGrid>
              <a:tr h="94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  <a:sym typeface="Arial" pitchFamily="-1" charset="0"/>
                        </a:rPr>
                        <a:t>88.0%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  <a:sym typeface="Arial" pitchFamily="-1" charset="0"/>
                        </a:rPr>
                        <a:t>85.3%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  <a:sym typeface="Arial" pitchFamily="-1" charset="0"/>
                        </a:rPr>
                        <a:t>&lt;0.001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1D7"/>
                    </a:solidFill>
                  </a:tcPr>
                </a:tc>
              </a:tr>
              <a:tr h="94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  <a:sym typeface="Arial" pitchFamily="-1" charset="0"/>
                        </a:rPr>
                        <a:t>88.3%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  <a:sym typeface="Arial" pitchFamily="-1" charset="0"/>
                        </a:rPr>
                        <a:t>86.4%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  <a:sym typeface="Arial" pitchFamily="-1" charset="0"/>
                        </a:rPr>
                        <a:t>&lt;0.001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1D7"/>
                    </a:solidFill>
                  </a:tcPr>
                </a:tc>
              </a:tr>
              <a:tr h="94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ヒラギノ角ゴ ProN W3" pitchFamily="-1" charset="-128"/>
                        <a:cs typeface="ヒラギノ角ゴ ProN W3" pitchFamily="-1" charset="-128"/>
                        <a:sym typeface="Arial" pitchFamily="-1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ヒラギノ角ゴ ProN W3" pitchFamily="-1" charset="-128"/>
                        <a:cs typeface="ヒラギノ角ゴ ProN W3" pitchFamily="-1" charset="-128"/>
                        <a:sym typeface="Arial" pitchFamily="-1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ヒラギノ角ゴ ProN W3" pitchFamily="-1" charset="-128"/>
                        <a:cs typeface="ヒラギノ角ゴ ProN W3" pitchFamily="-1" charset="-128"/>
                        <a:sym typeface="Arial" pitchFamily="-1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1D7"/>
                    </a:solidFill>
                  </a:tcPr>
                </a:tc>
              </a:tr>
              <a:tr h="94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  <a:sym typeface="Arial" pitchFamily="-1" charset="0"/>
                        </a:rPr>
                        <a:t>80.8%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  <a:sym typeface="Arial" pitchFamily="-1" charset="0"/>
                        </a:rPr>
                        <a:t>76.5%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  <a:sym typeface="Arial" pitchFamily="-1" charset="0"/>
                        </a:rPr>
                        <a:t>&lt;0.001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1D7"/>
                    </a:solidFill>
                  </a:tcPr>
                </a:tc>
              </a:tr>
              <a:tr h="94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  <a:sym typeface="Arial" pitchFamily="-1" charset="0"/>
                        </a:rPr>
                        <a:t>80.2%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  <a:sym typeface="Arial" pitchFamily="-1" charset="0"/>
                        </a:rPr>
                        <a:t>77.4%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  <a:sym typeface="Arial" pitchFamily="-1" charset="0"/>
                        </a:rPr>
                        <a:t>&lt;0.001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1D7"/>
                    </a:solidFill>
                  </a:tcPr>
                </a:tc>
              </a:tr>
            </a:tbl>
          </a:graphicData>
        </a:graphic>
      </p:graphicFrame>
      <p:sp>
        <p:nvSpPr>
          <p:cNvPr id="35868" name="Rectangle 55"/>
          <p:cNvSpPr>
            <a:spLocks/>
          </p:cNvSpPr>
          <p:nvPr/>
        </p:nvSpPr>
        <p:spPr bwMode="auto">
          <a:xfrm>
            <a:off x="6572250" y="1943100"/>
            <a:ext cx="1266825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400" b="1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NC(22%)</a:t>
            </a:r>
          </a:p>
        </p:txBody>
      </p:sp>
      <p:sp>
        <p:nvSpPr>
          <p:cNvPr id="35869" name="Rectangle 56"/>
          <p:cNvSpPr>
            <a:spLocks/>
          </p:cNvSpPr>
          <p:nvPr/>
        </p:nvSpPr>
        <p:spPr bwMode="auto">
          <a:xfrm>
            <a:off x="8426450" y="1936750"/>
            <a:ext cx="1089025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500" b="1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C(78%)</a:t>
            </a:r>
          </a:p>
        </p:txBody>
      </p:sp>
      <p:sp>
        <p:nvSpPr>
          <p:cNvPr id="35870" name="Rectangle 57"/>
          <p:cNvSpPr>
            <a:spLocks/>
          </p:cNvSpPr>
          <p:nvPr/>
        </p:nvSpPr>
        <p:spPr bwMode="auto">
          <a:xfrm>
            <a:off x="10348913" y="1898650"/>
            <a:ext cx="10541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5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p-value</a:t>
            </a:r>
          </a:p>
        </p:txBody>
      </p:sp>
      <p:sp>
        <p:nvSpPr>
          <p:cNvPr id="35871" name="Rectangle 58"/>
          <p:cNvSpPr>
            <a:spLocks/>
          </p:cNvSpPr>
          <p:nvPr/>
        </p:nvSpPr>
        <p:spPr bwMode="auto">
          <a:xfrm>
            <a:off x="25400" y="2774950"/>
            <a:ext cx="6057900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29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1 year actual Survival</a:t>
            </a:r>
          </a:p>
        </p:txBody>
      </p:sp>
      <p:sp>
        <p:nvSpPr>
          <p:cNvPr id="35872" name="Rectangle 59"/>
          <p:cNvSpPr>
            <a:spLocks/>
          </p:cNvSpPr>
          <p:nvPr/>
        </p:nvSpPr>
        <p:spPr bwMode="auto">
          <a:xfrm>
            <a:off x="292100" y="3714750"/>
            <a:ext cx="6057900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29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1 year expected Survival</a:t>
            </a:r>
          </a:p>
        </p:txBody>
      </p:sp>
      <p:sp>
        <p:nvSpPr>
          <p:cNvPr id="35873" name="Rectangle 60"/>
          <p:cNvSpPr>
            <a:spLocks/>
          </p:cNvSpPr>
          <p:nvPr/>
        </p:nvSpPr>
        <p:spPr bwMode="auto">
          <a:xfrm>
            <a:off x="25400" y="5607050"/>
            <a:ext cx="6057900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29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3 year actual Survival</a:t>
            </a:r>
          </a:p>
        </p:txBody>
      </p:sp>
      <p:sp>
        <p:nvSpPr>
          <p:cNvPr id="35874" name="Rectangle 61"/>
          <p:cNvSpPr>
            <a:spLocks/>
          </p:cNvSpPr>
          <p:nvPr/>
        </p:nvSpPr>
        <p:spPr bwMode="auto">
          <a:xfrm>
            <a:off x="317500" y="6559550"/>
            <a:ext cx="6057900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29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3 year expected Survival</a:t>
            </a:r>
          </a:p>
        </p:txBody>
      </p:sp>
      <p:sp>
        <p:nvSpPr>
          <p:cNvPr id="35875" name="Rectangle 62"/>
          <p:cNvSpPr>
            <a:spLocks/>
          </p:cNvSpPr>
          <p:nvPr/>
        </p:nvSpPr>
        <p:spPr bwMode="auto">
          <a:xfrm>
            <a:off x="381000" y="431800"/>
            <a:ext cx="11518900" cy="927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Overall Patient Survival </a:t>
            </a:r>
          </a:p>
          <a:p>
            <a:r>
              <a:rPr lang="en-US" sz="32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Non-Competitive(NC) vs. Competitive(C) Centers</a:t>
            </a:r>
          </a:p>
        </p:txBody>
      </p:sp>
      <p:sp>
        <p:nvSpPr>
          <p:cNvPr id="35876" name="Rectangle 63"/>
          <p:cNvSpPr>
            <a:spLocks/>
          </p:cNvSpPr>
          <p:nvPr/>
        </p:nvSpPr>
        <p:spPr bwMode="auto">
          <a:xfrm>
            <a:off x="8081963" y="7899400"/>
            <a:ext cx="1879600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3400">
                <a:solidFill>
                  <a:schemeClr val="tx1"/>
                </a:solidFill>
              </a:rPr>
              <a:t>2003-2010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7890" name="Rectangle 2"/>
          <p:cNvSpPr>
            <a:spLocks noGrp="1" noChangeArrowheads="1"/>
          </p:cNvSpPr>
          <p:nvPr>
            <p:ph/>
          </p:nvPr>
        </p:nvSpPr>
        <p:spPr>
          <a:xfrm>
            <a:off x="1270000" y="5029200"/>
            <a:ext cx="10464800" cy="4724400"/>
          </a:xfrm>
        </p:spPr>
        <p:txBody>
          <a:bodyPr lIns="91440" tIns="45720" rIns="91440" bIns="45720" anchor="t"/>
          <a:lstStyle/>
          <a:p>
            <a:pPr eaLnBrk="1" hangingPunct="1">
              <a:defRPr/>
            </a:pPr>
            <a:endParaRPr lang="en-US" smtClean="0">
              <a:sym typeface="Gill Sans" pitchFamily="-1" charset="0"/>
            </a:endParaRPr>
          </a:p>
        </p:txBody>
      </p:sp>
      <p:pic>
        <p:nvPicPr>
          <p:cNvPr id="36868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775" y="539750"/>
            <a:ext cx="12511088" cy="921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/>
          </p:cNvSpPr>
          <p:nvPr/>
        </p:nvSpPr>
        <p:spPr bwMode="auto">
          <a:xfrm>
            <a:off x="1879600" y="1066800"/>
            <a:ext cx="9271000" cy="137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/>
            <a:r>
              <a:rPr lang="en-US" sz="4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What is the Impact of Competitive Environment on?</a:t>
            </a:r>
          </a:p>
        </p:txBody>
      </p:sp>
      <p:sp>
        <p:nvSpPr>
          <p:cNvPr id="37891" name="Rectangle 2"/>
          <p:cNvSpPr>
            <a:spLocks/>
          </p:cNvSpPr>
          <p:nvPr/>
        </p:nvSpPr>
        <p:spPr bwMode="auto">
          <a:xfrm>
            <a:off x="1930400" y="4038600"/>
            <a:ext cx="10414000" cy="227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l"/>
            <a:r>
              <a:rPr lang="en-US" sz="4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1.  Post Transplant Outcomes?</a:t>
            </a:r>
          </a:p>
          <a:p>
            <a:pPr marL="39688" algn="l"/>
            <a:r>
              <a:rPr lang="en-US" sz="4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2.  Organ Utilization?</a:t>
            </a:r>
          </a:p>
          <a:p>
            <a:pPr marL="39688" algn="l"/>
            <a:r>
              <a:rPr lang="en-US" sz="4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3.  Disease Severity at Transplantation</a:t>
            </a:r>
          </a:p>
          <a:p>
            <a:pPr marL="39688" algn="l"/>
            <a:r>
              <a:rPr lang="en-US" sz="4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4.  Listing/Organ acceptance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482600"/>
            <a:ext cx="10464800" cy="1562100"/>
          </a:xfrm>
        </p:spPr>
        <p:txBody>
          <a:bodyPr/>
          <a:lstStyle/>
          <a:p>
            <a:pPr eaLnBrk="1" hangingPunct="1"/>
            <a:r>
              <a:rPr lang="en-US" sz="4700" smtClean="0"/>
              <a:t>Liver Allocation Proceeds by “Sickest First” Principle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31800" y="2946400"/>
            <a:ext cx="5232400" cy="2654300"/>
          </a:xfrm>
        </p:spPr>
        <p:txBody>
          <a:bodyPr/>
          <a:lstStyle/>
          <a:p>
            <a:pPr eaLnBrk="1" hangingPunct="1"/>
            <a:r>
              <a:rPr lang="en-US" smtClean="0"/>
              <a:t>Acute “Fulminant” Liver Failure (Expected Lifespan &lt;7 days without Transplantation)</a:t>
            </a:r>
          </a:p>
          <a:p>
            <a:pPr eaLnBrk="1" hangingPunct="1"/>
            <a:endParaRPr lang="en-US" smtClean="0"/>
          </a:p>
        </p:txBody>
      </p:sp>
      <p:sp>
        <p:nvSpPr>
          <p:cNvPr id="20484" name="Rectangle 3"/>
          <p:cNvSpPr>
            <a:spLocks/>
          </p:cNvSpPr>
          <p:nvPr/>
        </p:nvSpPr>
        <p:spPr bwMode="auto">
          <a:xfrm>
            <a:off x="7874000" y="2705100"/>
            <a:ext cx="45720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/>
            <a:r>
              <a:rPr lang="en-US" sz="3600">
                <a:solidFill>
                  <a:schemeClr val="tx1"/>
                </a:solidFill>
              </a:rPr>
              <a:t>Chronic Liver Failure</a:t>
            </a:r>
          </a:p>
        </p:txBody>
      </p:sp>
      <p:sp>
        <p:nvSpPr>
          <p:cNvPr id="20485" name="Rectangle 4"/>
          <p:cNvSpPr>
            <a:spLocks/>
          </p:cNvSpPr>
          <p:nvPr/>
        </p:nvSpPr>
        <p:spPr bwMode="auto">
          <a:xfrm>
            <a:off x="6211888" y="3657600"/>
            <a:ext cx="660400" cy="72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chemeClr val="tx1"/>
                </a:solidFill>
              </a:rPr>
              <a:t>or</a:t>
            </a:r>
          </a:p>
        </p:txBody>
      </p:sp>
      <p:sp>
        <p:nvSpPr>
          <p:cNvPr id="20486" name="Rectangle 5"/>
          <p:cNvSpPr>
            <a:spLocks/>
          </p:cNvSpPr>
          <p:nvPr/>
        </p:nvSpPr>
        <p:spPr bwMode="auto">
          <a:xfrm>
            <a:off x="7023100" y="6019800"/>
            <a:ext cx="5464175" cy="127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4000">
                <a:solidFill>
                  <a:schemeClr val="tx1"/>
                </a:solidFill>
              </a:rPr>
              <a:t>Waitlist Mortality Priority</a:t>
            </a:r>
          </a:p>
          <a:p>
            <a:pPr marL="39688"/>
            <a:r>
              <a:rPr lang="en-US" sz="4000">
                <a:solidFill>
                  <a:schemeClr val="tx1"/>
                </a:solidFill>
              </a:rPr>
              <a:t>based on MELD score</a:t>
            </a:r>
          </a:p>
        </p:txBody>
      </p:sp>
      <p:sp>
        <p:nvSpPr>
          <p:cNvPr id="20487" name="Line 6"/>
          <p:cNvSpPr>
            <a:spLocks noChangeShapeType="1"/>
          </p:cNvSpPr>
          <p:nvPr/>
        </p:nvSpPr>
        <p:spPr bwMode="auto">
          <a:xfrm rot="10800000" flipH="1">
            <a:off x="9891713" y="4127500"/>
            <a:ext cx="1587" cy="11160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88" name="Rectangle 7"/>
          <p:cNvSpPr>
            <a:spLocks/>
          </p:cNvSpPr>
          <p:nvPr/>
        </p:nvSpPr>
        <p:spPr bwMode="auto">
          <a:xfrm>
            <a:off x="1262063" y="6515100"/>
            <a:ext cx="3575050" cy="1346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chemeClr val="tx1"/>
                </a:solidFill>
              </a:rPr>
              <a:t>Status 1</a:t>
            </a:r>
          </a:p>
          <a:p>
            <a:pPr marL="39688"/>
            <a:r>
              <a:rPr lang="en-US">
                <a:solidFill>
                  <a:schemeClr val="tx1"/>
                </a:solidFill>
              </a:rPr>
              <a:t>Highest Priority</a:t>
            </a:r>
          </a:p>
        </p:txBody>
      </p:sp>
      <p:sp>
        <p:nvSpPr>
          <p:cNvPr id="20489" name="Line 8"/>
          <p:cNvSpPr>
            <a:spLocks noChangeShapeType="1"/>
          </p:cNvSpPr>
          <p:nvPr/>
        </p:nvSpPr>
        <p:spPr bwMode="auto">
          <a:xfrm rot="10800000" flipH="1">
            <a:off x="3187700" y="5118100"/>
            <a:ext cx="0" cy="11160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/>
          </p:nvPr>
        </p:nvSpPr>
        <p:spPr>
          <a:xfrm>
            <a:off x="1092200" y="0"/>
            <a:ext cx="10464800" cy="2438400"/>
          </a:xfrm>
        </p:spPr>
        <p:txBody>
          <a:bodyPr/>
          <a:lstStyle/>
          <a:p>
            <a:pPr eaLnBrk="1" hangingPunct="1"/>
            <a:r>
              <a:rPr lang="en-US" sz="6000" smtClean="0">
                <a:latin typeface="Arial" charset="0"/>
                <a:cs typeface="Arial" charset="0"/>
                <a:sym typeface="Arial" charset="0"/>
              </a:rPr>
              <a:t>Methods</a:t>
            </a:r>
            <a:endParaRPr lang="en-US" sz="6000" smtClean="0">
              <a:latin typeface="Arial" charset="0"/>
              <a:sym typeface="Arial" charset="0"/>
            </a:endParaRPr>
          </a:p>
        </p:txBody>
      </p:sp>
      <p:sp>
        <p:nvSpPr>
          <p:cNvPr id="38915" name="Rectangle 2"/>
          <p:cNvSpPr>
            <a:spLocks/>
          </p:cNvSpPr>
          <p:nvPr/>
        </p:nvSpPr>
        <p:spPr bwMode="auto">
          <a:xfrm>
            <a:off x="1120775" y="2260600"/>
            <a:ext cx="10987088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57200" bIns="0"/>
          <a:lstStyle/>
          <a:p>
            <a:pPr algn="l"/>
            <a:r>
              <a:rPr lang="en-US" sz="22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All liver transplants from the MELD era (2003 and 2009) were studied using the UNOS database (n=38,385).   Competitive environment for a local market was stratified into tertiles using the </a:t>
            </a:r>
            <a:r>
              <a:rPr lang="en-US" sz="2200" b="1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Herfindahl–Hirschman Index* (HHI).</a:t>
            </a:r>
            <a:r>
              <a:rPr lang="en-US" sz="22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  </a:t>
            </a:r>
          </a:p>
        </p:txBody>
      </p:sp>
      <p:sp>
        <p:nvSpPr>
          <p:cNvPr id="38916" name="Rectangle 3"/>
          <p:cNvSpPr>
            <a:spLocks/>
          </p:cNvSpPr>
          <p:nvPr/>
        </p:nvSpPr>
        <p:spPr bwMode="auto">
          <a:xfrm>
            <a:off x="1358900" y="4178300"/>
            <a:ext cx="9893300" cy="410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spcBef>
                <a:spcPts val="1000"/>
              </a:spcBef>
            </a:pPr>
            <a:r>
              <a:rPr lang="en-US" sz="2100" b="1">
                <a:solidFill>
                  <a:srgbClr val="13171B"/>
                </a:solidFill>
                <a:latin typeface="Arial" charset="0"/>
                <a:cs typeface="Arial" charset="0"/>
                <a:sym typeface="Arial" charset="0"/>
              </a:rPr>
              <a:t>Herfindahl–Hirschman Index (HHI) </a:t>
            </a:r>
            <a:r>
              <a:rPr lang="en-US" sz="2100">
                <a:solidFill>
                  <a:srgbClr val="13171B"/>
                </a:solidFill>
                <a:latin typeface="Arial" charset="0"/>
                <a:cs typeface="Arial" charset="0"/>
                <a:sym typeface="Arial" charset="0"/>
              </a:rPr>
              <a:t>a commonly accepted measure of market concentration. The HHI is calculated by squaring the market share of each firm competing in the market and then summing the resulting numbers. </a:t>
            </a:r>
          </a:p>
          <a:p>
            <a:pPr algn="l">
              <a:spcBef>
                <a:spcPts val="1000"/>
              </a:spcBef>
            </a:pPr>
            <a:endParaRPr lang="en-US" sz="2100">
              <a:solidFill>
                <a:srgbClr val="13171B"/>
              </a:solidFill>
              <a:latin typeface="Arial" charset="0"/>
              <a:sym typeface="Arial" charset="0"/>
            </a:endParaRPr>
          </a:p>
          <a:p>
            <a:pPr algn="l">
              <a:spcBef>
                <a:spcPts val="1000"/>
              </a:spcBef>
            </a:pPr>
            <a:r>
              <a:rPr lang="en-US" sz="2100" b="1">
                <a:solidFill>
                  <a:srgbClr val="13171B"/>
                </a:solidFill>
                <a:latin typeface="Arial" charset="0"/>
                <a:cs typeface="Arial" charset="0"/>
                <a:sym typeface="Arial" charset="0"/>
              </a:rPr>
              <a:t>Example 1</a:t>
            </a:r>
            <a:r>
              <a:rPr lang="en-US" sz="2100">
                <a:solidFill>
                  <a:srgbClr val="13171B"/>
                </a:solidFill>
                <a:latin typeface="Arial" charset="0"/>
                <a:cs typeface="Arial" charset="0"/>
                <a:sym typeface="Arial" charset="0"/>
              </a:rPr>
              <a:t>:   A market consisting of four centers with shares of 30%, 30%, 20% and 20%, the HHI = 2,600 (30</a:t>
            </a:r>
            <a:r>
              <a:rPr lang="en-US" sz="1900" baseline="32000">
                <a:solidFill>
                  <a:srgbClr val="13171B"/>
                </a:solidFill>
                <a:latin typeface="Arial" charset="0"/>
                <a:cs typeface="Arial" charset="0"/>
                <a:sym typeface="Arial" charset="0"/>
              </a:rPr>
              <a:t>2</a:t>
            </a:r>
            <a:r>
              <a:rPr lang="en-US" sz="2100">
                <a:solidFill>
                  <a:srgbClr val="13171B"/>
                </a:solidFill>
                <a:latin typeface="Arial" charset="0"/>
                <a:cs typeface="Arial" charset="0"/>
                <a:sym typeface="Arial" charset="0"/>
              </a:rPr>
              <a:t> + 30</a:t>
            </a:r>
            <a:r>
              <a:rPr lang="en-US" sz="1900" baseline="32000">
                <a:solidFill>
                  <a:srgbClr val="13171B"/>
                </a:solidFill>
                <a:latin typeface="Arial" charset="0"/>
                <a:cs typeface="Arial" charset="0"/>
                <a:sym typeface="Arial" charset="0"/>
              </a:rPr>
              <a:t>2</a:t>
            </a:r>
            <a:r>
              <a:rPr lang="en-US" sz="2100">
                <a:solidFill>
                  <a:srgbClr val="13171B"/>
                </a:solidFill>
                <a:latin typeface="Arial" charset="0"/>
                <a:cs typeface="Arial" charset="0"/>
                <a:sym typeface="Arial" charset="0"/>
              </a:rPr>
              <a:t> + 20</a:t>
            </a:r>
            <a:r>
              <a:rPr lang="en-US" sz="1900" baseline="32000">
                <a:solidFill>
                  <a:srgbClr val="13171B"/>
                </a:solidFill>
                <a:latin typeface="Arial" charset="0"/>
                <a:cs typeface="Arial" charset="0"/>
                <a:sym typeface="Arial" charset="0"/>
              </a:rPr>
              <a:t>2</a:t>
            </a:r>
            <a:r>
              <a:rPr lang="en-US" sz="2100">
                <a:solidFill>
                  <a:srgbClr val="13171B"/>
                </a:solidFill>
                <a:latin typeface="Arial" charset="0"/>
                <a:cs typeface="Arial" charset="0"/>
                <a:sym typeface="Arial" charset="0"/>
              </a:rPr>
              <a:t> + 20</a:t>
            </a:r>
            <a:r>
              <a:rPr lang="en-US" sz="1900" baseline="32000">
                <a:solidFill>
                  <a:srgbClr val="13171B"/>
                </a:solidFill>
                <a:latin typeface="Arial" charset="0"/>
                <a:cs typeface="Arial" charset="0"/>
                <a:sym typeface="Arial" charset="0"/>
              </a:rPr>
              <a:t>2</a:t>
            </a:r>
            <a:r>
              <a:rPr lang="en-US" sz="2100">
                <a:solidFill>
                  <a:srgbClr val="13171B"/>
                </a:solidFill>
                <a:latin typeface="Arial" charset="0"/>
                <a:cs typeface="Arial" charset="0"/>
                <a:sym typeface="Arial" charset="0"/>
              </a:rPr>
              <a:t>).</a:t>
            </a:r>
          </a:p>
          <a:p>
            <a:pPr algn="l">
              <a:spcBef>
                <a:spcPts val="1000"/>
              </a:spcBef>
            </a:pPr>
            <a:endParaRPr lang="en-US" sz="2100">
              <a:solidFill>
                <a:srgbClr val="13171B"/>
              </a:solidFill>
              <a:latin typeface="Arial" charset="0"/>
              <a:sym typeface="Arial" charset="0"/>
            </a:endParaRPr>
          </a:p>
          <a:p>
            <a:pPr algn="l">
              <a:spcBef>
                <a:spcPts val="1000"/>
              </a:spcBef>
            </a:pPr>
            <a:r>
              <a:rPr lang="en-US" sz="2100" b="1">
                <a:solidFill>
                  <a:srgbClr val="13171B"/>
                </a:solidFill>
                <a:latin typeface="Arial" charset="0"/>
                <a:cs typeface="Arial" charset="0"/>
                <a:sym typeface="Arial" charset="0"/>
              </a:rPr>
              <a:t>Example 2</a:t>
            </a:r>
            <a:r>
              <a:rPr lang="en-US" sz="2100">
                <a:solidFill>
                  <a:srgbClr val="13171B"/>
                </a:solidFill>
                <a:latin typeface="Arial" charset="0"/>
                <a:cs typeface="Arial" charset="0"/>
                <a:sym typeface="Arial" charset="0"/>
              </a:rPr>
              <a:t>:   A market consisting of three centers with shares of 90%, 7% and 3%, the HHI = 8158 (90</a:t>
            </a:r>
            <a:r>
              <a:rPr lang="en-US" sz="1900" baseline="32000">
                <a:solidFill>
                  <a:srgbClr val="13171B"/>
                </a:solidFill>
                <a:latin typeface="Arial" charset="0"/>
                <a:cs typeface="Arial" charset="0"/>
                <a:sym typeface="Arial" charset="0"/>
              </a:rPr>
              <a:t>2</a:t>
            </a:r>
            <a:r>
              <a:rPr lang="en-US" sz="2100">
                <a:solidFill>
                  <a:srgbClr val="13171B"/>
                </a:solidFill>
                <a:latin typeface="Arial" charset="0"/>
                <a:cs typeface="Arial" charset="0"/>
                <a:sym typeface="Arial" charset="0"/>
              </a:rPr>
              <a:t> + 7</a:t>
            </a:r>
            <a:r>
              <a:rPr lang="en-US" sz="1900" baseline="32000">
                <a:solidFill>
                  <a:srgbClr val="13171B"/>
                </a:solidFill>
                <a:latin typeface="Arial" charset="0"/>
                <a:cs typeface="Arial" charset="0"/>
                <a:sym typeface="Arial" charset="0"/>
              </a:rPr>
              <a:t>2</a:t>
            </a:r>
            <a:r>
              <a:rPr lang="en-US" sz="2100">
                <a:solidFill>
                  <a:srgbClr val="13171B"/>
                </a:solidFill>
                <a:latin typeface="Arial" charset="0"/>
                <a:cs typeface="Arial" charset="0"/>
                <a:sym typeface="Arial" charset="0"/>
              </a:rPr>
              <a:t> + 3</a:t>
            </a:r>
            <a:r>
              <a:rPr lang="en-US" sz="1900" baseline="32000">
                <a:solidFill>
                  <a:srgbClr val="13171B"/>
                </a:solidFill>
                <a:latin typeface="Arial" charset="0"/>
                <a:cs typeface="Arial" charset="0"/>
                <a:sym typeface="Arial" charset="0"/>
              </a:rPr>
              <a:t>2</a:t>
            </a:r>
            <a:r>
              <a:rPr lang="en-US" sz="2100">
                <a:solidFill>
                  <a:srgbClr val="13171B"/>
                </a:solidFill>
                <a:latin typeface="Arial" charset="0"/>
                <a:cs typeface="Arial" charset="0"/>
                <a:sym typeface="Arial" charset="0"/>
              </a:rPr>
              <a:t>).</a:t>
            </a:r>
          </a:p>
          <a:p>
            <a:pPr algn="l">
              <a:spcBef>
                <a:spcPts val="1000"/>
              </a:spcBef>
            </a:pPr>
            <a:endParaRPr lang="en-US" sz="2100">
              <a:solidFill>
                <a:srgbClr val="13171B"/>
              </a:solidFill>
              <a:latin typeface="Arial" charset="0"/>
              <a:sym typeface="Arial" charset="0"/>
            </a:endParaRPr>
          </a:p>
          <a:p>
            <a:pPr algn="l">
              <a:spcBef>
                <a:spcPts val="1000"/>
              </a:spcBef>
            </a:pPr>
            <a:r>
              <a:rPr lang="en-US" sz="2100" b="1">
                <a:solidFill>
                  <a:srgbClr val="13171B"/>
                </a:solidFill>
                <a:latin typeface="Arial" charset="0"/>
                <a:cs typeface="Arial" charset="0"/>
                <a:sym typeface="Arial" charset="0"/>
              </a:rPr>
              <a:t>Example 3</a:t>
            </a:r>
            <a:r>
              <a:rPr lang="en-US" sz="2100">
                <a:solidFill>
                  <a:srgbClr val="13171B"/>
                </a:solidFill>
                <a:latin typeface="Arial" charset="0"/>
                <a:cs typeface="Arial" charset="0"/>
                <a:sym typeface="Arial" charset="0"/>
              </a:rPr>
              <a:t>:  A market consisting of a single center.  HHI=10,000 (100</a:t>
            </a:r>
            <a:r>
              <a:rPr lang="en-US" sz="1900" baseline="32000">
                <a:solidFill>
                  <a:srgbClr val="13171B"/>
                </a:solidFill>
                <a:latin typeface="Arial" charset="0"/>
                <a:cs typeface="Arial" charset="0"/>
                <a:sym typeface="Arial" charset="0"/>
              </a:rPr>
              <a:t>2</a:t>
            </a:r>
            <a:r>
              <a:rPr lang="en-US" sz="2100">
                <a:solidFill>
                  <a:srgbClr val="13171B"/>
                </a:solidFill>
                <a:latin typeface="Arial" charset="0"/>
                <a:cs typeface="Arial" charset="0"/>
                <a:sym typeface="Arial" charset="0"/>
              </a:rPr>
              <a:t>)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/>
          </p:cNvSpPr>
          <p:nvPr/>
        </p:nvSpPr>
        <p:spPr bwMode="auto">
          <a:xfrm>
            <a:off x="1893888" y="831850"/>
            <a:ext cx="9361487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4800">
                <a:solidFill>
                  <a:schemeClr val="tx1"/>
                </a:solidFill>
              </a:rPr>
              <a:t>Distribution of HHI</a:t>
            </a:r>
          </a:p>
        </p:txBody>
      </p:sp>
      <p:pic>
        <p:nvPicPr>
          <p:cNvPr id="39939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197100"/>
            <a:ext cx="9486900" cy="53467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</p:spPr>
      </p:pic>
      <p:sp>
        <p:nvSpPr>
          <p:cNvPr id="39940" name="Rectangle 3"/>
          <p:cNvSpPr>
            <a:spLocks/>
          </p:cNvSpPr>
          <p:nvPr/>
        </p:nvSpPr>
        <p:spPr bwMode="auto">
          <a:xfrm>
            <a:off x="5975350" y="7239000"/>
            <a:ext cx="1065213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chemeClr val="tx1"/>
                </a:solidFill>
              </a:rPr>
              <a:t>HHI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/>
          </p:cNvSpPr>
          <p:nvPr/>
        </p:nvSpPr>
        <p:spPr bwMode="auto">
          <a:xfrm>
            <a:off x="1417638" y="762000"/>
            <a:ext cx="1019175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4800">
                <a:solidFill>
                  <a:schemeClr val="tx1"/>
                </a:solidFill>
              </a:rPr>
              <a:t>Post Transplant Survival and Competition</a:t>
            </a:r>
          </a:p>
        </p:txBody>
      </p:sp>
      <p:pic>
        <p:nvPicPr>
          <p:cNvPr id="40963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700" y="1803400"/>
            <a:ext cx="11509375" cy="57277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013" y="2490788"/>
            <a:ext cx="5797550" cy="4595812"/>
          </a:xfrm>
          <a:prstGeom prst="rect">
            <a:avLst/>
          </a:prstGeom>
          <a:noFill/>
          <a:ln w="25400">
            <a:noFill/>
            <a:round/>
            <a:headEnd/>
            <a:tailEnd/>
          </a:ln>
        </p:spPr>
      </p:pic>
      <p:sp>
        <p:nvSpPr>
          <p:cNvPr id="41987" name="Rectangle 2"/>
          <p:cNvSpPr>
            <a:spLocks/>
          </p:cNvSpPr>
          <p:nvPr/>
        </p:nvSpPr>
        <p:spPr bwMode="auto">
          <a:xfrm>
            <a:off x="4292600" y="6705600"/>
            <a:ext cx="123190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/>
          <a:lstStyle/>
          <a:p>
            <a:pPr algn="r"/>
            <a:r>
              <a:rPr lang="en-US" sz="1100" b="1">
                <a:solidFill>
                  <a:schemeClr val="tx1"/>
                </a:solidFill>
                <a:latin typeface="Lucida Grande" pitchFamily="-65" charset="0"/>
                <a:sym typeface="Lucida Grande" pitchFamily="-65" charset="0"/>
              </a:rPr>
              <a:t>Prob &gt; F</a:t>
            </a:r>
          </a:p>
          <a:p>
            <a:pPr algn="r"/>
            <a:r>
              <a:rPr lang="en-US" sz="1100">
                <a:solidFill>
                  <a:schemeClr val="tx1"/>
                </a:solidFill>
                <a:latin typeface="Lucida Grande" pitchFamily="-65" charset="0"/>
                <a:sym typeface="Lucida Grande" pitchFamily="-65" charset="0"/>
              </a:rPr>
              <a:t>&lt;.0001*</a:t>
            </a:r>
          </a:p>
        </p:txBody>
      </p:sp>
      <p:sp>
        <p:nvSpPr>
          <p:cNvPr id="41988" name="Rectangle 3"/>
          <p:cNvSpPr>
            <a:spLocks/>
          </p:cNvSpPr>
          <p:nvPr/>
        </p:nvSpPr>
        <p:spPr bwMode="auto">
          <a:xfrm>
            <a:off x="1511300" y="1981200"/>
            <a:ext cx="3152775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400">
                <a:solidFill>
                  <a:schemeClr val="tx1"/>
                </a:solidFill>
              </a:rPr>
              <a:t>Transplant MELD vs. HHI</a:t>
            </a:r>
          </a:p>
        </p:txBody>
      </p:sp>
      <p:sp>
        <p:nvSpPr>
          <p:cNvPr id="41989" name="Rectangle 4"/>
          <p:cNvSpPr>
            <a:spLocks/>
          </p:cNvSpPr>
          <p:nvPr/>
        </p:nvSpPr>
        <p:spPr bwMode="auto">
          <a:xfrm>
            <a:off x="2120900" y="381000"/>
            <a:ext cx="8777288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/>
            <a:r>
              <a:rPr lang="en-US" sz="4800">
                <a:solidFill>
                  <a:schemeClr val="tx1"/>
                </a:solidFill>
              </a:rPr>
              <a:t>Recipient Risk and Competition</a:t>
            </a:r>
          </a:p>
        </p:txBody>
      </p:sp>
      <p:pic>
        <p:nvPicPr>
          <p:cNvPr id="41990" name="Picture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3400" y="1604963"/>
            <a:ext cx="5868988" cy="6624637"/>
          </a:xfrm>
          <a:prstGeom prst="rect">
            <a:avLst/>
          </a:prstGeom>
          <a:noFill/>
          <a:ln w="25400">
            <a:noFill/>
            <a:round/>
            <a:headEnd/>
            <a:tailEnd/>
          </a:ln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200" y="2513013"/>
            <a:ext cx="5849938" cy="4725987"/>
          </a:xfrm>
          <a:prstGeom prst="rect">
            <a:avLst/>
          </a:prstGeom>
          <a:noFill/>
          <a:ln w="25400">
            <a:noFill/>
            <a:round/>
            <a:headEnd/>
            <a:tailEnd/>
          </a:ln>
        </p:spPr>
      </p:pic>
      <p:sp>
        <p:nvSpPr>
          <p:cNvPr id="43011" name="Rectangle 2"/>
          <p:cNvSpPr>
            <a:spLocks/>
          </p:cNvSpPr>
          <p:nvPr/>
        </p:nvSpPr>
        <p:spPr bwMode="auto">
          <a:xfrm>
            <a:off x="4064000" y="6057900"/>
            <a:ext cx="132080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/>
          <a:lstStyle/>
          <a:p>
            <a:pPr algn="r"/>
            <a:r>
              <a:rPr lang="en-US" sz="1100" b="1">
                <a:solidFill>
                  <a:schemeClr val="tx1"/>
                </a:solidFill>
                <a:latin typeface="Lucida Grande" pitchFamily="-65" charset="0"/>
                <a:sym typeface="Lucida Grande" pitchFamily="-65" charset="0"/>
              </a:rPr>
              <a:t>Prob &gt; F</a:t>
            </a:r>
          </a:p>
          <a:p>
            <a:pPr algn="r"/>
            <a:r>
              <a:rPr lang="en-US" sz="1100">
                <a:solidFill>
                  <a:schemeClr val="tx1"/>
                </a:solidFill>
                <a:latin typeface="Lucida Grande" pitchFamily="-65" charset="0"/>
                <a:sym typeface="Lucida Grande" pitchFamily="-65" charset="0"/>
              </a:rPr>
              <a:t>&lt;.0001*</a:t>
            </a:r>
          </a:p>
        </p:txBody>
      </p:sp>
      <p:sp>
        <p:nvSpPr>
          <p:cNvPr id="43012" name="Rectangle 3"/>
          <p:cNvSpPr>
            <a:spLocks/>
          </p:cNvSpPr>
          <p:nvPr/>
        </p:nvSpPr>
        <p:spPr bwMode="auto">
          <a:xfrm>
            <a:off x="2470150" y="2133600"/>
            <a:ext cx="1519238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400">
                <a:solidFill>
                  <a:schemeClr val="tx1"/>
                </a:solidFill>
              </a:rPr>
              <a:t>DRI vs. HHI</a:t>
            </a:r>
          </a:p>
        </p:txBody>
      </p:sp>
      <p:sp>
        <p:nvSpPr>
          <p:cNvPr id="43013" name="Rectangle 4"/>
          <p:cNvSpPr>
            <a:spLocks/>
          </p:cNvSpPr>
          <p:nvPr/>
        </p:nvSpPr>
        <p:spPr bwMode="auto">
          <a:xfrm>
            <a:off x="2868613" y="533400"/>
            <a:ext cx="72898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4800">
                <a:solidFill>
                  <a:schemeClr val="tx1"/>
                </a:solidFill>
              </a:rPr>
              <a:t>Donor Risk and Competition</a:t>
            </a:r>
          </a:p>
        </p:txBody>
      </p:sp>
      <p:pic>
        <p:nvPicPr>
          <p:cNvPr id="43014" name="Picture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7638" y="1931988"/>
            <a:ext cx="6181725" cy="588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/>
          </p:cNvSpPr>
          <p:nvPr/>
        </p:nvSpPr>
        <p:spPr bwMode="auto">
          <a:xfrm>
            <a:off x="788988" y="584200"/>
            <a:ext cx="11455400" cy="71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/>
            <a:r>
              <a:rPr lang="en-US" sz="4900">
                <a:solidFill>
                  <a:schemeClr val="tx1"/>
                </a:solidFill>
              </a:rPr>
              <a:t>Listed/Transplanted Ratio and Competition</a:t>
            </a:r>
          </a:p>
        </p:txBody>
      </p:sp>
      <p:pic>
        <p:nvPicPr>
          <p:cNvPr id="44035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2000" y="2590800"/>
            <a:ext cx="5470525" cy="4132263"/>
          </a:xfrm>
          <a:prstGeom prst="rect">
            <a:avLst/>
          </a:prstGeom>
          <a:noFill/>
          <a:ln w="25400">
            <a:noFill/>
            <a:round/>
            <a:headEnd/>
            <a:tailEnd/>
          </a:ln>
        </p:spPr>
      </p:pic>
      <p:sp>
        <p:nvSpPr>
          <p:cNvPr id="44036" name="Rectangle 3"/>
          <p:cNvSpPr>
            <a:spLocks/>
          </p:cNvSpPr>
          <p:nvPr/>
        </p:nvSpPr>
        <p:spPr bwMode="auto">
          <a:xfrm>
            <a:off x="787400" y="7340600"/>
            <a:ext cx="5486400" cy="81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/>
            <a:r>
              <a:rPr lang="en-US" sz="2800">
                <a:solidFill>
                  <a:schemeClr val="tx1"/>
                </a:solidFill>
              </a:rPr>
              <a:t>Listed/p.m.p and Transplanted/p.m.p. by HHI tertile</a:t>
            </a:r>
          </a:p>
        </p:txBody>
      </p:sp>
      <p:sp>
        <p:nvSpPr>
          <p:cNvPr id="44037" name="Rectangle 4"/>
          <p:cNvSpPr>
            <a:spLocks/>
          </p:cNvSpPr>
          <p:nvPr/>
        </p:nvSpPr>
        <p:spPr bwMode="auto">
          <a:xfrm>
            <a:off x="6997700" y="7315200"/>
            <a:ext cx="6019800" cy="81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/>
            <a:r>
              <a:rPr lang="en-US" sz="2800">
                <a:solidFill>
                  <a:schemeClr val="tx1"/>
                </a:solidFill>
              </a:rPr>
              <a:t>Listed/Transplanted ratio by HHI</a:t>
            </a:r>
          </a:p>
          <a:p>
            <a:pPr marL="39688"/>
            <a:r>
              <a:rPr lang="en-US" sz="2800">
                <a:solidFill>
                  <a:schemeClr val="tx1"/>
                </a:solidFill>
              </a:rPr>
              <a:t>(OPO Center Data)</a:t>
            </a:r>
          </a:p>
        </p:txBody>
      </p:sp>
      <p:pic>
        <p:nvPicPr>
          <p:cNvPr id="44038" name="Picture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250" y="2530475"/>
            <a:ext cx="5668963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/>
          </p:cNvSpPr>
          <p:nvPr/>
        </p:nvSpPr>
        <p:spPr bwMode="auto">
          <a:xfrm>
            <a:off x="1960563" y="533400"/>
            <a:ext cx="9094787" cy="172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ts val="2400"/>
              </a:spcBef>
            </a:pPr>
            <a:r>
              <a:rPr lang="en-US" sz="4900">
                <a:solidFill>
                  <a:schemeClr val="tx1"/>
                </a:solidFill>
              </a:rPr>
              <a:t>Impact of Competition</a:t>
            </a:r>
          </a:p>
          <a:p>
            <a:pPr>
              <a:spcBef>
                <a:spcPts val="2400"/>
              </a:spcBef>
            </a:pPr>
            <a:r>
              <a:rPr lang="en-US" sz="4900">
                <a:solidFill>
                  <a:schemeClr val="tx1"/>
                </a:solidFill>
              </a:rPr>
              <a:t>Univariate and Multivariate Analysis </a:t>
            </a:r>
          </a:p>
        </p:txBody>
      </p:sp>
      <p:graphicFrame>
        <p:nvGraphicFramePr>
          <p:cNvPr id="46082" name="Group 2"/>
          <p:cNvGraphicFramePr>
            <a:graphicFrameLocks noGrp="1"/>
          </p:cNvGraphicFramePr>
          <p:nvPr/>
        </p:nvGraphicFramePr>
        <p:xfrm>
          <a:off x="1755775" y="3352800"/>
          <a:ext cx="9493250" cy="4122741"/>
        </p:xfrm>
        <a:graphic>
          <a:graphicData uri="http://schemas.openxmlformats.org/drawingml/2006/table">
            <a:tbl>
              <a:tblPr/>
              <a:tblGrid>
                <a:gridCol w="2878138"/>
                <a:gridCol w="700087"/>
                <a:gridCol w="1325563"/>
                <a:gridCol w="1193800"/>
                <a:gridCol w="782637"/>
                <a:gridCol w="1477963"/>
                <a:gridCol w="1135062"/>
              </a:tblGrid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itchFamily="-1" charset="0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ヒラギノ角ゴ ProN W3" pitchFamily="-1" charset="-128"/>
                        <a:cs typeface="ヒラギノ角ゴ ProN W3" pitchFamily="-1" charset="-128"/>
                        <a:sym typeface="Arial" pitchFamily="-1" charset="0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itchFamily="-1" charset="0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ヒラギノ角ゴ ProN W3" pitchFamily="-1" charset="-128"/>
                        <a:cs typeface="ヒラギノ角ゴ ProN W3" pitchFamily="-1" charset="-128"/>
                        <a:sym typeface="Arial" pitchFamily="-1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itchFamily="-1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  <a:sym typeface="Arial" pitchFamily="-1" charset="0"/>
                        </a:rPr>
                        <a:t>Univariate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itchFamily="-1" charset="0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ヒラギノ角ゴ ProN W3" pitchFamily="-1" charset="-128"/>
                        <a:cs typeface="ヒラギノ角ゴ ProN W3" pitchFamily="-1" charset="-128"/>
                        <a:sym typeface="Arial" pitchFamily="-1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itchFamily="-1" charset="0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ヒラギノ角ゴ ProN W3" pitchFamily="-1" charset="-128"/>
                        <a:cs typeface="ヒラギノ角ゴ ProN W3" pitchFamily="-1" charset="-128"/>
                        <a:sym typeface="Arial" pitchFamily="-1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itchFamily="-1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  <a:sym typeface="Arial" pitchFamily="-1" charset="0"/>
                        </a:rPr>
                        <a:t>Multivariate 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itchFamily="-1" charset="0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ヒラギノ角ゴ ProN W3" pitchFamily="-1" charset="-128"/>
                        <a:cs typeface="ヒラギノ角ゴ ProN W3" pitchFamily="-1" charset="-128"/>
                        <a:sym typeface="Arial" pitchFamily="-1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itchFamily="-1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  <a:sym typeface="Arial" pitchFamily="-1" charset="0"/>
                        </a:rPr>
                        <a:t>Risk of patient death (D)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itchFamily="-1" charset="0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ヒラギノ角ゴ ProN W3" pitchFamily="-1" charset="-128"/>
                        <a:cs typeface="ヒラギノ角ゴ ProN W3" pitchFamily="-1" charset="-128"/>
                        <a:sym typeface="Arial" pitchFamily="-1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itchFamily="-1" charset="0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ヒラギノ角ゴ ProN W3" pitchFamily="-1" charset="-128"/>
                        <a:cs typeface="ヒラギノ角ゴ ProN W3" pitchFamily="-1" charset="-128"/>
                        <a:sym typeface="Arial" pitchFamily="-1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itchFamily="-1" charset="0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ヒラギノ角ゴ ProN W3" pitchFamily="-1" charset="-128"/>
                        <a:cs typeface="ヒラギノ角ゴ ProN W3" pitchFamily="-1" charset="-128"/>
                        <a:sym typeface="Arial" pitchFamily="-1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itchFamily="-1" charset="0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ヒラギノ角ゴ ProN W3" pitchFamily="-1" charset="-128"/>
                        <a:cs typeface="ヒラギノ角ゴ ProN W3" pitchFamily="-1" charset="-128"/>
                        <a:sym typeface="Arial" pitchFamily="-1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itchFamily="-1" charset="0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ヒラギノ角ゴ ProN W3" pitchFamily="-1" charset="-128"/>
                        <a:cs typeface="ヒラギノ角ゴ ProN W3" pitchFamily="-1" charset="-128"/>
                        <a:sym typeface="Arial" pitchFamily="-1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itchFamily="-1" charset="0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ヒラギノ角ゴ ProN W3" pitchFamily="-1" charset="-128"/>
                        <a:cs typeface="ヒラギノ角ゴ ProN W3" pitchFamily="-1" charset="-128"/>
                        <a:sym typeface="Arial" pitchFamily="-1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itchFamily="-1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  <a:sym typeface="Arial" pitchFamily="-1" charset="0"/>
                        </a:rPr>
                        <a:t>Characteristic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itchFamily="-1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  <a:sym typeface="Arial" pitchFamily="-1" charset="0"/>
                        </a:rPr>
                        <a:t>HR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itchFamily="-1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  <a:sym typeface="Arial" pitchFamily="-1" charset="0"/>
                        </a:rPr>
                        <a:t>95% CI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itchFamily="-1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  <a:sym typeface="Arial" pitchFamily="-1" charset="0"/>
                        </a:rPr>
                        <a:t>p-value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itchFamily="-1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  <a:sym typeface="Arial" pitchFamily="-1" charset="0"/>
                        </a:rPr>
                        <a:t>HR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itchFamily="-1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  <a:sym typeface="Arial" pitchFamily="-1" charset="0"/>
                        </a:rPr>
                        <a:t>95% CI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itchFamily="-1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  <a:sym typeface="Arial" pitchFamily="-1" charset="0"/>
                        </a:rPr>
                        <a:t>p-value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itchFamily="-1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  <a:sym typeface="Arial" pitchFamily="-1" charset="0"/>
                        </a:rPr>
                        <a:t>HHI tertile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itchFamily="-1" charset="0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ヒラギノ角ゴ ProN W3" pitchFamily="-1" charset="-128"/>
                        <a:cs typeface="ヒラギノ角ゴ ProN W3" pitchFamily="-1" charset="-128"/>
                        <a:sym typeface="Arial" pitchFamily="-1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itchFamily="-1" charset="0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ヒラギノ角ゴ ProN W3" pitchFamily="-1" charset="-128"/>
                        <a:cs typeface="ヒラギノ角ゴ ProN W3" pitchFamily="-1" charset="-128"/>
                        <a:sym typeface="Arial" pitchFamily="-1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itchFamily="-1" charset="0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ヒラギノ角ゴ ProN W3" pitchFamily="-1" charset="-128"/>
                        <a:cs typeface="ヒラギノ角ゴ ProN W3" pitchFamily="-1" charset="-128"/>
                        <a:sym typeface="Arial" pitchFamily="-1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itchFamily="-1" charset="0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ヒラギノ角ゴ ProN W3" pitchFamily="-1" charset="-128"/>
                        <a:cs typeface="ヒラギノ角ゴ ProN W3" pitchFamily="-1" charset="-128"/>
                        <a:sym typeface="Arial" pitchFamily="-1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itchFamily="-1" charset="0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ヒラギノ角ゴ ProN W3" pitchFamily="-1" charset="-128"/>
                        <a:cs typeface="ヒラギノ角ゴ ProN W3" pitchFamily="-1" charset="-128"/>
                        <a:sym typeface="Arial" pitchFamily="-1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itchFamily="-1" charset="0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ヒラギノ角ゴ ProN W3" pitchFamily="-1" charset="-128"/>
                        <a:cs typeface="ヒラギノ角ゴ ProN W3" pitchFamily="-1" charset="-128"/>
                        <a:sym typeface="Arial" pitchFamily="-1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itchFamily="-1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  <a:sym typeface="Arial" pitchFamily="-1" charset="0"/>
                        </a:rPr>
                        <a:t>   1 (low comp, &gt;0.57)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itchFamily="-1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  <a:sym typeface="Arial" pitchFamily="-1" charset="0"/>
                        </a:rPr>
                        <a:t>1.00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itchFamily="-1" charset="0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ヒラギノ角ゴ ProN W3" pitchFamily="-1" charset="-128"/>
                        <a:cs typeface="ヒラギノ角ゴ ProN W3" pitchFamily="-1" charset="-128"/>
                        <a:sym typeface="Arial" pitchFamily="-1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itchFamily="-1" charset="0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ヒラギノ角ゴ ProN W3" pitchFamily="-1" charset="-128"/>
                        <a:cs typeface="ヒラギノ角ゴ ProN W3" pitchFamily="-1" charset="-128"/>
                        <a:sym typeface="Arial" pitchFamily="-1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itchFamily="-1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  <a:sym typeface="Arial" pitchFamily="-1" charset="0"/>
                        </a:rPr>
                        <a:t>1.00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itchFamily="-1" charset="0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ヒラギノ角ゴ ProN W3" pitchFamily="-1" charset="-128"/>
                        <a:cs typeface="ヒラギノ角ゴ ProN W3" pitchFamily="-1" charset="-128"/>
                        <a:sym typeface="Arial" pitchFamily="-1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itchFamily="-1" charset="0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ヒラギノ角ゴ ProN W3" pitchFamily="-1" charset="-128"/>
                        <a:cs typeface="ヒラギノ角ゴ ProN W3" pitchFamily="-1" charset="-128"/>
                        <a:sym typeface="Arial" pitchFamily="-1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itchFamily="-1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  <a:sym typeface="Arial" pitchFamily="-1" charset="0"/>
                        </a:rPr>
                        <a:t>   2 (mid comp, 0.38-0.57)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itchFamily="-1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  <a:sym typeface="Arial" pitchFamily="-1" charset="0"/>
                        </a:rPr>
                        <a:t>1.05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itchFamily="-1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  <a:sym typeface="Arial" pitchFamily="-1" charset="0"/>
                        </a:rPr>
                        <a:t>1.00-1.11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itchFamily="-1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  <a:sym typeface="Arial" pitchFamily="-1" charset="0"/>
                        </a:rPr>
                        <a:t>0.037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itchFamily="-1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  <a:sym typeface="Arial" pitchFamily="-1" charset="0"/>
                        </a:rPr>
                        <a:t>1.04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itchFamily="-1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  <a:sym typeface="Arial" pitchFamily="-1" charset="0"/>
                        </a:rPr>
                        <a:t>0.99-1.09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itchFamily="-1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  <a:sym typeface="Arial" pitchFamily="-1" charset="0"/>
                        </a:rPr>
                        <a:t>0.133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itchFamily="-1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  <a:sym typeface="Arial" pitchFamily="-1" charset="0"/>
                        </a:rPr>
                        <a:t>   3 (high comp, &lt;0.38)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itchFamily="-1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  <a:sym typeface="Arial" pitchFamily="-1" charset="0"/>
                        </a:rPr>
                        <a:t>1.23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itchFamily="-1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  <a:sym typeface="Arial" pitchFamily="-1" charset="0"/>
                        </a:rPr>
                        <a:t>1.18-1.29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itchFamily="-1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  <a:sym typeface="Arial" pitchFamily="-1" charset="0"/>
                        </a:rPr>
                        <a:t>&lt;0.001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itchFamily="-1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  <a:sym typeface="Arial" pitchFamily="-1" charset="0"/>
                        </a:rPr>
                        <a:t>1.04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itchFamily="-1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  <a:sym typeface="Arial" pitchFamily="-1" charset="0"/>
                        </a:rPr>
                        <a:t>0.99-1.10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itchFamily="-1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  <a:sym typeface="Arial" pitchFamily="-1" charset="0"/>
                        </a:rPr>
                        <a:t>0.119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125" name="Rectangle 164"/>
          <p:cNvSpPr>
            <a:spLocks/>
          </p:cNvSpPr>
          <p:nvPr/>
        </p:nvSpPr>
        <p:spPr bwMode="auto">
          <a:xfrm>
            <a:off x="1498600" y="7696200"/>
            <a:ext cx="10020300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/>
            <a:r>
              <a:rPr lang="en-US" sz="1400">
                <a:solidFill>
                  <a:schemeClr val="tx1"/>
                </a:solidFill>
                <a:latin typeface="Calibri" pitchFamily="34" charset="0"/>
                <a:sym typeface="Calibri" pitchFamily="34" charset="0"/>
              </a:rPr>
              <a:t>Comparison of donor and recipient characteristics by DSA competition level (described by HHI tertile) (characteristics significant in SRTR reports.)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/>
          </p:cNvSpPr>
          <p:nvPr/>
        </p:nvSpPr>
        <p:spPr bwMode="auto">
          <a:xfrm>
            <a:off x="2135188" y="304800"/>
            <a:ext cx="877887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44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Competition for Limited Resources </a:t>
            </a:r>
          </a:p>
          <a:p>
            <a:pPr marL="39688"/>
            <a:r>
              <a:rPr lang="en-US" sz="44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in Liver Transplantation</a:t>
            </a:r>
          </a:p>
        </p:txBody>
      </p:sp>
      <p:sp>
        <p:nvSpPr>
          <p:cNvPr id="46083" name="Rectangle 2"/>
          <p:cNvSpPr>
            <a:spLocks/>
          </p:cNvSpPr>
          <p:nvPr/>
        </p:nvSpPr>
        <p:spPr bwMode="auto">
          <a:xfrm>
            <a:off x="1092200" y="2895600"/>
            <a:ext cx="6273800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algn="l"/>
            <a:r>
              <a:rPr lang="en-US" sz="3600">
                <a:solidFill>
                  <a:schemeClr val="tx1"/>
                </a:solidFill>
              </a:rPr>
              <a:t>Poorer Outcomes</a:t>
            </a:r>
          </a:p>
          <a:p>
            <a:pPr algn="l">
              <a:buClr>
                <a:srgbClr val="000000"/>
              </a:buClr>
              <a:buSzPct val="100000"/>
              <a:buFont typeface="Gill Sans" pitchFamily="-65" charset="0"/>
              <a:buChar char="•"/>
            </a:pPr>
            <a:endParaRPr lang="en-US" sz="3600">
              <a:solidFill>
                <a:schemeClr val="tx1"/>
              </a:solidFill>
            </a:endParaRPr>
          </a:p>
          <a:p>
            <a:pPr algn="l"/>
            <a:r>
              <a:rPr lang="en-US" sz="3600">
                <a:solidFill>
                  <a:schemeClr val="tx1"/>
                </a:solidFill>
              </a:rPr>
              <a:t>Increased Disease Severity/ Resource Utilization and Cost</a:t>
            </a:r>
          </a:p>
          <a:p>
            <a:pPr algn="l"/>
            <a:endParaRPr lang="en-US" sz="3600">
              <a:solidFill>
                <a:schemeClr val="tx1"/>
              </a:solidFill>
            </a:endParaRPr>
          </a:p>
          <a:p>
            <a:pPr algn="l"/>
            <a:r>
              <a:rPr lang="en-US" sz="3600">
                <a:solidFill>
                  <a:schemeClr val="tx1"/>
                </a:solidFill>
              </a:rPr>
              <a:t>Greatly Improved Access to Listing</a:t>
            </a:r>
          </a:p>
          <a:p>
            <a:pPr algn="l"/>
            <a:endParaRPr lang="en-US" sz="3600">
              <a:solidFill>
                <a:schemeClr val="tx1"/>
              </a:solidFill>
            </a:endParaRPr>
          </a:p>
          <a:p>
            <a:pPr algn="l"/>
            <a:r>
              <a:rPr lang="en-US" sz="3600">
                <a:solidFill>
                  <a:schemeClr val="tx1"/>
                </a:solidFill>
              </a:rPr>
              <a:t>Small Improvement In Access to Transplantation</a:t>
            </a:r>
          </a:p>
        </p:txBody>
      </p:sp>
      <p:sp>
        <p:nvSpPr>
          <p:cNvPr id="46084" name="Rectangle 3"/>
          <p:cNvSpPr>
            <a:spLocks/>
          </p:cNvSpPr>
          <p:nvPr/>
        </p:nvSpPr>
        <p:spPr bwMode="auto">
          <a:xfrm>
            <a:off x="8237538" y="4330700"/>
            <a:ext cx="3894137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5400">
                <a:solidFill>
                  <a:schemeClr val="tx1"/>
                </a:solidFill>
              </a:rPr>
              <a:t>Adam Smith??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ChangeArrowheads="1"/>
          </p:cNvSpPr>
          <p:nvPr>
            <p:ph type="title"/>
          </p:nvPr>
        </p:nvSpPr>
        <p:spPr>
          <a:xfrm>
            <a:off x="1320800" y="0"/>
            <a:ext cx="10731500" cy="1676400"/>
          </a:xfrm>
        </p:spPr>
        <p:txBody>
          <a:bodyPr/>
          <a:lstStyle/>
          <a:p>
            <a:pPr eaLnBrk="1" hangingPunct="1"/>
            <a:r>
              <a:rPr lang="en-US" sz="5600" smtClean="0"/>
              <a:t>“Tragedy of the Commons”</a:t>
            </a:r>
          </a:p>
        </p:txBody>
      </p:sp>
      <p:sp>
        <p:nvSpPr>
          <p:cNvPr id="47107" name="Rectangle 2"/>
          <p:cNvSpPr>
            <a:spLocks/>
          </p:cNvSpPr>
          <p:nvPr/>
        </p:nvSpPr>
        <p:spPr bwMode="auto">
          <a:xfrm>
            <a:off x="1168400" y="2946400"/>
            <a:ext cx="10502900" cy="177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endParaRPr lang="en-US" sz="3000">
              <a:solidFill>
                <a:schemeClr val="tx1"/>
              </a:solidFill>
            </a:endParaRPr>
          </a:p>
          <a:p>
            <a:r>
              <a:rPr lang="en-US" sz="3000">
                <a:solidFill>
                  <a:schemeClr val="tx1"/>
                </a:solidFill>
              </a:rPr>
              <a:t>Hardin’s Example:   Herdsman sharing a common pasture are each individually motivated to add more cattle to their herd.  The result is an overgrazed common in which the animals starve. </a:t>
            </a:r>
          </a:p>
        </p:txBody>
      </p:sp>
      <p:sp>
        <p:nvSpPr>
          <p:cNvPr id="47108" name="Rectangle 3"/>
          <p:cNvSpPr>
            <a:spLocks/>
          </p:cNvSpPr>
          <p:nvPr/>
        </p:nvSpPr>
        <p:spPr bwMode="auto">
          <a:xfrm>
            <a:off x="1244600" y="1574800"/>
            <a:ext cx="10502900" cy="1054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>
              <a:spcBef>
                <a:spcPts val="1300"/>
              </a:spcBef>
            </a:pPr>
            <a:r>
              <a:rPr lang="en-US" sz="24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“We can make little progress ... until we explicitly exorcize the spirit of Adam Smith, </a:t>
            </a:r>
            <a:r>
              <a:rPr lang="en-US" sz="2400" i="1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...</a:t>
            </a:r>
            <a:r>
              <a:rPr lang="en-US" sz="24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the idea that an individual who "intends only his own gain," is, "led by an invisible hand to promote ... the public interest" </a:t>
            </a:r>
          </a:p>
        </p:txBody>
      </p:sp>
      <p:sp>
        <p:nvSpPr>
          <p:cNvPr id="47109" name="Rectangle 4"/>
          <p:cNvSpPr>
            <a:spLocks/>
          </p:cNvSpPr>
          <p:nvPr/>
        </p:nvSpPr>
        <p:spPr bwMode="auto">
          <a:xfrm>
            <a:off x="6837363" y="2678113"/>
            <a:ext cx="5364162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Garritt Hardin, </a:t>
            </a:r>
            <a:r>
              <a:rPr lang="en-US" sz="2800" u="sng">
                <a:solidFill>
                  <a:schemeClr val="tx1"/>
                </a:solidFill>
              </a:rPr>
              <a:t>Science</a:t>
            </a:r>
            <a:r>
              <a:rPr lang="en-US" sz="2800">
                <a:solidFill>
                  <a:schemeClr val="tx1"/>
                </a:solidFill>
              </a:rPr>
              <a:t> Dec. 13, 1968</a:t>
            </a:r>
          </a:p>
        </p:txBody>
      </p:sp>
      <p:pic>
        <p:nvPicPr>
          <p:cNvPr id="47110" name="Picture 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3400" y="5029200"/>
            <a:ext cx="5638800" cy="435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ChangeArrowheads="1"/>
          </p:cNvSpPr>
          <p:nvPr>
            <p:ph type="title"/>
          </p:nvPr>
        </p:nvSpPr>
        <p:spPr>
          <a:xfrm>
            <a:off x="1574800" y="-609600"/>
            <a:ext cx="10464800" cy="2438400"/>
          </a:xfrm>
        </p:spPr>
        <p:txBody>
          <a:bodyPr/>
          <a:lstStyle/>
          <a:p>
            <a:pPr eaLnBrk="1" hangingPunct="1"/>
            <a:r>
              <a:rPr lang="en-US" sz="4100" smtClean="0"/>
              <a:t>Proposed Mechanism:</a:t>
            </a:r>
            <a:br>
              <a:rPr lang="en-US" sz="4100" smtClean="0"/>
            </a:br>
            <a:r>
              <a:rPr lang="en-US" sz="4100" smtClean="0"/>
              <a:t>Match List Competition</a:t>
            </a:r>
          </a:p>
        </p:txBody>
      </p:sp>
      <p:sp>
        <p:nvSpPr>
          <p:cNvPr id="48131" name="Rectangle 2"/>
          <p:cNvSpPr>
            <a:spLocks/>
          </p:cNvSpPr>
          <p:nvPr/>
        </p:nvSpPr>
        <p:spPr bwMode="auto">
          <a:xfrm>
            <a:off x="533400" y="1765300"/>
            <a:ext cx="3492500" cy="44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000">
                <a:solidFill>
                  <a:schemeClr val="tx1"/>
                </a:solidFill>
              </a:rPr>
              <a:t>No Competition</a:t>
            </a:r>
          </a:p>
        </p:txBody>
      </p:sp>
      <p:sp>
        <p:nvSpPr>
          <p:cNvPr id="48132" name="Rectangle 3"/>
          <p:cNvSpPr>
            <a:spLocks/>
          </p:cNvSpPr>
          <p:nvPr/>
        </p:nvSpPr>
        <p:spPr bwMode="auto">
          <a:xfrm>
            <a:off x="4521200" y="1479550"/>
            <a:ext cx="3492500" cy="787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endParaRPr lang="en-US" sz="2700">
              <a:solidFill>
                <a:schemeClr val="tx1"/>
              </a:solidFill>
            </a:endParaRPr>
          </a:p>
          <a:p>
            <a:r>
              <a:rPr lang="en-US" sz="2700">
                <a:solidFill>
                  <a:schemeClr val="tx1"/>
                </a:solidFill>
              </a:rPr>
              <a:t>Equal Competition</a:t>
            </a:r>
          </a:p>
        </p:txBody>
      </p:sp>
      <p:sp>
        <p:nvSpPr>
          <p:cNvPr id="48133" name="Rectangle 4"/>
          <p:cNvSpPr>
            <a:spLocks/>
          </p:cNvSpPr>
          <p:nvPr/>
        </p:nvSpPr>
        <p:spPr bwMode="auto">
          <a:xfrm>
            <a:off x="2025650" y="2463800"/>
            <a:ext cx="301625" cy="445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3400">
                <a:solidFill>
                  <a:schemeClr val="tx1"/>
                </a:solidFill>
              </a:rPr>
              <a:t>A</a:t>
            </a:r>
          </a:p>
          <a:p>
            <a:r>
              <a:rPr lang="en-US" sz="3400">
                <a:solidFill>
                  <a:schemeClr val="tx1"/>
                </a:solidFill>
              </a:rPr>
              <a:t>A</a:t>
            </a:r>
          </a:p>
          <a:p>
            <a:r>
              <a:rPr lang="en-US" sz="3400">
                <a:solidFill>
                  <a:schemeClr val="tx1"/>
                </a:solidFill>
              </a:rPr>
              <a:t>A</a:t>
            </a:r>
          </a:p>
          <a:p>
            <a:r>
              <a:rPr lang="en-US" sz="3400">
                <a:solidFill>
                  <a:schemeClr val="tx1"/>
                </a:solidFill>
              </a:rPr>
              <a:t>A</a:t>
            </a:r>
          </a:p>
          <a:p>
            <a:r>
              <a:rPr lang="en-US" sz="3400">
                <a:solidFill>
                  <a:schemeClr val="tx1"/>
                </a:solidFill>
              </a:rPr>
              <a:t>A</a:t>
            </a:r>
          </a:p>
          <a:p>
            <a:r>
              <a:rPr lang="en-US" sz="3400">
                <a:solidFill>
                  <a:schemeClr val="tx1"/>
                </a:solidFill>
              </a:rPr>
              <a:t>A</a:t>
            </a:r>
          </a:p>
          <a:p>
            <a:r>
              <a:rPr lang="en-US" sz="3400">
                <a:solidFill>
                  <a:schemeClr val="tx1"/>
                </a:solidFill>
              </a:rPr>
              <a:t>A</a:t>
            </a:r>
          </a:p>
          <a:p>
            <a:r>
              <a:rPr lang="en-US" sz="3400">
                <a:solidFill>
                  <a:schemeClr val="tx1"/>
                </a:solidFill>
              </a:rPr>
              <a:t>A</a:t>
            </a:r>
          </a:p>
          <a:p>
            <a:r>
              <a:rPr lang="en-US" sz="340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48134" name="Rectangle 5"/>
          <p:cNvSpPr>
            <a:spLocks/>
          </p:cNvSpPr>
          <p:nvPr/>
        </p:nvSpPr>
        <p:spPr bwMode="auto">
          <a:xfrm>
            <a:off x="5894388" y="2495550"/>
            <a:ext cx="336550" cy="445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3400">
                <a:solidFill>
                  <a:schemeClr val="tx1"/>
                </a:solidFill>
              </a:rPr>
              <a:t>A</a:t>
            </a:r>
          </a:p>
          <a:p>
            <a:r>
              <a:rPr lang="en-US" sz="3400">
                <a:solidFill>
                  <a:schemeClr val="tx1"/>
                </a:solidFill>
              </a:rPr>
              <a:t>B</a:t>
            </a:r>
          </a:p>
          <a:p>
            <a:r>
              <a:rPr lang="en-US" sz="3400">
                <a:solidFill>
                  <a:schemeClr val="tx1"/>
                </a:solidFill>
              </a:rPr>
              <a:t>C</a:t>
            </a:r>
          </a:p>
          <a:p>
            <a:r>
              <a:rPr lang="en-US" sz="3400">
                <a:solidFill>
                  <a:schemeClr val="tx1"/>
                </a:solidFill>
              </a:rPr>
              <a:t>D</a:t>
            </a:r>
          </a:p>
          <a:p>
            <a:r>
              <a:rPr lang="en-US" sz="3400">
                <a:solidFill>
                  <a:schemeClr val="tx1"/>
                </a:solidFill>
              </a:rPr>
              <a:t>E</a:t>
            </a:r>
          </a:p>
          <a:p>
            <a:r>
              <a:rPr lang="en-US" sz="3400">
                <a:solidFill>
                  <a:schemeClr val="tx1"/>
                </a:solidFill>
              </a:rPr>
              <a:t>A</a:t>
            </a:r>
          </a:p>
          <a:p>
            <a:r>
              <a:rPr lang="en-US" sz="3400">
                <a:solidFill>
                  <a:schemeClr val="tx1"/>
                </a:solidFill>
              </a:rPr>
              <a:t>B</a:t>
            </a:r>
          </a:p>
          <a:p>
            <a:r>
              <a:rPr lang="en-US" sz="3400">
                <a:solidFill>
                  <a:schemeClr val="tx1"/>
                </a:solidFill>
              </a:rPr>
              <a:t>C</a:t>
            </a:r>
          </a:p>
          <a:p>
            <a:r>
              <a:rPr lang="en-US" sz="340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48135" name="Rectangle 6"/>
          <p:cNvSpPr>
            <a:spLocks/>
          </p:cNvSpPr>
          <p:nvPr/>
        </p:nvSpPr>
        <p:spPr bwMode="auto">
          <a:xfrm>
            <a:off x="8204200" y="1479550"/>
            <a:ext cx="3492500" cy="787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endParaRPr lang="en-US" sz="2800">
              <a:solidFill>
                <a:schemeClr val="tx1"/>
              </a:solidFill>
            </a:endParaRPr>
          </a:p>
          <a:p>
            <a:r>
              <a:rPr lang="en-US" sz="2600">
                <a:solidFill>
                  <a:schemeClr val="tx1"/>
                </a:solidFill>
              </a:rPr>
              <a:t>Dominant Competitor</a:t>
            </a:r>
          </a:p>
        </p:txBody>
      </p:sp>
      <p:sp>
        <p:nvSpPr>
          <p:cNvPr id="48136" name="Rectangle 7"/>
          <p:cNvSpPr>
            <a:spLocks/>
          </p:cNvSpPr>
          <p:nvPr/>
        </p:nvSpPr>
        <p:spPr bwMode="auto">
          <a:xfrm>
            <a:off x="9807575" y="2565400"/>
            <a:ext cx="301625" cy="495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3400">
                <a:solidFill>
                  <a:schemeClr val="tx1"/>
                </a:solidFill>
              </a:rPr>
              <a:t>A</a:t>
            </a:r>
          </a:p>
          <a:p>
            <a:r>
              <a:rPr lang="en-US" sz="3400">
                <a:solidFill>
                  <a:schemeClr val="tx1"/>
                </a:solidFill>
              </a:rPr>
              <a:t>B</a:t>
            </a:r>
          </a:p>
          <a:p>
            <a:r>
              <a:rPr lang="en-US" sz="3400">
                <a:solidFill>
                  <a:schemeClr val="tx1"/>
                </a:solidFill>
              </a:rPr>
              <a:t>A</a:t>
            </a:r>
          </a:p>
          <a:p>
            <a:r>
              <a:rPr lang="en-US" sz="3400">
                <a:solidFill>
                  <a:schemeClr val="tx1"/>
                </a:solidFill>
              </a:rPr>
              <a:t>A</a:t>
            </a:r>
          </a:p>
          <a:p>
            <a:r>
              <a:rPr lang="en-US" sz="3400">
                <a:solidFill>
                  <a:schemeClr val="tx1"/>
                </a:solidFill>
              </a:rPr>
              <a:t>A</a:t>
            </a:r>
          </a:p>
          <a:p>
            <a:r>
              <a:rPr lang="en-US" sz="3400">
                <a:solidFill>
                  <a:schemeClr val="tx1"/>
                </a:solidFill>
              </a:rPr>
              <a:t>A</a:t>
            </a:r>
          </a:p>
          <a:p>
            <a:r>
              <a:rPr lang="en-US" sz="3400">
                <a:solidFill>
                  <a:schemeClr val="tx1"/>
                </a:solidFill>
              </a:rPr>
              <a:t>A</a:t>
            </a:r>
          </a:p>
          <a:p>
            <a:r>
              <a:rPr lang="en-US" sz="3400">
                <a:solidFill>
                  <a:schemeClr val="tx1"/>
                </a:solidFill>
              </a:rPr>
              <a:t>A</a:t>
            </a:r>
          </a:p>
          <a:p>
            <a:r>
              <a:rPr lang="en-US" sz="3400">
                <a:solidFill>
                  <a:schemeClr val="tx1"/>
                </a:solidFill>
              </a:rPr>
              <a:t>B</a:t>
            </a:r>
          </a:p>
          <a:p>
            <a:endParaRPr lang="en-US" sz="3400">
              <a:solidFill>
                <a:schemeClr val="tx1"/>
              </a:solidFill>
            </a:endParaRPr>
          </a:p>
        </p:txBody>
      </p:sp>
      <p:sp>
        <p:nvSpPr>
          <p:cNvPr id="48137" name="Rectangle 8"/>
          <p:cNvSpPr>
            <a:spLocks/>
          </p:cNvSpPr>
          <p:nvPr/>
        </p:nvSpPr>
        <p:spPr bwMode="auto">
          <a:xfrm>
            <a:off x="469900" y="7854950"/>
            <a:ext cx="36195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2800">
                <a:solidFill>
                  <a:schemeClr val="tx1"/>
                </a:solidFill>
              </a:rPr>
              <a:t>Absence of Competition</a:t>
            </a:r>
          </a:p>
          <a:p>
            <a:r>
              <a:rPr lang="en-US" sz="2800">
                <a:solidFill>
                  <a:schemeClr val="tx1"/>
                </a:solidFill>
              </a:rPr>
              <a:t>Accept </a:t>
            </a:r>
          </a:p>
          <a:p>
            <a:r>
              <a:rPr lang="en-US" sz="2800">
                <a:solidFill>
                  <a:schemeClr val="tx1"/>
                </a:solidFill>
              </a:rPr>
              <a:t>“Best Match”</a:t>
            </a:r>
          </a:p>
        </p:txBody>
      </p:sp>
      <p:sp>
        <p:nvSpPr>
          <p:cNvPr id="48138" name="Rectangle 9"/>
          <p:cNvSpPr>
            <a:spLocks/>
          </p:cNvSpPr>
          <p:nvPr/>
        </p:nvSpPr>
        <p:spPr bwMode="auto">
          <a:xfrm>
            <a:off x="6134100" y="7823200"/>
            <a:ext cx="4089400" cy="1295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2900">
                <a:solidFill>
                  <a:schemeClr val="tx1"/>
                </a:solidFill>
              </a:rPr>
              <a:t>Under Competition</a:t>
            </a:r>
          </a:p>
          <a:p>
            <a:r>
              <a:rPr lang="en-US" sz="2900">
                <a:solidFill>
                  <a:schemeClr val="tx1"/>
                </a:solidFill>
              </a:rPr>
              <a:t>Accept </a:t>
            </a:r>
          </a:p>
          <a:p>
            <a:r>
              <a:rPr lang="en-US" sz="2900">
                <a:solidFill>
                  <a:schemeClr val="tx1"/>
                </a:solidFill>
              </a:rPr>
              <a:t>“Maximum Tolerated Risk”</a:t>
            </a:r>
          </a:p>
        </p:txBody>
      </p:sp>
      <p:sp>
        <p:nvSpPr>
          <p:cNvPr id="48139" name="Line 10"/>
          <p:cNvSpPr>
            <a:spLocks noChangeShapeType="1"/>
          </p:cNvSpPr>
          <p:nvPr/>
        </p:nvSpPr>
        <p:spPr bwMode="auto">
          <a:xfrm flipH="1">
            <a:off x="3954463" y="1892300"/>
            <a:ext cx="58737" cy="56848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7838" y="2781300"/>
            <a:ext cx="8589962" cy="31623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</p:spPr>
      </p:pic>
      <p:sp>
        <p:nvSpPr>
          <p:cNvPr id="21507" name="Rectangle 2"/>
          <p:cNvSpPr>
            <a:spLocks/>
          </p:cNvSpPr>
          <p:nvPr/>
        </p:nvSpPr>
        <p:spPr bwMode="auto">
          <a:xfrm>
            <a:off x="3067050" y="1181100"/>
            <a:ext cx="6289675" cy="72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chemeClr val="tx1"/>
                </a:solidFill>
              </a:rPr>
              <a:t>MELD and Waitlist Mortality</a:t>
            </a:r>
          </a:p>
        </p:txBody>
      </p:sp>
      <p:sp>
        <p:nvSpPr>
          <p:cNvPr id="21508" name="Rectangle 3"/>
          <p:cNvSpPr>
            <a:spLocks/>
          </p:cNvSpPr>
          <p:nvPr/>
        </p:nvSpPr>
        <p:spPr bwMode="auto">
          <a:xfrm>
            <a:off x="7556500" y="6819900"/>
            <a:ext cx="2559050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100" u="sng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Merion,RM  Liver Transplantation.</a:t>
            </a:r>
            <a:r>
              <a:rPr lang="en-US" sz="11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2004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/>
          </p:cNvSpPr>
          <p:nvPr/>
        </p:nvSpPr>
        <p:spPr bwMode="auto">
          <a:xfrm>
            <a:off x="1270000" y="-69850"/>
            <a:ext cx="10477500" cy="201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4600">
                <a:solidFill>
                  <a:schemeClr val="tx1"/>
                </a:solidFill>
              </a:rPr>
              <a:t>Donor/Recipient Matching in Liver Transplantation, the Advantage of List Dominance (ECD Donor)</a:t>
            </a:r>
          </a:p>
        </p:txBody>
      </p:sp>
      <p:sp>
        <p:nvSpPr>
          <p:cNvPr id="49155" name="Rectangle 2"/>
          <p:cNvSpPr>
            <a:spLocks/>
          </p:cNvSpPr>
          <p:nvPr/>
        </p:nvSpPr>
        <p:spPr bwMode="auto">
          <a:xfrm>
            <a:off x="5511800" y="3962400"/>
            <a:ext cx="3744913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40" bIns="0">
            <a:spAutoFit/>
          </a:bodyPr>
          <a:lstStyle/>
          <a:p>
            <a:pPr marL="39688"/>
            <a:r>
              <a:rPr lang="en-US" sz="3200">
                <a:solidFill>
                  <a:srgbClr val="0080FF"/>
                </a:solidFill>
              </a:rPr>
              <a:t>Donor 2:</a:t>
            </a:r>
            <a:r>
              <a:rPr lang="en-US" sz="3200">
                <a:solidFill>
                  <a:schemeClr val="tx1"/>
                </a:solidFill>
              </a:rPr>
              <a:t>  </a:t>
            </a:r>
          </a:p>
          <a:p>
            <a:pPr marL="39688"/>
            <a:r>
              <a:rPr lang="en-US" sz="3200">
                <a:solidFill>
                  <a:schemeClr val="tx1"/>
                </a:solidFill>
              </a:rPr>
              <a:t>66 y.o.  C.O.D.:  C.V.A.</a:t>
            </a:r>
          </a:p>
        </p:txBody>
      </p:sp>
      <p:sp>
        <p:nvSpPr>
          <p:cNvPr id="49156" name="Rectangle 3"/>
          <p:cNvSpPr>
            <a:spLocks/>
          </p:cNvSpPr>
          <p:nvPr/>
        </p:nvSpPr>
        <p:spPr bwMode="auto">
          <a:xfrm>
            <a:off x="1385888" y="5270500"/>
            <a:ext cx="1268412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40" bIns="0">
            <a:spAutoFit/>
          </a:bodyPr>
          <a:lstStyle/>
          <a:p>
            <a:pPr marL="39688"/>
            <a:r>
              <a:rPr lang="en-US" sz="3800">
                <a:solidFill>
                  <a:schemeClr val="tx1"/>
                </a:solidFill>
              </a:rPr>
              <a:t>MELD</a:t>
            </a:r>
          </a:p>
        </p:txBody>
      </p:sp>
      <p:sp>
        <p:nvSpPr>
          <p:cNvPr id="49157" name="Line 4"/>
          <p:cNvSpPr>
            <a:spLocks noChangeShapeType="1"/>
          </p:cNvSpPr>
          <p:nvPr/>
        </p:nvSpPr>
        <p:spPr bwMode="auto">
          <a:xfrm>
            <a:off x="3213100" y="4356100"/>
            <a:ext cx="11113" cy="3009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stealth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58" name="Rectangle 5"/>
          <p:cNvSpPr>
            <a:spLocks/>
          </p:cNvSpPr>
          <p:nvPr/>
        </p:nvSpPr>
        <p:spPr bwMode="auto">
          <a:xfrm>
            <a:off x="2481263" y="4432300"/>
            <a:ext cx="574675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40" bIns="0">
            <a:spAutoFit/>
          </a:bodyPr>
          <a:lstStyle/>
          <a:p>
            <a:pPr marL="39688"/>
            <a:r>
              <a:rPr lang="en-US" sz="2500">
                <a:solidFill>
                  <a:schemeClr val="tx1"/>
                </a:solidFill>
              </a:rPr>
              <a:t>high</a:t>
            </a:r>
          </a:p>
        </p:txBody>
      </p:sp>
      <p:sp>
        <p:nvSpPr>
          <p:cNvPr id="49159" name="Rectangle 6"/>
          <p:cNvSpPr>
            <a:spLocks/>
          </p:cNvSpPr>
          <p:nvPr/>
        </p:nvSpPr>
        <p:spPr bwMode="auto">
          <a:xfrm>
            <a:off x="2535238" y="6756400"/>
            <a:ext cx="484187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40" bIns="0">
            <a:spAutoFit/>
          </a:bodyPr>
          <a:lstStyle/>
          <a:p>
            <a:pPr marL="39688"/>
            <a:r>
              <a:rPr lang="en-US" sz="2300">
                <a:solidFill>
                  <a:schemeClr val="tx1"/>
                </a:solidFill>
              </a:rPr>
              <a:t>low</a:t>
            </a:r>
          </a:p>
        </p:txBody>
      </p:sp>
      <p:sp>
        <p:nvSpPr>
          <p:cNvPr id="49160" name="Rectangle 7"/>
          <p:cNvSpPr>
            <a:spLocks/>
          </p:cNvSpPr>
          <p:nvPr/>
        </p:nvSpPr>
        <p:spPr bwMode="auto">
          <a:xfrm>
            <a:off x="2641600" y="2749550"/>
            <a:ext cx="3492500" cy="787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endParaRPr lang="en-US" sz="2700">
              <a:solidFill>
                <a:schemeClr val="tx1"/>
              </a:solidFill>
            </a:endParaRPr>
          </a:p>
          <a:p>
            <a:r>
              <a:rPr lang="en-US" sz="2700">
                <a:solidFill>
                  <a:schemeClr val="tx1"/>
                </a:solidFill>
              </a:rPr>
              <a:t>Equal Competition</a:t>
            </a:r>
          </a:p>
        </p:txBody>
      </p:sp>
      <p:sp>
        <p:nvSpPr>
          <p:cNvPr id="49161" name="Rectangle 8"/>
          <p:cNvSpPr>
            <a:spLocks/>
          </p:cNvSpPr>
          <p:nvPr/>
        </p:nvSpPr>
        <p:spPr bwMode="auto">
          <a:xfrm>
            <a:off x="4103688" y="3829050"/>
            <a:ext cx="336550" cy="445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3400">
                <a:solidFill>
                  <a:schemeClr val="tx1"/>
                </a:solidFill>
              </a:rPr>
              <a:t>A</a:t>
            </a:r>
          </a:p>
          <a:p>
            <a:r>
              <a:rPr lang="en-US" sz="3400">
                <a:solidFill>
                  <a:schemeClr val="tx1"/>
                </a:solidFill>
              </a:rPr>
              <a:t>B</a:t>
            </a:r>
          </a:p>
          <a:p>
            <a:r>
              <a:rPr lang="en-US" sz="3400">
                <a:solidFill>
                  <a:schemeClr val="tx1"/>
                </a:solidFill>
              </a:rPr>
              <a:t>C</a:t>
            </a:r>
          </a:p>
          <a:p>
            <a:r>
              <a:rPr lang="en-US" sz="3400">
                <a:solidFill>
                  <a:schemeClr val="tx1"/>
                </a:solidFill>
              </a:rPr>
              <a:t>D</a:t>
            </a:r>
          </a:p>
          <a:p>
            <a:r>
              <a:rPr lang="en-US" sz="3400">
                <a:solidFill>
                  <a:schemeClr val="tx1"/>
                </a:solidFill>
              </a:rPr>
              <a:t>E</a:t>
            </a:r>
          </a:p>
          <a:p>
            <a:r>
              <a:rPr lang="en-US" sz="3400">
                <a:solidFill>
                  <a:schemeClr val="tx1"/>
                </a:solidFill>
              </a:rPr>
              <a:t>A</a:t>
            </a:r>
          </a:p>
          <a:p>
            <a:r>
              <a:rPr lang="en-US" sz="3400">
                <a:solidFill>
                  <a:schemeClr val="tx1"/>
                </a:solidFill>
              </a:rPr>
              <a:t>B</a:t>
            </a:r>
          </a:p>
          <a:p>
            <a:r>
              <a:rPr lang="en-US" sz="3400">
                <a:solidFill>
                  <a:schemeClr val="tx1"/>
                </a:solidFill>
              </a:rPr>
              <a:t>C</a:t>
            </a:r>
          </a:p>
          <a:p>
            <a:r>
              <a:rPr lang="en-US" sz="340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49162" name="Rectangle 9"/>
          <p:cNvSpPr>
            <a:spLocks/>
          </p:cNvSpPr>
          <p:nvPr/>
        </p:nvSpPr>
        <p:spPr bwMode="auto">
          <a:xfrm>
            <a:off x="8966200" y="2749550"/>
            <a:ext cx="3492500" cy="787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endParaRPr lang="en-US" sz="2800">
              <a:solidFill>
                <a:schemeClr val="tx1"/>
              </a:solidFill>
            </a:endParaRPr>
          </a:p>
          <a:p>
            <a:r>
              <a:rPr lang="en-US" sz="2600">
                <a:solidFill>
                  <a:schemeClr val="tx1"/>
                </a:solidFill>
              </a:rPr>
              <a:t>Dominant Competitor</a:t>
            </a:r>
          </a:p>
        </p:txBody>
      </p:sp>
      <p:sp>
        <p:nvSpPr>
          <p:cNvPr id="49163" name="Rectangle 10"/>
          <p:cNvSpPr>
            <a:spLocks/>
          </p:cNvSpPr>
          <p:nvPr/>
        </p:nvSpPr>
        <p:spPr bwMode="auto">
          <a:xfrm>
            <a:off x="10569575" y="3721100"/>
            <a:ext cx="301625" cy="495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3400">
                <a:solidFill>
                  <a:schemeClr val="tx1"/>
                </a:solidFill>
              </a:rPr>
              <a:t>A</a:t>
            </a:r>
          </a:p>
          <a:p>
            <a:r>
              <a:rPr lang="en-US" sz="3400">
                <a:solidFill>
                  <a:schemeClr val="tx1"/>
                </a:solidFill>
              </a:rPr>
              <a:t>B</a:t>
            </a:r>
          </a:p>
          <a:p>
            <a:r>
              <a:rPr lang="en-US" sz="3400">
                <a:solidFill>
                  <a:schemeClr val="tx1"/>
                </a:solidFill>
              </a:rPr>
              <a:t>A</a:t>
            </a:r>
          </a:p>
          <a:p>
            <a:r>
              <a:rPr lang="en-US" sz="3400">
                <a:solidFill>
                  <a:schemeClr val="tx1"/>
                </a:solidFill>
              </a:rPr>
              <a:t>A</a:t>
            </a:r>
          </a:p>
          <a:p>
            <a:r>
              <a:rPr lang="en-US" sz="3400">
                <a:solidFill>
                  <a:schemeClr val="tx1"/>
                </a:solidFill>
              </a:rPr>
              <a:t>A</a:t>
            </a:r>
          </a:p>
          <a:p>
            <a:r>
              <a:rPr lang="en-US" sz="3400">
                <a:solidFill>
                  <a:schemeClr val="tx1"/>
                </a:solidFill>
              </a:rPr>
              <a:t>A</a:t>
            </a:r>
          </a:p>
          <a:p>
            <a:r>
              <a:rPr lang="en-US" sz="3400">
                <a:solidFill>
                  <a:schemeClr val="tx1"/>
                </a:solidFill>
              </a:rPr>
              <a:t>A</a:t>
            </a:r>
          </a:p>
          <a:p>
            <a:r>
              <a:rPr lang="en-US" sz="3400">
                <a:solidFill>
                  <a:schemeClr val="tx1"/>
                </a:solidFill>
              </a:rPr>
              <a:t>A</a:t>
            </a:r>
          </a:p>
          <a:p>
            <a:r>
              <a:rPr lang="en-US" sz="3400">
                <a:solidFill>
                  <a:schemeClr val="tx1"/>
                </a:solidFill>
              </a:rPr>
              <a:t>B</a:t>
            </a:r>
          </a:p>
          <a:p>
            <a:endParaRPr lang="en-US" sz="3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>
          <a:xfrm>
            <a:off x="1168400" y="-381000"/>
            <a:ext cx="10502900" cy="2362200"/>
          </a:xfrm>
        </p:spPr>
        <p:txBody>
          <a:bodyPr/>
          <a:lstStyle/>
          <a:p>
            <a:pPr eaLnBrk="1" hangingPunct="1"/>
            <a:r>
              <a:rPr lang="en-US" sz="5000" smtClean="0"/>
              <a:t>Outcome vs. Market Position</a:t>
            </a:r>
            <a:br>
              <a:rPr lang="en-US" sz="5000" smtClean="0"/>
            </a:br>
            <a:r>
              <a:rPr lang="en-US" sz="2000" smtClean="0"/>
              <a:t>MC=Monopoly Center, EC=Equal-</a:t>
            </a:r>
            <a:r>
              <a:rPr lang="en-US" sz="2100" smtClean="0"/>
              <a:t>Competitor, </a:t>
            </a:r>
            <a:br>
              <a:rPr lang="en-US" sz="2100" smtClean="0"/>
            </a:br>
            <a:r>
              <a:rPr lang="en-US" sz="2100" smtClean="0"/>
              <a:t>DC Dominant Competitor, NDC Non-Dominant Competitor</a:t>
            </a:r>
          </a:p>
        </p:txBody>
      </p:sp>
      <p:pic>
        <p:nvPicPr>
          <p:cNvPr id="50179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8850" y="1498600"/>
            <a:ext cx="5068888" cy="300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0180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8375" y="3975100"/>
            <a:ext cx="5068888" cy="300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0181" name="Picture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8688" y="6559550"/>
            <a:ext cx="5156200" cy="299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0182" name="Rectangle 5"/>
          <p:cNvSpPr>
            <a:spLocks/>
          </p:cNvSpPr>
          <p:nvPr/>
        </p:nvSpPr>
        <p:spPr bwMode="auto">
          <a:xfrm>
            <a:off x="381000" y="2609850"/>
            <a:ext cx="42799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2400">
                <a:solidFill>
                  <a:schemeClr val="tx1"/>
                </a:solidFill>
              </a:rPr>
              <a:t>Observed 3 Year Patient Survival</a:t>
            </a:r>
          </a:p>
        </p:txBody>
      </p:sp>
      <p:sp>
        <p:nvSpPr>
          <p:cNvPr id="50183" name="Rectangle 6"/>
          <p:cNvSpPr>
            <a:spLocks/>
          </p:cNvSpPr>
          <p:nvPr/>
        </p:nvSpPr>
        <p:spPr bwMode="auto">
          <a:xfrm>
            <a:off x="469900" y="4991100"/>
            <a:ext cx="42799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2400">
                <a:solidFill>
                  <a:schemeClr val="tx1"/>
                </a:solidFill>
              </a:rPr>
              <a:t>Expected 3 Year Patient Survival</a:t>
            </a:r>
          </a:p>
        </p:txBody>
      </p:sp>
      <p:sp>
        <p:nvSpPr>
          <p:cNvPr id="50184" name="Rectangle 7"/>
          <p:cNvSpPr>
            <a:spLocks/>
          </p:cNvSpPr>
          <p:nvPr/>
        </p:nvSpPr>
        <p:spPr bwMode="auto">
          <a:xfrm>
            <a:off x="381000" y="7543800"/>
            <a:ext cx="42799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2400">
                <a:solidFill>
                  <a:schemeClr val="tx1"/>
                </a:solidFill>
              </a:rPr>
              <a:t>Observed/Expected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254000"/>
            <a:ext cx="10464800" cy="2438400"/>
          </a:xfrm>
        </p:spPr>
        <p:txBody>
          <a:bodyPr/>
          <a:lstStyle/>
          <a:p>
            <a:pPr eaLnBrk="1" hangingPunct="1"/>
            <a:r>
              <a:rPr lang="en-US" sz="5400" smtClean="0"/>
              <a:t>Competition, Utilization, and MELD</a:t>
            </a:r>
          </a:p>
        </p:txBody>
      </p:sp>
      <p:sp>
        <p:nvSpPr>
          <p:cNvPr id="51203" name="Line 2"/>
          <p:cNvSpPr>
            <a:spLocks noChangeShapeType="1"/>
          </p:cNvSpPr>
          <p:nvPr/>
        </p:nvSpPr>
        <p:spPr bwMode="auto">
          <a:xfrm rot="10800000" flipH="1">
            <a:off x="1016000" y="4505325"/>
            <a:ext cx="10896600" cy="79375"/>
          </a:xfrm>
          <a:prstGeom prst="line">
            <a:avLst/>
          </a:prstGeom>
          <a:noFill/>
          <a:ln w="9207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04" name="Rectangle 3"/>
          <p:cNvSpPr>
            <a:spLocks/>
          </p:cNvSpPr>
          <p:nvPr/>
        </p:nvSpPr>
        <p:spPr bwMode="auto">
          <a:xfrm>
            <a:off x="727075" y="3517900"/>
            <a:ext cx="34290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3700">
                <a:solidFill>
                  <a:schemeClr val="tx1"/>
                </a:solidFill>
              </a:rPr>
              <a:t>Less Competition</a:t>
            </a:r>
          </a:p>
        </p:txBody>
      </p:sp>
      <p:sp>
        <p:nvSpPr>
          <p:cNvPr id="51205" name="Rectangle 4"/>
          <p:cNvSpPr>
            <a:spLocks/>
          </p:cNvSpPr>
          <p:nvPr/>
        </p:nvSpPr>
        <p:spPr bwMode="auto">
          <a:xfrm>
            <a:off x="8202613" y="3517900"/>
            <a:ext cx="363855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3700">
                <a:solidFill>
                  <a:schemeClr val="tx1"/>
                </a:solidFill>
              </a:rPr>
              <a:t>More Competition</a:t>
            </a:r>
          </a:p>
        </p:txBody>
      </p:sp>
      <p:sp>
        <p:nvSpPr>
          <p:cNvPr id="51206" name="Rectangle 5"/>
          <p:cNvSpPr>
            <a:spLocks/>
          </p:cNvSpPr>
          <p:nvPr/>
        </p:nvSpPr>
        <p:spPr bwMode="auto">
          <a:xfrm>
            <a:off x="354013" y="4991100"/>
            <a:ext cx="578961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l"/>
            <a:r>
              <a:rPr lang="en-US" sz="24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-Opportunity for better control of</a:t>
            </a:r>
          </a:p>
          <a:p>
            <a:pPr marL="39688" algn="l"/>
            <a:r>
              <a:rPr lang="en-US" sz="2400">
                <a:solidFill>
                  <a:schemeClr val="tx1"/>
                </a:solidFill>
              </a:rPr>
              <a:t>	</a:t>
            </a:r>
            <a:r>
              <a:rPr lang="en-US" sz="24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Donor/Recipient Risk and Matching</a:t>
            </a:r>
          </a:p>
          <a:p>
            <a:pPr marL="39688" algn="l"/>
            <a:endParaRPr lang="en-US" sz="240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  <a:p>
            <a:pPr marL="39688" algn="l"/>
            <a:r>
              <a:rPr lang="en-US" sz="24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-Decreased Access to listing</a:t>
            </a:r>
          </a:p>
          <a:p>
            <a:pPr marL="39688" algn="l"/>
            <a:endParaRPr lang="en-US" sz="240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  <a:p>
            <a:pPr marL="39688" algn="l"/>
            <a:r>
              <a:rPr lang="en-US" sz="24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-Risk Aversion/Decreased Utilization</a:t>
            </a:r>
          </a:p>
        </p:txBody>
      </p:sp>
      <p:sp>
        <p:nvSpPr>
          <p:cNvPr id="51207" name="Rectangle 6"/>
          <p:cNvSpPr>
            <a:spLocks/>
          </p:cNvSpPr>
          <p:nvPr/>
        </p:nvSpPr>
        <p:spPr bwMode="auto">
          <a:xfrm>
            <a:off x="7213600" y="5168900"/>
            <a:ext cx="6540500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l"/>
            <a:r>
              <a:rPr lang="en-US" sz="24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-Inability to control match risk for both</a:t>
            </a:r>
          </a:p>
          <a:p>
            <a:pPr marL="39688" algn="l"/>
            <a:r>
              <a:rPr lang="en-US" sz="24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	donors and recipients</a:t>
            </a:r>
          </a:p>
          <a:p>
            <a:pPr marL="39688" algn="l"/>
            <a:endParaRPr lang="en-US" sz="240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  <a:p>
            <a:pPr marL="39688" algn="l"/>
            <a:r>
              <a:rPr lang="en-US" sz="24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-Poorer Outcomes/Higher Cost</a:t>
            </a:r>
          </a:p>
          <a:p>
            <a:pPr marL="39688" algn="l"/>
            <a:r>
              <a:rPr lang="en-US" sz="24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in “Sickest First” Paradigm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1295400"/>
            <a:ext cx="10464800" cy="2465388"/>
          </a:xfrm>
        </p:spPr>
        <p:txBody>
          <a:bodyPr/>
          <a:lstStyle/>
          <a:p>
            <a:pPr eaLnBrk="1" hangingPunct="1"/>
            <a:r>
              <a:rPr lang="en-US" sz="5400" smtClean="0"/>
              <a:t>What Should We Compete For?</a:t>
            </a:r>
            <a:br>
              <a:rPr lang="en-US" sz="5400" smtClean="0"/>
            </a:br>
            <a:r>
              <a:rPr lang="en-US" sz="5400" smtClean="0"/>
              <a:t/>
            </a:r>
            <a:br>
              <a:rPr lang="en-US" sz="5400" smtClean="0"/>
            </a:br>
            <a:r>
              <a:rPr lang="en-US" sz="5400" smtClean="0"/>
              <a:t/>
            </a:r>
            <a:br>
              <a:rPr lang="en-US" sz="5400" smtClean="0"/>
            </a:br>
            <a:endParaRPr lang="en-US" sz="5400" smtClean="0"/>
          </a:p>
        </p:txBody>
      </p:sp>
      <p:sp>
        <p:nvSpPr>
          <p:cNvPr id="52227" name="Rectangle 2"/>
          <p:cNvSpPr>
            <a:spLocks/>
          </p:cNvSpPr>
          <p:nvPr/>
        </p:nvSpPr>
        <p:spPr bwMode="auto">
          <a:xfrm>
            <a:off x="1717675" y="2603500"/>
            <a:ext cx="9555163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3700">
                <a:solidFill>
                  <a:schemeClr val="tx1"/>
                </a:solidFill>
              </a:rPr>
              <a:t>How do we Avoid a “Race to the Bottom” in</a:t>
            </a:r>
          </a:p>
          <a:p>
            <a:pPr marL="39688"/>
            <a:r>
              <a:rPr lang="en-US" sz="3700">
                <a:solidFill>
                  <a:schemeClr val="tx1"/>
                </a:solidFill>
              </a:rPr>
              <a:t>“Sickest first” Allocation? </a:t>
            </a:r>
          </a:p>
          <a:p>
            <a:pPr marL="39688"/>
            <a:endParaRPr lang="en-US" sz="3700">
              <a:solidFill>
                <a:schemeClr val="tx1"/>
              </a:solidFill>
            </a:endParaRPr>
          </a:p>
          <a:p>
            <a:pPr marL="39688"/>
            <a:r>
              <a:rPr lang="en-US" sz="3700">
                <a:solidFill>
                  <a:schemeClr val="tx1"/>
                </a:solidFill>
              </a:rPr>
              <a:t>Is it time for the Liver transplant community </a:t>
            </a:r>
          </a:p>
          <a:p>
            <a:pPr marL="39688"/>
            <a:r>
              <a:rPr lang="en-US" sz="3700">
                <a:solidFill>
                  <a:schemeClr val="tx1"/>
                </a:solidFill>
              </a:rPr>
              <a:t>to better balance utility against</a:t>
            </a:r>
          </a:p>
          <a:p>
            <a:pPr marL="39688"/>
            <a:r>
              <a:rPr lang="en-US" sz="3700">
                <a:solidFill>
                  <a:schemeClr val="tx1"/>
                </a:solidFill>
              </a:rPr>
              <a:t> disease severity in allocation policy?</a:t>
            </a:r>
          </a:p>
          <a:p>
            <a:pPr marL="39688"/>
            <a:endParaRPr lang="en-US" sz="3700">
              <a:solidFill>
                <a:schemeClr val="tx1"/>
              </a:solidFill>
            </a:endParaRPr>
          </a:p>
          <a:p>
            <a:pPr marL="39688"/>
            <a:r>
              <a:rPr lang="en-US" sz="3700">
                <a:solidFill>
                  <a:schemeClr val="tx1"/>
                </a:solidFill>
              </a:rPr>
              <a:t>What can be done on a local level to mitigate the</a:t>
            </a:r>
          </a:p>
          <a:p>
            <a:pPr marL="39688"/>
            <a:r>
              <a:rPr lang="en-US" sz="3700">
                <a:solidFill>
                  <a:schemeClr val="tx1"/>
                </a:solidFill>
              </a:rPr>
              <a:t>negative influence of competition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700" smtClean="0"/>
              <a:t>Acknowledgements</a:t>
            </a: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3060700"/>
            <a:ext cx="10591800" cy="4495800"/>
          </a:xfrm>
        </p:spPr>
        <p:txBody>
          <a:bodyPr anchor="t"/>
          <a:lstStyle/>
          <a:p>
            <a:pPr marL="0" indent="0" algn="ctr" eaLnBrk="1" hangingPunct="1">
              <a:spcBef>
                <a:spcPct val="0"/>
              </a:spcBef>
              <a:buFont typeface="Gill Sans" pitchFamily="-65" charset="0"/>
              <a:buNone/>
            </a:pPr>
            <a:r>
              <a:rPr lang="en-US" sz="3400" smtClean="0"/>
              <a:t>John Roberts M.D., UCSF</a:t>
            </a:r>
          </a:p>
          <a:p>
            <a:pPr marL="0" indent="0" algn="ctr" eaLnBrk="1" hangingPunct="1">
              <a:spcBef>
                <a:spcPct val="0"/>
              </a:spcBef>
              <a:buFont typeface="Gill Sans" pitchFamily="-65" charset="0"/>
              <a:buNone/>
            </a:pPr>
            <a:r>
              <a:rPr lang="en-US" sz="3400" smtClean="0"/>
              <a:t>Jennifer Dodge M.S., UCSF</a:t>
            </a:r>
          </a:p>
          <a:p>
            <a:pPr marL="0" indent="0" algn="ctr" eaLnBrk="1" hangingPunct="1">
              <a:spcBef>
                <a:spcPct val="0"/>
              </a:spcBef>
              <a:buFont typeface="Gill Sans" pitchFamily="-65" charset="0"/>
              <a:buNone/>
            </a:pPr>
            <a:r>
              <a:rPr lang="en-US" sz="3400" smtClean="0"/>
              <a:t>Harry Paarsch, Ph.D. ,University of Melbourne</a:t>
            </a:r>
          </a:p>
          <a:p>
            <a:pPr marL="0" indent="0" algn="ctr" eaLnBrk="1" hangingPunct="1">
              <a:spcBef>
                <a:spcPct val="0"/>
              </a:spcBef>
              <a:buFont typeface="Gill Sans" pitchFamily="-65" charset="0"/>
              <a:buNone/>
            </a:pPr>
            <a:r>
              <a:rPr lang="en-US" sz="3400" smtClean="0"/>
              <a:t>Alberto Segre Ph.D., University of Iowa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1066800" y="-368300"/>
            <a:ext cx="10464800" cy="1663700"/>
          </a:xfrm>
        </p:spPr>
        <p:txBody>
          <a:bodyPr/>
          <a:lstStyle/>
          <a:p>
            <a:pPr eaLnBrk="1" hangingPunct="1"/>
            <a:r>
              <a:rPr lang="en-US" sz="5800" smtClean="0"/>
              <a:t>Liver Transplant Waitlist</a:t>
            </a:r>
          </a:p>
        </p:txBody>
      </p:sp>
      <p:sp>
        <p:nvSpPr>
          <p:cNvPr id="22531" name="Rectangle 2"/>
          <p:cNvSpPr>
            <a:spLocks/>
          </p:cNvSpPr>
          <p:nvPr/>
        </p:nvSpPr>
        <p:spPr bwMode="auto">
          <a:xfrm>
            <a:off x="1778000" y="1779588"/>
            <a:ext cx="3848100" cy="44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000">
                <a:solidFill>
                  <a:schemeClr val="tx1"/>
                </a:solidFill>
              </a:rPr>
              <a:t>Offer List 1</a:t>
            </a:r>
          </a:p>
        </p:txBody>
      </p:sp>
      <p:sp>
        <p:nvSpPr>
          <p:cNvPr id="22532" name="Rectangle 3"/>
          <p:cNvSpPr>
            <a:spLocks/>
          </p:cNvSpPr>
          <p:nvPr/>
        </p:nvSpPr>
        <p:spPr bwMode="auto">
          <a:xfrm>
            <a:off x="2997200" y="2292350"/>
            <a:ext cx="669925" cy="400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3000">
                <a:solidFill>
                  <a:schemeClr val="tx1"/>
                </a:solidFill>
              </a:rPr>
              <a:t>A1 </a:t>
            </a:r>
          </a:p>
          <a:p>
            <a:r>
              <a:rPr lang="en-US" sz="3000">
                <a:solidFill>
                  <a:schemeClr val="tx1"/>
                </a:solidFill>
              </a:rPr>
              <a:t>A2  </a:t>
            </a:r>
          </a:p>
          <a:p>
            <a:r>
              <a:rPr lang="en-US" sz="3000">
                <a:solidFill>
                  <a:schemeClr val="tx1"/>
                </a:solidFill>
              </a:rPr>
              <a:t>A3</a:t>
            </a:r>
          </a:p>
          <a:p>
            <a:r>
              <a:rPr lang="en-US" sz="3000">
                <a:solidFill>
                  <a:schemeClr val="tx1"/>
                </a:solidFill>
              </a:rPr>
              <a:t>A4</a:t>
            </a:r>
          </a:p>
          <a:p>
            <a:r>
              <a:rPr lang="en-US" sz="3000">
                <a:solidFill>
                  <a:schemeClr val="tx1"/>
                </a:solidFill>
              </a:rPr>
              <a:t>A5</a:t>
            </a:r>
          </a:p>
          <a:p>
            <a:r>
              <a:rPr lang="en-US" sz="3000">
                <a:solidFill>
                  <a:schemeClr val="tx1"/>
                </a:solidFill>
              </a:rPr>
              <a:t>A6</a:t>
            </a:r>
          </a:p>
          <a:p>
            <a:r>
              <a:rPr lang="en-US" sz="3000">
                <a:solidFill>
                  <a:schemeClr val="tx1"/>
                </a:solidFill>
              </a:rPr>
              <a:t>A7</a:t>
            </a:r>
          </a:p>
          <a:p>
            <a:r>
              <a:rPr lang="en-US" sz="3000">
                <a:solidFill>
                  <a:schemeClr val="tx1"/>
                </a:solidFill>
              </a:rPr>
              <a:t>A8</a:t>
            </a:r>
          </a:p>
          <a:p>
            <a:r>
              <a:rPr lang="en-US" sz="3000">
                <a:solidFill>
                  <a:schemeClr val="tx1"/>
                </a:solidFill>
              </a:rPr>
              <a:t>A9</a:t>
            </a:r>
          </a:p>
        </p:txBody>
      </p:sp>
      <p:sp>
        <p:nvSpPr>
          <p:cNvPr id="22533" name="Rectangle 4"/>
          <p:cNvSpPr>
            <a:spLocks/>
          </p:cNvSpPr>
          <p:nvPr/>
        </p:nvSpPr>
        <p:spPr bwMode="auto">
          <a:xfrm>
            <a:off x="369888" y="4000500"/>
            <a:ext cx="1268412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40" bIns="0">
            <a:spAutoFit/>
          </a:bodyPr>
          <a:lstStyle/>
          <a:p>
            <a:pPr marL="39688"/>
            <a:r>
              <a:rPr lang="en-US" sz="3800">
                <a:solidFill>
                  <a:schemeClr val="tx1"/>
                </a:solidFill>
              </a:rPr>
              <a:t>MELD</a:t>
            </a:r>
          </a:p>
        </p:txBody>
      </p:sp>
      <p:sp>
        <p:nvSpPr>
          <p:cNvPr id="22534" name="Line 5"/>
          <p:cNvSpPr>
            <a:spLocks noChangeShapeType="1"/>
          </p:cNvSpPr>
          <p:nvPr/>
        </p:nvSpPr>
        <p:spPr bwMode="auto">
          <a:xfrm>
            <a:off x="2197100" y="3086100"/>
            <a:ext cx="11113" cy="3009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stealth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35" name="Rectangle 6"/>
          <p:cNvSpPr>
            <a:spLocks/>
          </p:cNvSpPr>
          <p:nvPr/>
        </p:nvSpPr>
        <p:spPr bwMode="auto">
          <a:xfrm>
            <a:off x="1465263" y="3162300"/>
            <a:ext cx="574675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40" bIns="0">
            <a:spAutoFit/>
          </a:bodyPr>
          <a:lstStyle/>
          <a:p>
            <a:pPr marL="39688"/>
            <a:r>
              <a:rPr lang="en-US" sz="2500">
                <a:solidFill>
                  <a:schemeClr val="tx1"/>
                </a:solidFill>
              </a:rPr>
              <a:t>high</a:t>
            </a:r>
          </a:p>
        </p:txBody>
      </p:sp>
      <p:sp>
        <p:nvSpPr>
          <p:cNvPr id="22536" name="Rectangle 7"/>
          <p:cNvSpPr>
            <a:spLocks/>
          </p:cNvSpPr>
          <p:nvPr/>
        </p:nvSpPr>
        <p:spPr bwMode="auto">
          <a:xfrm>
            <a:off x="1506538" y="5600700"/>
            <a:ext cx="484187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40" bIns="0">
            <a:spAutoFit/>
          </a:bodyPr>
          <a:lstStyle/>
          <a:p>
            <a:pPr marL="39688"/>
            <a:r>
              <a:rPr lang="en-US" sz="2300">
                <a:solidFill>
                  <a:schemeClr val="tx1"/>
                </a:solidFill>
              </a:rPr>
              <a:t>low</a:t>
            </a:r>
          </a:p>
        </p:txBody>
      </p:sp>
      <p:sp>
        <p:nvSpPr>
          <p:cNvPr id="22537" name="Rectangle 8"/>
          <p:cNvSpPr>
            <a:spLocks/>
          </p:cNvSpPr>
          <p:nvPr/>
        </p:nvSpPr>
        <p:spPr bwMode="auto">
          <a:xfrm>
            <a:off x="377825" y="2400300"/>
            <a:ext cx="1603375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40" bIns="0">
            <a:spAutoFit/>
          </a:bodyPr>
          <a:lstStyle/>
          <a:p>
            <a:pPr marL="39688"/>
            <a:r>
              <a:rPr lang="en-US" sz="3800">
                <a:solidFill>
                  <a:schemeClr val="tx1"/>
                </a:solidFill>
              </a:rPr>
              <a:t>Status 1</a:t>
            </a:r>
          </a:p>
        </p:txBody>
      </p:sp>
      <p:sp>
        <p:nvSpPr>
          <p:cNvPr id="22538" name="Rectangle 9"/>
          <p:cNvSpPr>
            <a:spLocks/>
          </p:cNvSpPr>
          <p:nvPr/>
        </p:nvSpPr>
        <p:spPr bwMode="auto">
          <a:xfrm>
            <a:off x="6719888" y="2692400"/>
            <a:ext cx="6121400" cy="72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chemeClr val="tx1"/>
                </a:solidFill>
              </a:rPr>
              <a:t>Donor X (22year old MVA)</a:t>
            </a:r>
          </a:p>
        </p:txBody>
      </p:sp>
      <p:sp>
        <p:nvSpPr>
          <p:cNvPr id="22539" name="Rectangle 10"/>
          <p:cNvSpPr>
            <a:spLocks/>
          </p:cNvSpPr>
          <p:nvPr/>
        </p:nvSpPr>
        <p:spPr bwMode="auto">
          <a:xfrm>
            <a:off x="5168900" y="3968750"/>
            <a:ext cx="3060700" cy="66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endParaRPr lang="en-US" sz="2300">
              <a:solidFill>
                <a:schemeClr val="tx1"/>
              </a:solidFill>
            </a:endParaRPr>
          </a:p>
          <a:p>
            <a:r>
              <a:rPr lang="en-US" sz="2300">
                <a:solidFill>
                  <a:schemeClr val="tx1"/>
                </a:solidFill>
              </a:rPr>
              <a:t>“Match”</a:t>
            </a:r>
          </a:p>
        </p:txBody>
      </p:sp>
      <p:sp>
        <p:nvSpPr>
          <p:cNvPr id="22540" name="Line 11"/>
          <p:cNvSpPr>
            <a:spLocks noChangeShapeType="1"/>
          </p:cNvSpPr>
          <p:nvPr/>
        </p:nvSpPr>
        <p:spPr bwMode="auto">
          <a:xfrm rot="10800000">
            <a:off x="3749675" y="2635250"/>
            <a:ext cx="2117725" cy="1606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41" name="Line 12"/>
          <p:cNvSpPr>
            <a:spLocks noChangeShapeType="1"/>
          </p:cNvSpPr>
          <p:nvPr/>
        </p:nvSpPr>
        <p:spPr bwMode="auto">
          <a:xfrm rot="10800000" flipH="1">
            <a:off x="7370763" y="3365500"/>
            <a:ext cx="1214437" cy="81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42" name="Rectangle 13"/>
          <p:cNvSpPr>
            <a:spLocks/>
          </p:cNvSpPr>
          <p:nvPr/>
        </p:nvSpPr>
        <p:spPr bwMode="auto">
          <a:xfrm>
            <a:off x="5024438" y="7099300"/>
            <a:ext cx="3568700" cy="72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/>
            <a:r>
              <a:rPr lang="en-US">
                <a:solidFill>
                  <a:schemeClr val="tx1"/>
                </a:solidFill>
              </a:rPr>
              <a:t>Risk A1/RiskX</a:t>
            </a:r>
          </a:p>
        </p:txBody>
      </p:sp>
      <p:sp>
        <p:nvSpPr>
          <p:cNvPr id="22543" name="Line 14"/>
          <p:cNvSpPr>
            <a:spLocks noChangeShapeType="1"/>
          </p:cNvSpPr>
          <p:nvPr/>
        </p:nvSpPr>
        <p:spPr bwMode="auto">
          <a:xfrm rot="10800000">
            <a:off x="6807200" y="4978400"/>
            <a:ext cx="7938" cy="10779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44" name="Rectangle 15"/>
          <p:cNvSpPr>
            <a:spLocks/>
          </p:cNvSpPr>
          <p:nvPr/>
        </p:nvSpPr>
        <p:spPr bwMode="auto">
          <a:xfrm>
            <a:off x="4633913" y="6096000"/>
            <a:ext cx="4375150" cy="72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chemeClr val="tx1"/>
                </a:solidFill>
              </a:rPr>
              <a:t>Expected Outcome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-3606800"/>
            <a:ext cx="10464800" cy="4940300"/>
          </a:xfrm>
        </p:spPr>
        <p:txBody>
          <a:bodyPr/>
          <a:lstStyle/>
          <a:p>
            <a:pPr eaLnBrk="1" hangingPunct="1"/>
            <a:r>
              <a:rPr lang="en-US" sz="5000" smtClean="0"/>
              <a:t>Transplant Center Report Card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2200" y="2374900"/>
            <a:ext cx="10591800" cy="19431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3800" y="5321300"/>
            <a:ext cx="10617200" cy="20447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</p:spPr>
      </p:pic>
      <p:sp>
        <p:nvSpPr>
          <p:cNvPr id="23557" name="Rectangle 4"/>
          <p:cNvSpPr>
            <a:spLocks/>
          </p:cNvSpPr>
          <p:nvPr/>
        </p:nvSpPr>
        <p:spPr bwMode="auto">
          <a:xfrm>
            <a:off x="2030413" y="1714500"/>
            <a:ext cx="2114550" cy="72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chemeClr val="tx1"/>
                </a:solidFill>
              </a:rPr>
              <a:t>Center 1</a:t>
            </a:r>
          </a:p>
        </p:txBody>
      </p:sp>
      <p:sp>
        <p:nvSpPr>
          <p:cNvPr id="23558" name="Rectangle 5"/>
          <p:cNvSpPr>
            <a:spLocks/>
          </p:cNvSpPr>
          <p:nvPr/>
        </p:nvSpPr>
        <p:spPr bwMode="auto">
          <a:xfrm>
            <a:off x="2032000" y="4787900"/>
            <a:ext cx="2112963" cy="72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chemeClr val="tx1"/>
                </a:solidFill>
              </a:rPr>
              <a:t>Center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5800" y="2108200"/>
            <a:ext cx="5905500" cy="4856163"/>
          </a:xfrm>
          <a:prstGeom prst="rect">
            <a:avLst/>
          </a:prstGeom>
          <a:noFill/>
          <a:ln w="25400">
            <a:noFill/>
            <a:round/>
            <a:headEnd/>
            <a:tailEnd/>
          </a:ln>
        </p:spPr>
      </p:pic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0" y="-3568700"/>
            <a:ext cx="10464800" cy="4940300"/>
          </a:xfrm>
        </p:spPr>
        <p:txBody>
          <a:bodyPr/>
          <a:lstStyle/>
          <a:p>
            <a:pPr eaLnBrk="1" hangingPunct="1"/>
            <a:r>
              <a:rPr lang="en-US" sz="5400" smtClean="0"/>
              <a:t>Waitlist/Transplants/Deaths by Year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/>
          </p:cNvSpPr>
          <p:nvPr/>
        </p:nvSpPr>
        <p:spPr bwMode="auto">
          <a:xfrm>
            <a:off x="2260600" y="6502400"/>
            <a:ext cx="1030288" cy="48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57798" bIns="0">
            <a:spAutoFit/>
          </a:bodyPr>
          <a:lstStyle/>
          <a:p>
            <a:pPr marL="57150" algn="l"/>
            <a:r>
              <a:rPr lang="en-US" sz="34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1989</a:t>
            </a:r>
          </a:p>
        </p:txBody>
      </p:sp>
      <p:sp>
        <p:nvSpPr>
          <p:cNvPr id="25603" name="Rectangle 2"/>
          <p:cNvSpPr>
            <a:spLocks/>
          </p:cNvSpPr>
          <p:nvPr/>
        </p:nvSpPr>
        <p:spPr bwMode="auto">
          <a:xfrm>
            <a:off x="8902700" y="6502400"/>
            <a:ext cx="1030288" cy="48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57798" bIns="0">
            <a:spAutoFit/>
          </a:bodyPr>
          <a:lstStyle/>
          <a:p>
            <a:pPr marL="57150" algn="l"/>
            <a:r>
              <a:rPr lang="en-US" sz="34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2009</a:t>
            </a:r>
          </a:p>
        </p:txBody>
      </p:sp>
      <p:pic>
        <p:nvPicPr>
          <p:cNvPr id="25604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44638"/>
            <a:ext cx="6465888" cy="5300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5605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5213" y="1536700"/>
            <a:ext cx="6719887" cy="5327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5606" name="Rectangle 5"/>
          <p:cNvSpPr>
            <a:spLocks/>
          </p:cNvSpPr>
          <p:nvPr/>
        </p:nvSpPr>
        <p:spPr bwMode="auto">
          <a:xfrm>
            <a:off x="1244600" y="7175500"/>
            <a:ext cx="4914900" cy="977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57798" bIns="0">
            <a:spAutoFit/>
          </a:bodyPr>
          <a:lstStyle/>
          <a:p>
            <a:pPr marL="57150" algn="l"/>
            <a:r>
              <a:rPr lang="en-US" sz="22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No ECD Donors</a:t>
            </a:r>
          </a:p>
          <a:p>
            <a:pPr marL="57150" algn="l"/>
            <a:r>
              <a:rPr lang="en-US" sz="22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No Matching considerations Necessary</a:t>
            </a:r>
          </a:p>
          <a:p>
            <a:pPr marL="57150" algn="l"/>
            <a:r>
              <a:rPr lang="en-US" sz="22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No Special Informed Consent</a:t>
            </a:r>
          </a:p>
        </p:txBody>
      </p:sp>
      <p:sp>
        <p:nvSpPr>
          <p:cNvPr id="25607" name="Rectangle 6"/>
          <p:cNvSpPr>
            <a:spLocks/>
          </p:cNvSpPr>
          <p:nvPr/>
        </p:nvSpPr>
        <p:spPr bwMode="auto">
          <a:xfrm>
            <a:off x="1270000" y="0"/>
            <a:ext cx="10502900" cy="175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r>
              <a:rPr lang="en-US" sz="4400">
                <a:solidFill>
                  <a:schemeClr val="tx1"/>
                </a:solidFill>
              </a:rPr>
              <a:t>The Changing Liver Donor Population1989-2009</a:t>
            </a:r>
          </a:p>
        </p:txBody>
      </p:sp>
      <p:sp>
        <p:nvSpPr>
          <p:cNvPr id="25608" name="Rectangle 7"/>
          <p:cNvSpPr>
            <a:spLocks/>
          </p:cNvSpPr>
          <p:nvPr/>
        </p:nvSpPr>
        <p:spPr bwMode="auto">
          <a:xfrm>
            <a:off x="2020888" y="4038600"/>
            <a:ext cx="533400" cy="72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25609" name="Rectangle 8"/>
          <p:cNvSpPr>
            <a:spLocks/>
          </p:cNvSpPr>
          <p:nvPr/>
        </p:nvSpPr>
        <p:spPr bwMode="auto">
          <a:xfrm>
            <a:off x="7696200" y="4038600"/>
            <a:ext cx="531813" cy="72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25610" name="Rectangle 9"/>
          <p:cNvSpPr>
            <a:spLocks/>
          </p:cNvSpPr>
          <p:nvPr/>
        </p:nvSpPr>
        <p:spPr bwMode="auto">
          <a:xfrm>
            <a:off x="12877800" y="4038600"/>
            <a:ext cx="531813" cy="72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25611" name="Rectangle 10"/>
          <p:cNvSpPr>
            <a:spLocks/>
          </p:cNvSpPr>
          <p:nvPr/>
        </p:nvSpPr>
        <p:spPr bwMode="auto">
          <a:xfrm>
            <a:off x="9183688" y="4038600"/>
            <a:ext cx="477837" cy="72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chemeClr val="tx1"/>
                </a:solidFill>
              </a:rPr>
              <a:t>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/>
          </p:cNvSpPr>
          <p:nvPr/>
        </p:nvSpPr>
        <p:spPr bwMode="auto">
          <a:xfrm>
            <a:off x="10712450" y="9124950"/>
            <a:ext cx="258763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600">
                <a:solidFill>
                  <a:srgbClr val="898989"/>
                </a:solidFill>
                <a:latin typeface="Calibri" pitchFamily="34" charset="0"/>
                <a:sym typeface="Calibri" pitchFamily="34" charset="0"/>
              </a:rPr>
              <a:t>7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15597"/>
          <a:lstStyle/>
          <a:p>
            <a:pPr marL="57150" eaLnBrk="1" hangingPunct="1"/>
            <a:r>
              <a:rPr lang="en-US" smtClean="0"/>
              <a:t>The Older Donor European Challenges</a:t>
            </a:r>
            <a:br>
              <a:rPr lang="en-US" smtClean="0"/>
            </a:br>
            <a:r>
              <a:rPr lang="en-US" sz="3600" smtClean="0">
                <a:latin typeface="ヒラギノ角ゴ ProN W3" pitchFamily="-65" charset="-128"/>
                <a:sym typeface="ヒラギノ角ゴ ProN W3" pitchFamily="-65" charset="-128"/>
              </a:rPr>
              <a:t>																																</a:t>
            </a:r>
          </a:p>
        </p:txBody>
      </p:sp>
      <p:pic>
        <p:nvPicPr>
          <p:cNvPr id="26628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1000" y="2076450"/>
            <a:ext cx="6299200" cy="4654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6629" name="Rectangle 4"/>
          <p:cNvSpPr>
            <a:spLocks/>
          </p:cNvSpPr>
          <p:nvPr/>
        </p:nvSpPr>
        <p:spPr bwMode="auto">
          <a:xfrm>
            <a:off x="1016000" y="6438900"/>
            <a:ext cx="11303000" cy="901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spcBef>
                <a:spcPts val="1200"/>
              </a:spcBef>
            </a:pPr>
            <a:r>
              <a:rPr lang="en-US" sz="17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Fig. 1. </a:t>
            </a:r>
          </a:p>
          <a:p>
            <a:pPr algn="l">
              <a:spcBef>
                <a:spcPts val="1200"/>
              </a:spcBef>
            </a:pPr>
            <a:r>
              <a:rPr lang="en-US" sz="17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Age distribution of overall donor population. Continuous line: estimated normal density (mean = 52.9, SD = 18.9). Dashed line: empirical density (kernel estimate).</a:t>
            </a:r>
          </a:p>
        </p:txBody>
      </p:sp>
      <p:sp>
        <p:nvSpPr>
          <p:cNvPr id="26630" name="Rectangle 5"/>
          <p:cNvSpPr>
            <a:spLocks/>
          </p:cNvSpPr>
          <p:nvPr/>
        </p:nvSpPr>
        <p:spPr bwMode="auto">
          <a:xfrm>
            <a:off x="457200" y="8521700"/>
            <a:ext cx="12420600" cy="72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57798" bIns="0"/>
          <a:lstStyle/>
          <a:p>
            <a:pPr marL="57150" algn="l"/>
            <a:r>
              <a:rPr lang="en-US" sz="2500" u="sng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The Good News</a:t>
            </a:r>
            <a:r>
              <a:rPr lang="en-US" sz="25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:  There is a great potential in the US to expand utilization of older donors for Liver Transplantation</a:t>
            </a:r>
          </a:p>
        </p:txBody>
      </p:sp>
      <p:sp>
        <p:nvSpPr>
          <p:cNvPr id="26631" name="Rectangle 6"/>
          <p:cNvSpPr>
            <a:spLocks/>
          </p:cNvSpPr>
          <p:nvPr/>
        </p:nvSpPr>
        <p:spPr bwMode="auto">
          <a:xfrm>
            <a:off x="482600" y="7696200"/>
            <a:ext cx="7445375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57798" bIns="0">
            <a:spAutoFit/>
          </a:bodyPr>
          <a:lstStyle/>
          <a:p>
            <a:pPr marL="57150" algn="l"/>
            <a:r>
              <a:rPr lang="en-US" sz="2500" u="sng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The Bad News</a:t>
            </a:r>
            <a:r>
              <a:rPr lang="en-US" sz="25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:  Donor age will continue to increase </a:t>
            </a:r>
          </a:p>
        </p:txBody>
      </p:sp>
      <p:sp>
        <p:nvSpPr>
          <p:cNvPr id="26632" name="Rectangle 7"/>
          <p:cNvSpPr>
            <a:spLocks/>
          </p:cNvSpPr>
          <p:nvPr/>
        </p:nvSpPr>
        <p:spPr bwMode="auto">
          <a:xfrm>
            <a:off x="4256088" y="4864100"/>
            <a:ext cx="533400" cy="72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26633" name="Rectangle 8"/>
          <p:cNvSpPr>
            <a:spLocks/>
          </p:cNvSpPr>
          <p:nvPr/>
        </p:nvSpPr>
        <p:spPr bwMode="auto">
          <a:xfrm>
            <a:off x="6059488" y="4279900"/>
            <a:ext cx="477837" cy="72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26634" name="Rectangle 9"/>
          <p:cNvSpPr>
            <a:spLocks/>
          </p:cNvSpPr>
          <p:nvPr/>
        </p:nvSpPr>
        <p:spPr bwMode="auto">
          <a:xfrm>
            <a:off x="7505700" y="4749800"/>
            <a:ext cx="500063" cy="72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26635" name="Rectangle 10"/>
          <p:cNvSpPr>
            <a:spLocks/>
          </p:cNvSpPr>
          <p:nvPr/>
        </p:nvSpPr>
        <p:spPr bwMode="auto">
          <a:xfrm>
            <a:off x="6958013" y="1435100"/>
            <a:ext cx="3354387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115597" bIns="0">
            <a:spAutoFit/>
          </a:bodyPr>
          <a:lstStyle/>
          <a:p>
            <a:pPr marL="57150"/>
            <a:r>
              <a:rPr lang="en-US" sz="2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Mario Angelico M.D.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120650"/>
            <a:ext cx="11709400" cy="2152650"/>
          </a:xfrm>
        </p:spPr>
        <p:txBody>
          <a:bodyPr rIns="115597"/>
          <a:lstStyle/>
          <a:p>
            <a:pPr marL="57150" eaLnBrk="1" hangingPunct="1"/>
            <a:r>
              <a:rPr lang="en-US" sz="4600" smtClean="0">
                <a:latin typeface="Arial" charset="0"/>
                <a:cs typeface="Arial" charset="0"/>
                <a:sym typeface="Arial" charset="0"/>
              </a:rPr>
              <a:t>Donor Risk Index</a:t>
            </a:r>
            <a:endParaRPr lang="en-US" sz="4600" smtClean="0">
              <a:latin typeface="Arial" charset="0"/>
              <a:sym typeface="Arial" charset="0"/>
            </a:endParaRPr>
          </a:p>
        </p:txBody>
      </p:sp>
      <p:pic>
        <p:nvPicPr>
          <p:cNvPr id="27651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3900" y="2222500"/>
            <a:ext cx="7845425" cy="577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3"/>
          <p:cNvSpPr>
            <a:spLocks/>
          </p:cNvSpPr>
          <p:nvPr/>
        </p:nvSpPr>
        <p:spPr bwMode="auto">
          <a:xfrm>
            <a:off x="4441825" y="9166225"/>
            <a:ext cx="66421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57798" bIns="0"/>
          <a:lstStyle/>
          <a:p>
            <a:pPr marL="57150" algn="l"/>
            <a:r>
              <a:rPr lang="en-US" sz="24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Donor Risk Index,  Feng, et. al., AJT 2006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" charset="0"/>
            <a:ea typeface="ヒラギノ角ゴ ProN W3" pitchFamily="-1" charset="-128"/>
            <a:cs typeface="ヒラギノ角ゴ ProN W3" pitchFamily="-1" charset="-128"/>
            <a:sym typeface="Gill Sans" pitchFamily="-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" charset="0"/>
            <a:ea typeface="ヒラギノ角ゴ ProN W3" pitchFamily="-1" charset="-128"/>
            <a:cs typeface="ヒラギノ角ゴ ProN W3" pitchFamily="-1" charset="-128"/>
            <a:sym typeface="Gill Sans" pitchFamily="-1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" charset="0"/>
            <a:ea typeface="ヒラギノ角ゴ ProN W3" pitchFamily="-1" charset="-128"/>
            <a:cs typeface="ヒラギノ角ゴ ProN W3" pitchFamily="-1" charset="-128"/>
            <a:sym typeface="Gill Sans" pitchFamily="-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" charset="0"/>
            <a:ea typeface="ヒラギノ角ゴ ProN W3" pitchFamily="-1" charset="-128"/>
            <a:cs typeface="ヒラギノ角ゴ ProN W3" pitchFamily="-1" charset="-128"/>
            <a:sym typeface="Gill Sans" pitchFamily="-1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" charset="0"/>
            <a:ea typeface="ヒラギノ角ゴ ProN W3" pitchFamily="-1" charset="-128"/>
            <a:cs typeface="ヒラギノ角ゴ ProN W3" pitchFamily="-1" charset="-128"/>
            <a:sym typeface="Gill Sans" pitchFamily="-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" charset="0"/>
            <a:ea typeface="ヒラギノ角ゴ ProN W3" pitchFamily="-1" charset="-128"/>
            <a:cs typeface="ヒラギノ角ゴ ProN W3" pitchFamily="-1" charset="-128"/>
            <a:sym typeface="Gill Sans" pitchFamily="-1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2 Colum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" charset="0"/>
            <a:ea typeface="ヒラギノ角ゴ ProN W3" pitchFamily="-1" charset="-128"/>
            <a:cs typeface="ヒラギノ角ゴ ProN W3" pitchFamily="-1" charset="-128"/>
            <a:sym typeface="Gill Sans" pitchFamily="-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" charset="0"/>
            <a:ea typeface="ヒラギノ角ゴ ProN W3" pitchFamily="-1" charset="-128"/>
            <a:cs typeface="ヒラギノ角ゴ ProN W3" pitchFamily="-1" charset="-128"/>
            <a:sym typeface="Gill Sans" pitchFamily="-1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Righ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" charset="0"/>
            <a:ea typeface="ヒラギノ角ゴ ProN W3" pitchFamily="-1" charset="-128"/>
            <a:cs typeface="ヒラギノ角ゴ ProN W3" pitchFamily="-1" charset="-128"/>
            <a:sym typeface="Gill Sans" pitchFamily="-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" charset="0"/>
            <a:ea typeface="ヒラギノ角ゴ ProN W3" pitchFamily="-1" charset="-128"/>
            <a:cs typeface="ヒラギノ角ゴ ProN W3" pitchFamily="-1" charset="-128"/>
            <a:sym typeface="Gill Sans" pitchFamily="-1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, Bullets &amp; Photo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" charset="0"/>
            <a:ea typeface="ヒラギノ角ゴ ProN W3" pitchFamily="-1" charset="-128"/>
            <a:cs typeface="ヒラギノ角ゴ ProN W3" pitchFamily="-1" charset="-128"/>
            <a:sym typeface="Gill Sans" pitchFamily="-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" charset="0"/>
            <a:ea typeface="ヒラギノ角ゴ ProN W3" pitchFamily="-1" charset="-128"/>
            <a:cs typeface="ヒラギノ角ゴ ProN W3" pitchFamily="-1" charset="-128"/>
            <a:sym typeface="Gill Sans" pitchFamily="-1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Photo - Horizontal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" charset="0"/>
            <a:ea typeface="ヒラギノ角ゴ ProN W3" pitchFamily="-1" charset="-128"/>
            <a:cs typeface="ヒラギノ角ゴ ProN W3" pitchFamily="-1" charset="-128"/>
            <a:sym typeface="Gill Sans" pitchFamily="-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" charset="0"/>
            <a:ea typeface="ヒラギノ角ゴ ProN W3" pitchFamily="-1" charset="-128"/>
            <a:cs typeface="ヒラギノ角ゴ ProN W3" pitchFamily="-1" charset="-128"/>
            <a:sym typeface="Gill Sans" pitchFamily="-1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Photo - Vertical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" charset="0"/>
            <a:ea typeface="ヒラギノ角ゴ ProN W3" pitchFamily="-1" charset="-128"/>
            <a:cs typeface="ヒラギノ角ゴ ProN W3" pitchFamily="-1" charset="-128"/>
            <a:sym typeface="Gill Sans" pitchFamily="-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" charset="0"/>
            <a:ea typeface="ヒラギノ角ゴ ProN W3" pitchFamily="-1" charset="-128"/>
            <a:cs typeface="ヒラギノ角ゴ ProN W3" pitchFamily="-1" charset="-128"/>
            <a:sym typeface="Gill Sans" pitchFamily="-1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Photo - Horizontal Reflec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" charset="0"/>
            <a:ea typeface="ヒラギノ角ゴ ProN W3" pitchFamily="-1" charset="-128"/>
            <a:cs typeface="ヒラギノ角ゴ ProN W3" pitchFamily="-1" charset="-128"/>
            <a:sym typeface="Gill Sans" pitchFamily="-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" charset="0"/>
            <a:ea typeface="ヒラギノ角ゴ ProN W3" pitchFamily="-1" charset="-128"/>
            <a:cs typeface="ヒラギノ角ゴ ProN W3" pitchFamily="-1" charset="-128"/>
            <a:sym typeface="Gill Sans" pitchFamily="-1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" charset="0"/>
            <a:ea typeface="ヒラギノ角ゴ ProN W3" pitchFamily="-1" charset="-128"/>
            <a:cs typeface="ヒラギノ角ゴ ProN W3" pitchFamily="-1" charset="-128"/>
            <a:sym typeface="Gill Sans" pitchFamily="-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" charset="0"/>
            <a:ea typeface="ヒラギノ角ゴ ProN W3" pitchFamily="-1" charset="-128"/>
            <a:cs typeface="ヒラギノ角ゴ ProN W3" pitchFamily="-1" charset="-128"/>
            <a:sym typeface="Gill Sans" pitchFamily="-1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Title - Center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" charset="0"/>
            <a:ea typeface="ヒラギノ角ゴ ProN W3" pitchFamily="-1" charset="-128"/>
            <a:cs typeface="ヒラギノ角ゴ ProN W3" pitchFamily="-1" charset="-128"/>
            <a:sym typeface="Gill Sans" pitchFamily="-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" charset="0"/>
            <a:ea typeface="ヒラギノ角ゴ ProN W3" pitchFamily="-1" charset="-128"/>
            <a:cs typeface="ヒラギノ角ゴ ProN W3" pitchFamily="-1" charset="-128"/>
            <a:sym typeface="Gill Sans" pitchFamily="-1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" charset="0"/>
            <a:ea typeface="ヒラギノ角ゴ ProN W3" pitchFamily="-1" charset="-128"/>
            <a:cs typeface="ヒラギノ角ゴ ProN W3" pitchFamily="-1" charset="-128"/>
            <a:sym typeface="Gill Sans" pitchFamily="-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" charset="0"/>
            <a:ea typeface="ヒラギノ角ゴ ProN W3" pitchFamily="-1" charset="-128"/>
            <a:cs typeface="ヒラギノ角ゴ ProN W3" pitchFamily="-1" charset="-128"/>
            <a:sym typeface="Gill Sans" pitchFamily="-1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" charset="0"/>
            <a:ea typeface="ヒラギノ角ゴ ProN W3" pitchFamily="-1" charset="-128"/>
            <a:cs typeface="ヒラギノ角ゴ ProN W3" pitchFamily="-1" charset="-128"/>
            <a:sym typeface="Gill Sans" pitchFamily="-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" charset="0"/>
            <a:ea typeface="ヒラギノ角ゴ ProN W3" pitchFamily="-1" charset="-128"/>
            <a:cs typeface="ヒラギノ角ゴ ProN W3" pitchFamily="-1" charset="-128"/>
            <a:sym typeface="Gill Sans" pitchFamily="-1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 copy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 copy">
      <a:majorFont>
        <a:latin typeface="Chalkboard"/>
        <a:ea typeface="ヒラギノ角ゴ ProN W3"/>
        <a:cs typeface="ヒラギノ角ゴ ProN W3"/>
      </a:majorFont>
      <a:minorFont>
        <a:latin typeface="Chalkboard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" charset="0"/>
            <a:ea typeface="ヒラギノ角ゴ ProN W3" pitchFamily="-1" charset="-128"/>
            <a:cs typeface="ヒラギノ角ゴ ProN W3" pitchFamily="-1" charset="-128"/>
            <a:sym typeface="Gill Sans" pitchFamily="-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" charset="0"/>
            <a:ea typeface="ヒラギノ角ゴ ProN W3" pitchFamily="-1" charset="-128"/>
            <a:cs typeface="ヒラギノ角ゴ ProN W3" pitchFamily="-1" charset="-128"/>
            <a:sym typeface="Gill Sans" pitchFamily="-1" charset="0"/>
          </a:defRPr>
        </a:defPPr>
      </a:lstStyle>
    </a:lnDef>
  </a:objectDefaults>
  <a:extraClrSchemeLst>
    <a:extraClrScheme>
      <a:clrScheme name="Office Theme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" charset="0"/>
            <a:ea typeface="ヒラギノ角ゴ ProN W3" pitchFamily="-1" charset="-128"/>
            <a:cs typeface="ヒラギノ角ゴ ProN W3" pitchFamily="-1" charset="-128"/>
            <a:sym typeface="Gill Sans" pitchFamily="-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" charset="0"/>
            <a:ea typeface="ヒラギノ角ゴ ProN W3" pitchFamily="-1" charset="-128"/>
            <a:cs typeface="ヒラギノ角ゴ ProN W3" pitchFamily="-1" charset="-128"/>
            <a:sym typeface="Gill Sans" pitchFamily="-1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F81BD"/>
      </a:accent1>
      <a:accent2>
        <a:srgbClr val="333399"/>
      </a:accent2>
      <a:accent3>
        <a:srgbClr val="FFFFFF"/>
      </a:accent3>
      <a:accent4>
        <a:srgbClr val="000000"/>
      </a:accent4>
      <a:accent5>
        <a:srgbClr val="B2C1DB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" charset="0"/>
            <a:ea typeface="ヒラギノ角ゴ ProN W3" pitchFamily="-1" charset="-128"/>
            <a:cs typeface="ヒラギノ角ゴ ProN W3" pitchFamily="-1" charset="-128"/>
            <a:sym typeface="Gill Sans" pitchFamily="-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" charset="0"/>
            <a:ea typeface="ヒラギノ角ゴ ProN W3" pitchFamily="-1" charset="-128"/>
            <a:cs typeface="ヒラギノ角ゴ ProN W3" pitchFamily="-1" charset="-128"/>
            <a:sym typeface="Gill Sans" pitchFamily="-1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1_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" charset="0"/>
            <a:ea typeface="ヒラギノ角ゴ ProN W3" pitchFamily="-1" charset="-128"/>
            <a:cs typeface="ヒラギノ角ゴ ProN W3" pitchFamily="-1" charset="-128"/>
            <a:sym typeface="Gill Sans" pitchFamily="-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" charset="0"/>
            <a:ea typeface="ヒラギノ角ゴ ProN W3" pitchFamily="-1" charset="-128"/>
            <a:cs typeface="ヒラギノ角ゴ ProN W3" pitchFamily="-1" charset="-128"/>
            <a:sym typeface="Gill Sans" pitchFamily="-1" charset="0"/>
          </a:defRPr>
        </a:defPPr>
      </a:lstStyle>
    </a:lnDef>
  </a:objectDefaults>
  <a:extraClrSchemeLst>
    <a:extraClrScheme>
      <a:clrScheme name="1_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Vertical Reflec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" charset="0"/>
            <a:ea typeface="ヒラギノ角ゴ ProN W3" pitchFamily="-1" charset="-128"/>
            <a:cs typeface="ヒラギノ角ゴ ProN W3" pitchFamily="-1" charset="-128"/>
            <a:sym typeface="Gill Sans" pitchFamily="-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" charset="0"/>
            <a:ea typeface="ヒラギノ角ゴ ProN W3" pitchFamily="-1" charset="-128"/>
            <a:cs typeface="ヒラギノ角ゴ ProN W3" pitchFamily="-1" charset="-128"/>
            <a:sym typeface="Gill Sans" pitchFamily="-1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- Top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" charset="0"/>
            <a:ea typeface="ヒラギノ角ゴ ProN W3" pitchFamily="-1" charset="-128"/>
            <a:cs typeface="ヒラギノ角ゴ ProN W3" pitchFamily="-1" charset="-128"/>
            <a:sym typeface="Gill Sans" pitchFamily="-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" charset="0"/>
            <a:ea typeface="ヒラギノ角ゴ ProN W3" pitchFamily="-1" charset="-128"/>
            <a:cs typeface="ヒラギノ角ゴ ProN W3" pitchFamily="-1" charset="-128"/>
            <a:sym typeface="Gill Sans" pitchFamily="-1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Pages>0</Pages>
  <Words>1188</Words>
  <Characters>0</Characters>
  <Application>Microsoft Office PowerPoint</Application>
  <PresentationFormat>Custom</PresentationFormat>
  <Lines>0</Lines>
  <Paragraphs>310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19</vt:i4>
      </vt:variant>
      <vt:variant>
        <vt:lpstr>Slide Titles</vt:lpstr>
      </vt:variant>
      <vt:variant>
        <vt:i4>34</vt:i4>
      </vt:variant>
    </vt:vector>
  </HeadingPairs>
  <TitlesOfParts>
    <vt:vector size="53" baseType="lpstr">
      <vt:lpstr>Title &amp; Bullets</vt:lpstr>
      <vt:lpstr>Title &amp; Subtitle</vt:lpstr>
      <vt:lpstr>Office Theme</vt:lpstr>
      <vt:lpstr>Office Theme copy</vt:lpstr>
      <vt:lpstr>1_Title &amp; Bullets</vt:lpstr>
      <vt:lpstr>1_Office Theme</vt:lpstr>
      <vt:lpstr>2_Title &amp; Bullets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Photo - Horizontal</vt:lpstr>
      <vt:lpstr>Photo - Vertical</vt:lpstr>
      <vt:lpstr>Photo - Horizontal Reflection</vt:lpstr>
      <vt:lpstr>Bullets</vt:lpstr>
      <vt:lpstr>Title - Center</vt:lpstr>
      <vt:lpstr>Slide 1</vt:lpstr>
      <vt:lpstr>Liver Allocation Proceeds by “Sickest First” Principle</vt:lpstr>
      <vt:lpstr>Slide 3</vt:lpstr>
      <vt:lpstr>Liver Transplant Waitlist</vt:lpstr>
      <vt:lpstr>Transplant Center Report Card</vt:lpstr>
      <vt:lpstr>Waitlist/Transplants/Deaths by Year</vt:lpstr>
      <vt:lpstr>Slide 7</vt:lpstr>
      <vt:lpstr>The Older Donor European Challenges                                 </vt:lpstr>
      <vt:lpstr>Donor Risk Index</vt:lpstr>
      <vt:lpstr>Slide 10</vt:lpstr>
      <vt:lpstr>Slide 11</vt:lpstr>
      <vt:lpstr>Matching Donors and Recipients</vt:lpstr>
      <vt:lpstr>Slide 13</vt:lpstr>
      <vt:lpstr>Slide 14</vt:lpstr>
      <vt:lpstr>Adam Smith</vt:lpstr>
      <vt:lpstr>Distribution of Liver Transplant Centers</vt:lpstr>
      <vt:lpstr>Slide 17</vt:lpstr>
      <vt:lpstr>Slide 18</vt:lpstr>
      <vt:lpstr>Slide 19</vt:lpstr>
      <vt:lpstr>Methods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“Tragedy of the Commons”</vt:lpstr>
      <vt:lpstr>Proposed Mechanism: Match List Competition</vt:lpstr>
      <vt:lpstr>Slide 30</vt:lpstr>
      <vt:lpstr>Outcome vs. Market Position MC=Monopoly Center, EC=Equal-Competitor,  DC Dominant Competitor, NDC Non-Dominant Competitor</vt:lpstr>
      <vt:lpstr>Competition, Utilization, and MELD</vt:lpstr>
      <vt:lpstr>What Should We Compete For?   </vt:lpstr>
      <vt:lpstr>Acknowledgements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Kajori das</dc:creator>
  <cp:lastModifiedBy>uzwal-p</cp:lastModifiedBy>
  <cp:revision>7</cp:revision>
  <dcterms:modified xsi:type="dcterms:W3CDTF">2015-10-13T14:01:54Z</dcterms:modified>
</cp:coreProperties>
</file>