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62" r:id="rId3"/>
    <p:sldId id="256" r:id="rId4"/>
    <p:sldId id="257" r:id="rId5"/>
    <p:sldId id="258" r:id="rId6"/>
    <p:sldId id="259" r:id="rId7"/>
    <p:sldId id="260"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9/27/2014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9/27/2014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9/27/2014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9/27/2014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9/27/2014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9/27/2014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9/27/2014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9/27/2014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9/27/2014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9/27/2014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9/27/2014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9/27/2014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1217613" y="285750"/>
            <a:ext cx="6556375"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chemeClr val="accent6"/>
                </a:solidFill>
                <a:latin typeface="Stencil" panose="040409050D0802020404" pitchFamily="82" charset="0"/>
              </a:rPr>
              <a:t>OMICS Group</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2000">
                <a:solidFill>
                  <a:srgbClr val="7030A0"/>
                </a:solidFill>
              </a:rPr>
              <a:t>Contact us at: contact.omics@omicsonline.org</a:t>
            </a:r>
          </a:p>
        </p:txBody>
      </p:sp>
      <p:pic>
        <p:nvPicPr>
          <p:cNvPr id="3077" name="Picture 3" descr="C:\Users\rakesh-s\Desktop\indexF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 y="849313"/>
            <a:ext cx="198120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Group International through its Open Access Initiative is committed to make genuine and reliable contributions to the scientific community. OMICS Group hosts over </a:t>
            </a:r>
            <a:r>
              <a:rPr lang="en-US" sz="2200" b="1" dirty="0">
                <a:solidFill>
                  <a:srgbClr val="0070C0"/>
                </a:solidFill>
                <a:latin typeface="Nyala" panose="02000504070300020003" pitchFamily="2" charset="0"/>
              </a:rPr>
              <a:t>400</a:t>
            </a:r>
            <a:r>
              <a:rPr lang="en-US" sz="2200" dirty="0">
                <a:solidFill>
                  <a:srgbClr val="0070C0"/>
                </a:solidFill>
                <a:latin typeface="Nyala" panose="02000504070300020003" pitchFamily="2" charset="0"/>
              </a:rPr>
              <a:t> leading-edge peer reviewed Open Access Journals and organizes over </a:t>
            </a:r>
            <a:r>
              <a:rPr lang="en-US" sz="2200" b="1" dirty="0">
                <a:solidFill>
                  <a:srgbClr val="0070C0"/>
                </a:solidFill>
                <a:latin typeface="Nyala" panose="02000504070300020003" pitchFamily="2" charset="0"/>
              </a:rPr>
              <a:t>300</a:t>
            </a:r>
            <a:r>
              <a:rPr lang="en-US" sz="2200" dirty="0">
                <a:solidFill>
                  <a:srgbClr val="0070C0"/>
                </a:solidFill>
                <a:latin typeface="Nyala" panose="02000504070300020003" pitchFamily="2" charset="0"/>
              </a:rPr>
              <a:t> International Conferences annually all over the world. OMICS Publishing Group journals have over </a:t>
            </a:r>
            <a:r>
              <a:rPr lang="en-US" sz="2200" b="1" dirty="0">
                <a:solidFill>
                  <a:srgbClr val="0070C0"/>
                </a:solidFill>
                <a:latin typeface="Nyala" panose="02000504070300020003" pitchFamily="2" charset="0"/>
              </a:rPr>
              <a:t>3 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a:solidFill>
                  <a:srgbClr val="0070C0"/>
                </a:solidFill>
                <a:latin typeface="Nyala" panose="02000504070300020003" pitchFamily="2" charset="0"/>
              </a:rPr>
              <a:t>30000</a:t>
            </a:r>
            <a:r>
              <a:rPr lang="en-US" sz="2200" dirty="0">
                <a:solidFill>
                  <a:srgbClr val="0070C0"/>
                </a:solidFill>
                <a:latin typeface="Nyala" panose="02000504070300020003" pitchFamily="2" charset="0"/>
              </a:rPr>
              <a:t> eminent personalities that ensure a rapid, quality and quick review process. OMICS Group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spTree>
    <p:extLst>
      <p:ext uri="{BB962C8B-B14F-4D97-AF65-F5344CB8AC3E}">
        <p14:creationId xmlns:p14="http://schemas.microsoft.com/office/powerpoint/2010/main" val="33341236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endParaRPr lang="en-US" dirty="0"/>
          </a:p>
        </p:txBody>
      </p:sp>
      <p:sp>
        <p:nvSpPr>
          <p:cNvPr id="2" name="Title 1"/>
          <p:cNvSpPr>
            <a:spLocks noGrp="1"/>
          </p:cNvSpPr>
          <p:nvPr>
            <p:ph type="title"/>
          </p:nvPr>
        </p:nvSpPr>
        <p:spPr/>
        <p:txBody>
          <a:bodyPr/>
          <a:lstStyle/>
          <a:p>
            <a:pPr>
              <a:defRPr/>
            </a:pPr>
            <a:endParaRPr lang="en-US"/>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Group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p:spPr>
        <p:style>
          <a:lnRef idx="2">
            <a:schemeClr val="accent1"/>
          </a:lnRef>
          <a:fillRef idx="1">
            <a:schemeClr val="lt1"/>
          </a:fillRef>
          <a:effectRef idx="0">
            <a:schemeClr val="accent1"/>
          </a:effectRef>
          <a:fontRef idx="minor">
            <a:schemeClr val="dk1"/>
          </a:fontRef>
        </p:style>
        <p:txBody>
          <a:bodyPr anchor="ctr"/>
          <a:lstStyle/>
          <a:p>
            <a:pPr>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6100713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147097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91000" y="2703316"/>
            <a:ext cx="3810000" cy="461665"/>
          </a:xfrm>
          <a:prstGeom prst="rect">
            <a:avLst/>
          </a:prstGeom>
        </p:spPr>
        <p:txBody>
          <a:bodyPr wrap="square">
            <a:spAutoFit/>
          </a:bodyPr>
          <a:lstStyle/>
          <a:p>
            <a:r>
              <a:rPr lang="de-DE" sz="2400" b="1" dirty="0">
                <a:solidFill>
                  <a:srgbClr val="7030A0"/>
                </a:solidFill>
                <a:latin typeface="Times New Roman" pitchFamily="18" charset="0"/>
                <a:cs typeface="Times New Roman" pitchFamily="18" charset="0"/>
              </a:rPr>
              <a:t>Jeffrey E. </a:t>
            </a:r>
            <a:r>
              <a:rPr lang="de-DE" sz="2400" b="1" dirty="0" smtClean="0">
                <a:solidFill>
                  <a:srgbClr val="7030A0"/>
                </a:solidFill>
                <a:latin typeface="Times New Roman" pitchFamily="18" charset="0"/>
                <a:cs typeface="Times New Roman" pitchFamily="18" charset="0"/>
              </a:rPr>
              <a:t>Jarrett</a:t>
            </a:r>
            <a:endParaRPr lang="en-US" sz="2400" b="1" dirty="0">
              <a:solidFill>
                <a:srgbClr val="7030A0"/>
              </a:solidFill>
              <a:latin typeface="Times New Roman" pitchFamily="18" charset="0"/>
              <a:cs typeface="Times New Roman" pitchFamily="18" charset="0"/>
            </a:endParaRPr>
          </a:p>
        </p:txBody>
      </p:sp>
      <p:sp>
        <p:nvSpPr>
          <p:cNvPr id="6" name="Rectangle 5"/>
          <p:cNvSpPr/>
          <p:nvPr/>
        </p:nvSpPr>
        <p:spPr>
          <a:xfrm>
            <a:off x="4191000" y="3352800"/>
            <a:ext cx="4572000" cy="707886"/>
          </a:xfrm>
          <a:prstGeom prst="rect">
            <a:avLst/>
          </a:prstGeom>
        </p:spPr>
        <p:txBody>
          <a:bodyPr>
            <a:spAutoFit/>
          </a:bodyPr>
          <a:lstStyle/>
          <a:p>
            <a:r>
              <a:rPr lang="en-US" sz="2000" dirty="0" smtClean="0">
                <a:solidFill>
                  <a:srgbClr val="7030A0"/>
                </a:solidFill>
                <a:latin typeface="Times New Roman" pitchFamily="18" charset="0"/>
                <a:cs typeface="Times New Roman" pitchFamily="18" charset="0"/>
              </a:rPr>
              <a:t>Professor of Management Sciences</a:t>
            </a:r>
            <a:r>
              <a:rPr lang="en-US" sz="2000" dirty="0">
                <a:solidFill>
                  <a:srgbClr val="7030A0"/>
                </a:solidFill>
                <a:latin typeface="Times New Roman" pitchFamily="18" charset="0"/>
                <a:cs typeface="Times New Roman" pitchFamily="18" charset="0"/>
              </a:rPr>
              <a:t/>
            </a:r>
            <a:br>
              <a:rPr lang="en-US" sz="2000" dirty="0">
                <a:solidFill>
                  <a:srgbClr val="7030A0"/>
                </a:solidFill>
                <a:latin typeface="Times New Roman" pitchFamily="18" charset="0"/>
                <a:cs typeface="Times New Roman" pitchFamily="18" charset="0"/>
              </a:rPr>
            </a:br>
            <a:r>
              <a:rPr lang="en-US" sz="2000" dirty="0">
                <a:solidFill>
                  <a:srgbClr val="7030A0"/>
                </a:solidFill>
                <a:latin typeface="Times New Roman" pitchFamily="18" charset="0"/>
                <a:cs typeface="Times New Roman" pitchFamily="18" charset="0"/>
              </a:rPr>
              <a:t>USA</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676400"/>
            <a:ext cx="2609850"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7"/>
          <p:cNvPicPr/>
          <p:nvPr/>
        </p:nvPicPr>
        <p:blipFill rotWithShape="1">
          <a:blip r:embed="rId3"/>
          <a:srcRect l="12669" t="15024" r="13726" b="68878"/>
          <a:stretch/>
        </p:blipFill>
        <p:spPr bwMode="auto">
          <a:xfrm>
            <a:off x="0" y="0"/>
            <a:ext cx="9144000" cy="14478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519469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500" y="1841242"/>
            <a:ext cx="8001000" cy="4401205"/>
          </a:xfrm>
          <a:prstGeom prst="rect">
            <a:avLst/>
          </a:prstGeom>
        </p:spPr>
        <p:txBody>
          <a:bodyPr wrap="square">
            <a:spAutoFit/>
          </a:bodyPr>
          <a:lstStyle/>
          <a:p>
            <a:pPr marL="342900" indent="-342900">
              <a:buFont typeface="Wingdings" pitchFamily="2" charset="2"/>
              <a:buChar char="Ø"/>
            </a:pPr>
            <a:r>
              <a:rPr lang="en-US" sz="2000" dirty="0">
                <a:latin typeface="Times New Roman" pitchFamily="18" charset="0"/>
                <a:cs typeface="Times New Roman" pitchFamily="18" charset="0"/>
              </a:rPr>
              <a:t>Jeffrey E. Jarrett is former Chairperson of the Department of Management Science and Professor of Management Science and Finance at the University of Rhode Island.  </a:t>
            </a:r>
            <a:endParaRPr lang="en-US" sz="2000"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a:p>
            <a:pPr marL="342900" indent="-342900">
              <a:buFont typeface="Wingdings" pitchFamily="2" charset="2"/>
              <a:buChar char="Ø"/>
            </a:pPr>
            <a:r>
              <a:rPr lang="en-US" sz="2000" dirty="0">
                <a:latin typeface="Times New Roman" pitchFamily="18" charset="0"/>
                <a:cs typeface="Times New Roman" pitchFamily="18" charset="0"/>
              </a:rPr>
              <a:t>He has published extensively in The Accounting Review, Decision Sciences, Journal of Business Finance and Accounting, Journal of Accounting Research,  Journal of Finance, Management Science, </a:t>
            </a:r>
            <a:r>
              <a:rPr lang="en-US" sz="2000" dirty="0" err="1">
                <a:latin typeface="Times New Roman" pitchFamily="18" charset="0"/>
                <a:cs typeface="Times New Roman" pitchFamily="18" charset="0"/>
              </a:rPr>
              <a:t>OMEGA:The</a:t>
            </a:r>
            <a:r>
              <a:rPr lang="en-US" sz="2000" dirty="0">
                <a:latin typeface="Times New Roman" pitchFamily="18" charset="0"/>
                <a:cs typeface="Times New Roman" pitchFamily="18" charset="0"/>
              </a:rPr>
              <a:t> International Journal of  Management  Science, Journal of Business Forecasting, Statistical Software Newsletter, Journal of Business and Economic Statistics, Journal of the American Statistical Association, Atlantic Economic Journal, Review of Business and Economic Research , Statistics and  Computing. </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 </a:t>
            </a:r>
          </a:p>
          <a:p>
            <a:endParaRPr lang="en-US" sz="2000" dirty="0">
              <a:latin typeface="Times New Roman" pitchFamily="18" charset="0"/>
              <a:cs typeface="Times New Roman" pitchFamily="18" charset="0"/>
            </a:endParaRPr>
          </a:p>
        </p:txBody>
      </p:sp>
      <p:sp>
        <p:nvSpPr>
          <p:cNvPr id="4" name="TextBox 3"/>
          <p:cNvSpPr txBox="1"/>
          <p:nvPr/>
        </p:nvSpPr>
        <p:spPr>
          <a:xfrm>
            <a:off x="771099" y="1410769"/>
            <a:ext cx="4572000" cy="523220"/>
          </a:xfrm>
          <a:prstGeom prst="rect">
            <a:avLst/>
          </a:prstGeom>
          <a:noFill/>
        </p:spPr>
        <p:txBody>
          <a:bodyPr wrap="square" rtlCol="0">
            <a:spAutoFit/>
          </a:bodyPr>
          <a:lstStyle/>
          <a:p>
            <a:r>
              <a:rPr lang="en-US" sz="2800" b="1" dirty="0" smtClean="0">
                <a:solidFill>
                  <a:srgbClr val="0070C0"/>
                </a:solidFill>
                <a:latin typeface="Monotype Corsiva" pitchFamily="66" charset="0"/>
              </a:rPr>
              <a:t>BRIEF BIOGRAPHY  :</a:t>
            </a:r>
            <a:endParaRPr lang="en-US" sz="2800" b="1" dirty="0">
              <a:solidFill>
                <a:srgbClr val="0070C0"/>
              </a:solidFill>
              <a:latin typeface="Monotype Corsiva" pitchFamily="66" charset="0"/>
            </a:endParaRPr>
          </a:p>
        </p:txBody>
      </p:sp>
      <p:pic>
        <p:nvPicPr>
          <p:cNvPr id="6" name="Picture 5"/>
          <p:cNvPicPr/>
          <p:nvPr/>
        </p:nvPicPr>
        <p:blipFill rotWithShape="1">
          <a:blip r:embed="rId2"/>
          <a:srcRect l="12669" t="15024" r="13726" b="68878"/>
          <a:stretch/>
        </p:blipFill>
        <p:spPr bwMode="auto">
          <a:xfrm>
            <a:off x="0" y="0"/>
            <a:ext cx="9144000" cy="12192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865567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2136339"/>
            <a:ext cx="7162800" cy="1421992"/>
          </a:xfrm>
          <a:prstGeom prst="rect">
            <a:avLst/>
          </a:prstGeom>
        </p:spPr>
        <p:txBody>
          <a:bodyPr wrap="square">
            <a:spAutoFit/>
          </a:bodyPr>
          <a:lstStyle/>
          <a:p>
            <a:pPr marL="285750" indent="-285750">
              <a:lnSpc>
                <a:spcPct val="150000"/>
              </a:lnSpc>
              <a:buFont typeface="Wingdings" pitchFamily="2" charset="2"/>
              <a:buChar char="ü"/>
            </a:pPr>
            <a:r>
              <a:rPr lang="en-US" sz="2000" dirty="0">
                <a:latin typeface="Times New Roman" pitchFamily="18" charset="0"/>
                <a:cs typeface="Times New Roman" pitchFamily="18" charset="0"/>
              </a:rPr>
              <a:t>He holds degrees from the University of Michigan and New York University where he studied with W. Edwards Deming, among others.</a:t>
            </a:r>
            <a:endParaRPr lang="en-US" sz="2000" dirty="0">
              <a:latin typeface="Times New Roman" pitchFamily="18" charset="0"/>
              <a:cs typeface="Times New Roman" pitchFamily="18" charset="0"/>
            </a:endParaRPr>
          </a:p>
        </p:txBody>
      </p:sp>
      <p:sp>
        <p:nvSpPr>
          <p:cNvPr id="3" name="TextBox 2"/>
          <p:cNvSpPr txBox="1"/>
          <p:nvPr/>
        </p:nvSpPr>
        <p:spPr>
          <a:xfrm>
            <a:off x="762000" y="1613119"/>
            <a:ext cx="5181600" cy="523220"/>
          </a:xfrm>
          <a:prstGeom prst="rect">
            <a:avLst/>
          </a:prstGeom>
          <a:noFill/>
        </p:spPr>
        <p:txBody>
          <a:bodyPr wrap="square" rtlCol="0">
            <a:spAutoFit/>
          </a:bodyPr>
          <a:lstStyle/>
          <a:p>
            <a:r>
              <a:rPr lang="en-US" sz="2800" b="1" dirty="0" smtClean="0">
                <a:solidFill>
                  <a:srgbClr val="0070C0"/>
                </a:solidFill>
                <a:latin typeface="Monotype Corsiva" pitchFamily="66" charset="0"/>
                <a:cs typeface="Times New Roman" pitchFamily="18" charset="0"/>
              </a:rPr>
              <a:t>EDUCATION:</a:t>
            </a:r>
            <a:endParaRPr lang="en-US" sz="2800" b="1" dirty="0">
              <a:solidFill>
                <a:srgbClr val="0070C0"/>
              </a:solidFill>
              <a:latin typeface="Monotype Corsiva" pitchFamily="66" charset="0"/>
              <a:cs typeface="Times New Roman" pitchFamily="18" charset="0"/>
            </a:endParaRPr>
          </a:p>
        </p:txBody>
      </p:sp>
      <p:pic>
        <p:nvPicPr>
          <p:cNvPr id="5" name="Picture 4"/>
          <p:cNvPicPr/>
          <p:nvPr/>
        </p:nvPicPr>
        <p:blipFill rotWithShape="1">
          <a:blip r:embed="rId2"/>
          <a:srcRect l="12669" t="15024" r="13726" b="68878"/>
          <a:stretch/>
        </p:blipFill>
        <p:spPr bwMode="auto">
          <a:xfrm>
            <a:off x="0" y="0"/>
            <a:ext cx="9144000" cy="12192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9272062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2514600"/>
            <a:ext cx="6629400" cy="3170099"/>
          </a:xfrm>
          <a:prstGeom prst="rect">
            <a:avLst/>
          </a:prstGeom>
        </p:spPr>
        <p:txBody>
          <a:bodyPr wrap="square">
            <a:spAutoFit/>
          </a:bodyPr>
          <a:lstStyle/>
          <a:p>
            <a:pPr marL="342900" indent="-342900">
              <a:lnSpc>
                <a:spcPct val="200000"/>
              </a:lnSpc>
              <a:buFont typeface="Courier New" pitchFamily="49" charset="0"/>
              <a:buChar char="o"/>
            </a:pPr>
            <a:r>
              <a:rPr lang="en-US" sz="2000" dirty="0">
                <a:latin typeface="Times New Roman" pitchFamily="18" charset="0"/>
                <a:cs typeface="Times New Roman" pitchFamily="18" charset="0"/>
              </a:rPr>
              <a:t>Business </a:t>
            </a:r>
            <a:r>
              <a:rPr lang="en-US" sz="2000" dirty="0" smtClean="0">
                <a:latin typeface="Times New Roman" pitchFamily="18" charset="0"/>
                <a:cs typeface="Times New Roman" pitchFamily="18" charset="0"/>
              </a:rPr>
              <a:t>Administration and </a:t>
            </a:r>
            <a:r>
              <a:rPr lang="en-US" sz="2000" dirty="0">
                <a:latin typeface="Times New Roman" pitchFamily="18" charset="0"/>
                <a:cs typeface="Times New Roman" pitchFamily="18" charset="0"/>
              </a:rPr>
              <a:t>Financial </a:t>
            </a:r>
            <a:r>
              <a:rPr lang="en-US" sz="2000" dirty="0" smtClean="0">
                <a:latin typeface="Times New Roman" pitchFamily="18" charset="0"/>
                <a:cs typeface="Times New Roman" pitchFamily="18" charset="0"/>
              </a:rPr>
              <a:t>Economics</a:t>
            </a:r>
          </a:p>
          <a:p>
            <a:pPr marL="342900" indent="-342900">
              <a:lnSpc>
                <a:spcPct val="200000"/>
              </a:lnSpc>
              <a:buFont typeface="Courier New" pitchFamily="49" charset="0"/>
              <a:buChar char="o"/>
            </a:pPr>
            <a:r>
              <a:rPr lang="en-US" sz="2000" dirty="0">
                <a:latin typeface="Times New Roman" pitchFamily="18" charset="0"/>
                <a:cs typeface="Times New Roman" pitchFamily="18" charset="0"/>
              </a:rPr>
              <a:t>Finance Risk </a:t>
            </a:r>
            <a:r>
              <a:rPr lang="en-US" sz="2000" dirty="0" smtClean="0">
                <a:latin typeface="Times New Roman" pitchFamily="18" charset="0"/>
                <a:cs typeface="Times New Roman" pitchFamily="18" charset="0"/>
              </a:rPr>
              <a:t>Management and </a:t>
            </a:r>
            <a:r>
              <a:rPr lang="en-US" sz="2000" dirty="0">
                <a:latin typeface="Times New Roman" pitchFamily="18" charset="0"/>
                <a:cs typeface="Times New Roman" pitchFamily="18" charset="0"/>
              </a:rPr>
              <a:t>Quality </a:t>
            </a:r>
            <a:r>
              <a:rPr lang="en-US" sz="2000" dirty="0" smtClean="0">
                <a:latin typeface="Times New Roman" pitchFamily="18" charset="0"/>
                <a:cs typeface="Times New Roman" pitchFamily="18" charset="0"/>
              </a:rPr>
              <a:t>Management</a:t>
            </a:r>
          </a:p>
          <a:p>
            <a:pPr marL="342900" indent="-342900">
              <a:lnSpc>
                <a:spcPct val="200000"/>
              </a:lnSpc>
              <a:buFont typeface="Courier New" pitchFamily="49" charset="0"/>
              <a:buChar char="o"/>
            </a:pPr>
            <a:r>
              <a:rPr lang="en-US" sz="2000" dirty="0" smtClean="0">
                <a:latin typeface="Times New Roman" pitchFamily="18" charset="0"/>
                <a:cs typeface="Times New Roman" pitchFamily="18" charset="0"/>
              </a:rPr>
              <a:t>Behavioural Economics</a:t>
            </a:r>
          </a:p>
          <a:p>
            <a:pPr marL="342900" indent="-342900">
              <a:lnSpc>
                <a:spcPct val="200000"/>
              </a:lnSpc>
              <a:buFont typeface="Courier New" pitchFamily="49" charset="0"/>
              <a:buChar char="o"/>
            </a:pPr>
            <a:r>
              <a:rPr lang="en-US" sz="2000" dirty="0">
                <a:latin typeface="Times New Roman" pitchFamily="18" charset="0"/>
                <a:cs typeface="Times New Roman" pitchFamily="18" charset="0"/>
              </a:rPr>
              <a:t>Financial </a:t>
            </a:r>
            <a:r>
              <a:rPr lang="en-US" sz="2000" dirty="0" smtClean="0">
                <a:latin typeface="Times New Roman" pitchFamily="18" charset="0"/>
                <a:cs typeface="Times New Roman" pitchFamily="18" charset="0"/>
              </a:rPr>
              <a:t>Economics</a:t>
            </a:r>
          </a:p>
          <a:p>
            <a:pPr marL="342900" indent="-342900">
              <a:lnSpc>
                <a:spcPct val="200000"/>
              </a:lnSpc>
              <a:buFont typeface="Courier New" pitchFamily="49" charset="0"/>
              <a:buChar char="o"/>
            </a:pPr>
            <a:r>
              <a:rPr lang="en-US" sz="2000" dirty="0" smtClean="0">
                <a:latin typeface="Times New Roman" pitchFamily="18" charset="0"/>
                <a:cs typeface="Times New Roman" pitchFamily="18" charset="0"/>
              </a:rPr>
              <a:t>Philosophy</a:t>
            </a:r>
            <a:endParaRPr lang="en-US" sz="2000" dirty="0">
              <a:latin typeface="Times New Roman" pitchFamily="18" charset="0"/>
              <a:cs typeface="Times New Roman" pitchFamily="18" charset="0"/>
            </a:endParaRPr>
          </a:p>
        </p:txBody>
      </p:sp>
      <p:sp>
        <p:nvSpPr>
          <p:cNvPr id="3" name="TextBox 2"/>
          <p:cNvSpPr txBox="1"/>
          <p:nvPr/>
        </p:nvSpPr>
        <p:spPr>
          <a:xfrm>
            <a:off x="457200" y="2052935"/>
            <a:ext cx="3429000" cy="461665"/>
          </a:xfrm>
          <a:prstGeom prst="rect">
            <a:avLst/>
          </a:prstGeom>
          <a:noFill/>
        </p:spPr>
        <p:txBody>
          <a:bodyPr wrap="square" rtlCol="0">
            <a:spAutoFit/>
          </a:bodyPr>
          <a:lstStyle/>
          <a:p>
            <a:r>
              <a:rPr lang="en-US" sz="2400" b="1" dirty="0" smtClean="0">
                <a:solidFill>
                  <a:srgbClr val="0070C0"/>
                </a:solidFill>
                <a:latin typeface="Monotype Corsiva" pitchFamily="66" charset="0"/>
              </a:rPr>
              <a:t>RESEARCH INTERESTS :</a:t>
            </a:r>
            <a:endParaRPr lang="en-US" sz="2400" b="1" dirty="0">
              <a:solidFill>
                <a:srgbClr val="0070C0"/>
              </a:solidFill>
              <a:latin typeface="Monotype Corsiva" pitchFamily="66" charset="0"/>
            </a:endParaRPr>
          </a:p>
        </p:txBody>
      </p:sp>
      <p:pic>
        <p:nvPicPr>
          <p:cNvPr id="6" name="Picture 5"/>
          <p:cNvPicPr/>
          <p:nvPr/>
        </p:nvPicPr>
        <p:blipFill rotWithShape="1">
          <a:blip r:embed="rId2"/>
          <a:srcRect l="12669" t="15024" r="13726" b="68878"/>
          <a:stretch/>
        </p:blipFill>
        <p:spPr bwMode="auto">
          <a:xfrm>
            <a:off x="0" y="0"/>
            <a:ext cx="9144000" cy="12192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6984331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130434"/>
            <a:ext cx="5638800" cy="523220"/>
          </a:xfrm>
          <a:prstGeom prst="rect">
            <a:avLst/>
          </a:prstGeom>
          <a:noFill/>
        </p:spPr>
        <p:txBody>
          <a:bodyPr wrap="square" rtlCol="0">
            <a:spAutoFit/>
          </a:bodyPr>
          <a:lstStyle/>
          <a:p>
            <a:r>
              <a:rPr lang="en-US" sz="2800" b="1" dirty="0" smtClean="0">
                <a:solidFill>
                  <a:srgbClr val="0070C0"/>
                </a:solidFill>
                <a:latin typeface="Monotype Corsiva" pitchFamily="66" charset="0"/>
              </a:rPr>
              <a:t>ACHIEVEMENTS:</a:t>
            </a:r>
            <a:endParaRPr lang="en-US" sz="2800" b="1" dirty="0">
              <a:solidFill>
                <a:srgbClr val="0070C0"/>
              </a:solidFill>
              <a:latin typeface="Monotype Corsiva" pitchFamily="66" charset="0"/>
            </a:endParaRPr>
          </a:p>
        </p:txBody>
      </p:sp>
      <p:sp>
        <p:nvSpPr>
          <p:cNvPr id="3" name="Rectangle 2"/>
          <p:cNvSpPr/>
          <p:nvPr/>
        </p:nvSpPr>
        <p:spPr>
          <a:xfrm>
            <a:off x="649406" y="1600200"/>
            <a:ext cx="8382000" cy="2862322"/>
          </a:xfrm>
          <a:prstGeom prst="rect">
            <a:avLst/>
          </a:prstGeom>
        </p:spPr>
        <p:txBody>
          <a:bodyPr wrap="square">
            <a:spAutoFit/>
          </a:bodyPr>
          <a:lstStyle/>
          <a:p>
            <a:pPr marL="285750" indent="-285750">
              <a:buFont typeface="Arial" pitchFamily="34" charset="0"/>
              <a:buChar char="•"/>
            </a:pPr>
            <a:r>
              <a:rPr lang="en-US" dirty="0">
                <a:latin typeface="Times New Roman" pitchFamily="18" charset="0"/>
                <a:cs typeface="Times New Roman" pitchFamily="18" charset="0"/>
              </a:rPr>
              <a:t>He has published extensively </a:t>
            </a:r>
            <a:r>
              <a:rPr lang="en-US" dirty="0" smtClean="0">
                <a:latin typeface="Times New Roman" pitchFamily="18" charset="0"/>
                <a:cs typeface="Times New Roman" pitchFamily="18" charset="0"/>
              </a:rPr>
              <a:t>in Journal </a:t>
            </a:r>
            <a:r>
              <a:rPr lang="en-US" dirty="0">
                <a:latin typeface="Times New Roman" pitchFamily="18" charset="0"/>
                <a:cs typeface="Times New Roman" pitchFamily="18" charset="0"/>
              </a:rPr>
              <a:t>of Research  in Economics and International Finance,  Financial Engineering and  Japanese Markets, Economic and Financial Modelling, International Journal of Business and Economics, and the International Journal of Forecasting Journal of Applied Statistics, International Journal of Empirical Research, International Journal of Business and Economics, Computational Statistics and Data Analysis, </a:t>
            </a:r>
            <a:r>
              <a:rPr lang="en-US" dirty="0" smtClean="0">
                <a:latin typeface="Times New Roman" pitchFamily="18" charset="0"/>
                <a:cs typeface="Times New Roman" pitchFamily="18" charset="0"/>
              </a:rPr>
              <a:t>Communications </a:t>
            </a:r>
            <a:r>
              <a:rPr lang="en-US" dirty="0">
                <a:latin typeface="Times New Roman" pitchFamily="18" charset="0"/>
                <a:cs typeface="Times New Roman" pitchFamily="18" charset="0"/>
              </a:rPr>
              <a:t>in Statistics, International Journal of Economics and Management Engineering and Applied Economics among others. </a:t>
            </a:r>
          </a:p>
          <a:p>
            <a:pPr marL="285750" indent="-285750">
              <a:buFont typeface="Arial" pitchFamily="34" charset="0"/>
              <a:buChar char="•"/>
            </a:pPr>
            <a:endParaRPr lang="en-US" dirty="0">
              <a:latin typeface="Times New Roman" pitchFamily="18" charset="0"/>
              <a:cs typeface="Times New Roman" pitchFamily="18" charset="0"/>
            </a:endParaRPr>
          </a:p>
          <a:p>
            <a:pPr marL="285750" indent="-285750">
              <a:buFont typeface="Arial" pitchFamily="34" charset="0"/>
              <a:buChar char="•"/>
            </a:pPr>
            <a:r>
              <a:rPr lang="en-US" dirty="0">
                <a:latin typeface="Times New Roman" pitchFamily="18" charset="0"/>
                <a:cs typeface="Times New Roman" pitchFamily="18" charset="0"/>
              </a:rPr>
              <a:t>Further, he presented many research and summary papers at international and national conferences</a:t>
            </a:r>
            <a:endParaRPr lang="en-US" dirty="0">
              <a:latin typeface="Times New Roman" pitchFamily="18" charset="0"/>
              <a:cs typeface="Times New Roman" pitchFamily="18" charset="0"/>
            </a:endParaRPr>
          </a:p>
        </p:txBody>
      </p:sp>
      <p:pic>
        <p:nvPicPr>
          <p:cNvPr id="5" name="Picture 4"/>
          <p:cNvPicPr/>
          <p:nvPr/>
        </p:nvPicPr>
        <p:blipFill rotWithShape="1">
          <a:blip r:embed="rId2"/>
          <a:srcRect l="12669" t="15024" r="13726" b="68878"/>
          <a:stretch/>
        </p:blipFill>
        <p:spPr bwMode="auto">
          <a:xfrm>
            <a:off x="0" y="0"/>
            <a:ext cx="9144000" cy="12192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760506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endParaRPr lang="en-US"/>
          </a:p>
        </p:txBody>
      </p:sp>
      <p:sp>
        <p:nvSpPr>
          <p:cNvPr id="2" name="Title 1"/>
          <p:cNvSpPr>
            <a:spLocks noGrp="1"/>
          </p:cNvSpPr>
          <p:nvPr>
            <p:ph type="title"/>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Business and Economics</a:t>
            </a:r>
            <a:r>
              <a:rPr lang="en-US" dirty="0"/>
              <a:t/>
            </a:r>
            <a:br>
              <a:rPr lang="en-US" dirty="0"/>
            </a:br>
            <a:r>
              <a:rPr lang="en-US" dirty="0"/>
              <a:t>Related </a:t>
            </a:r>
            <a:r>
              <a:rPr lang="en-US" dirty="0" smtClean="0"/>
              <a:t>Journals</a:t>
            </a:r>
            <a:endParaRPr lang="en-US" dirty="0"/>
          </a:p>
        </p:txBody>
      </p:sp>
      <p:sp>
        <p:nvSpPr>
          <p:cNvPr id="7" name="Vertical Scroll 6"/>
          <p:cNvSpPr/>
          <p:nvPr/>
        </p:nvSpPr>
        <p:spPr>
          <a:xfrm>
            <a:off x="-47625" y="1471613"/>
            <a:ext cx="6940882" cy="5486400"/>
          </a:xfrm>
          <a:prstGeom prst="verticalScroll">
            <a:avLst/>
          </a:prstGeom>
        </p:spPr>
        <p:style>
          <a:lnRef idx="1">
            <a:schemeClr val="accent1"/>
          </a:lnRef>
          <a:fillRef idx="2">
            <a:schemeClr val="accent1"/>
          </a:fillRef>
          <a:effectRef idx="1">
            <a:schemeClr val="accent1"/>
          </a:effectRef>
          <a:fontRef idx="minor">
            <a:schemeClr val="dk1"/>
          </a:fontRef>
        </p:style>
        <p:txBody>
          <a:bodyPr anchor="ctr"/>
          <a:lstStyle/>
          <a:p>
            <a:pPr marL="342900" indent="-342900">
              <a:buBlip>
                <a:blip r:embed="rId3"/>
              </a:buBlip>
              <a:defRPr/>
            </a:pPr>
            <a:r>
              <a:rPr lang="en-US" sz="2000" u="sng" dirty="0">
                <a:solidFill>
                  <a:schemeClr val="accent3">
                    <a:lumMod val="75000"/>
                  </a:schemeClr>
                </a:solidFill>
              </a:rPr>
              <a:t>Arabian Journal of Business and Management Review</a:t>
            </a:r>
            <a:r>
              <a:rPr lang="en-US" sz="2000" dirty="0"/>
              <a:t> </a:t>
            </a:r>
          </a:p>
          <a:p>
            <a:pPr marL="342900" indent="-342900">
              <a:buBlip>
                <a:blip r:embed="rId3"/>
              </a:buBlip>
              <a:defRPr/>
            </a:pPr>
            <a:r>
              <a:rPr lang="en-US" sz="2000" u="sng" dirty="0">
                <a:solidFill>
                  <a:schemeClr val="accent3">
                    <a:lumMod val="75000"/>
                  </a:schemeClr>
                </a:solidFill>
              </a:rPr>
              <a:t>Business and Economics Journal</a:t>
            </a:r>
            <a:r>
              <a:rPr lang="en-US" sz="2000" dirty="0"/>
              <a:t> </a:t>
            </a:r>
          </a:p>
          <a:p>
            <a:pPr marL="342900" indent="-342900">
              <a:buBlip>
                <a:blip r:embed="rId3"/>
              </a:buBlip>
              <a:defRPr/>
            </a:pPr>
            <a:r>
              <a:rPr lang="en-US" sz="2000" u="sng" dirty="0">
                <a:solidFill>
                  <a:schemeClr val="accent3">
                    <a:lumMod val="75000"/>
                  </a:schemeClr>
                </a:solidFill>
              </a:rPr>
              <a:t>International Journal of Economics and Management Sciences</a:t>
            </a:r>
          </a:p>
          <a:p>
            <a:pPr marL="342900" indent="-342900">
              <a:buBlip>
                <a:blip r:embed="rId3"/>
              </a:buBlip>
              <a:defRPr/>
            </a:pPr>
            <a:r>
              <a:rPr lang="en-US" sz="2000" u="sng" dirty="0">
                <a:solidFill>
                  <a:schemeClr val="accent3">
                    <a:lumMod val="75000"/>
                  </a:schemeClr>
                </a:solidFill>
              </a:rPr>
              <a:t>Journal of Public Affairs</a:t>
            </a:r>
            <a:endParaRPr lang="en-US" sz="2000" u="sng" dirty="0">
              <a:solidFill>
                <a:schemeClr val="accent3">
                  <a:lumMod val="75000"/>
                </a:schemeClr>
              </a:solidFill>
              <a:latin typeface="Estrangelo Edessa" panose="03080600000000000000" pitchFamily="66" charset="0"/>
              <a:cs typeface="Estrangelo Edessa" panose="03080600000000000000" pitchFamily="66" charset="0"/>
            </a:endParaRPr>
          </a:p>
          <a:p>
            <a:pPr>
              <a:defRPr/>
            </a:pPr>
            <a:r>
              <a:rPr lang="en-US" sz="2000" dirty="0" smtClean="0"/>
              <a:t> </a:t>
            </a:r>
            <a:endParaRPr lang="en-US" sz="2000" dirty="0">
              <a:solidFill>
                <a:schemeClr val="bg2">
                  <a:lumMod val="50000"/>
                </a:schemeClr>
              </a:solidFill>
              <a:latin typeface="Estrangelo Edessa" panose="03080600000000000000" pitchFamily="66" charset="0"/>
              <a:cs typeface="Estrangelo Edessa" panose="03080600000000000000" pitchFamily="66" charset="0"/>
            </a:endParaRPr>
          </a:p>
        </p:txBody>
      </p:sp>
    </p:spTree>
    <p:extLst>
      <p:ext uri="{BB962C8B-B14F-4D97-AF65-F5344CB8AC3E}">
        <p14:creationId xmlns:p14="http://schemas.microsoft.com/office/powerpoint/2010/main" val="23290275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1125940"/>
            <a:ext cx="8229600" cy="3429000"/>
          </a:xfrm>
          <a:prstGeom prst="horizontalScroll">
            <a:avLst/>
          </a:prstGeom>
        </p:spPr>
        <p:style>
          <a:lnRef idx="1">
            <a:schemeClr val="accent1"/>
          </a:lnRef>
          <a:fillRef idx="2">
            <a:schemeClr val="accent1"/>
          </a:fillRef>
          <a:effectRef idx="1">
            <a:schemeClr val="accent1"/>
          </a:effectRef>
          <a:fontRef idx="minor">
            <a:schemeClr val="dk1"/>
          </a:fontRef>
        </p:style>
        <p:txBody>
          <a:bodyPr anchor="ctr"/>
          <a:lstStyle/>
          <a:p>
            <a:pPr marL="342900" indent="-342900">
              <a:buFont typeface="Wingdings" pitchFamily="2" charset="2"/>
              <a:buChar char="ü"/>
            </a:pPr>
            <a:r>
              <a:rPr lang="en-US" sz="2400" dirty="0"/>
              <a:t>International conference on Business, Economics and Management</a:t>
            </a:r>
          </a:p>
          <a:p>
            <a:pPr marL="342900" indent="-342900">
              <a:buFont typeface="Wingdings" pitchFamily="2" charset="2"/>
              <a:buChar char="ü"/>
              <a:defRPr/>
            </a:pPr>
            <a:r>
              <a:rPr lang="en-US" sz="2400"/>
              <a:t>International Conference on Advertising and Marketing Expo</a:t>
            </a:r>
          </a:p>
          <a:p>
            <a:pPr>
              <a:defRPr/>
            </a:pPr>
            <a:endParaRPr lang="en-US" sz="2200" dirty="0">
              <a:latin typeface="Footlight MT Light" panose="0204060206030A020304" pitchFamily="18" charset="0"/>
            </a:endParaRP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t>Business and Economics</a:t>
            </a:r>
            <a:r>
              <a:rPr lang="en-US" sz="3600" dirty="0"/>
              <a:t/>
            </a:r>
            <a:br>
              <a:rPr lang="en-US" sz="3600" dirty="0"/>
            </a:br>
            <a:r>
              <a:rPr lang="en-US" sz="3600" dirty="0"/>
              <a:t>Related Conferences</a:t>
            </a:r>
          </a:p>
        </p:txBody>
      </p:sp>
    </p:spTree>
    <p:extLst>
      <p:ext uri="{BB962C8B-B14F-4D97-AF65-F5344CB8AC3E}">
        <p14:creationId xmlns:p14="http://schemas.microsoft.com/office/powerpoint/2010/main" val="177002413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TotalTime>
  <Words>564</Words>
  <Application>Microsoft Office PowerPoint</Application>
  <PresentationFormat>On-screen Show (4:3)</PresentationFormat>
  <Paragraphs>41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Concourse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Remya</dc:creator>
  <cp:lastModifiedBy>Anil Kumar Vangala</cp:lastModifiedBy>
  <cp:revision>10</cp:revision>
  <dcterms:created xsi:type="dcterms:W3CDTF">2006-08-16T00:00:00Z</dcterms:created>
  <dcterms:modified xsi:type="dcterms:W3CDTF">2014-09-27T12:44:23Z</dcterms:modified>
</cp:coreProperties>
</file>