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19" r:id="rId2"/>
    <p:sldId id="320" r:id="rId3"/>
    <p:sldId id="321" r:id="rId4"/>
    <p:sldId id="257" r:id="rId5"/>
    <p:sldId id="259" r:id="rId6"/>
    <p:sldId id="258" r:id="rId7"/>
    <p:sldId id="312" r:id="rId8"/>
    <p:sldId id="260" r:id="rId9"/>
    <p:sldId id="261" r:id="rId10"/>
    <p:sldId id="314" r:id="rId11"/>
    <p:sldId id="316" r:id="rId12"/>
    <p:sldId id="318" r:id="rId13"/>
    <p:sldId id="322" r:id="rId14"/>
    <p:sldId id="323" r:id="rId15"/>
    <p:sldId id="324" r:id="rId16"/>
    <p:sldId id="32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10/9/2014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525762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41128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45598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556795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056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97EF42-4468-45B4-839B-0223E8CED2DD}" type="datetimeFigureOut">
              <a:rPr lang="en-US" smtClean="0"/>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451333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97EF42-4468-45B4-839B-0223E8CED2DD}" type="datetimeFigureOut">
              <a:rPr lang="en-US" smtClean="0"/>
              <a:t>10/9/2014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868668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97EF42-4468-45B4-839B-0223E8CED2DD}" type="datetimeFigureOut">
              <a:rPr lang="en-US" smtClean="0"/>
              <a:t>10/9/2014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247204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10/9/2014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4281039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309788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521920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7EF42-4468-45B4-839B-0223E8CED2DD}" type="datetimeFigureOut">
              <a:rPr lang="en-US" smtClean="0"/>
              <a:t>10/9/2014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25245-6EC2-4710-A17C-F03DBAEE8AC6}" type="slidenum">
              <a:rPr lang="en-US" smtClean="0"/>
              <a:t>‹#›</a:t>
            </a:fld>
            <a:endParaRPr lang="en-US"/>
          </a:p>
        </p:txBody>
      </p:sp>
    </p:spTree>
    <p:extLst>
      <p:ext uri="{BB962C8B-B14F-4D97-AF65-F5344CB8AC3E}">
        <p14:creationId xmlns:p14="http://schemas.microsoft.com/office/powerpoint/2010/main" val="2372672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omicsonline.com/open-access/business-and-economics-journal.php" TargetMode="Externa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http://www.omicsonline.com/open-access/arabian-journal-business-management-review.php" TargetMode="External"/><Relationship Id="rId4" Type="http://schemas.openxmlformats.org/officeDocument/2006/relationships/hyperlink" Target="http://www.omicsgroup.org/journals/accounting-marketing.php"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2122443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type="body" idx="1"/>
          </p:nvPr>
        </p:nvSpPr>
        <p:spPr>
          <a:xfrm>
            <a:off x="381000" y="990600"/>
            <a:ext cx="8229600" cy="4525963"/>
          </a:xfrm>
        </p:spPr>
        <p:txBody>
          <a:bodyPr>
            <a:normAutofit/>
          </a:bodyPr>
          <a:lstStyle/>
          <a:p>
            <a:pPr>
              <a:lnSpc>
                <a:spcPct val="150000"/>
              </a:lnSpc>
            </a:pPr>
            <a:r>
              <a:rPr lang="en-US" sz="2200" b="1" dirty="0" smtClean="0">
                <a:latin typeface="Times New Roman" pitchFamily="18" charset="0"/>
                <a:cs typeface="Times New Roman" pitchFamily="18" charset="0"/>
              </a:rPr>
              <a:t>Commercial Law: </a:t>
            </a:r>
            <a:r>
              <a:rPr lang="en-US" sz="2200" dirty="0" smtClean="0">
                <a:latin typeface="Times New Roman" pitchFamily="18" charset="0"/>
                <a:cs typeface="Times New Roman" pitchFamily="18" charset="0"/>
              </a:rPr>
              <a:t>It is a </a:t>
            </a:r>
            <a:r>
              <a:rPr lang="en-US" sz="2200" dirty="0">
                <a:latin typeface="Times New Roman" pitchFamily="18" charset="0"/>
                <a:cs typeface="Times New Roman" pitchFamily="18" charset="0"/>
              </a:rPr>
              <a:t>very detailed and well-established body of rules that evolved over a very long period of time applies to commercial transactions. The need to regulate trade and commerce and resolve business disputes helped shape the creation of law and courts. The Code of Hammurabi dates back to about 1772 BC for example, and contains provisions that relate, among other matters, to shipping costs and dealings between merchants and brokers</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a:p>
            <a:pPr>
              <a:lnSpc>
                <a:spcPct val="150000"/>
              </a:lnSpc>
            </a:pP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24781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body" idx="1"/>
          </p:nvPr>
        </p:nvSpPr>
        <p:spPr>
          <a:xfrm>
            <a:off x="304800" y="152400"/>
            <a:ext cx="8458200" cy="4648200"/>
          </a:xfrm>
        </p:spPr>
        <p:txBody>
          <a:bodyPr>
            <a:normAutofit fontScale="70000" lnSpcReduction="20000"/>
          </a:bodyPr>
          <a:lstStyle/>
          <a:p>
            <a:pPr marL="0" indent="0">
              <a:lnSpc>
                <a:spcPct val="150000"/>
              </a:lnSpc>
              <a:buNone/>
            </a:pPr>
            <a:endParaRPr lang="en-US" sz="2200" b="1" dirty="0" smtClean="0">
              <a:latin typeface="Times New Roman" pitchFamily="18" charset="0"/>
              <a:cs typeface="Times New Roman" pitchFamily="18" charset="0"/>
            </a:endParaRPr>
          </a:p>
          <a:p>
            <a:pPr marL="0" indent="0">
              <a:lnSpc>
                <a:spcPct val="150000"/>
              </a:lnSpc>
              <a:buNone/>
            </a:pPr>
            <a:r>
              <a:rPr lang="en-US" sz="3100" b="1" dirty="0" smtClean="0">
                <a:latin typeface="Times New Roman" pitchFamily="18" charset="0"/>
                <a:cs typeface="Times New Roman" pitchFamily="18" charset="0"/>
              </a:rPr>
              <a:t>Finance Management</a:t>
            </a:r>
          </a:p>
          <a:p>
            <a:pPr marL="0" indent="0">
              <a:lnSpc>
                <a:spcPct val="150000"/>
              </a:lnSpc>
              <a:buNone/>
            </a:pPr>
            <a:endParaRPr lang="en-US" sz="2200" b="1" dirty="0">
              <a:latin typeface="Times New Roman" pitchFamily="18" charset="0"/>
              <a:cs typeface="Times New Roman" pitchFamily="18" charset="0"/>
            </a:endParaRPr>
          </a:p>
          <a:p>
            <a:pPr marL="0" indent="0">
              <a:lnSpc>
                <a:spcPct val="150000"/>
              </a:lnSpc>
              <a:buNone/>
            </a:pPr>
            <a:endParaRPr lang="en-US" sz="2200" b="1" dirty="0">
              <a:latin typeface="Times New Roman" pitchFamily="18" charset="0"/>
              <a:cs typeface="Times New Roman" pitchFamily="18" charset="0"/>
            </a:endParaRPr>
          </a:p>
          <a:p>
            <a:pPr marL="400050" indent="-400050">
              <a:lnSpc>
                <a:spcPct val="150000"/>
              </a:lnSpc>
            </a:pPr>
            <a:r>
              <a:rPr lang="en-US" sz="3100" dirty="0">
                <a:latin typeface="Times New Roman" pitchFamily="18" charset="0"/>
                <a:cs typeface="Times New Roman" pitchFamily="18" charset="0"/>
              </a:rPr>
              <a:t>Finance is a field that deals with the allocation of assets and liabilities over time under conditions of certainty and uncertainty. Finance also applies and uses the theories of economics at some level. Finance can also be defined as the science of money management. A key point in finance is the time value of money, which states that purchasing power of one unit of currency can vary over time. </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19151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type="body" idx="1"/>
          </p:nvPr>
        </p:nvSpPr>
        <p:spPr>
          <a:xfrm>
            <a:off x="304800" y="228600"/>
            <a:ext cx="8686800" cy="6477000"/>
          </a:xfrm>
        </p:spPr>
        <p:txBody>
          <a:bodyPr>
            <a:noAutofit/>
          </a:bodyPr>
          <a:lstStyle/>
          <a:p>
            <a:pPr marL="0" indent="0">
              <a:lnSpc>
                <a:spcPct val="150000"/>
              </a:lnSpc>
              <a:buNone/>
            </a:pPr>
            <a:endParaRPr lang="en-US" sz="2400" dirty="0" smtClean="0">
              <a:latin typeface="Times New Roman" pitchFamily="18" charset="0"/>
              <a:cs typeface="Times New Roman" pitchFamily="18" charset="0"/>
            </a:endParaRPr>
          </a:p>
          <a:p>
            <a:pPr>
              <a:lnSpc>
                <a:spcPct val="150000"/>
              </a:lnSpc>
            </a:pPr>
            <a:r>
              <a:rPr lang="en-US" sz="2400" dirty="0" smtClean="0">
                <a:latin typeface="Times New Roman" pitchFamily="18" charset="0"/>
                <a:cs typeface="Times New Roman" pitchFamily="18" charset="0"/>
              </a:rPr>
              <a:t>Finance </a:t>
            </a:r>
            <a:r>
              <a:rPr lang="en-US" sz="2400" dirty="0">
                <a:latin typeface="Times New Roman" pitchFamily="18" charset="0"/>
                <a:cs typeface="Times New Roman" pitchFamily="18" charset="0"/>
              </a:rPr>
              <a:t>aims to price assets based on their risk level and their expected rate of return. Finance can be broken into three different sub-categories: public finance, corporate finance and personal finance</a:t>
            </a:r>
            <a:r>
              <a:rPr lang="en-US" sz="1800" dirty="0">
                <a:latin typeface="Times New Roman" pitchFamily="18" charset="0"/>
                <a:cs typeface="Times New Roman" pitchFamily="18" charset="0"/>
              </a:rPr>
              <a:t>.</a:t>
            </a:r>
          </a:p>
          <a:p>
            <a:pPr marL="0" indent="0">
              <a:lnSpc>
                <a:spcPct val="150000"/>
              </a:lnSpc>
              <a:buNone/>
            </a:pPr>
            <a:endParaRPr lang="en-US" sz="2200" i="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743756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Business &amp; Financial Affairs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dirty="0">
                <a:hlinkClick r:id="rId3" tooltip="Business and Economics Journal"/>
              </a:rPr>
              <a:t>Business and </a:t>
            </a:r>
            <a:r>
              <a:rPr lang="en-IN" sz="2000" dirty="0" smtClean="0">
                <a:hlinkClick r:id="rId3" tooltip="Business and Economics Journal"/>
              </a:rPr>
              <a:t>Economics Journal</a:t>
            </a:r>
            <a:endParaRPr lang="en-IN" sz="2000" dirty="0" smtClean="0"/>
          </a:p>
          <a:p>
            <a:pPr marL="342900" indent="-342900">
              <a:buFont typeface="Wingdings" panose="05000000000000000000" pitchFamily="2" charset="2"/>
              <a:buChar char="Ø"/>
              <a:defRPr/>
            </a:pPr>
            <a:r>
              <a:rPr lang="en-IN" sz="2000" dirty="0" smtClean="0"/>
              <a:t> </a:t>
            </a:r>
            <a:r>
              <a:rPr lang="en-IN" sz="2000" dirty="0">
                <a:hlinkClick r:id="rId4" tooltip="Accounting &amp; Marketing"/>
              </a:rPr>
              <a:t>Accounting &amp; Marketing</a:t>
            </a:r>
            <a:endParaRPr lang="en-US" sz="2000" dirty="0" smtClean="0">
              <a:solidFill>
                <a:schemeClr val="bg2">
                  <a:lumMod val="50000"/>
                </a:schemeClr>
              </a:solidFill>
            </a:endParaRPr>
          </a:p>
          <a:p>
            <a:pPr marL="342900" indent="-342900">
              <a:buFont typeface="Wingdings" panose="05000000000000000000" pitchFamily="2" charset="2"/>
              <a:buChar char="Ø"/>
              <a:defRPr/>
            </a:pPr>
            <a:r>
              <a:rPr lang="en-IN" sz="2000" dirty="0">
                <a:hlinkClick r:id="rId5" tooltip="Arabian Journal Business and Management Review"/>
              </a:rPr>
              <a:t>Arabian Journal of Business and Management Review</a:t>
            </a:r>
            <a:r>
              <a:rPr lang="en-IN" sz="2000" i="1" dirty="0"/>
              <a:t> </a:t>
            </a: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pic>
        <p:nvPicPr>
          <p:cNvPr id="15367" name="Picture 8" descr="C:\Users\rakesh-s\Desktop\gocr-header.jpg"/>
          <p:cNvPicPr>
            <a:picLocks noChangeAspect="1" noChangeArrowheads="1"/>
          </p:cNvPicPr>
          <p:nvPr/>
        </p:nvPicPr>
        <p:blipFill>
          <a:blip r:embed="rId6">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5689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sz="2400" dirty="0"/>
              <a:t>2nd International Conference </a:t>
            </a:r>
            <a:r>
              <a:rPr lang="en-IN" sz="2400" dirty="0" smtClean="0"/>
              <a:t>on Business </a:t>
            </a:r>
            <a:r>
              <a:rPr lang="en-IN" sz="2400" dirty="0"/>
              <a:t>Economics and </a:t>
            </a:r>
            <a:r>
              <a:rPr lang="en-IN" sz="2400" dirty="0" smtClean="0"/>
              <a:t>Management</a:t>
            </a: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smtClean="0"/>
              <a:t>Business &amp; Financial Affairs</a:t>
            </a:r>
          </a:p>
          <a:p>
            <a:pPr algn="ctr">
              <a:defRPr/>
            </a:pPr>
            <a:r>
              <a:rPr lang="en-US" sz="3600" dirty="0" smtClean="0"/>
              <a:t>Related </a:t>
            </a:r>
            <a:r>
              <a:rPr lang="en-US" sz="3600" dirty="0"/>
              <a:t>Conferences</a:t>
            </a:r>
          </a:p>
        </p:txBody>
      </p:sp>
    </p:spTree>
    <p:extLst>
      <p:ext uri="{BB962C8B-B14F-4D97-AF65-F5344CB8AC3E}">
        <p14:creationId xmlns:p14="http://schemas.microsoft.com/office/powerpoint/2010/main" val="881892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18328146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6894" y="2743200"/>
            <a:ext cx="2557110" cy="707886"/>
          </a:xfrm>
          <a:prstGeom prst="rect">
            <a:avLst/>
          </a:prstGeom>
        </p:spPr>
        <p:txBody>
          <a:bodyPr wrap="none">
            <a:spAutoFit/>
          </a:bodyPr>
          <a:lstStyle/>
          <a:p>
            <a:r>
              <a:rPr lang="en-US" sz="4000" b="1" dirty="0" smtClean="0">
                <a:latin typeface="Monotype Corsiva" pitchFamily="66" charset="0"/>
              </a:rPr>
              <a:t>Thank You..!</a:t>
            </a:r>
            <a:endParaRPr lang="en-US" sz="4000" b="1" dirty="0">
              <a:latin typeface="Monotype Corsiva" pitchFamily="66" charset="0"/>
            </a:endParaRPr>
          </a:p>
        </p:txBody>
      </p:sp>
    </p:spTree>
    <p:extLst>
      <p:ext uri="{BB962C8B-B14F-4D97-AF65-F5344CB8AC3E}">
        <p14:creationId xmlns:p14="http://schemas.microsoft.com/office/powerpoint/2010/main" val="1711247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6116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143000"/>
            <a:ext cx="6629400" cy="3347070"/>
          </a:xfrm>
          <a:prstGeom prst="rect">
            <a:avLst/>
          </a:prstGeom>
        </p:spPr>
        <p:txBody>
          <a:bodyPr wrap="square">
            <a:spAutoFit/>
          </a:bodyPr>
          <a:lstStyle/>
          <a:p>
            <a:pPr>
              <a:lnSpc>
                <a:spcPct val="150000"/>
              </a:lnSpc>
            </a:pPr>
            <a:r>
              <a:rPr lang="en-US" sz="2600" b="1" dirty="0" smtClean="0">
                <a:latin typeface="Times New Roman" pitchFamily="18" charset="0"/>
                <a:cs typeface="Times New Roman" pitchFamily="18" charset="0"/>
              </a:rPr>
              <a:t>Dr. </a:t>
            </a:r>
            <a:r>
              <a:rPr lang="en-US" sz="2600" b="1" dirty="0">
                <a:latin typeface="Times New Roman" pitchFamily="18" charset="0"/>
                <a:cs typeface="Times New Roman" pitchFamily="18" charset="0"/>
              </a:rPr>
              <a:t>Jeffrey Jarrett </a:t>
            </a:r>
            <a:r>
              <a:rPr lang="en-US" sz="2600" b="1" dirty="0" smtClean="0">
                <a:latin typeface="Times New Roman" pitchFamily="18" charset="0"/>
                <a:cs typeface="Times New Roman" pitchFamily="18" charset="0"/>
              </a:rPr>
              <a:t>                </a:t>
            </a:r>
          </a:p>
          <a:p>
            <a:pPr>
              <a:lnSpc>
                <a:spcPct val="150000"/>
              </a:lnSpc>
            </a:pPr>
            <a:r>
              <a:rPr lang="en-US" sz="2300" dirty="0">
                <a:latin typeface="Times New Roman" pitchFamily="18" charset="0"/>
                <a:cs typeface="Times New Roman" pitchFamily="18" charset="0"/>
              </a:rPr>
              <a:t>Professor</a:t>
            </a:r>
          </a:p>
          <a:p>
            <a:pPr>
              <a:lnSpc>
                <a:spcPct val="150000"/>
              </a:lnSpc>
            </a:pPr>
            <a:r>
              <a:rPr lang="en-US" sz="2300" dirty="0">
                <a:latin typeface="Times New Roman" pitchFamily="18" charset="0"/>
                <a:cs typeface="Times New Roman" pitchFamily="18" charset="0"/>
              </a:rPr>
              <a:t>Department of Management Science</a:t>
            </a:r>
          </a:p>
          <a:p>
            <a:pPr>
              <a:lnSpc>
                <a:spcPct val="150000"/>
              </a:lnSpc>
            </a:pPr>
            <a:r>
              <a:rPr lang="en-US" sz="2300" dirty="0">
                <a:latin typeface="Times New Roman" pitchFamily="18" charset="0"/>
                <a:cs typeface="Times New Roman" pitchFamily="18" charset="0"/>
              </a:rPr>
              <a:t>University of Rhode Island, USA</a:t>
            </a:r>
          </a:p>
          <a:p>
            <a:pPr>
              <a:lnSpc>
                <a:spcPct val="150000"/>
              </a:lnSpc>
            </a:pPr>
            <a:r>
              <a:rPr lang="en-US" sz="2300" dirty="0">
                <a:latin typeface="Times New Roman" pitchFamily="18" charset="0"/>
                <a:cs typeface="Times New Roman" pitchFamily="18" charset="0"/>
              </a:rPr>
              <a:t>Tel. </a:t>
            </a:r>
            <a:r>
              <a:rPr lang="en-US" sz="2300" dirty="0" smtClean="0">
                <a:latin typeface="Times New Roman" pitchFamily="18" charset="0"/>
                <a:cs typeface="Times New Roman" pitchFamily="18" charset="0"/>
              </a:rPr>
              <a:t>1-401-874-4169</a:t>
            </a:r>
          </a:p>
          <a:p>
            <a:pPr>
              <a:lnSpc>
                <a:spcPct val="150000"/>
              </a:lnSpc>
            </a:pPr>
            <a:r>
              <a:rPr lang="en-US" sz="2300" dirty="0" smtClean="0">
                <a:latin typeface="Times New Roman" pitchFamily="18" charset="0"/>
                <a:cs typeface="Times New Roman" pitchFamily="18" charset="0"/>
              </a:rPr>
              <a:t>USA</a:t>
            </a:r>
            <a:endParaRPr lang="en-US" sz="2300" dirty="0">
              <a:latin typeface="Times New Roman" pitchFamily="18" charset="0"/>
              <a:cs typeface="Times New Roman" pitchFamily="18" charset="0"/>
            </a:endParaRPr>
          </a:p>
        </p:txBody>
      </p:sp>
      <p:sp>
        <p:nvSpPr>
          <p:cNvPr id="5" name="Rectangle 4"/>
          <p:cNvSpPr/>
          <p:nvPr/>
        </p:nvSpPr>
        <p:spPr>
          <a:xfrm>
            <a:off x="2535497" y="269557"/>
            <a:ext cx="4011034" cy="523220"/>
          </a:xfrm>
          <a:prstGeom prst="rect">
            <a:avLst/>
          </a:prstGeom>
        </p:spPr>
        <p:txBody>
          <a:bodyPr wrap="none">
            <a:spAutoFit/>
          </a:bodyPr>
          <a:lstStyle/>
          <a:p>
            <a:pPr algn="ctr"/>
            <a:r>
              <a:rPr lang="en-US" sz="2800" b="1" dirty="0" smtClean="0">
                <a:latin typeface="Times New Roman" pitchFamily="18" charset="0"/>
                <a:cs typeface="Times New Roman" pitchFamily="18" charset="0"/>
              </a:rPr>
              <a:t>Editorial Board Member</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1" y="990600"/>
            <a:ext cx="14478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descr="C:\Users\Hemalal\Desktop\EB ppt\logo-prin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4038600"/>
            <a:ext cx="2133600" cy="10515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67441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6200" y="1066800"/>
            <a:ext cx="8763000" cy="4602029"/>
          </a:xfrm>
          <a:prstGeom prst="rect">
            <a:avLst/>
          </a:prstGeom>
        </p:spPr>
        <p:txBody>
          <a:bodyPr wrap="square">
            <a:spAutoFit/>
          </a:bodyPr>
          <a:lstStyle/>
          <a:p>
            <a:pPr marL="342900" indent="-342900" algn="just">
              <a:lnSpc>
                <a:spcPct val="150000"/>
              </a:lnSpc>
              <a:buFont typeface="Arial" pitchFamily="34" charset="0"/>
              <a:buChar char="•"/>
            </a:pPr>
            <a:r>
              <a:rPr lang="en-US" sz="2200" dirty="0">
                <a:latin typeface="Times New Roman" pitchFamily="18" charset="0"/>
                <a:cs typeface="Times New Roman" pitchFamily="18" charset="0"/>
              </a:rPr>
              <a:t>Jeffrey Jarrett is a Professor of Management Science, University of Rhode Island, 1971 to present, Chairperson, 1983-1989. Visiting Professor, Boston University Overseas Programs, 1977-1978. Economist and Statistician, Social Security Administration, Office of Research and Statistics. </a:t>
            </a:r>
            <a:endParaRPr lang="en-US" sz="2200" dirty="0" smtClean="0">
              <a:latin typeface="Times New Roman" pitchFamily="18" charset="0"/>
              <a:cs typeface="Times New Roman" pitchFamily="18" charset="0"/>
            </a:endParaRPr>
          </a:p>
          <a:p>
            <a:pPr marL="342900" indent="-342900" algn="just">
              <a:lnSpc>
                <a:spcPct val="150000"/>
              </a:lnSpc>
              <a:buFont typeface="Arial" pitchFamily="34" charset="0"/>
              <a:buChar char="•"/>
            </a:pPr>
            <a:r>
              <a:rPr lang="en-US" sz="2200" dirty="0" smtClean="0">
                <a:latin typeface="Times New Roman" pitchFamily="18" charset="0"/>
                <a:cs typeface="Times New Roman" pitchFamily="18" charset="0"/>
              </a:rPr>
              <a:t>Consultant </a:t>
            </a:r>
            <a:r>
              <a:rPr lang="en-US" sz="2200" dirty="0">
                <a:latin typeface="Times New Roman" pitchFamily="18" charset="0"/>
                <a:cs typeface="Times New Roman" pitchFamily="18" charset="0"/>
              </a:rPr>
              <a:t>to Social Security Administration, American Petroleum Institute, National Ocean Industries Association, Michigan Bell Telephone Company, </a:t>
            </a:r>
            <a:r>
              <a:rPr lang="en-US" sz="2200" dirty="0" err="1">
                <a:latin typeface="Times New Roman" pitchFamily="18" charset="0"/>
                <a:cs typeface="Times New Roman" pitchFamily="18" charset="0"/>
              </a:rPr>
              <a:t>Abt</a:t>
            </a:r>
            <a:r>
              <a:rPr lang="en-US" sz="2200" dirty="0">
                <a:latin typeface="Times New Roman" pitchFamily="18" charset="0"/>
                <a:cs typeface="Times New Roman" pitchFamily="18" charset="0"/>
              </a:rPr>
              <a:t> Associates, Ohio Savings and Loan League, Federal Paperboard, Inc., </a:t>
            </a:r>
            <a:endParaRPr lang="en-US" sz="2200" dirty="0" smtClean="0">
              <a:latin typeface="Times New Roman" pitchFamily="18" charset="0"/>
              <a:cs typeface="Times New Roman" pitchFamily="18" charset="0"/>
            </a:endParaRPr>
          </a:p>
        </p:txBody>
      </p:sp>
      <p:sp>
        <p:nvSpPr>
          <p:cNvPr id="6" name="Rectangle 5"/>
          <p:cNvSpPr/>
          <p:nvPr/>
        </p:nvSpPr>
        <p:spPr>
          <a:xfrm>
            <a:off x="297718" y="504333"/>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67657"/>
            <a:ext cx="8534400" cy="2062872"/>
          </a:xfrm>
          <a:prstGeom prst="rect">
            <a:avLst/>
          </a:prstGeom>
        </p:spPr>
        <p:txBody>
          <a:bodyPr wrap="square">
            <a:spAutoFit/>
          </a:bodyPr>
          <a:lstStyle/>
          <a:p>
            <a:pPr algn="just">
              <a:lnSpc>
                <a:spcPct val="150000"/>
              </a:lnSpc>
            </a:pPr>
            <a:r>
              <a:rPr lang="en-US" sz="2200" dirty="0">
                <a:latin typeface="Times New Roman" pitchFamily="18" charset="0"/>
                <a:cs typeface="Times New Roman" pitchFamily="18" charset="0"/>
              </a:rPr>
              <a:t>Eastern Utilities, RI State Health Planning Council, New England Telephone, Apple Memorial Pro-gram in Community Pharmacy Management, URI Academy for Quality, URI Foundation, and expert witness at Rhode Island Public Utilities Commission.</a:t>
            </a:r>
          </a:p>
        </p:txBody>
      </p:sp>
    </p:spTree>
    <p:extLst>
      <p:ext uri="{BB962C8B-B14F-4D97-AF65-F5344CB8AC3E}">
        <p14:creationId xmlns:p14="http://schemas.microsoft.com/office/powerpoint/2010/main" val="1134011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2743200" cy="609600"/>
          </a:xfrm>
          <a:noFill/>
        </p:spPr>
        <p:txBody>
          <a:bodyPr vert="horz" lIns="91440" tIns="45720" rIns="91440" bIns="45720" rtlCol="0" anchor="ctr">
            <a:normAutofit/>
          </a:bodyPr>
          <a:lstStyle/>
          <a:p>
            <a:r>
              <a:rPr lang="en-US" sz="2400" b="1" dirty="0">
                <a:solidFill>
                  <a:srgbClr val="FF0000"/>
                </a:solidFill>
                <a:latin typeface="Times New Roman" pitchFamily="18" charset="0"/>
                <a:cs typeface="Times New Roman" pitchFamily="18" charset="0"/>
              </a:rPr>
              <a:t>Research Interests</a:t>
            </a:r>
          </a:p>
        </p:txBody>
      </p:sp>
      <p:sp>
        <p:nvSpPr>
          <p:cNvPr id="3" name="Content Placeholder 2"/>
          <p:cNvSpPr>
            <a:spLocks noGrp="1"/>
          </p:cNvSpPr>
          <p:nvPr>
            <p:ph idx="1"/>
          </p:nvPr>
        </p:nvSpPr>
        <p:spPr>
          <a:xfrm>
            <a:off x="381000" y="1447800"/>
            <a:ext cx="8229600" cy="3714863"/>
          </a:xfrm>
        </p:spPr>
        <p:txBody>
          <a:bodyPr wrap="square">
            <a:spAutoFit/>
          </a:bodyPr>
          <a:lstStyle/>
          <a:p>
            <a:pPr marL="347663" indent="-347663" algn="just">
              <a:lnSpc>
                <a:spcPct val="150000"/>
              </a:lnSpc>
            </a:pPr>
            <a:r>
              <a:rPr lang="en-US" sz="2200" dirty="0" smtClean="0">
                <a:latin typeface="Times New Roman" pitchFamily="18" charset="0"/>
                <a:cs typeface="Times New Roman" pitchFamily="18" charset="0"/>
              </a:rPr>
              <a:t>His  </a:t>
            </a:r>
            <a:r>
              <a:rPr lang="en-US" sz="2200" dirty="0">
                <a:latin typeface="Times New Roman" pitchFamily="18" charset="0"/>
                <a:cs typeface="Times New Roman" pitchFamily="18" charset="0"/>
              </a:rPr>
              <a:t>current research interests include the use of multivariate quality control methods in supply chain management, health care applications and the like. Also, I have published in the areas of forecasting business and economic data for a variety of purposes</a:t>
            </a:r>
            <a:r>
              <a:rPr lang="en-US" sz="2200" dirty="0" smtClean="0">
                <a:latin typeface="Times New Roman" pitchFamily="18" charset="0"/>
                <a:cs typeface="Times New Roman" pitchFamily="18" charset="0"/>
              </a:rPr>
              <a:t>.</a:t>
            </a:r>
          </a:p>
          <a:p>
            <a:pPr marL="347663" indent="-347663" algn="just">
              <a:lnSpc>
                <a:spcPct val="150000"/>
              </a:lnSpc>
            </a:pP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These includes the comparison of the information content in financial markets. These include finding the </a:t>
            </a:r>
            <a:r>
              <a:rPr lang="en-US" sz="2200" dirty="0" err="1">
                <a:latin typeface="Times New Roman" pitchFamily="18" charset="0"/>
                <a:cs typeface="Times New Roman" pitchFamily="18" charset="0"/>
              </a:rPr>
              <a:t>cointegreation</a:t>
            </a:r>
            <a:r>
              <a:rPr lang="en-US" sz="2200" dirty="0">
                <a:latin typeface="Times New Roman" pitchFamily="18" charset="0"/>
                <a:cs typeface="Times New Roman" pitchFamily="18" charset="0"/>
              </a:rPr>
              <a:t> of international and global financial markets</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
        <p:nvSpPr>
          <p:cNvPr id="4" name="Rectangle 3"/>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spTree>
    <p:extLst>
      <p:ext uri="{BB962C8B-B14F-4D97-AF65-F5344CB8AC3E}">
        <p14:creationId xmlns:p14="http://schemas.microsoft.com/office/powerpoint/2010/main" val="2391109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457200"/>
            <a:ext cx="8610600" cy="1047210"/>
          </a:xfrm>
          <a:prstGeom prst="rect">
            <a:avLst/>
          </a:prstGeom>
        </p:spPr>
        <p:txBody>
          <a:bodyPr vert="horz" wrap="square" lIns="91440" tIns="45720" rIns="91440" bIns="45720" rtlCol="0">
            <a:spAutoFit/>
          </a:bodyPr>
          <a:lstStyle/>
          <a:p>
            <a:pPr marL="347663" indent="-347663" algn="just">
              <a:lnSpc>
                <a:spcPct val="150000"/>
              </a:lnSpc>
            </a:pPr>
            <a:r>
              <a:rPr lang="en-US" sz="2200" dirty="0">
                <a:latin typeface="Times New Roman" pitchFamily="18" charset="0"/>
                <a:cs typeface="Times New Roman" pitchFamily="18" charset="0"/>
              </a:rPr>
              <a:t>Last as a correlated area of study, I have explored the ease and ability of forecasting with various computer software.</a:t>
            </a:r>
          </a:p>
        </p:txBody>
      </p:sp>
    </p:spTree>
    <p:extLst>
      <p:ext uri="{BB962C8B-B14F-4D97-AF65-F5344CB8AC3E}">
        <p14:creationId xmlns:p14="http://schemas.microsoft.com/office/powerpoint/2010/main" val="967252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999"/>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81000" y="1066800"/>
            <a:ext cx="8077200" cy="1615827"/>
          </a:xfrm>
          <a:prstGeom prst="rect">
            <a:avLst/>
          </a:prstGeom>
        </p:spPr>
        <p:txBody>
          <a:bodyPr wrap="square">
            <a:spAutoFit/>
          </a:bodyPr>
          <a:lstStyle/>
          <a:p>
            <a:pPr marL="342900" indent="-342900" algn="just">
              <a:lnSpc>
                <a:spcPct val="150000"/>
              </a:lnSpc>
              <a:buFont typeface="Arial" pitchFamily="34" charset="0"/>
              <a:buChar char="•"/>
            </a:pPr>
            <a:r>
              <a:rPr lang="en-US" sz="2200" dirty="0">
                <a:latin typeface="Times New Roman" pitchFamily="18" charset="0"/>
                <a:cs typeface="Times New Roman" pitchFamily="18" charset="0"/>
              </a:rPr>
              <a:t> Jeffrey Jarrett </a:t>
            </a:r>
            <a:r>
              <a:rPr lang="en-US" sz="2200" dirty="0" smtClean="0">
                <a:latin typeface="Times New Roman" pitchFamily="18" charset="0"/>
                <a:cs typeface="Times New Roman" pitchFamily="18" charset="0"/>
              </a:rPr>
              <a:t>(</a:t>
            </a:r>
            <a:r>
              <a:rPr lang="en-US" sz="2200" dirty="0">
                <a:latin typeface="Times New Roman" pitchFamily="18" charset="0"/>
                <a:cs typeface="Times New Roman" pitchFamily="18" charset="0"/>
              </a:rPr>
              <a:t>2012</a:t>
            </a:r>
            <a:r>
              <a:rPr lang="en-US" sz="2200" dirty="0" smtClean="0">
                <a:latin typeface="Times New Roman" pitchFamily="18" charset="0"/>
                <a:cs typeface="Times New Roman" pitchFamily="18" charset="0"/>
              </a:rPr>
              <a:t>) and </a:t>
            </a:r>
            <a:r>
              <a:rPr lang="en-US" sz="2200" dirty="0">
                <a:latin typeface="Times New Roman" pitchFamily="18" charset="0"/>
                <a:cs typeface="Times New Roman" pitchFamily="18" charset="0"/>
              </a:rPr>
              <a:t>how to use vector autoregressive models for quality control: the guideline and </a:t>
            </a:r>
            <a:r>
              <a:rPr lang="en-US" sz="2200" dirty="0" smtClean="0">
                <a:latin typeface="Times New Roman" pitchFamily="18" charset="0"/>
                <a:cs typeface="Times New Roman" pitchFamily="18" charset="0"/>
              </a:rPr>
              <a:t>procedures Xia </a:t>
            </a:r>
            <a:r>
              <a:rPr lang="en-US" sz="2200" dirty="0">
                <a:latin typeface="Times New Roman" pitchFamily="18" charset="0"/>
                <a:cs typeface="Times New Roman" pitchFamily="18" charset="0"/>
              </a:rPr>
              <a:t>Pan, </a:t>
            </a:r>
            <a:r>
              <a:rPr lang="en-US" sz="2200" dirty="0" smtClean="0">
                <a:latin typeface="Times New Roman" pitchFamily="18" charset="0"/>
                <a:cs typeface="Times New Roman" pitchFamily="18" charset="0"/>
              </a:rPr>
              <a:t>Quality </a:t>
            </a:r>
            <a:r>
              <a:rPr lang="en-US" sz="2200" dirty="0">
                <a:latin typeface="Times New Roman" pitchFamily="18" charset="0"/>
                <a:cs typeface="Times New Roman" pitchFamily="18" charset="0"/>
              </a:rPr>
              <a:t>and </a:t>
            </a:r>
            <a:r>
              <a:rPr lang="en-US" sz="2200" dirty="0" smtClean="0">
                <a:latin typeface="Times New Roman" pitchFamily="18" charset="0"/>
                <a:cs typeface="Times New Roman" pitchFamily="18" charset="0"/>
              </a:rPr>
              <a:t>Quantity, 46(3</a:t>
            </a:r>
            <a:r>
              <a:rPr lang="en-US" sz="2200" dirty="0">
                <a:latin typeface="Times New Roman" pitchFamily="18" charset="0"/>
                <a:cs typeface="Times New Roman" pitchFamily="18" charset="0"/>
              </a:rPr>
              <a:t>):935-948. · 0.76 Impact Factor </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999"/>
            <a:ext cx="3733800" cy="609601"/>
          </a:xfrm>
          <a:prstGeom prst="rect">
            <a:avLst/>
          </a:prstGeom>
          <a:solidFill>
            <a:schemeClr val="accent3">
              <a:lumMod val="60000"/>
              <a:lumOff val="40000"/>
            </a:schemeClr>
          </a:solidFill>
        </p:spPr>
        <p:txBody>
          <a:bodyPr vert="horz" lIns="91440" tIns="45720" rIns="91440" bIns="45720" rtlCol="0" anchor="ctr">
            <a:norm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Business Management</a:t>
            </a: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228600" y="1143000"/>
            <a:ext cx="8763000" cy="5813899"/>
          </a:xfrm>
          <a:prstGeom prst="rect">
            <a:avLst/>
          </a:prstGeom>
        </p:spPr>
        <p:txBody>
          <a:bodyPr vert="horz" wrap="square" lIns="91440" tIns="45720" rIns="91440" bIns="45720" rtlCol="0">
            <a:spAutoFit/>
          </a:bodyPr>
          <a:lstStyle/>
          <a:p>
            <a:pPr marL="347663" indent="-347663" algn="just">
              <a:lnSpc>
                <a:spcPct val="150000"/>
              </a:lnSpc>
              <a:spcBef>
                <a:spcPct val="20000"/>
              </a:spcBef>
              <a:buFont typeface="Arial" pitchFamily="34" charset="0"/>
              <a:buChar char="•"/>
            </a:pPr>
            <a:r>
              <a:rPr lang="en-US" sz="2200" dirty="0">
                <a:latin typeface="Times New Roman" pitchFamily="18" charset="0"/>
                <a:cs typeface="Times New Roman" pitchFamily="18" charset="0"/>
              </a:rPr>
              <a:t>A business, also known as an enterprise or a firm, is an organization involved in the trade of goods, services, or both to </a:t>
            </a:r>
            <a:r>
              <a:rPr lang="en-US" sz="2200" dirty="0" smtClean="0">
                <a:latin typeface="Times New Roman" pitchFamily="18" charset="0"/>
                <a:cs typeface="Times New Roman" pitchFamily="18" charset="0"/>
              </a:rPr>
              <a:t>consumers. Businesses </a:t>
            </a:r>
            <a:r>
              <a:rPr lang="en-US" sz="2200" dirty="0">
                <a:latin typeface="Times New Roman" pitchFamily="18" charset="0"/>
                <a:cs typeface="Times New Roman" pitchFamily="18" charset="0"/>
              </a:rPr>
              <a:t>are prevalent in capitalist economies, where most of them are privately owned and provide goods and services to customers in exchange for other goods, services, or money. Businesses may also be not-for-profit or state-owned. A business owned by multiple individuals may be referred to as a company</a:t>
            </a:r>
            <a:r>
              <a:rPr lang="en-US" sz="2200" dirty="0" smtClean="0">
                <a:latin typeface="Times New Roman" pitchFamily="18" charset="0"/>
                <a:cs typeface="Times New Roman" pitchFamily="18" charset="0"/>
              </a:rPr>
              <a:t>.</a:t>
            </a:r>
          </a:p>
          <a:p>
            <a:pPr marL="347663" indent="-347663" algn="just">
              <a:lnSpc>
                <a:spcPct val="150000"/>
              </a:lnSpc>
              <a:spcBef>
                <a:spcPct val="20000"/>
              </a:spcBef>
              <a:buFont typeface="Arial" pitchFamily="34" charset="0"/>
              <a:buChar char="•"/>
            </a:pPr>
            <a:r>
              <a:rPr lang="en-US" sz="2200" dirty="0">
                <a:latin typeface="Times New Roman" pitchFamily="18" charset="0"/>
                <a:cs typeface="Times New Roman" pitchFamily="18" charset="0"/>
              </a:rPr>
              <a:t>The efficient and effective operation of a business, and study of this subject, is called management. The major branches of management are financial management, marketing </a:t>
            </a:r>
            <a:r>
              <a:rPr lang="en-US" sz="2200" dirty="0" smtClean="0">
                <a:latin typeface="Times New Roman" pitchFamily="18" charset="0"/>
                <a:cs typeface="Times New Roman" pitchFamily="18" charset="0"/>
              </a:rPr>
              <a:t>management etc.</a:t>
            </a:r>
          </a:p>
          <a:p>
            <a:pPr algn="just">
              <a:lnSpc>
                <a:spcPct val="150000"/>
              </a:lnSpc>
              <a:spcBef>
                <a:spcPct val="20000"/>
              </a:spcBef>
            </a:pP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154250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TotalTime>
  <Words>906</Words>
  <Application>Microsoft Office PowerPoint</Application>
  <PresentationFormat>On-screen Show (4:3)</PresentationFormat>
  <Paragraphs>52</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Research Interests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Hemalal Rathod</cp:lastModifiedBy>
  <cp:revision>42</cp:revision>
  <dcterms:created xsi:type="dcterms:W3CDTF">2014-10-01T07:08:05Z</dcterms:created>
  <dcterms:modified xsi:type="dcterms:W3CDTF">2014-10-09T10:04:16Z</dcterms:modified>
</cp:coreProperties>
</file>