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257" r:id="rId4"/>
    <p:sldId id="258" r:id="rId5"/>
    <p:sldId id="262" r:id="rId6"/>
    <p:sldId id="263" r:id="rId7"/>
    <p:sldId id="267" r:id="rId8"/>
    <p:sldId id="272" r:id="rId9"/>
    <p:sldId id="273" r:id="rId10"/>
    <p:sldId id="266" r:id="rId11"/>
    <p:sldId id="268" r:id="rId12"/>
    <p:sldId id="274" r:id="rId13"/>
    <p:sldId id="271" r:id="rId14"/>
    <p:sldId id="277" r:id="rId15"/>
    <p:sldId id="27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1B328A2-DC05-4CA2-AE5A-C42A7A548F32}" type="datetimeFigureOut">
              <a:rPr lang="en-US" smtClean="0"/>
              <a:t>10/13/2015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56490D3-A4C6-4B2F-9BD2-3C5053958DA9}"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328A2-DC05-4CA2-AE5A-C42A7A548F32}"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490D3-A4C6-4B2F-9BD2-3C5053958D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328A2-DC05-4CA2-AE5A-C42A7A548F32}"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490D3-A4C6-4B2F-9BD2-3C5053958DA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B328A2-DC05-4CA2-AE5A-C42A7A548F32}"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490D3-A4C6-4B2F-9BD2-3C5053958DA9}"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1B328A2-DC05-4CA2-AE5A-C42A7A548F32}" type="datetimeFigureOut">
              <a:rPr lang="en-US" smtClean="0"/>
              <a:t>10/13/2015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56490D3-A4C6-4B2F-9BD2-3C5053958DA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B328A2-DC05-4CA2-AE5A-C42A7A548F32}"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6490D3-A4C6-4B2F-9BD2-3C5053958DA9}"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1B328A2-DC05-4CA2-AE5A-C42A7A548F32}" type="datetimeFigureOut">
              <a:rPr lang="en-US" smtClean="0"/>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6490D3-A4C6-4B2F-9BD2-3C5053958DA9}"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B328A2-DC05-4CA2-AE5A-C42A7A548F32}" type="datetimeFigureOut">
              <a:rPr lang="en-US" smtClean="0"/>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6490D3-A4C6-4B2F-9BD2-3C5053958DA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328A2-DC05-4CA2-AE5A-C42A7A548F32}"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6490D3-A4C6-4B2F-9BD2-3C5053958D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B328A2-DC05-4CA2-AE5A-C42A7A548F32}"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6490D3-A4C6-4B2F-9BD2-3C5053958DA9}"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B328A2-DC05-4CA2-AE5A-C42A7A548F32}" type="datetimeFigureOut">
              <a:rPr lang="en-US" smtClean="0"/>
              <a:t>10/13/2015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56490D3-A4C6-4B2F-9BD2-3C5053958DA9}"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1B328A2-DC05-4CA2-AE5A-C42A7A548F32}" type="datetimeFigureOut">
              <a:rPr lang="en-US" smtClean="0"/>
              <a:t>10/13/2015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56490D3-A4C6-4B2F-9BD2-3C5053958DA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onferenceseries.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a:t>
            </a:r>
            <a:r>
              <a:rPr lang="en-IN" sz="2000" dirty="0" smtClean="0">
                <a:solidFill>
                  <a:schemeClr val="bg2">
                    <a:lumMod val="10000"/>
                  </a:schemeClr>
                </a:solidFill>
                <a:latin typeface="Centaur" panose="02030504050205020304" pitchFamily="18" charset="0"/>
              </a:rPr>
              <a:t>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283365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t>Research Interests:</a:t>
            </a:r>
            <a:r>
              <a:rPr lang="en-US" i="1" dirty="0" smtClean="0"/>
              <a:t/>
            </a:r>
            <a:br>
              <a:rPr lang="en-US" i="1" dirty="0" smtClean="0"/>
            </a:br>
            <a:endParaRPr lang="en-US" dirty="0"/>
          </a:p>
        </p:txBody>
      </p:sp>
      <p:sp>
        <p:nvSpPr>
          <p:cNvPr id="3" name="Content Placeholder 2"/>
          <p:cNvSpPr>
            <a:spLocks noGrp="1"/>
          </p:cNvSpPr>
          <p:nvPr>
            <p:ph sz="quarter" idx="1"/>
          </p:nvPr>
        </p:nvSpPr>
        <p:spPr/>
        <p:txBody>
          <a:bodyPr>
            <a:noAutofit/>
          </a:bodyPr>
          <a:lstStyle/>
          <a:p>
            <a:r>
              <a:rPr lang="en-US" sz="2800" dirty="0" smtClean="0"/>
              <a:t>relational and social aggression</a:t>
            </a:r>
            <a:endParaRPr lang="en-US" sz="2800" dirty="0"/>
          </a:p>
          <a:p>
            <a:r>
              <a:rPr lang="en-US" sz="2800" dirty="0" smtClean="0"/>
              <a:t>bullying</a:t>
            </a:r>
          </a:p>
          <a:p>
            <a:r>
              <a:rPr lang="en-US" sz="2800" dirty="0"/>
              <a:t>c</a:t>
            </a:r>
            <a:r>
              <a:rPr lang="en-US" sz="2800" dirty="0" smtClean="0"/>
              <a:t>ognitive and moral development</a:t>
            </a:r>
          </a:p>
          <a:p>
            <a:endParaRPr lang="en-US" sz="2800" dirty="0" smtClean="0"/>
          </a:p>
          <a:p>
            <a:pPr>
              <a:buNone/>
            </a:pP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Publications</a:t>
            </a:r>
            <a:r>
              <a:rPr lang="en-US" sz="3600" dirty="0" smtClean="0"/>
              <a:t/>
            </a:r>
            <a:br>
              <a:rPr lang="en-US" sz="3600" dirty="0" smtClean="0"/>
            </a:br>
            <a:endParaRPr lang="en-US" dirty="0"/>
          </a:p>
        </p:txBody>
      </p:sp>
      <p:sp>
        <p:nvSpPr>
          <p:cNvPr id="3" name="Content Placeholder 2"/>
          <p:cNvSpPr>
            <a:spLocks noGrp="1"/>
          </p:cNvSpPr>
          <p:nvPr>
            <p:ph sz="quarter" idx="1"/>
          </p:nvPr>
        </p:nvSpPr>
        <p:spPr>
          <a:xfrm>
            <a:off x="457200" y="1066800"/>
            <a:ext cx="8229600" cy="4525963"/>
          </a:xfrm>
        </p:spPr>
        <p:txBody>
          <a:bodyPr>
            <a:noAutofit/>
          </a:bodyPr>
          <a:lstStyle/>
          <a:p>
            <a:r>
              <a:rPr lang="en-US" dirty="0" smtClean="0"/>
              <a:t>Crothers</a:t>
            </a:r>
            <a:r>
              <a:rPr lang="en-US" dirty="0"/>
              <a:t>, L. M., </a:t>
            </a:r>
            <a:r>
              <a:rPr lang="en-US" b="1" dirty="0" err="1"/>
              <a:t>Kolbert</a:t>
            </a:r>
            <a:r>
              <a:rPr lang="en-US" dirty="0"/>
              <a:t>, J. B., </a:t>
            </a:r>
            <a:r>
              <a:rPr lang="en-US" dirty="0" err="1"/>
              <a:t>Kanyongo</a:t>
            </a:r>
            <a:r>
              <a:rPr lang="en-US" dirty="0"/>
              <a:t>, G. Y., Field, J. E., &amp; Schmitt, A. J. (2014). </a:t>
            </a:r>
            <a:r>
              <a:rPr lang="en-US" dirty="0" smtClean="0"/>
              <a:t>Relational </a:t>
            </a:r>
            <a:r>
              <a:rPr lang="en-US" dirty="0"/>
              <a:t>and social aggression and reflective processing in a university </a:t>
            </a:r>
            <a:r>
              <a:rPr lang="en-US" dirty="0" smtClean="0"/>
              <a:t>sample</a:t>
            </a:r>
            <a:r>
              <a:rPr lang="en-US" dirty="0"/>
              <a:t>. </a:t>
            </a:r>
            <a:r>
              <a:rPr lang="en-US" i="1" dirty="0"/>
              <a:t>Journal of Aggression, Maltreatment, and Trauma, 23</a:t>
            </a:r>
            <a:r>
              <a:rPr lang="en-US" dirty="0"/>
              <a:t>(6), 670-681</a:t>
            </a:r>
            <a:r>
              <a:rPr lang="en-US" i="1" dirty="0"/>
              <a:t>. </a:t>
            </a:r>
            <a:endParaRPr lang="en-US" dirty="0"/>
          </a:p>
          <a:p>
            <a:r>
              <a:rPr lang="en-US" b="1" dirty="0" err="1" smtClean="0"/>
              <a:t>Kolbert</a:t>
            </a:r>
            <a:r>
              <a:rPr lang="en-US" dirty="0"/>
              <a:t>, J. B., Schultz, D., &amp; Crothers, L. M. (2014). Bullying prevention and </a:t>
            </a:r>
            <a:r>
              <a:rPr lang="en-US" dirty="0" smtClean="0"/>
              <a:t>the </a:t>
            </a:r>
            <a:r>
              <a:rPr lang="en-US" dirty="0"/>
              <a:t>parent involvement model. </a:t>
            </a:r>
            <a:r>
              <a:rPr lang="en-US" i="1" dirty="0"/>
              <a:t>Journal of School Counseling</a:t>
            </a:r>
            <a:r>
              <a:rPr lang="en-US" dirty="0"/>
              <a:t>, </a:t>
            </a:r>
            <a:r>
              <a:rPr lang="en-US" i="1" dirty="0"/>
              <a:t>12</a:t>
            </a:r>
            <a:r>
              <a:rPr lang="en-US" dirty="0"/>
              <a:t>(7).</a:t>
            </a:r>
          </a:p>
          <a:p>
            <a:r>
              <a:rPr lang="en-US" dirty="0" smtClean="0"/>
              <a:t>Clinton</a:t>
            </a:r>
            <a:r>
              <a:rPr lang="en-US" dirty="0"/>
              <a:t>, A., Crothers, L. M., </a:t>
            </a:r>
            <a:r>
              <a:rPr lang="en-US" b="1" dirty="0" err="1"/>
              <a:t>Kolbert</a:t>
            </a:r>
            <a:r>
              <a:rPr lang="en-US" dirty="0"/>
              <a:t>, J. B., Hughes, T. L., Schreiber, J. B., Schmitt, A.J., </a:t>
            </a:r>
            <a:r>
              <a:rPr lang="en-US" dirty="0" smtClean="0"/>
              <a:t>Lipinski</a:t>
            </a:r>
            <a:r>
              <a:rPr lang="en-US" dirty="0"/>
              <a:t>, J., </a:t>
            </a:r>
            <a:r>
              <a:rPr lang="en-US" dirty="0" err="1"/>
              <a:t>Vázquez</a:t>
            </a:r>
            <a:r>
              <a:rPr lang="en-US" dirty="0"/>
              <a:t>, G. R., &amp; Field, J. E. (2014). A cross-cultural investigation of relational and social aggression in Puerto Rican and American female college students. </a:t>
            </a:r>
            <a:r>
              <a:rPr lang="en-US" i="1" dirty="0"/>
              <a:t>Journal of Aggression, Maltreatment &amp; Trauma, 23(2), </a:t>
            </a:r>
            <a:r>
              <a:rPr lang="en-US" dirty="0"/>
              <a:t>99-115</a:t>
            </a:r>
            <a:r>
              <a:rPr lang="en-US" dirty="0" smtClean="0"/>
              <a:t>.</a:t>
            </a:r>
            <a:r>
              <a:rPr lang="en-US" dirty="0"/>
              <a:t> </a:t>
            </a:r>
          </a:p>
          <a:p>
            <a:pPr marL="0" indent="0">
              <a:buNone/>
            </a:pPr>
            <a:r>
              <a:rPr lang="en-US" dirty="0"/>
              <a:t>	</a:t>
            </a:r>
            <a:endParaRPr lang="en-US"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Publications</a:t>
            </a:r>
            <a:r>
              <a:rPr lang="en-US" sz="3600" dirty="0" smtClean="0"/>
              <a:t/>
            </a:r>
            <a:br>
              <a:rPr lang="en-US" sz="3600" dirty="0" smtClean="0"/>
            </a:br>
            <a:endParaRPr lang="en-US" dirty="0"/>
          </a:p>
        </p:txBody>
      </p:sp>
      <p:sp>
        <p:nvSpPr>
          <p:cNvPr id="3" name="Content Placeholder 2"/>
          <p:cNvSpPr>
            <a:spLocks noGrp="1"/>
          </p:cNvSpPr>
          <p:nvPr>
            <p:ph sz="quarter" idx="1"/>
          </p:nvPr>
        </p:nvSpPr>
        <p:spPr>
          <a:xfrm>
            <a:off x="457200" y="1066800"/>
            <a:ext cx="8229600" cy="4525963"/>
          </a:xfrm>
        </p:spPr>
        <p:txBody>
          <a:bodyPr>
            <a:noAutofit/>
          </a:bodyPr>
          <a:lstStyle/>
          <a:p>
            <a:r>
              <a:rPr lang="en-US" dirty="0" smtClean="0"/>
              <a:t>Durand</a:t>
            </a:r>
            <a:r>
              <a:rPr lang="en-US" dirty="0"/>
              <a:t>, V., Hennessy, J., Wells, D. S., Crothers, L. M., </a:t>
            </a:r>
            <a:r>
              <a:rPr lang="en-US" b="1" dirty="0" err="1"/>
              <a:t>Kolbert</a:t>
            </a:r>
            <a:r>
              <a:rPr lang="en-US" dirty="0"/>
              <a:t>, J. B., &amp; Hughes, T. L</a:t>
            </a:r>
            <a:r>
              <a:rPr lang="en-US" dirty="0" smtClean="0"/>
              <a:t>.(</a:t>
            </a:r>
            <a:r>
              <a:rPr lang="en-US" dirty="0"/>
              <a:t>2013). Bullying and substance use in children and adolescents. </a:t>
            </a:r>
            <a:r>
              <a:rPr lang="en-US" i="1" dirty="0"/>
              <a:t>Journal of </a:t>
            </a:r>
            <a:r>
              <a:rPr lang="en-US" i="1" dirty="0" smtClean="0"/>
              <a:t>Addiction </a:t>
            </a:r>
            <a:r>
              <a:rPr lang="en-US" i="1" dirty="0"/>
              <a:t>Research and Therapy</a:t>
            </a:r>
            <a:r>
              <a:rPr lang="en-US" dirty="0"/>
              <a:t>, </a:t>
            </a:r>
            <a:r>
              <a:rPr lang="en-US" i="1" dirty="0"/>
              <a:t>4, </a:t>
            </a:r>
            <a:r>
              <a:rPr lang="en-US" dirty="0"/>
              <a:t>1-6. </a:t>
            </a:r>
            <a:r>
              <a:rPr lang="en-US" dirty="0" smtClean="0"/>
              <a:t>    </a:t>
            </a:r>
          </a:p>
          <a:p>
            <a:r>
              <a:rPr lang="en-US" dirty="0" smtClean="0"/>
              <a:t>Comstock</a:t>
            </a:r>
            <a:r>
              <a:rPr lang="en-US" dirty="0"/>
              <a:t>, L. A., Crothers, L. M., Schreiber, J. B., Schmitt, A. J., Field, J. E., Hughes, T. </a:t>
            </a:r>
            <a:r>
              <a:rPr lang="en-US" dirty="0" smtClean="0"/>
              <a:t>L</a:t>
            </a:r>
            <a:r>
              <a:rPr lang="en-US" dirty="0"/>
              <a:t>., </a:t>
            </a:r>
            <a:r>
              <a:rPr lang="en-US" b="1" dirty="0" err="1"/>
              <a:t>Kolbert</a:t>
            </a:r>
            <a:r>
              <a:rPr lang="en-US" dirty="0"/>
              <a:t>, J. B., &amp; Lipinski, J. (2013). Relational, social, and overt aggression </a:t>
            </a:r>
            <a:r>
              <a:rPr lang="en-US" dirty="0" smtClean="0"/>
              <a:t>among </a:t>
            </a:r>
            <a:r>
              <a:rPr lang="en-US" dirty="0"/>
              <a:t>aggressive and nonaggressive female adolescents. </a:t>
            </a:r>
            <a:r>
              <a:rPr lang="en-US" i="1" dirty="0"/>
              <a:t>Journal of Child &amp; </a:t>
            </a:r>
            <a:r>
              <a:rPr lang="en-US" i="1" dirty="0" smtClean="0"/>
              <a:t>Adolescent </a:t>
            </a:r>
            <a:r>
              <a:rPr lang="en-US" i="1" dirty="0"/>
              <a:t>Trauma, 6</a:t>
            </a:r>
            <a:r>
              <a:rPr lang="en-US" dirty="0"/>
              <a:t>, 106-117</a:t>
            </a:r>
            <a:r>
              <a:rPr lang="en-US" i="1" dirty="0"/>
              <a:t>. </a:t>
            </a:r>
            <a:endParaRPr lang="en-US" i="1" dirty="0" smtClean="0"/>
          </a:p>
          <a:p>
            <a:r>
              <a:rPr lang="en-US" b="1" dirty="0" err="1" smtClean="0"/>
              <a:t>Kolbert</a:t>
            </a:r>
            <a:r>
              <a:rPr lang="en-US" dirty="0"/>
              <a:t>, J. B., Crothers, L. M., &amp; Field, J. E. (2013). Clinical interventions with </a:t>
            </a:r>
            <a:r>
              <a:rPr lang="en-US" dirty="0" smtClean="0"/>
              <a:t>adolescents </a:t>
            </a:r>
            <a:r>
              <a:rPr lang="en-US" dirty="0"/>
              <a:t>using a family systems approach. </a:t>
            </a:r>
            <a:r>
              <a:rPr lang="en-US" i="1" dirty="0"/>
              <a:t>The Family Journal</a:t>
            </a:r>
            <a:r>
              <a:rPr lang="en-US" dirty="0"/>
              <a:t>, </a:t>
            </a:r>
            <a:r>
              <a:rPr lang="en-US" i="1" dirty="0"/>
              <a:t>21</a:t>
            </a:r>
            <a:r>
              <a:rPr lang="en-US" dirty="0"/>
              <a:t>, 87-94. </a:t>
            </a:r>
            <a:endParaRPr lang="en-US" i="1" dirty="0"/>
          </a:p>
        </p:txBody>
      </p:sp>
    </p:spTree>
    <p:extLst>
      <p:ext uri="{BB962C8B-B14F-4D97-AF65-F5344CB8AC3E}">
        <p14:creationId xmlns:p14="http://schemas.microsoft.com/office/powerpoint/2010/main" val="2154595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smtClean="0"/>
              <a:t>Books</a:t>
            </a:r>
            <a:r>
              <a:rPr lang="en-US" dirty="0" smtClean="0"/>
              <a:t/>
            </a:r>
            <a:br>
              <a:rPr lang="en-US" dirty="0" smtClean="0"/>
            </a:br>
            <a:endParaRPr lang="en-US" dirty="0"/>
          </a:p>
        </p:txBody>
      </p:sp>
      <p:sp>
        <p:nvSpPr>
          <p:cNvPr id="3" name="Content Placeholder 2"/>
          <p:cNvSpPr>
            <a:spLocks noGrp="1"/>
          </p:cNvSpPr>
          <p:nvPr>
            <p:ph sz="quarter" idx="1"/>
          </p:nvPr>
        </p:nvSpPr>
        <p:spPr>
          <a:xfrm>
            <a:off x="457200" y="990600"/>
            <a:ext cx="8229600" cy="4525963"/>
          </a:xfrm>
        </p:spPr>
        <p:txBody>
          <a:bodyPr>
            <a:normAutofit/>
          </a:bodyPr>
          <a:lstStyle/>
          <a:p>
            <a:pPr>
              <a:buNone/>
            </a:pPr>
            <a:r>
              <a:rPr lang="en-US" i="1" dirty="0"/>
              <a:t> </a:t>
            </a:r>
          </a:p>
          <a:p>
            <a:r>
              <a:rPr lang="en-US" b="1" dirty="0" err="1"/>
              <a:t>Kolbert</a:t>
            </a:r>
            <a:r>
              <a:rPr lang="en-US" dirty="0"/>
              <a:t>, J. B., &amp; Crothers, L. M. (Eds.). (2012). </a:t>
            </a:r>
            <a:r>
              <a:rPr lang="en-US" i="1" dirty="0"/>
              <a:t>Understanding and managing behaviors </a:t>
            </a:r>
            <a:r>
              <a:rPr lang="en-US" i="1" dirty="0" smtClean="0"/>
              <a:t>of </a:t>
            </a:r>
            <a:r>
              <a:rPr lang="en-US" i="1" dirty="0"/>
              <a:t>children with psychological disorders.</a:t>
            </a:r>
            <a:r>
              <a:rPr lang="en-US" dirty="0"/>
              <a:t> New York: Continuum </a:t>
            </a:r>
            <a:r>
              <a:rPr lang="en-US" dirty="0" smtClean="0"/>
              <a:t>Books.</a:t>
            </a:r>
          </a:p>
          <a:p>
            <a:endParaRPr lang="en-US" dirty="0"/>
          </a:p>
          <a:p>
            <a:r>
              <a:rPr lang="en-US" dirty="0" smtClean="0"/>
              <a:t>Field</a:t>
            </a:r>
            <a:r>
              <a:rPr lang="en-US" dirty="0"/>
              <a:t>, J. E., </a:t>
            </a:r>
            <a:r>
              <a:rPr lang="en-US" b="1" dirty="0" err="1"/>
              <a:t>Kolbert</a:t>
            </a:r>
            <a:r>
              <a:rPr lang="en-US" dirty="0"/>
              <a:t>, J. B., Crothers, L. M., &amp; Hughes, T. L. (2009). </a:t>
            </a:r>
            <a:r>
              <a:rPr lang="en-US" i="1" dirty="0" smtClean="0"/>
              <a:t>Understanding girl </a:t>
            </a:r>
            <a:r>
              <a:rPr lang="en-US" i="1" dirty="0"/>
              <a:t>bullying and what to do about it: Healing the divide</a:t>
            </a:r>
            <a:r>
              <a:rPr lang="en-US" dirty="0"/>
              <a:t>. Thousand Oaks, CA: </a:t>
            </a:r>
            <a:r>
              <a:rPr lang="en-US" dirty="0" smtClean="0"/>
              <a:t>Corwin </a:t>
            </a:r>
            <a:r>
              <a:rPr lang="en-US" dirty="0"/>
              <a:t>Press. ISBN: 1412964873</a:t>
            </a:r>
          </a:p>
          <a:p>
            <a:pPr>
              <a:buNone/>
            </a:pPr>
            <a:r>
              <a:rPr lang="en-US" i="1"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a:t>International Journal of School and </a:t>
            </a:r>
            <a:r>
              <a:rPr lang="en-US" sz="2400" dirty="0" smtClean="0"/>
              <a:t>Cognitive Psychology Related Journals</a:t>
            </a:r>
            <a:endParaRPr lang="en-US" sz="2400" dirty="0"/>
          </a:p>
        </p:txBody>
      </p:sp>
      <p:sp>
        <p:nvSpPr>
          <p:cNvPr id="3" name="Content Placeholder 2"/>
          <p:cNvSpPr>
            <a:spLocks noGrp="1"/>
          </p:cNvSpPr>
          <p:nvPr>
            <p:ph idx="1"/>
          </p:nvPr>
        </p:nvSpPr>
        <p:spPr/>
        <p:txBody>
          <a:bodyPr/>
          <a:lstStyle/>
          <a:p>
            <a:endParaRPr lang="en-US" dirty="0" smtClean="0"/>
          </a:p>
          <a:p>
            <a:r>
              <a:rPr lang="en-US" dirty="0" smtClean="0"/>
              <a:t>Journal </a:t>
            </a:r>
            <a:r>
              <a:rPr lang="en-US" dirty="0"/>
              <a:t>of Psychological Abnormalities in </a:t>
            </a:r>
            <a:r>
              <a:rPr lang="en-US" dirty="0" smtClean="0"/>
              <a:t>Children</a:t>
            </a:r>
          </a:p>
          <a:p>
            <a:pPr marL="0" indent="0">
              <a:buNone/>
            </a:pPr>
            <a:endParaRPr lang="en-US" dirty="0"/>
          </a:p>
          <a:p>
            <a:r>
              <a:rPr lang="en-US" dirty="0" smtClean="0"/>
              <a:t>Journal </a:t>
            </a:r>
            <a:r>
              <a:rPr lang="en-US" dirty="0"/>
              <a:t>of Psychology &amp; Psychotherapy</a:t>
            </a:r>
          </a:p>
        </p:txBody>
      </p:sp>
    </p:spTree>
    <p:extLst>
      <p:ext uri="{BB962C8B-B14F-4D97-AF65-F5344CB8AC3E}">
        <p14:creationId xmlns:p14="http://schemas.microsoft.com/office/powerpoint/2010/main" val="217915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914401"/>
            <a:ext cx="5638800" cy="1200329"/>
          </a:xfrm>
          <a:prstGeom prst="rect">
            <a:avLst/>
          </a:prstGeom>
        </p:spPr>
        <p:txBody>
          <a:bodyPr wrap="square">
            <a:spAutoFit/>
          </a:bodyPr>
          <a:lstStyle/>
          <a:p>
            <a:r>
              <a:rPr lang="en-IN" sz="3600" dirty="0">
                <a:cs typeface="Times New Roman" panose="02020603050405020304" pitchFamily="18" charset="0"/>
              </a:rPr>
              <a:t>For upcoming conferences visit </a:t>
            </a:r>
            <a:r>
              <a:rPr lang="en-IN" sz="3600" u="sng" dirty="0">
                <a:cs typeface="Times New Roman" panose="02020603050405020304" pitchFamily="18" charset="0"/>
                <a:hlinkClick r:id="rId2" tooltip="Click to see the conferences OMICS International conducts every year"/>
              </a:rPr>
              <a:t>www.conferenceseries.com</a:t>
            </a:r>
            <a:endParaRPr lang="en-IN" sz="3600" dirty="0">
              <a:cs typeface="Times New Roman" panose="02020603050405020304" pitchFamily="18" charset="0"/>
            </a:endParaRPr>
          </a:p>
        </p:txBody>
      </p:sp>
    </p:spTree>
    <p:extLst>
      <p:ext uri="{BB962C8B-B14F-4D97-AF65-F5344CB8AC3E}">
        <p14:creationId xmlns:p14="http://schemas.microsoft.com/office/powerpoint/2010/main" val="2736470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00" y="3733800"/>
            <a:ext cx="6400800" cy="1600200"/>
          </a:xfrm>
        </p:spPr>
        <p:txBody>
          <a:bodyPr>
            <a:normAutofit/>
          </a:bodyPr>
          <a:lstStyle/>
          <a:p>
            <a:r>
              <a:rPr lang="en-US" dirty="0" smtClean="0">
                <a:solidFill>
                  <a:srgbClr val="FF0000"/>
                </a:solidFill>
              </a:rPr>
              <a:t>Professor of Counselor Education</a:t>
            </a:r>
          </a:p>
          <a:p>
            <a:endParaRPr lang="en-US" dirty="0">
              <a:solidFill>
                <a:srgbClr val="FF0000"/>
              </a:solidFill>
            </a:endParaRPr>
          </a:p>
          <a:p>
            <a:r>
              <a:rPr lang="en-US" dirty="0" smtClean="0">
                <a:solidFill>
                  <a:srgbClr val="FF0000"/>
                </a:solidFill>
              </a:rPr>
              <a:t> Duquesne University, Pittsburgh, Pennsylvania</a:t>
            </a:r>
            <a:endParaRPr lang="en-US" dirty="0">
              <a:solidFill>
                <a:srgbClr val="FF0000"/>
              </a:solidFill>
            </a:endParaRPr>
          </a:p>
        </p:txBody>
      </p:sp>
      <p:sp>
        <p:nvSpPr>
          <p:cNvPr id="2" name="Title 1"/>
          <p:cNvSpPr>
            <a:spLocks noGrp="1"/>
          </p:cNvSpPr>
          <p:nvPr>
            <p:ph type="ctrTitle"/>
          </p:nvPr>
        </p:nvSpPr>
        <p:spPr>
          <a:xfrm>
            <a:off x="1219200" y="1447800"/>
            <a:ext cx="7772400" cy="1470025"/>
          </a:xfrm>
        </p:spPr>
        <p:txBody>
          <a:bodyPr/>
          <a:lstStyle/>
          <a:p>
            <a:r>
              <a:rPr lang="en-US" dirty="0"/>
              <a:t>Dr. </a:t>
            </a:r>
            <a:r>
              <a:rPr lang="en-US" dirty="0" smtClean="0"/>
              <a:t>Jered B. </a:t>
            </a:r>
            <a:r>
              <a:rPr lang="en-US" dirty="0" err="1" smtClean="0"/>
              <a:t>Kolbert</a:t>
            </a:r>
            <a:endParaRPr lang="en-US" dirty="0"/>
          </a:p>
        </p:txBody>
      </p:sp>
      <p:pic>
        <p:nvPicPr>
          <p:cNvPr id="1026" name="Picture 2" descr="C:\Users\Jered\Documents\Jered's Folder\zzzAudioVisual Files\Photo-Kolbert-June 20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43" y="76200"/>
            <a:ext cx="2660610" cy="4038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sz="quarter" idx="1"/>
          </p:nvPr>
        </p:nvSpPr>
        <p:spPr/>
        <p:txBody>
          <a:bodyPr>
            <a:normAutofit fontScale="70000" lnSpcReduction="20000"/>
          </a:bodyPr>
          <a:lstStyle/>
          <a:p>
            <a:pPr marL="0" indent="0">
              <a:buNone/>
            </a:pPr>
            <a:r>
              <a:rPr lang="en-US" sz="3200" dirty="0" smtClean="0"/>
              <a:t>The </a:t>
            </a:r>
            <a:r>
              <a:rPr lang="en-US" sz="3200" dirty="0"/>
              <a:t>College of William and Mary, Williamsburg, </a:t>
            </a:r>
            <a:r>
              <a:rPr lang="en-US" sz="3200" dirty="0" smtClean="0"/>
              <a:t>Virginia</a:t>
            </a:r>
          </a:p>
          <a:p>
            <a:pPr marL="0" indent="0">
              <a:buNone/>
            </a:pPr>
            <a:r>
              <a:rPr lang="en-US" sz="3200" dirty="0" smtClean="0"/>
              <a:t>Doctorate </a:t>
            </a:r>
            <a:r>
              <a:rPr lang="en-US" sz="3200" dirty="0"/>
              <a:t>of Philosophy in Counseling, May 1998</a:t>
            </a:r>
          </a:p>
          <a:p>
            <a:pPr marL="0" indent="0">
              <a:buNone/>
            </a:pPr>
            <a:r>
              <a:rPr lang="en-US" sz="3200" dirty="0"/>
              <a:t> </a:t>
            </a:r>
          </a:p>
          <a:p>
            <a:pPr marL="0" indent="0">
              <a:buNone/>
            </a:pPr>
            <a:r>
              <a:rPr lang="en-US" sz="3200" dirty="0" smtClean="0"/>
              <a:t>The </a:t>
            </a:r>
            <a:r>
              <a:rPr lang="en-US" sz="3200" dirty="0"/>
              <a:t>College of William and Mary, Williamsburg, Virginia</a:t>
            </a:r>
          </a:p>
          <a:p>
            <a:pPr marL="0" indent="0">
              <a:buNone/>
            </a:pPr>
            <a:r>
              <a:rPr lang="en-US" sz="3200" dirty="0" smtClean="0"/>
              <a:t>Education </a:t>
            </a:r>
            <a:r>
              <a:rPr lang="en-US" sz="3200" dirty="0"/>
              <a:t>Specialist in Counseling, May 1995</a:t>
            </a:r>
          </a:p>
          <a:p>
            <a:pPr marL="0" indent="0">
              <a:buNone/>
            </a:pPr>
            <a:r>
              <a:rPr lang="en-US" sz="3200" dirty="0"/>
              <a:t> </a:t>
            </a:r>
          </a:p>
          <a:p>
            <a:pPr marL="0" indent="0">
              <a:buNone/>
            </a:pPr>
            <a:r>
              <a:rPr lang="en-US" sz="3200" dirty="0" smtClean="0"/>
              <a:t>Kean </a:t>
            </a:r>
            <a:r>
              <a:rPr lang="en-US" sz="3200" dirty="0"/>
              <a:t>College of New Jersey, Union, New Jersey</a:t>
            </a:r>
          </a:p>
          <a:p>
            <a:pPr marL="0" indent="0">
              <a:buNone/>
            </a:pPr>
            <a:r>
              <a:rPr lang="en-US" sz="3200" dirty="0" smtClean="0"/>
              <a:t>Master </a:t>
            </a:r>
            <a:r>
              <a:rPr lang="en-US" sz="3200" dirty="0"/>
              <a:t>of Arts in Counselor Education/Guidance Counseling, May 1994</a:t>
            </a:r>
          </a:p>
          <a:p>
            <a:pPr marL="0" indent="0">
              <a:buNone/>
            </a:pPr>
            <a:r>
              <a:rPr lang="en-US" sz="3200" dirty="0"/>
              <a:t> </a:t>
            </a:r>
            <a:endParaRPr lang="en-US" sz="3200" dirty="0" smtClean="0"/>
          </a:p>
          <a:p>
            <a:pPr marL="0" indent="0">
              <a:buNone/>
            </a:pPr>
            <a:r>
              <a:rPr lang="en-US" sz="3200" dirty="0" smtClean="0"/>
              <a:t>Rutgers </a:t>
            </a:r>
            <a:r>
              <a:rPr lang="en-US" sz="3200" dirty="0"/>
              <a:t>College, Rutgers University, New Brunswick, New Jersey</a:t>
            </a:r>
          </a:p>
          <a:p>
            <a:pPr marL="0" indent="0">
              <a:buNone/>
            </a:pPr>
            <a:r>
              <a:rPr lang="en-US" sz="3200" dirty="0" smtClean="0"/>
              <a:t>Bachelor </a:t>
            </a:r>
            <a:r>
              <a:rPr lang="en-US" sz="3200" dirty="0"/>
              <a:t>of Arts in History and Political Science, May 1992</a:t>
            </a:r>
          </a:p>
          <a:p>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Experience</a:t>
            </a:r>
            <a:endParaRPr lang="en-US" dirty="0"/>
          </a:p>
        </p:txBody>
      </p:sp>
      <p:sp>
        <p:nvSpPr>
          <p:cNvPr id="3" name="Content Placeholder 2"/>
          <p:cNvSpPr>
            <a:spLocks noGrp="1"/>
          </p:cNvSpPr>
          <p:nvPr>
            <p:ph sz="quarter" idx="1"/>
          </p:nvPr>
        </p:nvSpPr>
        <p:spPr/>
        <p:txBody>
          <a:bodyPr>
            <a:normAutofit/>
          </a:bodyPr>
          <a:lstStyle/>
          <a:p>
            <a:pPr marL="0" indent="0">
              <a:buNone/>
            </a:pPr>
            <a:r>
              <a:rPr lang="en-US" sz="3200" i="1" dirty="0" smtClean="0"/>
              <a:t>Director, Counselor Education Program, Duquesne Univ.</a:t>
            </a:r>
          </a:p>
          <a:p>
            <a:pPr marL="0" indent="0">
              <a:buNone/>
            </a:pPr>
            <a:r>
              <a:rPr lang="en-US" sz="3200" i="1" dirty="0" smtClean="0"/>
              <a:t>June 2012 – present</a:t>
            </a:r>
          </a:p>
          <a:p>
            <a:pPr marL="0" indent="0">
              <a:buNone/>
            </a:pPr>
            <a:endParaRPr lang="en-US" sz="3200" i="1" dirty="0"/>
          </a:p>
          <a:p>
            <a:pPr marL="0" indent="0">
              <a:buNone/>
            </a:pPr>
            <a:r>
              <a:rPr lang="en-US" sz="3200" i="1" dirty="0" smtClean="0"/>
              <a:t>Coordinator, School Counseling Program, Slippery Rock Univ. of Pennsylvania, Sept. 2008-June 2011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Honors and Awards</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Duquesne University, School of Education, 2013 Barbara A. Sizemore Urban Education Initiative Spirit Award</a:t>
            </a:r>
          </a:p>
          <a:p>
            <a:pPr marL="0" lvl="0" indent="0">
              <a:buNone/>
            </a:pPr>
            <a:endParaRPr lang="en-US" i="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Experience</a:t>
            </a:r>
            <a:endParaRPr lang="en-US" dirty="0"/>
          </a:p>
        </p:txBody>
      </p:sp>
      <p:sp>
        <p:nvSpPr>
          <p:cNvPr id="3" name="Content Placeholder 2"/>
          <p:cNvSpPr>
            <a:spLocks noGrp="1"/>
          </p:cNvSpPr>
          <p:nvPr>
            <p:ph sz="quarter" idx="1"/>
          </p:nvPr>
        </p:nvSpPr>
        <p:spPr/>
        <p:txBody>
          <a:bodyPr>
            <a:normAutofit/>
          </a:bodyPr>
          <a:lstStyle/>
          <a:p>
            <a:pPr marL="0" indent="0">
              <a:buNone/>
            </a:pPr>
            <a:r>
              <a:rPr lang="en-US" sz="3200" i="1" dirty="0" smtClean="0"/>
              <a:t>Dr. </a:t>
            </a:r>
            <a:r>
              <a:rPr lang="en-US" sz="3200" i="1" dirty="0" err="1" smtClean="0"/>
              <a:t>Kolbert</a:t>
            </a:r>
            <a:r>
              <a:rPr lang="en-US" sz="3200" i="1" dirty="0" smtClean="0"/>
              <a:t> currently teaches master’s and doctoral counselor education courses at Duquesne University.  He teaches courses in school counseling, marriage and family counseling, counseling theories, counseling techniques, instructional methods, lifespan development, practicum and internship. </a:t>
            </a:r>
          </a:p>
          <a:p>
            <a:pPr marL="0" indent="0">
              <a:buNone/>
            </a:pP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Reviewer and Editorial Board member</a:t>
            </a:r>
            <a:endParaRPr lang="en-US" dirty="0"/>
          </a:p>
        </p:txBody>
      </p:sp>
      <p:sp>
        <p:nvSpPr>
          <p:cNvPr id="3" name="Content Placeholder 2"/>
          <p:cNvSpPr>
            <a:spLocks noGrp="1"/>
          </p:cNvSpPr>
          <p:nvPr>
            <p:ph sz="quarter" idx="1"/>
          </p:nvPr>
        </p:nvSpPr>
        <p:spPr/>
        <p:txBody>
          <a:bodyPr>
            <a:normAutofit/>
          </a:bodyPr>
          <a:lstStyle/>
          <a:p>
            <a:pPr marL="0" indent="0">
              <a:buNone/>
            </a:pPr>
            <a:r>
              <a:rPr lang="en-US" sz="3200" dirty="0"/>
              <a:t>Editorial Board for the </a:t>
            </a:r>
            <a:r>
              <a:rPr lang="en-US" sz="3200" i="1" dirty="0"/>
              <a:t>Journal of Addictive Behaviors, Therapy &amp; </a:t>
            </a:r>
            <a:r>
              <a:rPr lang="en-US" sz="3200" dirty="0"/>
              <a:t> </a:t>
            </a:r>
            <a:r>
              <a:rPr lang="en-US" sz="3200" i="1" dirty="0" smtClean="0"/>
              <a:t>Rehabilitation </a:t>
            </a:r>
            <a:r>
              <a:rPr lang="en-US" sz="3200" dirty="0"/>
              <a:t>(2012-present)</a:t>
            </a:r>
          </a:p>
          <a:p>
            <a:pPr marL="0" indent="0">
              <a:buNone/>
            </a:pPr>
            <a:r>
              <a:rPr lang="en-US" sz="3200" dirty="0"/>
              <a:t> </a:t>
            </a:r>
          </a:p>
          <a:p>
            <a:pPr marL="0" indent="0">
              <a:buNone/>
            </a:pPr>
            <a:r>
              <a:rPr lang="en-US" sz="3200" dirty="0" smtClean="0"/>
              <a:t>Editorial </a:t>
            </a:r>
            <a:r>
              <a:rPr lang="en-US" sz="3200" dirty="0"/>
              <a:t>Board for the</a:t>
            </a:r>
            <a:r>
              <a:rPr lang="en-US" sz="3200" i="1" dirty="0"/>
              <a:t> International Journal of School and Cognitive </a:t>
            </a:r>
            <a:r>
              <a:rPr lang="en-US" sz="3200" i="1" dirty="0" smtClean="0"/>
              <a:t>Psychology </a:t>
            </a:r>
            <a:r>
              <a:rPr lang="en-US" sz="3200" dirty="0"/>
              <a:t>(2013-present)</a:t>
            </a:r>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Professional </a:t>
            </a:r>
            <a:r>
              <a:rPr lang="en-US" b="1" dirty="0" smtClean="0"/>
              <a:t>organizations</a:t>
            </a:r>
            <a:r>
              <a:rPr lang="en-US" dirty="0"/>
              <a:t/>
            </a:r>
            <a:br>
              <a:rPr lang="en-US" dirty="0"/>
            </a:br>
            <a:endParaRPr lang="en-US" dirty="0"/>
          </a:p>
        </p:txBody>
      </p:sp>
      <p:sp>
        <p:nvSpPr>
          <p:cNvPr id="3" name="Content Placeholder 2"/>
          <p:cNvSpPr>
            <a:spLocks noGrp="1"/>
          </p:cNvSpPr>
          <p:nvPr>
            <p:ph sz="quarter" idx="1"/>
          </p:nvPr>
        </p:nvSpPr>
        <p:spPr>
          <a:xfrm>
            <a:off x="762000" y="1447800"/>
            <a:ext cx="7924800" cy="4572000"/>
          </a:xfrm>
        </p:spPr>
        <p:txBody>
          <a:bodyPr>
            <a:normAutofit/>
          </a:bodyPr>
          <a:lstStyle/>
          <a:p>
            <a:pPr marL="0" indent="0">
              <a:buNone/>
            </a:pPr>
            <a:r>
              <a:rPr lang="en-US" sz="3200" dirty="0"/>
              <a:t>American Counseling Association (ACA) </a:t>
            </a:r>
          </a:p>
          <a:p>
            <a:pPr marL="0" indent="0">
              <a:buNone/>
            </a:pPr>
            <a:endParaRPr lang="en-US" sz="3200" dirty="0"/>
          </a:p>
          <a:p>
            <a:pPr marL="0" indent="0">
              <a:buNone/>
            </a:pPr>
            <a:r>
              <a:rPr lang="en-US" sz="3200" dirty="0" smtClean="0"/>
              <a:t>American </a:t>
            </a:r>
            <a:r>
              <a:rPr lang="en-US" sz="3200" dirty="0"/>
              <a:t>School Counselor Association (ASCA)</a:t>
            </a:r>
          </a:p>
          <a:p>
            <a:pPr marL="0" indent="0">
              <a:buNone/>
            </a:pPr>
            <a:endParaRPr lang="en-US" sz="3200" dirty="0"/>
          </a:p>
          <a:p>
            <a:pPr marL="0" indent="0">
              <a:buNone/>
            </a:pPr>
            <a:r>
              <a:rPr lang="en-US" sz="3200" dirty="0" smtClean="0"/>
              <a:t>Pennsylvania </a:t>
            </a:r>
            <a:r>
              <a:rPr lang="en-US" sz="3200" dirty="0"/>
              <a:t>School Counselors Association (PSCA)</a:t>
            </a:r>
          </a:p>
          <a:p>
            <a:endParaRPr lang="en-US" sz="3200"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Conferences and Workshops</a:t>
            </a:r>
            <a:endParaRPr lang="en-US" dirty="0"/>
          </a:p>
        </p:txBody>
      </p:sp>
      <p:sp>
        <p:nvSpPr>
          <p:cNvPr id="3" name="Content Placeholder 2"/>
          <p:cNvSpPr>
            <a:spLocks noGrp="1"/>
          </p:cNvSpPr>
          <p:nvPr>
            <p:ph sz="quarter" idx="1"/>
          </p:nvPr>
        </p:nvSpPr>
        <p:spPr>
          <a:xfrm>
            <a:off x="381000" y="1447800"/>
            <a:ext cx="8458200" cy="4800600"/>
          </a:xfrm>
        </p:spPr>
        <p:txBody>
          <a:bodyPr>
            <a:noAutofit/>
          </a:bodyPr>
          <a:lstStyle/>
          <a:p>
            <a:pPr marL="0" indent="0">
              <a:buNone/>
            </a:pPr>
            <a:r>
              <a:rPr lang="en-US" sz="1400" dirty="0" err="1"/>
              <a:t>Behun</a:t>
            </a:r>
            <a:r>
              <a:rPr lang="en-US" sz="1400" dirty="0"/>
              <a:t>, R. J., Cerrito, J., &amp; </a:t>
            </a:r>
            <a:r>
              <a:rPr lang="en-US" sz="1400" b="1" dirty="0" err="1"/>
              <a:t>Kolbert</a:t>
            </a:r>
            <a:r>
              <a:rPr lang="en-US" sz="1400" dirty="0"/>
              <a:t>, J. B. (2014, July). Recognizing and reporting </a:t>
            </a:r>
            <a:r>
              <a:rPr lang="en-US" sz="1400" dirty="0" smtClean="0"/>
              <a:t>child sexual </a:t>
            </a:r>
            <a:r>
              <a:rPr lang="en-US" sz="1400" dirty="0"/>
              <a:t>abuse. Presented at the annual meeting of the American School </a:t>
            </a:r>
            <a:r>
              <a:rPr lang="en-US" sz="1400" dirty="0" smtClean="0"/>
              <a:t>Counselor Association</a:t>
            </a:r>
            <a:r>
              <a:rPr lang="en-US" sz="1400" dirty="0"/>
              <a:t>, Orlando, FL (national peer reviewed)</a:t>
            </a:r>
          </a:p>
          <a:p>
            <a:pPr marL="0" indent="0">
              <a:buNone/>
            </a:pPr>
            <a:endParaRPr lang="en-US" sz="1400" dirty="0"/>
          </a:p>
          <a:p>
            <a:pPr marL="0" indent="0">
              <a:buNone/>
            </a:pPr>
            <a:r>
              <a:rPr lang="en-US" sz="1400" dirty="0" smtClean="0"/>
              <a:t>Field</a:t>
            </a:r>
            <a:r>
              <a:rPr lang="en-US" sz="1400" dirty="0"/>
              <a:t>, J. E., </a:t>
            </a:r>
            <a:r>
              <a:rPr lang="en-US" sz="1400" b="1" dirty="0" err="1"/>
              <a:t>Kolbert</a:t>
            </a:r>
            <a:r>
              <a:rPr lang="en-US" sz="1400" dirty="0"/>
              <a:t>, J. B., &amp; Crothers, L. M. (2013, March). </a:t>
            </a:r>
            <a:r>
              <a:rPr lang="en-US" sz="1400" i="1" dirty="0"/>
              <a:t>Whole-school methods to </a:t>
            </a:r>
            <a:r>
              <a:rPr lang="en-US" sz="1400" i="1" dirty="0" smtClean="0"/>
              <a:t>address </a:t>
            </a:r>
            <a:r>
              <a:rPr lang="en-US" sz="1400" i="1" dirty="0"/>
              <a:t>bullying</a:t>
            </a:r>
            <a:r>
              <a:rPr lang="en-US" sz="1400" dirty="0"/>
              <a:t>. Presentation conducted at the annual meeting of the American </a:t>
            </a:r>
            <a:r>
              <a:rPr lang="en-US" sz="1400" dirty="0" smtClean="0"/>
              <a:t>Counseling </a:t>
            </a:r>
            <a:r>
              <a:rPr lang="en-US" sz="1400" dirty="0"/>
              <a:t>Association, Cincinnati, OH. (national peer </a:t>
            </a:r>
            <a:r>
              <a:rPr lang="en-US" sz="1400" dirty="0" smtClean="0"/>
              <a:t>reviewed)</a:t>
            </a:r>
          </a:p>
          <a:p>
            <a:pPr marL="0" indent="0">
              <a:buNone/>
            </a:pPr>
            <a:endParaRPr lang="en-US" sz="1400" dirty="0"/>
          </a:p>
          <a:p>
            <a:pPr marL="0" indent="0">
              <a:buNone/>
            </a:pPr>
            <a:r>
              <a:rPr lang="en-US" sz="1400" dirty="0" err="1" smtClean="0"/>
              <a:t>Mulcahy</a:t>
            </a:r>
            <a:r>
              <a:rPr lang="en-US" sz="1400" dirty="0"/>
              <a:t>, M., </a:t>
            </a:r>
            <a:r>
              <a:rPr lang="en-US" sz="1400" b="1" dirty="0" err="1"/>
              <a:t>Kolbert</a:t>
            </a:r>
            <a:r>
              <a:rPr lang="en-US" sz="1400" dirty="0"/>
              <a:t>, J. B., &amp; Crothers, L. M. (2013, March). </a:t>
            </a:r>
            <a:r>
              <a:rPr lang="en-US" sz="1400" i="1" dirty="0"/>
              <a:t>The process and </a:t>
            </a:r>
            <a:r>
              <a:rPr lang="en-US" sz="1400" i="1" dirty="0" smtClean="0"/>
              <a:t>strategies LGBTQ </a:t>
            </a:r>
            <a:r>
              <a:rPr lang="en-US" sz="1400" i="1" dirty="0"/>
              <a:t>students employ to establish an informal, school-based mentor in </a:t>
            </a:r>
            <a:r>
              <a:rPr lang="en-US" sz="1400" i="1" dirty="0" smtClean="0"/>
              <a:t>high</a:t>
            </a:r>
            <a:r>
              <a:rPr lang="en-US" sz="1400" dirty="0"/>
              <a:t> </a:t>
            </a:r>
            <a:r>
              <a:rPr lang="en-US" sz="1400" i="1" dirty="0" smtClean="0"/>
              <a:t>school</a:t>
            </a:r>
            <a:r>
              <a:rPr lang="en-US" sz="1400" dirty="0"/>
              <a:t>. Poster session conducted at the annual meeting of the American </a:t>
            </a:r>
            <a:r>
              <a:rPr lang="en-US" sz="1400" dirty="0" smtClean="0"/>
              <a:t>Counseling </a:t>
            </a:r>
            <a:r>
              <a:rPr lang="en-US" sz="1400" dirty="0"/>
              <a:t>Association, Cincinnati, OH. (national peer </a:t>
            </a:r>
            <a:r>
              <a:rPr lang="en-US" sz="1400" dirty="0" smtClean="0"/>
              <a:t>reviewed)</a:t>
            </a:r>
          </a:p>
          <a:p>
            <a:pPr marL="0" indent="0">
              <a:buNone/>
            </a:pPr>
            <a:endParaRPr lang="en-US" sz="1400" dirty="0"/>
          </a:p>
          <a:p>
            <a:pPr marL="0" indent="0">
              <a:buNone/>
            </a:pPr>
            <a:r>
              <a:rPr lang="en-US" sz="1400" dirty="0" smtClean="0"/>
              <a:t>Crothers</a:t>
            </a:r>
            <a:r>
              <a:rPr lang="en-US" sz="1400" dirty="0"/>
              <a:t>, L. M., </a:t>
            </a:r>
            <a:r>
              <a:rPr lang="en-US" sz="1400" b="1" dirty="0" err="1"/>
              <a:t>Kolbert</a:t>
            </a:r>
            <a:r>
              <a:rPr lang="en-US" sz="1400" dirty="0"/>
              <a:t>, J. B., </a:t>
            </a:r>
            <a:r>
              <a:rPr lang="en-US" sz="1400" dirty="0" err="1"/>
              <a:t>Kanyongo</a:t>
            </a:r>
            <a:r>
              <a:rPr lang="en-US" sz="1400" dirty="0"/>
              <a:t>, G. Y., Schmitt, A. J., </a:t>
            </a:r>
            <a:r>
              <a:rPr lang="en-US" sz="1400" dirty="0" err="1"/>
              <a:t>Fenclau</a:t>
            </a:r>
            <a:r>
              <a:rPr lang="en-US" sz="1400" dirty="0"/>
              <a:t>, </a:t>
            </a:r>
            <a:r>
              <a:rPr lang="en-US" sz="1400" dirty="0" err="1"/>
              <a:t>E.,Albright</a:t>
            </a:r>
            <a:r>
              <a:rPr lang="en-US" sz="1400" dirty="0"/>
              <a:t>, C. M., </a:t>
            </a:r>
            <a:r>
              <a:rPr lang="en-US" sz="1400" dirty="0" err="1" smtClean="0"/>
              <a:t>Woodarek</a:t>
            </a:r>
            <a:r>
              <a:rPr lang="en-US" sz="1400" dirty="0"/>
              <a:t>, J., &amp; Wells, D. (2013, February). </a:t>
            </a:r>
            <a:r>
              <a:rPr lang="en-US" sz="1400" i="1" dirty="0"/>
              <a:t>Relational and social aggression and </a:t>
            </a:r>
            <a:r>
              <a:rPr lang="en-US" sz="1400" i="1" dirty="0" smtClean="0"/>
              <a:t>reflective </a:t>
            </a:r>
            <a:r>
              <a:rPr lang="en-US" sz="1400" i="1" dirty="0"/>
              <a:t>processing in late adolescence. </a:t>
            </a:r>
            <a:r>
              <a:rPr lang="en-US" sz="1400" dirty="0"/>
              <a:t>Poster session presented at the annual </a:t>
            </a:r>
            <a:r>
              <a:rPr lang="en-US" sz="1400" dirty="0" smtClean="0"/>
              <a:t>meeting </a:t>
            </a:r>
            <a:r>
              <a:rPr lang="en-US" sz="1400" dirty="0"/>
              <a:t>of the National Association of School Psychologists, Seattle, WA.</a:t>
            </a:r>
          </a:p>
          <a:p>
            <a:pPr marL="0" indent="0">
              <a:buNone/>
            </a:pPr>
            <a:endParaRPr lang="en-US" sz="1400" dirty="0"/>
          </a:p>
          <a:p>
            <a:pPr marL="0" indent="0">
              <a:buNone/>
            </a:pPr>
            <a:r>
              <a:rPr lang="en-US" sz="1400" dirty="0" smtClean="0"/>
              <a:t>Crothers</a:t>
            </a:r>
            <a:r>
              <a:rPr lang="en-US" sz="1400" dirty="0"/>
              <a:t>, L. M., Field, J. E., </a:t>
            </a:r>
            <a:r>
              <a:rPr lang="en-US" sz="1400" b="1" dirty="0" err="1"/>
              <a:t>Kolbert</a:t>
            </a:r>
            <a:r>
              <a:rPr lang="en-US" sz="1400" dirty="0"/>
              <a:t>, J. B., </a:t>
            </a:r>
            <a:r>
              <a:rPr lang="en-US" sz="1400" dirty="0" err="1"/>
              <a:t>Kanyongo</a:t>
            </a:r>
            <a:r>
              <a:rPr lang="en-US" sz="1400" dirty="0"/>
              <a:t>, G. Y., </a:t>
            </a:r>
            <a:r>
              <a:rPr lang="en-US" sz="1400" dirty="0" err="1"/>
              <a:t>Buzgon</a:t>
            </a:r>
            <a:r>
              <a:rPr lang="en-US" sz="1400" dirty="0"/>
              <a:t>, </a:t>
            </a:r>
            <a:r>
              <a:rPr lang="en-US" sz="1400" dirty="0" err="1"/>
              <a:t>J.,Stephenson</a:t>
            </a:r>
            <a:r>
              <a:rPr lang="en-US" sz="1400" dirty="0"/>
              <a:t>, E., &amp; </a:t>
            </a:r>
            <a:r>
              <a:rPr lang="en-US" sz="1400" dirty="0" err="1" smtClean="0"/>
              <a:t>Fenclau</a:t>
            </a:r>
            <a:r>
              <a:rPr lang="en-US" sz="1400" dirty="0"/>
              <a:t>, E. (2013, February). </a:t>
            </a:r>
            <a:r>
              <a:rPr lang="en-US" sz="1400" i="1" dirty="0"/>
              <a:t>Identity, cognitive processing, and relational and social </a:t>
            </a:r>
            <a:r>
              <a:rPr lang="en-US" sz="1400" i="1" dirty="0" smtClean="0"/>
              <a:t>aggression </a:t>
            </a:r>
            <a:r>
              <a:rPr lang="en-US" sz="1400" i="1" dirty="0"/>
              <a:t>in adolescence.</a:t>
            </a:r>
            <a:r>
              <a:rPr lang="en-US" sz="1400" dirty="0"/>
              <a:t> Poster session presented at the annual meeting of the </a:t>
            </a:r>
            <a:r>
              <a:rPr lang="en-US" sz="1400" dirty="0" smtClean="0"/>
              <a:t>National </a:t>
            </a:r>
            <a:r>
              <a:rPr lang="en-US" sz="1400" dirty="0"/>
              <a:t>Association of School Psychologists, Seattle, </a:t>
            </a:r>
            <a:r>
              <a:rPr lang="en-US" sz="1400" dirty="0" smtClean="0"/>
              <a:t>WA.</a:t>
            </a:r>
          </a:p>
          <a:p>
            <a:pPr marL="0" indent="0">
              <a:buNone/>
            </a:pPr>
            <a:endParaRPr lang="en-US" sz="1400" b="1" dirty="0"/>
          </a:p>
          <a:p>
            <a:pPr marL="0" indent="0">
              <a:buNone/>
            </a:pPr>
            <a:r>
              <a:rPr lang="en-US" sz="1400" b="1" dirty="0" err="1" smtClean="0"/>
              <a:t>Kolbert</a:t>
            </a:r>
            <a:r>
              <a:rPr lang="en-US" sz="1400" dirty="0"/>
              <a:t>, J. B., &amp; Crothers, L. M. (2012, March). </a:t>
            </a:r>
            <a:r>
              <a:rPr lang="en-US" sz="1400" i="1" dirty="0"/>
              <a:t>The relationship between </a:t>
            </a:r>
            <a:r>
              <a:rPr lang="en-US" sz="1400" i="1" dirty="0" err="1"/>
              <a:t>hyperfemininity</a:t>
            </a:r>
            <a:r>
              <a:rPr lang="en-US" sz="1400" i="1" dirty="0"/>
              <a:t> </a:t>
            </a:r>
            <a:r>
              <a:rPr lang="en-US" sz="1400" i="1" dirty="0" smtClean="0"/>
              <a:t>and </a:t>
            </a:r>
            <a:r>
              <a:rPr lang="en-US" sz="1400" i="1" dirty="0"/>
              <a:t>achievement of ego identity among college females</a:t>
            </a:r>
            <a:r>
              <a:rPr lang="en-US" sz="1400" dirty="0"/>
              <a:t>. Presentation conducted at </a:t>
            </a:r>
            <a:r>
              <a:rPr lang="en-US" sz="1400" dirty="0" smtClean="0"/>
              <a:t>the annual </a:t>
            </a:r>
            <a:r>
              <a:rPr lang="en-US" sz="1400" dirty="0"/>
              <a:t>meeting of the American Counseling Association, San Francisco, CA. </a:t>
            </a:r>
            <a:r>
              <a:rPr lang="en-US" sz="1400" dirty="0" smtClean="0"/>
              <a:t>(</a:t>
            </a:r>
            <a:r>
              <a:rPr lang="en-US" sz="1400" dirty="0"/>
              <a:t>national peer </a:t>
            </a:r>
            <a:r>
              <a:rPr lang="en-US" sz="1400" dirty="0" smtClean="0"/>
              <a:t>reviewed)</a:t>
            </a:r>
          </a:p>
          <a:p>
            <a:pPr marL="0" indent="0">
              <a:buNone/>
            </a:pPr>
            <a:endParaRPr lang="en-US"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64</TotalTime>
  <Words>958</Words>
  <Application>Microsoft Office PowerPoint</Application>
  <PresentationFormat>On-screen Show (4:3)</PresentationFormat>
  <Paragraphs>78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PowerPoint Presentation</vt:lpstr>
      <vt:lpstr>Dr. Jered B. Kolbert</vt:lpstr>
      <vt:lpstr>Education</vt:lpstr>
      <vt:lpstr>Administrative Experience</vt:lpstr>
      <vt:lpstr>Honors and Awards</vt:lpstr>
      <vt:lpstr>Teaching Experience</vt:lpstr>
      <vt:lpstr>Reviewer and Editorial Board member</vt:lpstr>
      <vt:lpstr>Professional organizations </vt:lpstr>
      <vt:lpstr>Conferences and Workshops</vt:lpstr>
      <vt:lpstr>Research Interests: </vt:lpstr>
      <vt:lpstr>Publications </vt:lpstr>
      <vt:lpstr>Publications </vt:lpstr>
      <vt:lpstr>Books </vt:lpstr>
      <vt:lpstr>International Journal of School and Cognitive Psychology Related Journals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Ziad N. Al-Dwairi</dc:title>
  <dc:creator>Dr Ziad AL-Dwairi</dc:creator>
  <cp:lastModifiedBy>Kranthi Kumar Bijili</cp:lastModifiedBy>
  <cp:revision>10</cp:revision>
  <dcterms:created xsi:type="dcterms:W3CDTF">2014-07-15T12:20:00Z</dcterms:created>
  <dcterms:modified xsi:type="dcterms:W3CDTF">2015-10-13T12:59:51Z</dcterms:modified>
</cp:coreProperties>
</file>