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sldIdLst>
    <p:sldId id="345" r:id="rId2"/>
    <p:sldId id="346" r:id="rId3"/>
    <p:sldId id="256" r:id="rId4"/>
    <p:sldId id="257" r:id="rId5"/>
    <p:sldId id="341" r:id="rId6"/>
    <p:sldId id="260" r:id="rId7"/>
    <p:sldId id="333" r:id="rId8"/>
    <p:sldId id="334" r:id="rId9"/>
    <p:sldId id="335" r:id="rId10"/>
    <p:sldId id="342" r:id="rId11"/>
    <p:sldId id="343" r:id="rId12"/>
    <p:sldId id="347" r:id="rId13"/>
    <p:sldId id="348" r:id="rId14"/>
    <p:sldId id="34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12/2/2015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12/2/2015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www.atsjournals.org/doi/abs/10.1165/rcmb.2009-0375OC#AFF1"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914400"/>
            <a:ext cx="8077200" cy="5632311"/>
          </a:xfrm>
          <a:prstGeom prst="rect">
            <a:avLst/>
          </a:prstGeom>
        </p:spPr>
        <p:txBody>
          <a:bodyPr wrap="square">
            <a:spAutoFit/>
          </a:bodyPr>
          <a:lstStyle/>
          <a:p>
            <a:r>
              <a:rPr lang="en-IN" sz="2400" b="1" dirty="0"/>
              <a:t>Future Directions in Idiopathic Pulmonary Fibrosis Research. An NHLBI Workshop Report</a:t>
            </a:r>
          </a:p>
          <a:p>
            <a:endParaRPr lang="en-IN" sz="2400" b="1" dirty="0" smtClean="0"/>
          </a:p>
          <a:p>
            <a:r>
              <a:rPr lang="en-IN" sz="2400" dirty="0" smtClean="0"/>
              <a:t>Timothy </a:t>
            </a:r>
            <a:r>
              <a:rPr lang="en-IN" sz="2400" dirty="0"/>
              <a:t>S. </a:t>
            </a:r>
            <a:r>
              <a:rPr lang="en-IN" sz="2400" dirty="0" smtClean="0"/>
              <a:t>Blackwell,</a:t>
            </a:r>
            <a:r>
              <a:rPr lang="en-IN" sz="2400" dirty="0"/>
              <a:t> Andrew M. </a:t>
            </a:r>
            <a:r>
              <a:rPr lang="en-IN" sz="2400" dirty="0" err="1" smtClean="0"/>
              <a:t>Tager</a:t>
            </a:r>
            <a:r>
              <a:rPr lang="en-IN" sz="2400" dirty="0" smtClean="0"/>
              <a:t>,</a:t>
            </a:r>
            <a:r>
              <a:rPr lang="en-IN" sz="2400" dirty="0"/>
              <a:t> </a:t>
            </a:r>
            <a:r>
              <a:rPr lang="en-IN" sz="2400" dirty="0" err="1"/>
              <a:t>Zea</a:t>
            </a:r>
            <a:r>
              <a:rPr lang="en-IN" sz="2400" dirty="0"/>
              <a:t> </a:t>
            </a:r>
            <a:r>
              <a:rPr lang="en-IN" sz="2400" dirty="0" err="1" smtClean="0"/>
              <a:t>Borok</a:t>
            </a:r>
            <a:r>
              <a:rPr lang="en-IN" sz="2400" dirty="0" smtClean="0"/>
              <a:t>,</a:t>
            </a:r>
            <a:r>
              <a:rPr lang="en-IN" sz="2400" dirty="0"/>
              <a:t> Bethany B. </a:t>
            </a:r>
            <a:r>
              <a:rPr lang="en-IN" sz="2400" dirty="0" smtClean="0"/>
              <a:t>Moore,</a:t>
            </a:r>
            <a:r>
              <a:rPr lang="en-IN" sz="2400" dirty="0"/>
              <a:t> David A. </a:t>
            </a:r>
            <a:r>
              <a:rPr lang="en-IN" sz="2400" dirty="0" smtClean="0"/>
              <a:t>Schwartz,</a:t>
            </a:r>
            <a:r>
              <a:rPr lang="en-IN" sz="2400" dirty="0"/>
              <a:t> Kevin J. </a:t>
            </a:r>
            <a:r>
              <a:rPr lang="en-IN" sz="2400" dirty="0" err="1" smtClean="0"/>
              <a:t>Anstrom</a:t>
            </a:r>
            <a:r>
              <a:rPr lang="en-IN" sz="2400" dirty="0" smtClean="0"/>
              <a:t>,</a:t>
            </a:r>
            <a:r>
              <a:rPr lang="en-IN" sz="2400" dirty="0"/>
              <a:t> </a:t>
            </a:r>
            <a:r>
              <a:rPr lang="en-IN" sz="2400" dirty="0" err="1"/>
              <a:t>Ziv</a:t>
            </a:r>
            <a:r>
              <a:rPr lang="en-IN" sz="2400" dirty="0"/>
              <a:t> </a:t>
            </a:r>
            <a:r>
              <a:rPr lang="en-IN" sz="2400" dirty="0" smtClean="0"/>
              <a:t>Bar-Joseph,</a:t>
            </a:r>
            <a:r>
              <a:rPr lang="en-IN" sz="2400" dirty="0"/>
              <a:t> Peter </a:t>
            </a:r>
            <a:r>
              <a:rPr lang="en-IN" sz="2400" dirty="0" err="1" smtClean="0"/>
              <a:t>Bitterman</a:t>
            </a:r>
            <a:r>
              <a:rPr lang="en-IN" sz="2400" dirty="0" smtClean="0"/>
              <a:t>,</a:t>
            </a:r>
            <a:r>
              <a:rPr lang="en-IN" sz="2400" dirty="0"/>
              <a:t> </a:t>
            </a:r>
            <a:r>
              <a:rPr lang="en-IN" sz="2400" dirty="0" err="1" smtClean="0"/>
              <a:t>MichaelR</a:t>
            </a:r>
            <a:r>
              <a:rPr lang="en-IN" sz="2400" dirty="0"/>
              <a:t>. </a:t>
            </a:r>
            <a:r>
              <a:rPr lang="en-IN" sz="2400" dirty="0" smtClean="0"/>
              <a:t>Blackburn,</a:t>
            </a:r>
            <a:r>
              <a:rPr lang="en-IN" sz="2400" dirty="0"/>
              <a:t> William </a:t>
            </a:r>
            <a:r>
              <a:rPr lang="en-IN" sz="2400" dirty="0" smtClean="0"/>
              <a:t>Bradford,</a:t>
            </a:r>
            <a:r>
              <a:rPr lang="en-IN" sz="2400" dirty="0"/>
              <a:t> Kevin K. </a:t>
            </a:r>
            <a:r>
              <a:rPr lang="en-IN" sz="2400" dirty="0" smtClean="0"/>
              <a:t>Brown,</a:t>
            </a:r>
            <a:r>
              <a:rPr lang="en-IN" sz="2400" dirty="0"/>
              <a:t> Harold A. </a:t>
            </a:r>
            <a:r>
              <a:rPr lang="en-IN" sz="2400" dirty="0" smtClean="0"/>
              <a:t>Chapman,</a:t>
            </a:r>
            <a:r>
              <a:rPr lang="en-IN" sz="2400" dirty="0"/>
              <a:t> Harold R. </a:t>
            </a:r>
            <a:r>
              <a:rPr lang="en-IN" sz="2400" dirty="0" smtClean="0"/>
              <a:t>Collard,</a:t>
            </a:r>
            <a:r>
              <a:rPr lang="en-IN" sz="2400" dirty="0"/>
              <a:t> </a:t>
            </a:r>
            <a:r>
              <a:rPr lang="en-IN" sz="2400" dirty="0" err="1" smtClean="0"/>
              <a:t>GregoryP</a:t>
            </a:r>
            <a:r>
              <a:rPr lang="en-IN" sz="2400" dirty="0"/>
              <a:t>. </a:t>
            </a:r>
            <a:r>
              <a:rPr lang="en-IN" sz="2400" dirty="0" smtClean="0"/>
              <a:t>Cosgrove,</a:t>
            </a:r>
            <a:r>
              <a:rPr lang="en-IN" sz="2400" dirty="0"/>
              <a:t> Robin </a:t>
            </a:r>
            <a:r>
              <a:rPr lang="en-IN" sz="2400" dirty="0" err="1" smtClean="0"/>
              <a:t>Deterding</a:t>
            </a:r>
            <a:r>
              <a:rPr lang="en-IN" sz="2400" dirty="0" smtClean="0"/>
              <a:t>,</a:t>
            </a:r>
            <a:r>
              <a:rPr lang="en-IN" sz="2400" dirty="0"/>
              <a:t> Ramona </a:t>
            </a:r>
            <a:r>
              <a:rPr lang="en-IN" sz="2400" dirty="0" smtClean="0"/>
              <a:t>Doyle,</a:t>
            </a:r>
            <a:r>
              <a:rPr lang="en-IN" sz="2400" dirty="0"/>
              <a:t> Kevin R. </a:t>
            </a:r>
            <a:r>
              <a:rPr lang="en-IN" sz="2400" dirty="0" smtClean="0"/>
              <a:t>Flaherty,</a:t>
            </a:r>
            <a:r>
              <a:rPr lang="en-IN" sz="2400" dirty="0"/>
              <a:t> Christine Kim </a:t>
            </a:r>
            <a:r>
              <a:rPr lang="en-IN" sz="2400" dirty="0" smtClean="0"/>
              <a:t>Garcia,</a:t>
            </a:r>
            <a:r>
              <a:rPr lang="en-IN" sz="2400" dirty="0"/>
              <a:t> James S. </a:t>
            </a:r>
            <a:r>
              <a:rPr lang="en-IN" sz="2400" dirty="0" err="1" smtClean="0"/>
              <a:t>Hagood</a:t>
            </a:r>
            <a:r>
              <a:rPr lang="en-IN" sz="2400" dirty="0" smtClean="0"/>
              <a:t>,</a:t>
            </a:r>
            <a:r>
              <a:rPr lang="en-IN" sz="2400" dirty="0"/>
              <a:t> </a:t>
            </a:r>
            <a:r>
              <a:rPr lang="en-IN" sz="2400" dirty="0" err="1" smtClean="0"/>
              <a:t>CraigA</a:t>
            </a:r>
            <a:r>
              <a:rPr lang="en-IN" sz="2400" dirty="0"/>
              <a:t>. </a:t>
            </a:r>
            <a:r>
              <a:rPr lang="en-IN" sz="2400" dirty="0" smtClean="0"/>
              <a:t>Henke,</a:t>
            </a:r>
            <a:r>
              <a:rPr lang="en-IN" sz="2400" dirty="0"/>
              <a:t> Erica </a:t>
            </a:r>
            <a:r>
              <a:rPr lang="en-IN" sz="2400" dirty="0" smtClean="0"/>
              <a:t>Herzog,</a:t>
            </a:r>
            <a:r>
              <a:rPr lang="en-IN" sz="2400" dirty="0"/>
              <a:t> </a:t>
            </a:r>
            <a:r>
              <a:rPr lang="en-IN" sz="2400" dirty="0" err="1" smtClean="0"/>
              <a:t>CoryM</a:t>
            </a:r>
            <a:r>
              <a:rPr lang="en-IN" sz="2400" dirty="0"/>
              <a:t>. </a:t>
            </a:r>
            <a:r>
              <a:rPr lang="en-IN" sz="2400" dirty="0" err="1" smtClean="0"/>
              <a:t>Hogaboam</a:t>
            </a:r>
            <a:r>
              <a:rPr lang="en-IN" sz="2400" dirty="0" smtClean="0"/>
              <a:t>,</a:t>
            </a:r>
            <a:r>
              <a:rPr lang="en-IN" sz="2400" dirty="0"/>
              <a:t> Jeffrey C. </a:t>
            </a:r>
            <a:r>
              <a:rPr lang="en-IN" sz="2400" dirty="0" smtClean="0"/>
              <a:t>Horowitz,</a:t>
            </a:r>
            <a:r>
              <a:rPr lang="en-IN" sz="2400" dirty="0"/>
              <a:t> </a:t>
            </a:r>
            <a:r>
              <a:rPr lang="en-IN" sz="2400" dirty="0" err="1"/>
              <a:t>Talmadge</a:t>
            </a:r>
            <a:r>
              <a:rPr lang="en-IN" sz="2400" dirty="0"/>
              <a:t> E. King, </a:t>
            </a:r>
            <a:r>
              <a:rPr lang="en-IN" sz="2400" dirty="0" smtClean="0"/>
              <a:t>Jr.,</a:t>
            </a:r>
            <a:r>
              <a:rPr lang="en-IN" sz="2400" dirty="0"/>
              <a:t> James E. </a:t>
            </a:r>
            <a:r>
              <a:rPr lang="en-IN" sz="2400" dirty="0" err="1" smtClean="0"/>
              <a:t>Loyd</a:t>
            </a:r>
            <a:r>
              <a:rPr lang="en-IN" sz="2400" dirty="0" smtClean="0"/>
              <a:t>,</a:t>
            </a:r>
            <a:r>
              <a:rPr lang="en-IN" sz="2400" dirty="0"/>
              <a:t> </a:t>
            </a:r>
            <a:r>
              <a:rPr lang="en-IN" sz="2400" dirty="0" err="1" smtClean="0"/>
              <a:t>WilliamE</a:t>
            </a:r>
            <a:r>
              <a:rPr lang="en-IN" sz="2400" dirty="0"/>
              <a:t>. </a:t>
            </a:r>
            <a:r>
              <a:rPr lang="en-IN" sz="2400" dirty="0" smtClean="0"/>
              <a:t>Lawson,</a:t>
            </a:r>
            <a:r>
              <a:rPr lang="en-IN" sz="2400" dirty="0"/>
              <a:t> </a:t>
            </a:r>
            <a:r>
              <a:rPr lang="en-IN" sz="2400" dirty="0" err="1" smtClean="0"/>
              <a:t>ClayB</a:t>
            </a:r>
            <a:r>
              <a:rPr lang="en-IN" sz="2400" dirty="0"/>
              <a:t>. </a:t>
            </a:r>
            <a:r>
              <a:rPr lang="en-IN" sz="2400" dirty="0" smtClean="0"/>
              <a:t>Marsh,</a:t>
            </a:r>
            <a:r>
              <a:rPr lang="en-IN" sz="2400" dirty="0"/>
              <a:t> </a:t>
            </a:r>
            <a:r>
              <a:rPr lang="en-IN" sz="2400" dirty="0" err="1" smtClean="0"/>
              <a:t>PaulW</a:t>
            </a:r>
            <a:r>
              <a:rPr lang="en-IN" sz="2400" dirty="0"/>
              <a:t>. </a:t>
            </a:r>
            <a:r>
              <a:rPr lang="en-IN" sz="2400" dirty="0" smtClean="0"/>
              <a:t>Noble,</a:t>
            </a:r>
            <a:r>
              <a:rPr lang="en-IN" sz="2400" dirty="0"/>
              <a:t> </a:t>
            </a:r>
            <a:r>
              <a:rPr lang="en-IN" sz="2400" dirty="0" err="1"/>
              <a:t>Imre</a:t>
            </a:r>
            <a:r>
              <a:rPr lang="en-IN" sz="2400" dirty="0"/>
              <a:t> </a:t>
            </a:r>
            <a:r>
              <a:rPr lang="en-IN" sz="2400" dirty="0" err="1" smtClean="0"/>
              <a:t>Noth</a:t>
            </a:r>
            <a:r>
              <a:rPr lang="en-IN" sz="2400" dirty="0" smtClean="0"/>
              <a:t>,</a:t>
            </a:r>
            <a:r>
              <a:rPr lang="en-IN" sz="2400" dirty="0"/>
              <a:t> Dean </a:t>
            </a:r>
            <a:r>
              <a:rPr lang="en-IN" sz="2400" dirty="0" smtClean="0"/>
              <a:t>Sheppard,</a:t>
            </a:r>
            <a:r>
              <a:rPr lang="en-IN" sz="2400" dirty="0"/>
              <a:t> Julie </a:t>
            </a:r>
            <a:r>
              <a:rPr lang="en-IN" sz="2400" dirty="0" smtClean="0"/>
              <a:t>Olsson,</a:t>
            </a:r>
            <a:r>
              <a:rPr lang="en-IN" sz="2400" dirty="0"/>
              <a:t> Luis A. </a:t>
            </a:r>
            <a:r>
              <a:rPr lang="en-IN" sz="2400" dirty="0" smtClean="0"/>
              <a:t>Ortiz,</a:t>
            </a:r>
            <a:r>
              <a:rPr lang="en-IN" sz="2400" dirty="0"/>
              <a:t> </a:t>
            </a:r>
            <a:r>
              <a:rPr lang="en-IN" sz="2400" dirty="0" err="1" smtClean="0"/>
              <a:t>ThomasG</a:t>
            </a:r>
            <a:r>
              <a:rPr lang="en-IN" sz="2400" dirty="0"/>
              <a:t>. </a:t>
            </a:r>
            <a:r>
              <a:rPr lang="en-IN" sz="2400" dirty="0" err="1" smtClean="0"/>
              <a:t>O’Riordan</a:t>
            </a:r>
            <a:r>
              <a:rPr lang="en-IN" sz="2400" dirty="0" smtClean="0"/>
              <a:t>,</a:t>
            </a:r>
            <a:r>
              <a:rPr lang="en-IN" sz="2400" dirty="0"/>
              <a:t> </a:t>
            </a:r>
            <a:r>
              <a:rPr lang="en-IN" sz="2400" dirty="0" err="1" smtClean="0"/>
              <a:t>TimD</a:t>
            </a:r>
            <a:r>
              <a:rPr lang="en-IN" sz="2400" dirty="0"/>
              <a:t>. </a:t>
            </a:r>
            <a:r>
              <a:rPr lang="en-IN" sz="2400" dirty="0" err="1" smtClean="0"/>
              <a:t>Oury</a:t>
            </a:r>
            <a:r>
              <a:rPr lang="en-IN" sz="2400" dirty="0" smtClean="0"/>
              <a:t>,</a:t>
            </a:r>
            <a:r>
              <a:rPr lang="en-IN" sz="2400" dirty="0"/>
              <a:t> </a:t>
            </a:r>
            <a:r>
              <a:rPr lang="en-IN" sz="2400" dirty="0" smtClean="0"/>
              <a:t>Ganesh </a:t>
            </a:r>
            <a:r>
              <a:rPr lang="en-IN" sz="2400" dirty="0" err="1" smtClean="0"/>
              <a:t>Raghu,Jesse</a:t>
            </a:r>
            <a:r>
              <a:rPr lang="en-IN" sz="2400" dirty="0"/>
              <a:t> </a:t>
            </a:r>
            <a:r>
              <a:rPr lang="en-IN" sz="2400" dirty="0" smtClean="0"/>
              <a:t>Roman.</a:t>
            </a:r>
            <a:endParaRPr lang="en-US" sz="2400" dirty="0"/>
          </a:p>
        </p:txBody>
      </p:sp>
    </p:spTree>
    <p:extLst>
      <p:ext uri="{BB962C8B-B14F-4D97-AF65-F5344CB8AC3E}">
        <p14:creationId xmlns:p14="http://schemas.microsoft.com/office/powerpoint/2010/main" val="3659589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600200"/>
            <a:ext cx="8382000" cy="3416320"/>
          </a:xfrm>
          <a:prstGeom prst="rect">
            <a:avLst/>
          </a:prstGeom>
        </p:spPr>
        <p:txBody>
          <a:bodyPr wrap="square">
            <a:spAutoFit/>
          </a:bodyPr>
          <a:lstStyle/>
          <a:p>
            <a:r>
              <a:rPr lang="en-IN" sz="2400" b="1" dirty="0"/>
              <a:t>Zinc Supplementation Restores PU.1 and Nrf2 Nuclear Binding in Alveolar Macrophages and Improves Redox Balance and Bacterial Clearance in the Lungs of Alcohol-Fed </a:t>
            </a:r>
            <a:r>
              <a:rPr lang="en-IN" sz="2400" b="1" dirty="0" smtClean="0"/>
              <a:t>Rats</a:t>
            </a:r>
          </a:p>
          <a:p>
            <a:endParaRPr lang="en-US" sz="2400" dirty="0" smtClean="0"/>
          </a:p>
          <a:p>
            <a:r>
              <a:rPr lang="en-US" sz="2400" dirty="0" err="1" smtClean="0"/>
              <a:t>Ashish</a:t>
            </a:r>
            <a:r>
              <a:rPr lang="en-US" sz="2400" dirty="0" smtClean="0"/>
              <a:t> </a:t>
            </a:r>
            <a:r>
              <a:rPr lang="en-US" sz="2400" dirty="0"/>
              <a:t>J. Mehta, </a:t>
            </a:r>
            <a:r>
              <a:rPr lang="en-US" sz="2400" dirty="0" err="1"/>
              <a:t>Pratibha</a:t>
            </a:r>
            <a:r>
              <a:rPr lang="en-US" sz="2400" dirty="0"/>
              <a:t> C. Joshi, Xian Fan, Lou Ann S. Brown, Jeffrey D. Ritzenthaler, Jesse Roman </a:t>
            </a:r>
            <a:r>
              <a:rPr lang="en-US" sz="2400" dirty="0" err="1"/>
              <a:t>andDavid</a:t>
            </a:r>
            <a:r>
              <a:rPr lang="en-US" sz="2400" dirty="0"/>
              <a:t> M. </a:t>
            </a:r>
            <a:r>
              <a:rPr lang="en-US" sz="2400" dirty="0" err="1"/>
              <a:t>Guidot</a:t>
            </a:r>
            <a:endParaRPr lang="en-US" sz="2400" b="1" dirty="0" smtClean="0"/>
          </a:p>
          <a:p>
            <a:endParaRPr lang="en-US" sz="2400" dirty="0"/>
          </a:p>
        </p:txBody>
      </p:sp>
      <p:pic>
        <p:nvPicPr>
          <p:cNvPr id="3"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7574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396847"/>
            <a:ext cx="5210503" cy="3901196"/>
          </a:xfrm>
          <a:prstGeom prst="rect">
            <a:avLst/>
          </a:prstGeom>
        </p:spPr>
        <p:txBody>
          <a:bodyPr wrap="square">
            <a:spAutoFit/>
          </a:bodyPr>
          <a:lstStyle/>
          <a:p>
            <a:pPr>
              <a:lnSpc>
                <a:spcPct val="150000"/>
              </a:lnSpc>
            </a:pPr>
            <a:r>
              <a:rPr lang="en-IN" sz="2800" b="1" dirty="0"/>
              <a:t>Jesse Roman</a:t>
            </a:r>
          </a:p>
          <a:p>
            <a:pPr>
              <a:lnSpc>
                <a:spcPct val="150000"/>
              </a:lnSpc>
            </a:pPr>
            <a:r>
              <a:rPr lang="en-IN" sz="2800" b="1" dirty="0"/>
              <a:t>Professor</a:t>
            </a:r>
          </a:p>
          <a:p>
            <a:pPr>
              <a:lnSpc>
                <a:spcPct val="150000"/>
              </a:lnSpc>
            </a:pPr>
            <a:r>
              <a:rPr lang="en-IN" sz="2800" b="1" dirty="0"/>
              <a:t>Department of Medicine</a:t>
            </a:r>
          </a:p>
          <a:p>
            <a:pPr>
              <a:lnSpc>
                <a:spcPct val="150000"/>
              </a:lnSpc>
            </a:pPr>
            <a:r>
              <a:rPr lang="en-IN" sz="2800" b="1" dirty="0"/>
              <a:t>University of Louisville</a:t>
            </a:r>
          </a:p>
          <a:p>
            <a:pPr>
              <a:lnSpc>
                <a:spcPct val="150000"/>
              </a:lnSpc>
            </a:pPr>
            <a:r>
              <a:rPr lang="en-IN" sz="2800" b="1" dirty="0"/>
              <a:t>USA</a:t>
            </a:r>
          </a:p>
          <a:p>
            <a:pPr>
              <a:lnSpc>
                <a:spcPct val="150000"/>
              </a:lnSpc>
            </a:pPr>
            <a:r>
              <a:rPr lang="en-IN" sz="2800" b="1" dirty="0"/>
              <a:t>Tel: 502-852-5241</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Jesse Roma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72686" y="2590800"/>
            <a:ext cx="2107142" cy="29500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3416320"/>
          </a:xfrm>
          <a:prstGeom prst="rect">
            <a:avLst/>
          </a:prstGeom>
        </p:spPr>
        <p:txBody>
          <a:bodyPr wrap="square">
            <a:spAutoFit/>
          </a:bodyPr>
          <a:lstStyle/>
          <a:p>
            <a:pPr marL="342900" indent="-342900" algn="just">
              <a:buFont typeface="Arial" pitchFamily="34" charset="0"/>
              <a:buChar char="•"/>
            </a:pPr>
            <a:r>
              <a:rPr lang="en-IN" sz="2400" dirty="0" err="1"/>
              <a:t>Dr.</a:t>
            </a:r>
            <a:r>
              <a:rPr lang="en-IN" sz="2400" dirty="0"/>
              <a:t> Jesse Roman is Professor of Medicine and Pharmacology &amp; Toxicology, Chair of the Department of Medicine and Distinguished University Scholar at the University of Louisville Health Sciences </a:t>
            </a:r>
            <a:r>
              <a:rPr lang="en-IN" sz="2400" dirty="0" err="1"/>
              <a:t>Center</a:t>
            </a:r>
            <a:r>
              <a:rPr lang="en-IN" sz="2400" dirty="0"/>
              <a:t>, Louisville, Kentucky, USA.  He received his MD from the University of Puerto Rico School of Medicine in 1983.  After undergoing training in Pulmonary &amp; Critical Care Medicine, </a:t>
            </a:r>
            <a:r>
              <a:rPr lang="en-IN" sz="2400" dirty="0" err="1"/>
              <a:t>Dr.</a:t>
            </a:r>
            <a:r>
              <a:rPr lang="en-IN" sz="2400" dirty="0"/>
              <a:t> Roman joined the faculty at Emory University where he served as Pulmonary Section Chief and as Associate Division Director. </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3416320"/>
          </a:xfrm>
          <a:prstGeom prst="rect">
            <a:avLst/>
          </a:prstGeom>
        </p:spPr>
        <p:txBody>
          <a:bodyPr wrap="square">
            <a:spAutoFit/>
          </a:bodyPr>
          <a:lstStyle/>
          <a:p>
            <a:pPr marL="342900" indent="-342900" algn="just">
              <a:buFont typeface="Arial" pitchFamily="34" charset="0"/>
              <a:buChar char="•"/>
            </a:pPr>
            <a:r>
              <a:rPr lang="en-IN" sz="2400" dirty="0" err="1"/>
              <a:t>Dr.</a:t>
            </a:r>
            <a:r>
              <a:rPr lang="en-IN" sz="2400" dirty="0"/>
              <a:t> Roman became Professor of Medicine and Director of the Emory Division of Pulmonary, Allergy and Critical Care Medicine in 2003 and was named Director of the Emory </a:t>
            </a:r>
            <a:r>
              <a:rPr lang="en-IN" sz="2400" dirty="0" err="1"/>
              <a:t>Center</a:t>
            </a:r>
            <a:r>
              <a:rPr lang="en-IN" sz="2400" dirty="0"/>
              <a:t> for Respiratory Health in 2007.  In 2009, </a:t>
            </a:r>
            <a:r>
              <a:rPr lang="en-IN" sz="2400" dirty="0" err="1"/>
              <a:t>Dr.</a:t>
            </a:r>
            <a:r>
              <a:rPr lang="en-IN" sz="2400" dirty="0"/>
              <a:t> Roman became Professor and Chairman of the Department of Medicine at the University of Louisville.  </a:t>
            </a:r>
            <a:r>
              <a:rPr lang="en-IN" sz="2400" dirty="0" err="1"/>
              <a:t>Dr.</a:t>
            </a:r>
            <a:r>
              <a:rPr lang="en-IN" sz="2400" dirty="0"/>
              <a:t> Roman has written extensively in the area of lung disorders with over 150 original papers, book chapters and review articles. </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endParaRPr lang="en-US" sz="2400" b="1" dirty="0">
              <a:solidFill>
                <a:srgbClr val="FF0000"/>
              </a:solidFill>
              <a:latin typeface="Times New Roman" pitchFamily="18" charset="0"/>
              <a:ea typeface="+mj-ea"/>
              <a:cs typeface="Times New Roman" pitchFamily="18" charset="0"/>
            </a:endParaRPr>
          </a:p>
        </p:txBody>
      </p:sp>
      <p:sp>
        <p:nvSpPr>
          <p:cNvPr id="3" name="Rectangle 2"/>
          <p:cNvSpPr/>
          <p:nvPr/>
        </p:nvSpPr>
        <p:spPr>
          <a:xfrm>
            <a:off x="34159" y="2109952"/>
            <a:ext cx="8534400" cy="1908215"/>
          </a:xfrm>
          <a:prstGeom prst="rect">
            <a:avLst/>
          </a:prstGeom>
        </p:spPr>
        <p:txBody>
          <a:bodyPr wrap="square">
            <a:spAutoFit/>
          </a:bodyPr>
          <a:lstStyle/>
          <a:p>
            <a:r>
              <a:rPr lang="en-IN" sz="2400" dirty="0" err="1"/>
              <a:t>Dr.</a:t>
            </a:r>
            <a:r>
              <a:rPr lang="en-IN" sz="2400" dirty="0"/>
              <a:t> Jesse Roman research interest include Nicotine-induced </a:t>
            </a:r>
            <a:r>
              <a:rPr lang="en-IN" sz="2400" dirty="0" err="1"/>
              <a:t>fibronectin</a:t>
            </a:r>
            <a:r>
              <a:rPr lang="en-IN" sz="2400" dirty="0"/>
              <a:t> expression in lung injury and repair, Idiopathic Pulmonary Fibrosis (IPF), Lung extracellular matrix and </a:t>
            </a:r>
            <a:r>
              <a:rPr lang="en-IN" sz="2400" dirty="0" err="1"/>
              <a:t>tumor</a:t>
            </a:r>
            <a:r>
              <a:rPr lang="en-IN" sz="2400" dirty="0"/>
              <a:t> progression.</a:t>
            </a: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5854" y="1981200"/>
            <a:ext cx="7772400" cy="5262979"/>
          </a:xfrm>
          <a:prstGeom prst="rect">
            <a:avLst/>
          </a:prstGeom>
        </p:spPr>
        <p:txBody>
          <a:bodyPr wrap="square">
            <a:spAutoFit/>
          </a:bodyPr>
          <a:lstStyle/>
          <a:p>
            <a:r>
              <a:rPr lang="en-IN" sz="2400" b="1" dirty="0"/>
              <a:t>Twist: A Regulator of Epithelial-</a:t>
            </a:r>
            <a:r>
              <a:rPr lang="en-IN" sz="2400" b="1" dirty="0" err="1"/>
              <a:t>Mesenchymal</a:t>
            </a:r>
            <a:r>
              <a:rPr lang="en-IN" sz="2400" b="1" dirty="0"/>
              <a:t> Transition in Lung </a:t>
            </a:r>
            <a:r>
              <a:rPr lang="en-IN" sz="2400" b="1" dirty="0" smtClean="0"/>
              <a:t>Fibrosis</a:t>
            </a:r>
          </a:p>
          <a:p>
            <a:r>
              <a:rPr lang="en-US" sz="2400" dirty="0" err="1"/>
              <a:t>Veronika</a:t>
            </a:r>
            <a:r>
              <a:rPr lang="en-US" sz="2400" dirty="0"/>
              <a:t> </a:t>
            </a:r>
            <a:r>
              <a:rPr lang="en-US" sz="2400" dirty="0" err="1"/>
              <a:t>Pozharskaya</a:t>
            </a:r>
            <a:r>
              <a:rPr lang="en-US" sz="2400" dirty="0"/>
              <a:t>, </a:t>
            </a:r>
            <a:r>
              <a:rPr lang="en-US" sz="2400" dirty="0" err="1"/>
              <a:t>Edilson</a:t>
            </a:r>
            <a:r>
              <a:rPr lang="en-US" sz="2400" dirty="0"/>
              <a:t> Torres-González, Mauricio Rojas, Anthony Gal, </a:t>
            </a:r>
            <a:r>
              <a:rPr lang="en-US" sz="2400" dirty="0" err="1"/>
              <a:t>Minal</a:t>
            </a:r>
            <a:r>
              <a:rPr lang="en-US" sz="2400" dirty="0"/>
              <a:t> Amin, Sheila Dollard, Jesse Roman, Arlene A. </a:t>
            </a:r>
            <a:r>
              <a:rPr lang="en-US" sz="2400" dirty="0" err="1"/>
              <a:t>Stecenko</a:t>
            </a:r>
            <a:r>
              <a:rPr lang="en-US" sz="2400" dirty="0"/>
              <a:t>, Ana L. </a:t>
            </a:r>
            <a:r>
              <a:rPr lang="en-US" sz="2400" dirty="0" smtClean="0"/>
              <a:t>Mora.</a:t>
            </a:r>
            <a:endParaRPr lang="en-US" sz="2400" dirty="0" smtClean="0"/>
          </a:p>
          <a:p>
            <a:endParaRPr lang="en-US" sz="2400" dirty="0"/>
          </a:p>
          <a:p>
            <a:r>
              <a:rPr lang="en-IN" sz="2400" b="1" dirty="0"/>
              <a:t>α5β1-Integrin Expression Is Essential for </a:t>
            </a:r>
            <a:r>
              <a:rPr lang="en-IN" sz="2400" b="1" dirty="0" err="1"/>
              <a:t>Tumor</a:t>
            </a:r>
            <a:r>
              <a:rPr lang="en-IN" sz="2400" b="1" dirty="0"/>
              <a:t> Progression in Experimental Lung Cancer</a:t>
            </a:r>
            <a:r>
              <a:rPr lang="en-IN" sz="2400" dirty="0"/>
              <a:t/>
            </a:r>
            <a:br>
              <a:rPr lang="en-IN" sz="2400" dirty="0"/>
            </a:br>
            <a:r>
              <a:rPr lang="en-IN" sz="2400" dirty="0"/>
              <a:t/>
            </a:r>
            <a:br>
              <a:rPr lang="en-IN" sz="2400" dirty="0"/>
            </a:br>
            <a:r>
              <a:rPr lang="en-IN" sz="2400" dirty="0"/>
              <a:t>Jesse </a:t>
            </a:r>
            <a:r>
              <a:rPr lang="en-IN" sz="2400" dirty="0" smtClean="0"/>
              <a:t>Roman</a:t>
            </a:r>
            <a:r>
              <a:rPr lang="en-IN" sz="2400" baseline="30000" dirty="0" smtClean="0">
                <a:hlinkClick r:id="rId2"/>
              </a:rPr>
              <a:t>1</a:t>
            </a:r>
            <a:r>
              <a:rPr lang="en-IN" sz="2400" dirty="0" smtClean="0"/>
              <a:t>,</a:t>
            </a:r>
            <a:r>
              <a:rPr lang="en-IN" sz="2400" dirty="0"/>
              <a:t> Jeffrey D. </a:t>
            </a:r>
            <a:r>
              <a:rPr lang="en-IN" sz="2400" dirty="0" smtClean="0"/>
              <a:t>Ritzenthaler,</a:t>
            </a:r>
            <a:r>
              <a:rPr lang="en-IN" sz="2400" dirty="0"/>
              <a:t> </a:t>
            </a:r>
            <a:r>
              <a:rPr lang="en-IN" sz="2400" dirty="0" err="1"/>
              <a:t>Sussane</a:t>
            </a:r>
            <a:r>
              <a:rPr lang="en-IN" sz="2400" dirty="0"/>
              <a:t> </a:t>
            </a:r>
            <a:r>
              <a:rPr lang="en-IN" sz="2400" dirty="0" err="1" smtClean="0"/>
              <a:t>Roser</a:t>
            </a:r>
            <a:r>
              <a:rPr lang="en-IN" sz="2400" dirty="0" smtClean="0"/>
              <a:t>-Page,</a:t>
            </a:r>
            <a:r>
              <a:rPr lang="en-IN" sz="2400" dirty="0"/>
              <a:t> </a:t>
            </a:r>
            <a:r>
              <a:rPr lang="en-IN" sz="2400" dirty="0" err="1"/>
              <a:t>XiaoJuan</a:t>
            </a:r>
            <a:r>
              <a:rPr lang="en-IN" sz="2400" dirty="0"/>
              <a:t> </a:t>
            </a:r>
            <a:r>
              <a:rPr lang="en-IN" sz="2400" dirty="0" smtClean="0"/>
              <a:t>Sun, </a:t>
            </a:r>
            <a:r>
              <a:rPr lang="en-IN" sz="2400" dirty="0"/>
              <a:t>and </a:t>
            </a:r>
            <a:r>
              <a:rPr lang="en-IN" sz="2400" dirty="0" err="1"/>
              <a:t>ShouWei</a:t>
            </a:r>
            <a:r>
              <a:rPr lang="en-IN" sz="2400" dirty="0"/>
              <a:t> Han</a:t>
            </a:r>
            <a:r>
              <a:rPr lang="en-IN" sz="2400" baseline="30000" dirty="0"/>
              <a:t>1</a:t>
            </a:r>
            <a:r>
              <a:rPr lang="en-IN" sz="2400" dirty="0"/>
              <a:t/>
            </a:r>
            <a:br>
              <a:rPr lang="en-IN" sz="2400" dirty="0"/>
            </a:br>
            <a:r>
              <a:rPr lang="en-IN" sz="2400" dirty="0"/>
              <a:t/>
            </a:r>
            <a:br>
              <a:rPr lang="en-IN" sz="2400" dirty="0"/>
            </a:br>
            <a:r>
              <a:rPr lang="en-IN" sz="2400" dirty="0"/>
              <a:t/>
            </a:r>
            <a:br>
              <a:rPr lang="en-IN" sz="2400" dirty="0"/>
            </a:br>
            <a:endParaRPr lang="en-US" sz="2400" dirty="0"/>
          </a:p>
        </p:txBody>
      </p:sp>
      <p:sp>
        <p:nvSpPr>
          <p:cNvPr id="3" name="Rectangle 2"/>
          <p:cNvSpPr/>
          <p:nvPr/>
        </p:nvSpPr>
        <p:spPr>
          <a:xfrm>
            <a:off x="445854" y="983140"/>
            <a:ext cx="1535998" cy="400110"/>
          </a:xfrm>
          <a:prstGeom prst="rect">
            <a:avLst/>
          </a:prstGeom>
        </p:spPr>
        <p:txBody>
          <a:bodyPr wrap="none">
            <a:spAutoFit/>
          </a:bodyPr>
          <a:lstStyle/>
          <a:p>
            <a:pPr algn="ctr">
              <a:spcBef>
                <a:spcPct val="0"/>
              </a:spcBef>
            </a:pPr>
            <a:r>
              <a:rPr lang="en-US" sz="2000" b="1" dirty="0">
                <a:solidFill>
                  <a:srgbClr val="FF0000"/>
                </a:solidFill>
                <a:latin typeface="Times New Roman" pitchFamily="18" charset="0"/>
                <a:cs typeface="Times New Roman" pitchFamily="18" charset="0"/>
              </a:rPr>
              <a:t>Publications</a:t>
            </a:r>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221" y="1981200"/>
            <a:ext cx="8875986" cy="4524315"/>
          </a:xfrm>
          <a:prstGeom prst="rect">
            <a:avLst/>
          </a:prstGeom>
          <a:noFill/>
        </p:spPr>
        <p:txBody>
          <a:bodyPr wrap="square" rtlCol="0">
            <a:spAutoFit/>
          </a:bodyPr>
          <a:lstStyle/>
          <a:p>
            <a:r>
              <a:rPr lang="en-IN" sz="2400" b="1" dirty="0"/>
              <a:t>Prenatal Nicotine Exposure Alters Lung Function and Airway Geometry through α7 Nicotinic Receptors</a:t>
            </a:r>
            <a:r>
              <a:rPr lang="en-IN" sz="2400" dirty="0"/>
              <a:t/>
            </a:r>
            <a:br>
              <a:rPr lang="en-IN" sz="2400" dirty="0"/>
            </a:br>
            <a:endParaRPr lang="en-IN" sz="2400" dirty="0"/>
          </a:p>
          <a:p>
            <a:r>
              <a:rPr lang="en-IN" sz="2400" dirty="0" smtClean="0"/>
              <a:t>Cherry </a:t>
            </a:r>
            <a:r>
              <a:rPr lang="en-IN" sz="2400" dirty="0" err="1" smtClean="0"/>
              <a:t>Wongtrakool</a:t>
            </a:r>
            <a:r>
              <a:rPr lang="en-IN" sz="2400" baseline="30000" dirty="0" smtClean="0"/>
              <a:t>,</a:t>
            </a:r>
            <a:r>
              <a:rPr lang="en-IN" sz="2400" dirty="0" smtClean="0"/>
              <a:t> </a:t>
            </a:r>
            <a:r>
              <a:rPr lang="en-IN" sz="2400" dirty="0" err="1" smtClean="0"/>
              <a:t>Ningshan</a:t>
            </a:r>
            <a:r>
              <a:rPr lang="en-IN" sz="2400" dirty="0" smtClean="0"/>
              <a:t> Wang</a:t>
            </a:r>
            <a:r>
              <a:rPr lang="en-IN" sz="2400" baseline="30000" dirty="0"/>
              <a:t> </a:t>
            </a:r>
            <a:r>
              <a:rPr lang="en-IN" sz="2400" baseline="30000" dirty="0" smtClean="0"/>
              <a:t>,</a:t>
            </a:r>
            <a:r>
              <a:rPr lang="en-IN" sz="2400" dirty="0" smtClean="0"/>
              <a:t>Dallas </a:t>
            </a:r>
            <a:r>
              <a:rPr lang="en-IN" sz="2400" dirty="0"/>
              <a:t>M. </a:t>
            </a:r>
            <a:r>
              <a:rPr lang="en-IN" sz="2400" dirty="0" smtClean="0"/>
              <a:t>Hyde,</a:t>
            </a:r>
            <a:r>
              <a:rPr lang="en-IN" sz="2400" dirty="0"/>
              <a:t> Jesse </a:t>
            </a:r>
            <a:r>
              <a:rPr lang="en-IN" sz="2400" dirty="0" smtClean="0"/>
              <a:t>Roman, </a:t>
            </a:r>
            <a:r>
              <a:rPr lang="en-IN" sz="2400" dirty="0"/>
              <a:t>and Eliot R. </a:t>
            </a:r>
            <a:r>
              <a:rPr lang="en-IN" sz="2400" dirty="0" err="1" smtClean="0"/>
              <a:t>Spindel</a:t>
            </a:r>
            <a:r>
              <a:rPr lang="en-IN" sz="2400" dirty="0"/>
              <a:t/>
            </a:r>
            <a:br>
              <a:rPr lang="en-IN" sz="2400" dirty="0"/>
            </a:br>
            <a:endParaRPr lang="en-IN" sz="2400" dirty="0"/>
          </a:p>
          <a:p>
            <a:r>
              <a:rPr lang="en-US" sz="2400" b="1" dirty="0" smtClean="0"/>
              <a:t>Angiotensin-Converting </a:t>
            </a:r>
            <a:r>
              <a:rPr lang="en-US" sz="2400" b="1" dirty="0"/>
              <a:t>Enzyme N-Terminal Inactivation Alleviates </a:t>
            </a:r>
            <a:r>
              <a:rPr lang="en-US" sz="2400" b="1" dirty="0" err="1"/>
              <a:t>Bleomycin</a:t>
            </a:r>
            <a:r>
              <a:rPr lang="en-US" sz="2400" b="1" dirty="0"/>
              <a:t>-Induced Lung </a:t>
            </a:r>
            <a:r>
              <a:rPr lang="en-US" sz="2400" b="1" dirty="0" smtClean="0"/>
              <a:t>Injury</a:t>
            </a:r>
          </a:p>
          <a:p>
            <a:r>
              <a:rPr lang="en-US" sz="2400" dirty="0"/>
              <a:t>Ping </a:t>
            </a:r>
            <a:r>
              <a:rPr lang="en-US" sz="2400" dirty="0" smtClean="0"/>
              <a:t>Li, </a:t>
            </a:r>
            <a:r>
              <a:rPr lang="en-US" sz="2400" dirty="0"/>
              <a:t>Hong D. </a:t>
            </a:r>
            <a:r>
              <a:rPr lang="en-US" sz="2400" dirty="0" smtClean="0"/>
              <a:t>Xiao, </a:t>
            </a:r>
            <a:r>
              <a:rPr lang="en-US" sz="2400" dirty="0" err="1"/>
              <a:t>Jianguo</a:t>
            </a:r>
            <a:r>
              <a:rPr lang="en-US" sz="2400" dirty="0"/>
              <a:t> </a:t>
            </a:r>
            <a:r>
              <a:rPr lang="en-US" sz="2400" dirty="0" err="1" smtClean="0"/>
              <a:t>Xu</a:t>
            </a:r>
            <a:r>
              <a:rPr lang="en-US" sz="2400" dirty="0" smtClean="0"/>
              <a:t>, </a:t>
            </a:r>
            <a:r>
              <a:rPr lang="en-US" sz="2400" dirty="0"/>
              <a:t>Frank S. </a:t>
            </a:r>
            <a:r>
              <a:rPr lang="en-US" sz="2400" dirty="0" err="1" smtClean="0"/>
              <a:t>Ong</a:t>
            </a:r>
            <a:r>
              <a:rPr lang="en-US" sz="2400" dirty="0" smtClean="0"/>
              <a:t>, </a:t>
            </a:r>
            <a:r>
              <a:rPr lang="en-US" sz="2400" dirty="0"/>
              <a:t>Mike </a:t>
            </a:r>
            <a:r>
              <a:rPr lang="en-US" sz="2400" dirty="0" smtClean="0"/>
              <a:t>Kwon, </a:t>
            </a:r>
            <a:r>
              <a:rPr lang="en-US" sz="2400" dirty="0"/>
              <a:t>Jesse </a:t>
            </a:r>
            <a:r>
              <a:rPr lang="en-US" sz="2400" dirty="0" smtClean="0"/>
              <a:t>Roman, </a:t>
            </a:r>
            <a:r>
              <a:rPr lang="en-US" sz="2400" dirty="0"/>
              <a:t>Anthony </a:t>
            </a:r>
            <a:r>
              <a:rPr lang="en-US" sz="2400" dirty="0" smtClean="0"/>
              <a:t>Gal, </a:t>
            </a:r>
            <a:r>
              <a:rPr lang="en-US" sz="2400" dirty="0"/>
              <a:t>Kenneth E. </a:t>
            </a:r>
            <a:r>
              <a:rPr lang="en-US" sz="2400" dirty="0" smtClean="0"/>
              <a:t>Bernstein, </a:t>
            </a:r>
            <a:r>
              <a:rPr lang="en-US" sz="2400" dirty="0" err="1"/>
              <a:t>Sebastien</a:t>
            </a:r>
            <a:r>
              <a:rPr lang="en-US" sz="2400" dirty="0"/>
              <a:t> </a:t>
            </a:r>
            <a:r>
              <a:rPr lang="en-US" sz="2400" dirty="0" smtClean="0"/>
              <a:t>Fuchs.</a:t>
            </a:r>
            <a:endParaRPr lang="en-US" sz="2400" dirty="0"/>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7239000" cy="7294305"/>
          </a:xfrm>
          <a:prstGeom prst="rect">
            <a:avLst/>
          </a:prstGeom>
          <a:noFill/>
        </p:spPr>
        <p:txBody>
          <a:bodyPr wrap="square" rtlCol="0">
            <a:spAutoFit/>
          </a:bodyPr>
          <a:lstStyle/>
          <a:p>
            <a:r>
              <a:rPr lang="en-US" sz="2400" b="1" dirty="0" smtClean="0"/>
              <a:t> </a:t>
            </a:r>
            <a:r>
              <a:rPr lang="en-IN" sz="2400" b="1" dirty="0"/>
              <a:t>Control of fibroblast </a:t>
            </a:r>
            <a:r>
              <a:rPr lang="en-IN" sz="2400" b="1" dirty="0" err="1"/>
              <a:t>fibronectin</a:t>
            </a:r>
            <a:r>
              <a:rPr lang="en-IN" sz="2400" b="1" dirty="0"/>
              <a:t> expression and alternative splicing via the PI3K/</a:t>
            </a:r>
            <a:r>
              <a:rPr lang="en-IN" sz="2400" b="1" dirty="0" err="1"/>
              <a:t>Akt</a:t>
            </a:r>
            <a:r>
              <a:rPr lang="en-IN" sz="2400" b="1" dirty="0"/>
              <a:t>/</a:t>
            </a:r>
            <a:r>
              <a:rPr lang="en-IN" sz="2400" b="1" dirty="0" err="1"/>
              <a:t>mTOR</a:t>
            </a:r>
            <a:r>
              <a:rPr lang="en-IN" sz="2400" b="1" dirty="0"/>
              <a:t> </a:t>
            </a:r>
            <a:r>
              <a:rPr lang="en-IN" sz="2400" b="1" dirty="0" smtClean="0"/>
              <a:t>pathway</a:t>
            </a:r>
          </a:p>
          <a:p>
            <a:r>
              <a:rPr lang="en-US" sz="2400" dirty="0" smtClean="0"/>
              <a:t>Eric S. </a:t>
            </a:r>
            <a:r>
              <a:rPr lang="en-US" sz="2400" dirty="0" err="1" smtClean="0"/>
              <a:t>Whitea</a:t>
            </a:r>
            <a:r>
              <a:rPr lang="en-US" sz="2400" dirty="0" smtClean="0"/>
              <a:t>, Rommel L. </a:t>
            </a:r>
            <a:r>
              <a:rPr lang="en-US" sz="2400" dirty="0" err="1" smtClean="0"/>
              <a:t>Saganaa</a:t>
            </a:r>
            <a:r>
              <a:rPr lang="en-US" sz="2400" dirty="0" smtClean="0"/>
              <a:t>, Adam J. </a:t>
            </a:r>
            <a:r>
              <a:rPr lang="en-US" sz="2400" dirty="0" err="1" smtClean="0"/>
              <a:t>Bootha</a:t>
            </a:r>
            <a:r>
              <a:rPr lang="en-US" sz="2400" dirty="0" smtClean="0"/>
              <a:t>, Mei Yana, Ashley M. </a:t>
            </a:r>
            <a:r>
              <a:rPr lang="en-US" sz="2400" dirty="0" err="1" smtClean="0"/>
              <a:t>Cornetta</a:t>
            </a:r>
            <a:r>
              <a:rPr lang="en-US" sz="2400" dirty="0" smtClean="0"/>
              <a:t>, Christopher A. </a:t>
            </a:r>
            <a:r>
              <a:rPr lang="en-US" sz="2400" dirty="0" err="1" smtClean="0"/>
              <a:t>Bloomhearta</a:t>
            </a:r>
            <a:r>
              <a:rPr lang="en-US" sz="2400" dirty="0" smtClean="0"/>
              <a:t>, Jessica L. </a:t>
            </a:r>
            <a:r>
              <a:rPr lang="en-US" sz="2400" dirty="0" err="1" smtClean="0"/>
              <a:t>Tsuia</a:t>
            </a:r>
            <a:r>
              <a:rPr lang="en-US" sz="2400" dirty="0" smtClean="0"/>
              <a:t>, Carol A. </a:t>
            </a:r>
            <a:r>
              <a:rPr lang="en-US" sz="2400" dirty="0" err="1" smtClean="0"/>
              <a:t>Wilkea</a:t>
            </a:r>
            <a:r>
              <a:rPr lang="en-US" sz="2400" dirty="0" smtClean="0"/>
              <a:t>, Bethany B. </a:t>
            </a:r>
            <a:r>
              <a:rPr lang="en-US" sz="2400" dirty="0" err="1" smtClean="0"/>
              <a:t>Moorea</a:t>
            </a:r>
            <a:r>
              <a:rPr lang="en-US" sz="2400" dirty="0" smtClean="0"/>
              <a:t>, Jeffrey D. </a:t>
            </a:r>
            <a:r>
              <a:rPr lang="en-US" sz="2400" dirty="0" err="1" smtClean="0"/>
              <a:t>Ritzenthalerb</a:t>
            </a:r>
            <a:r>
              <a:rPr lang="en-US" sz="2400" dirty="0" smtClean="0"/>
              <a:t>, Jesse </a:t>
            </a:r>
            <a:r>
              <a:rPr lang="en-US" sz="2400" dirty="0" err="1" smtClean="0"/>
              <a:t>Romanb</a:t>
            </a:r>
            <a:r>
              <a:rPr lang="en-US" sz="2400" dirty="0" smtClean="0"/>
              <a:t>, Andrés F. </a:t>
            </a:r>
            <a:r>
              <a:rPr lang="en-US" sz="2400" dirty="0" err="1" smtClean="0"/>
              <a:t>Muroc</a:t>
            </a:r>
            <a:endParaRPr lang="en-US" sz="2400" dirty="0" smtClean="0"/>
          </a:p>
          <a:p>
            <a:endParaRPr lang="en-US" sz="2400" dirty="0"/>
          </a:p>
          <a:p>
            <a:r>
              <a:rPr lang="en-IN" sz="2400" b="1" dirty="0" err="1"/>
              <a:t>Tumor</a:t>
            </a:r>
            <a:r>
              <a:rPr lang="en-IN" sz="2400" b="1" dirty="0"/>
              <a:t> Cell Cross Talk with </a:t>
            </a:r>
            <a:r>
              <a:rPr lang="en-IN" sz="2400" b="1" dirty="0" err="1"/>
              <a:t>Tumor</a:t>
            </a:r>
            <a:r>
              <a:rPr lang="en-IN" sz="2400" b="1" dirty="0"/>
              <a:t>-Associated Leukocytes Leads to Induction of </a:t>
            </a:r>
            <a:r>
              <a:rPr lang="en-IN" sz="2400" b="1" dirty="0" err="1"/>
              <a:t>Tumor</a:t>
            </a:r>
            <a:r>
              <a:rPr lang="en-IN" sz="2400" b="1" dirty="0"/>
              <a:t> </a:t>
            </a:r>
            <a:r>
              <a:rPr lang="en-IN" sz="2400" b="1" dirty="0" err="1"/>
              <a:t>Exosomal</a:t>
            </a:r>
            <a:r>
              <a:rPr lang="en-IN" sz="2400" b="1" dirty="0"/>
              <a:t> </a:t>
            </a:r>
            <a:r>
              <a:rPr lang="en-IN" sz="2400" b="1" dirty="0" err="1"/>
              <a:t>Fibronectin</a:t>
            </a:r>
            <a:r>
              <a:rPr lang="en-IN" sz="2400" b="1" dirty="0"/>
              <a:t> and Promotes </a:t>
            </a:r>
            <a:r>
              <a:rPr lang="en-IN" sz="2400" b="1" dirty="0" err="1"/>
              <a:t>Tumor</a:t>
            </a:r>
            <a:r>
              <a:rPr lang="en-IN" sz="2400" b="1" dirty="0"/>
              <a:t> Progression </a:t>
            </a:r>
            <a:endParaRPr lang="en-IN" sz="2400" b="1" dirty="0" smtClean="0"/>
          </a:p>
          <a:p>
            <a:r>
              <a:rPr lang="en-US" sz="2400" dirty="0" err="1"/>
              <a:t>ZhongBin</a:t>
            </a:r>
            <a:r>
              <a:rPr lang="en-US" sz="2400" dirty="0"/>
              <a:t> </a:t>
            </a:r>
            <a:r>
              <a:rPr lang="en-US" sz="2400" dirty="0" smtClean="0"/>
              <a:t>Deng, </a:t>
            </a:r>
            <a:r>
              <a:rPr lang="en-US" sz="2400" dirty="0" err="1"/>
              <a:t>Ziqiang</a:t>
            </a:r>
            <a:r>
              <a:rPr lang="en-US" sz="2400" dirty="0"/>
              <a:t> </a:t>
            </a:r>
            <a:r>
              <a:rPr lang="en-US" sz="2400" dirty="0" smtClean="0"/>
              <a:t>Cheng, </a:t>
            </a:r>
            <a:r>
              <a:rPr lang="en-US" sz="2400" dirty="0" err="1"/>
              <a:t>Xiaoyu</a:t>
            </a:r>
            <a:r>
              <a:rPr lang="en-US" sz="2400" dirty="0"/>
              <a:t> </a:t>
            </a:r>
            <a:r>
              <a:rPr lang="en-US" sz="2400" dirty="0" smtClean="0"/>
              <a:t>Xiang, </a:t>
            </a:r>
            <a:r>
              <a:rPr lang="en-US" sz="2400" dirty="0"/>
              <a:t>Jun </a:t>
            </a:r>
            <a:r>
              <a:rPr lang="en-US" sz="2400" dirty="0" smtClean="0"/>
              <a:t>Yan, </a:t>
            </a:r>
            <a:r>
              <a:rPr lang="en-US" sz="2400" dirty="0" err="1" smtClean="0"/>
              <a:t>Xiaoying</a:t>
            </a:r>
            <a:r>
              <a:rPr lang="en-US" sz="2400" dirty="0" smtClean="0"/>
              <a:t> </a:t>
            </a:r>
            <a:r>
              <a:rPr lang="en-US" sz="2400" dirty="0" err="1" smtClean="0"/>
              <a:t>Zhuang</a:t>
            </a:r>
            <a:r>
              <a:rPr lang="en-US" sz="2400" dirty="0" smtClean="0"/>
              <a:t>, </a:t>
            </a:r>
            <a:r>
              <a:rPr lang="en-US" sz="2400" dirty="0" err="1"/>
              <a:t>Cunren</a:t>
            </a:r>
            <a:r>
              <a:rPr lang="en-US" sz="2400" dirty="0"/>
              <a:t> </a:t>
            </a:r>
            <a:r>
              <a:rPr lang="en-US" sz="2400" dirty="0" smtClean="0"/>
              <a:t>Liu, </a:t>
            </a:r>
            <a:r>
              <a:rPr lang="en-US" sz="2400" dirty="0"/>
              <a:t>Hong </a:t>
            </a:r>
            <a:r>
              <a:rPr lang="en-US" sz="2400" dirty="0" smtClean="0"/>
              <a:t>Jiang, </a:t>
            </a:r>
            <a:r>
              <a:rPr lang="en-US" sz="2400" dirty="0" err="1"/>
              <a:t>Songwen</a:t>
            </a:r>
            <a:r>
              <a:rPr lang="en-US" sz="2400" dirty="0"/>
              <a:t> </a:t>
            </a:r>
            <a:r>
              <a:rPr lang="en-US" sz="2400" dirty="0" err="1" smtClean="0"/>
              <a:t>Ju</a:t>
            </a:r>
            <a:r>
              <a:rPr lang="en-US" sz="2400" dirty="0" smtClean="0"/>
              <a:t>, </a:t>
            </a:r>
            <a:r>
              <a:rPr lang="en-US" sz="2400" dirty="0" err="1"/>
              <a:t>Lifeng</a:t>
            </a:r>
            <a:r>
              <a:rPr lang="en-US" sz="2400" dirty="0"/>
              <a:t> </a:t>
            </a:r>
            <a:r>
              <a:rPr lang="en-US" sz="2400" dirty="0" smtClean="0"/>
              <a:t>Zhang, </a:t>
            </a:r>
            <a:r>
              <a:rPr lang="en-US" sz="2400" dirty="0"/>
              <a:t>William </a:t>
            </a:r>
            <a:r>
              <a:rPr lang="en-US" sz="2400" dirty="0" smtClean="0"/>
              <a:t>Grizzle, </a:t>
            </a:r>
            <a:r>
              <a:rPr lang="en-US" sz="2400" dirty="0"/>
              <a:t>James </a:t>
            </a:r>
            <a:r>
              <a:rPr lang="en-US" sz="2400" dirty="0" smtClean="0"/>
              <a:t>Mobley, </a:t>
            </a:r>
            <a:r>
              <a:rPr lang="en-US" sz="2400" dirty="0"/>
              <a:t>Jesse </a:t>
            </a:r>
            <a:r>
              <a:rPr lang="en-US" sz="2400" dirty="0" smtClean="0"/>
              <a:t>Roman, Donald Miller, Huang-</a:t>
            </a:r>
            <a:r>
              <a:rPr lang="en-US" sz="2400" dirty="0" err="1" smtClean="0"/>
              <a:t>Ge</a:t>
            </a:r>
            <a:r>
              <a:rPr lang="en-US" sz="2400" dirty="0" smtClean="0"/>
              <a:t> Zhang.</a:t>
            </a:r>
            <a:endParaRPr lang="en-US" dirty="0"/>
          </a:p>
          <a:p>
            <a:endParaRPr lang="en-US" dirty="0"/>
          </a:p>
          <a:p>
            <a:endParaRPr lang="en-US" dirty="0"/>
          </a:p>
        </p:txBody>
      </p:sp>
    </p:spTree>
    <p:extLst>
      <p:ext uri="{BB962C8B-B14F-4D97-AF65-F5344CB8AC3E}">
        <p14:creationId xmlns:p14="http://schemas.microsoft.com/office/powerpoint/2010/main" val="1232933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941</TotalTime>
  <Words>594</Words>
  <Application>Microsoft Office PowerPoint</Application>
  <PresentationFormat>On-screen Show (4:3)</PresentationFormat>
  <Paragraphs>57</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77</cp:revision>
  <dcterms:created xsi:type="dcterms:W3CDTF">2014-10-01T07:08:05Z</dcterms:created>
  <dcterms:modified xsi:type="dcterms:W3CDTF">2015-12-02T06:46:31Z</dcterms:modified>
</cp:coreProperties>
</file>