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345" r:id="rId2"/>
    <p:sldId id="346" r:id="rId3"/>
    <p:sldId id="256" r:id="rId4"/>
    <p:sldId id="257" r:id="rId5"/>
    <p:sldId id="341" r:id="rId6"/>
    <p:sldId id="260" r:id="rId7"/>
    <p:sldId id="333" r:id="rId8"/>
    <p:sldId id="334" r:id="rId9"/>
    <p:sldId id="347" r:id="rId10"/>
    <p:sldId id="348" r:id="rId11"/>
    <p:sldId id="34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599" y="1854937"/>
            <a:ext cx="5210503" cy="5193858"/>
          </a:xfrm>
          <a:prstGeom prst="rect">
            <a:avLst/>
          </a:prstGeom>
        </p:spPr>
        <p:txBody>
          <a:bodyPr wrap="square">
            <a:spAutoFit/>
          </a:bodyPr>
          <a:lstStyle/>
          <a:p>
            <a:pPr>
              <a:lnSpc>
                <a:spcPct val="150000"/>
              </a:lnSpc>
            </a:pPr>
            <a:r>
              <a:rPr lang="en-IN" sz="2800" b="1" dirty="0" err="1"/>
              <a:t>Jian</a:t>
            </a:r>
            <a:r>
              <a:rPr lang="en-IN" sz="2800" b="1" dirty="0"/>
              <a:t> Yang</a:t>
            </a:r>
          </a:p>
          <a:p>
            <a:pPr>
              <a:lnSpc>
                <a:spcPct val="150000"/>
              </a:lnSpc>
            </a:pPr>
            <a:r>
              <a:rPr lang="en-IN" sz="2800" b="1" dirty="0"/>
              <a:t>Associate Professor</a:t>
            </a:r>
          </a:p>
          <a:p>
            <a:pPr>
              <a:lnSpc>
                <a:spcPct val="150000"/>
              </a:lnSpc>
            </a:pPr>
            <a:r>
              <a:rPr lang="en-IN" sz="2800" b="1" dirty="0"/>
              <a:t>Institute of Pathogen Biology</a:t>
            </a:r>
          </a:p>
          <a:p>
            <a:pPr>
              <a:lnSpc>
                <a:spcPct val="150000"/>
              </a:lnSpc>
            </a:pPr>
            <a:r>
              <a:rPr lang="en-IN" sz="2800" b="1" dirty="0"/>
              <a:t>Chinese Academy of Medical Sciences (CAMS)</a:t>
            </a:r>
          </a:p>
          <a:p>
            <a:pPr>
              <a:lnSpc>
                <a:spcPct val="150000"/>
              </a:lnSpc>
            </a:pPr>
            <a:r>
              <a:rPr lang="en-IN" sz="2800" b="1" dirty="0"/>
              <a:t>Beijing, China</a:t>
            </a:r>
          </a:p>
          <a:p>
            <a:pPr>
              <a:lnSpc>
                <a:spcPct val="150000"/>
              </a:lnSpc>
            </a:pPr>
            <a:r>
              <a:rPr lang="en-IN" sz="2800" b="1" dirty="0"/>
              <a:t>Tel: 86-10-6787-7735</a:t>
            </a:r>
          </a:p>
          <a:p>
            <a:pPr>
              <a:lnSpc>
                <a:spcPct val="150000"/>
              </a:lnSpc>
            </a:pPr>
            <a:r>
              <a:rPr lang="en-IN" sz="2800" b="1" dirty="0"/>
              <a:t>Fax: 86-10-6787-7736</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2705658"/>
            <a:ext cx="2230774" cy="3123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3416320"/>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Yang is an associate professor of bioinformatics at the Institute of Pathogen Biology, CAMS&amp;PUMC. He was born in May, 1977 and graduated from Department of Intensive Instruction, Nanjing University in 1999. He got his PhD degree from Lab of Bioinformatics, Institute of Biophysics, Chinese Academy of Science in 2004. His work is focused on comparative genomics and molecular evolution of bacterial pathogens, such as </a:t>
            </a:r>
            <a:r>
              <a:rPr lang="en-IN" sz="2400" dirty="0" err="1"/>
              <a:t>Shigella</a:t>
            </a:r>
            <a:r>
              <a:rPr lang="en-IN" sz="2400" dirty="0"/>
              <a:t>, Pseudomonas, Mycobacterium and Neisseria </a:t>
            </a:r>
            <a:r>
              <a:rPr lang="en-IN" sz="2400" dirty="0" err="1"/>
              <a:t>etc</a:t>
            </a:r>
            <a:r>
              <a:rPr lang="en-IN" sz="2400" dirty="0"/>
              <a:t>; </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2677656"/>
          </a:xfrm>
          <a:prstGeom prst="rect">
            <a:avLst/>
          </a:prstGeom>
        </p:spPr>
        <p:txBody>
          <a:bodyPr wrap="square">
            <a:spAutoFit/>
          </a:bodyPr>
          <a:lstStyle/>
          <a:p>
            <a:pPr marL="342900" indent="-342900" algn="just">
              <a:buFont typeface="Arial" pitchFamily="34" charset="0"/>
              <a:buChar char="•"/>
            </a:pPr>
            <a:r>
              <a:rPr lang="en-IN" sz="2400" dirty="0" smtClean="0"/>
              <a:t>He </a:t>
            </a:r>
            <a:r>
              <a:rPr lang="en-IN" sz="2400" dirty="0"/>
              <a:t>has designed and constructed several specialized molecular databases including the Virulence Factor Database (VFDB). </a:t>
            </a:r>
            <a:r>
              <a:rPr lang="en-IN" sz="2400" dirty="0" err="1"/>
              <a:t>Dr.</a:t>
            </a:r>
            <a:r>
              <a:rPr lang="en-IN" sz="2400" dirty="0"/>
              <a:t> Yang also has interests in public health related </a:t>
            </a:r>
            <a:r>
              <a:rPr lang="en-IN" sz="2400" dirty="0" err="1"/>
              <a:t>metagenomics</a:t>
            </a:r>
            <a:r>
              <a:rPr lang="en-IN" sz="2400" dirty="0"/>
              <a:t> studies using the next generation sequencing technologies. He has published over 50 academic papers in peer-reviewed journals within the past decade.</a:t>
            </a:r>
            <a:r>
              <a:rPr lang="en-US" sz="2400" dirty="0" smtClean="0"/>
              <a:t>.</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34159" y="2109952"/>
            <a:ext cx="8534400" cy="2646878"/>
          </a:xfrm>
          <a:prstGeom prst="rect">
            <a:avLst/>
          </a:prstGeom>
        </p:spPr>
        <p:txBody>
          <a:bodyPr wrap="square">
            <a:spAutoFit/>
          </a:bodyPr>
          <a:lstStyle/>
          <a:p>
            <a:r>
              <a:rPr lang="en-IN" sz="2400" dirty="0" err="1"/>
              <a:t>Dr.</a:t>
            </a:r>
            <a:r>
              <a:rPr lang="en-IN" sz="2400" dirty="0"/>
              <a:t> Yang research interest include Comparative genomics, pathogenesis, molecular evolution and epidemiology of </a:t>
            </a:r>
            <a:r>
              <a:rPr lang="en-IN" sz="2400" dirty="0" err="1"/>
              <a:t>Shigella</a:t>
            </a:r>
            <a:r>
              <a:rPr lang="en-IN" sz="2400" dirty="0"/>
              <a:t> Methodological study on comparative genomics of bacterial pathogens large scale data integration and visualization for comparative study Public health associated </a:t>
            </a:r>
            <a:r>
              <a:rPr lang="en-IN" sz="2400" dirty="0" err="1"/>
              <a:t>metagenomics</a:t>
            </a:r>
            <a:r>
              <a:rPr lang="en-IN" sz="2400" dirty="0"/>
              <a:t> study.</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7772400" cy="3416320"/>
          </a:xfrm>
          <a:prstGeom prst="rect">
            <a:avLst/>
          </a:prstGeom>
        </p:spPr>
        <p:txBody>
          <a:bodyPr wrap="square">
            <a:spAutoFit/>
          </a:bodyPr>
          <a:lstStyle/>
          <a:p>
            <a:r>
              <a:rPr lang="en-IN" sz="2400" b="1" dirty="0"/>
              <a:t>Selenium in soil and endemic diseases in </a:t>
            </a:r>
            <a:r>
              <a:rPr lang="en-IN" sz="2400" b="1" dirty="0" smtClean="0"/>
              <a:t>China</a:t>
            </a:r>
          </a:p>
          <a:p>
            <a:r>
              <a:rPr lang="en-US" sz="2400" dirty="0" err="1"/>
              <a:t>Jian'an</a:t>
            </a:r>
            <a:r>
              <a:rPr lang="en-US" sz="2400" dirty="0"/>
              <a:t> Tan, </a:t>
            </a:r>
            <a:r>
              <a:rPr lang="en-US" sz="2400" dirty="0" err="1" smtClean="0"/>
              <a:t>Wenyu</a:t>
            </a:r>
            <a:r>
              <a:rPr lang="en-US" sz="2400" dirty="0" smtClean="0"/>
              <a:t> </a:t>
            </a:r>
            <a:r>
              <a:rPr lang="en-US" sz="2400" dirty="0"/>
              <a:t>Zhu, </a:t>
            </a:r>
            <a:r>
              <a:rPr lang="en-US" sz="2400" dirty="0" err="1"/>
              <a:t>Wuyi</a:t>
            </a:r>
            <a:r>
              <a:rPr lang="en-US" sz="2400" dirty="0"/>
              <a:t> Wang, </a:t>
            </a:r>
            <a:r>
              <a:rPr lang="en-US" sz="2400" dirty="0" err="1"/>
              <a:t>Ribang</a:t>
            </a:r>
            <a:r>
              <a:rPr lang="en-US" sz="2400" dirty="0"/>
              <a:t> Li, </a:t>
            </a:r>
            <a:r>
              <a:rPr lang="en-US" sz="2400" dirty="0" err="1"/>
              <a:t>Shaofan</a:t>
            </a:r>
            <a:r>
              <a:rPr lang="en-US" sz="2400" dirty="0"/>
              <a:t> </a:t>
            </a:r>
            <a:r>
              <a:rPr lang="en-US" sz="2400" dirty="0" err="1"/>
              <a:t>Hou</a:t>
            </a:r>
            <a:r>
              <a:rPr lang="en-US" sz="2400" dirty="0"/>
              <a:t>, </a:t>
            </a:r>
            <a:r>
              <a:rPr lang="en-US" sz="2400" dirty="0" err="1"/>
              <a:t>Dacheng</a:t>
            </a:r>
            <a:r>
              <a:rPr lang="en-US" sz="2400" dirty="0"/>
              <a:t> Wang, </a:t>
            </a:r>
            <a:r>
              <a:rPr lang="en-US" sz="2400" dirty="0" err="1"/>
              <a:t>Linsheng</a:t>
            </a:r>
            <a:r>
              <a:rPr lang="en-US" sz="2400" dirty="0"/>
              <a:t> Yang</a:t>
            </a:r>
            <a:endParaRPr lang="en-US" sz="2400" dirty="0" smtClean="0"/>
          </a:p>
          <a:p>
            <a:endParaRPr lang="en-US" sz="2400" dirty="0"/>
          </a:p>
          <a:p>
            <a:pPr fontAlgn="base"/>
            <a:r>
              <a:rPr lang="en-IN" sz="2400" b="1" dirty="0"/>
              <a:t>Unbiased Parallel Detection of Viral Pathogens in Clinical Samples by Use of a </a:t>
            </a:r>
            <a:r>
              <a:rPr lang="en-IN" sz="2400" b="1" dirty="0" err="1"/>
              <a:t>Metagenomic</a:t>
            </a:r>
            <a:r>
              <a:rPr lang="en-IN" sz="2400" b="1" dirty="0"/>
              <a:t> </a:t>
            </a:r>
            <a:r>
              <a:rPr lang="en-IN" sz="2400" b="1" dirty="0" smtClean="0"/>
              <a:t>Approach</a:t>
            </a:r>
            <a:endParaRPr lang="en-IN" sz="2400" b="1" dirty="0"/>
          </a:p>
          <a:p>
            <a:r>
              <a:rPr lang="en-US" sz="2400" dirty="0" err="1"/>
              <a:t>Jian</a:t>
            </a:r>
            <a:r>
              <a:rPr lang="en-US" sz="2400" dirty="0"/>
              <a:t> </a:t>
            </a:r>
            <a:r>
              <a:rPr lang="en-US" sz="2400" dirty="0" smtClean="0"/>
              <a:t>Yang, Fan Yang, </a:t>
            </a:r>
            <a:r>
              <a:rPr lang="en-US" sz="2400" dirty="0" err="1" smtClean="0"/>
              <a:t>Lili</a:t>
            </a:r>
            <a:r>
              <a:rPr lang="en-US" sz="2400" dirty="0" smtClean="0"/>
              <a:t> </a:t>
            </a:r>
            <a:r>
              <a:rPr lang="en-US" sz="2400" dirty="0" err="1" smtClean="0"/>
              <a:t>Ren</a:t>
            </a:r>
            <a:r>
              <a:rPr lang="en-US" sz="2400" dirty="0" smtClean="0"/>
              <a:t>, </a:t>
            </a:r>
            <a:r>
              <a:rPr lang="en-US" sz="2400" dirty="0" err="1" smtClean="0"/>
              <a:t>Zhaohui</a:t>
            </a:r>
            <a:r>
              <a:rPr lang="en-US" sz="2400" dirty="0" smtClean="0"/>
              <a:t> </a:t>
            </a:r>
            <a:r>
              <a:rPr lang="en-US" sz="2400" dirty="0" err="1" smtClean="0"/>
              <a:t>Xiong</a:t>
            </a:r>
            <a:r>
              <a:rPr lang="en-US" sz="2400" dirty="0" smtClean="0"/>
              <a:t>, Zhiqiang </a:t>
            </a:r>
            <a:r>
              <a:rPr lang="en-US" sz="2400" dirty="0"/>
              <a:t>Wu1, </a:t>
            </a:r>
            <a:r>
              <a:rPr lang="en-US" sz="2400" dirty="0" err="1"/>
              <a:t>Jie</a:t>
            </a:r>
            <a:r>
              <a:rPr lang="en-US" sz="2400" dirty="0"/>
              <a:t> </a:t>
            </a:r>
            <a:r>
              <a:rPr lang="en-US" sz="2400" dirty="0" smtClean="0"/>
              <a:t>Dong, </a:t>
            </a:r>
            <a:r>
              <a:rPr lang="en-US" sz="2400" dirty="0" err="1" smtClean="0"/>
              <a:t>Lilian</a:t>
            </a:r>
            <a:r>
              <a:rPr lang="en-US" sz="2400" dirty="0" smtClean="0"/>
              <a:t> Sun, Ting Zhang, </a:t>
            </a:r>
            <a:r>
              <a:rPr lang="en-US" sz="2400" dirty="0" err="1" smtClean="0"/>
              <a:t>Yongfeng</a:t>
            </a:r>
            <a:r>
              <a:rPr lang="en-US" sz="2400" dirty="0" smtClean="0"/>
              <a:t> Hu,  </a:t>
            </a:r>
            <a:r>
              <a:rPr lang="en-US" sz="2400" dirty="0"/>
              <a:t>Jiang </a:t>
            </a:r>
            <a:r>
              <a:rPr lang="en-US" sz="2400" dirty="0" smtClean="0"/>
              <a:t>Du, </a:t>
            </a:r>
            <a:r>
              <a:rPr lang="en-US" sz="2400" dirty="0" err="1" smtClean="0"/>
              <a:t>Jianwei</a:t>
            </a:r>
            <a:r>
              <a:rPr lang="en-US" sz="2400" dirty="0" smtClean="0"/>
              <a:t> Wang, and </a:t>
            </a:r>
            <a:r>
              <a:rPr lang="en-US" sz="2400" dirty="0"/>
              <a:t>Qi </a:t>
            </a:r>
            <a:r>
              <a:rPr lang="en-US" sz="2400" dirty="0" smtClean="0"/>
              <a:t>Jin1</a:t>
            </a:r>
            <a:r>
              <a:rPr lang="en-US" sz="2400" dirty="0"/>
              <a:t>.</a:t>
            </a:r>
            <a:endParaRPr lang="en-US" sz="2400" dirty="0"/>
          </a:p>
        </p:txBody>
      </p:sp>
      <p:sp>
        <p:nvSpPr>
          <p:cNvPr id="3" name="Rectangle 2"/>
          <p:cNvSpPr/>
          <p:nvPr/>
        </p:nvSpPr>
        <p:spPr>
          <a:xfrm>
            <a:off x="533400" y="1066800"/>
            <a:ext cx="1561646" cy="400110"/>
          </a:xfrm>
          <a:prstGeom prst="rect">
            <a:avLst/>
          </a:prstGeom>
        </p:spPr>
        <p:txBody>
          <a:bodyPr wrap="none">
            <a:spAutoFit/>
          </a:bodyPr>
          <a:lstStyle/>
          <a:p>
            <a:r>
              <a:rPr lang="en-IN" sz="2000" dirty="0">
                <a:solidFill>
                  <a:srgbClr val="FF0000"/>
                </a:solidFill>
              </a:rPr>
              <a:t>Publications</a:t>
            </a:r>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4007" y="1965434"/>
            <a:ext cx="8875986" cy="2677656"/>
          </a:xfrm>
          <a:prstGeom prst="rect">
            <a:avLst/>
          </a:prstGeom>
          <a:noFill/>
        </p:spPr>
        <p:txBody>
          <a:bodyPr wrap="square" rtlCol="0">
            <a:spAutoFit/>
          </a:bodyPr>
          <a:lstStyle/>
          <a:p>
            <a:pPr fontAlgn="base"/>
            <a:r>
              <a:rPr lang="en-IN" sz="2400" b="1" dirty="0"/>
              <a:t>Complete Genome Sequence of the Neonatal-Meningitis-Associated Escherichia coli Strain CE10</a:t>
            </a:r>
          </a:p>
          <a:p>
            <a:r>
              <a:rPr lang="en-US" sz="2400" dirty="0" err="1"/>
              <a:t>Shuting</a:t>
            </a:r>
            <a:r>
              <a:rPr lang="en-US" sz="2400" dirty="0"/>
              <a:t> </a:t>
            </a:r>
            <a:r>
              <a:rPr lang="en-US" sz="2400" dirty="0" smtClean="0"/>
              <a:t>Lu, </a:t>
            </a:r>
            <a:r>
              <a:rPr lang="en-US" sz="2400" dirty="0" err="1"/>
              <a:t>Xiaobing</a:t>
            </a:r>
            <a:r>
              <a:rPr lang="en-US" sz="2400" dirty="0"/>
              <a:t> </a:t>
            </a:r>
            <a:r>
              <a:rPr lang="en-US" sz="2400" dirty="0" smtClean="0"/>
              <a:t>Zhang, </a:t>
            </a:r>
            <a:r>
              <a:rPr lang="en-US" sz="2400" dirty="0" err="1"/>
              <a:t>Yafang</a:t>
            </a:r>
            <a:r>
              <a:rPr lang="en-US" sz="2400" dirty="0"/>
              <a:t> </a:t>
            </a:r>
            <a:r>
              <a:rPr lang="en-US" sz="2400" dirty="0" smtClean="0"/>
              <a:t>Zhu, </a:t>
            </a:r>
            <a:r>
              <a:rPr lang="en-US" sz="2400" dirty="0" err="1"/>
              <a:t>Kwang</a:t>
            </a:r>
            <a:r>
              <a:rPr lang="en-US" sz="2400" dirty="0"/>
              <a:t> </a:t>
            </a:r>
            <a:r>
              <a:rPr lang="en-US" sz="2400" dirty="0" err="1"/>
              <a:t>Sik</a:t>
            </a:r>
            <a:r>
              <a:rPr lang="en-US" sz="2400" dirty="0"/>
              <a:t> </a:t>
            </a:r>
            <a:r>
              <a:rPr lang="en-US" sz="2400" dirty="0" smtClean="0"/>
              <a:t>Kim, </a:t>
            </a:r>
            <a:r>
              <a:rPr lang="en-US" sz="2400" dirty="0" err="1"/>
              <a:t>Jian</a:t>
            </a:r>
            <a:r>
              <a:rPr lang="en-US" sz="2400" dirty="0"/>
              <a:t> </a:t>
            </a:r>
            <a:r>
              <a:rPr lang="en-US" sz="2400" dirty="0" smtClean="0"/>
              <a:t>Yang, and </a:t>
            </a:r>
            <a:r>
              <a:rPr lang="en-US" sz="2400" dirty="0"/>
              <a:t>Qi </a:t>
            </a:r>
            <a:r>
              <a:rPr lang="en-US" sz="2400" dirty="0" smtClean="0"/>
              <a:t>Jin.</a:t>
            </a:r>
            <a:endParaRPr lang="en-US" sz="2400" dirty="0" smtClean="0"/>
          </a:p>
          <a:p>
            <a:endParaRPr lang="en-US" sz="2400" dirty="0"/>
          </a:p>
          <a:p>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977</TotalTime>
  <Words>630</Words>
  <Application>Microsoft Office PowerPoint</Application>
  <PresentationFormat>On-screen Show (4:3)</PresentationFormat>
  <Paragraphs>47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72</cp:revision>
  <dcterms:created xsi:type="dcterms:W3CDTF">2014-10-01T07:08:05Z</dcterms:created>
  <dcterms:modified xsi:type="dcterms:W3CDTF">2015-12-02T07:51:07Z</dcterms:modified>
</cp:coreProperties>
</file>