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345" r:id="rId2"/>
    <p:sldId id="346" r:id="rId3"/>
    <p:sldId id="256" r:id="rId4"/>
    <p:sldId id="257" r:id="rId5"/>
    <p:sldId id="341" r:id="rId6"/>
    <p:sldId id="260" r:id="rId7"/>
    <p:sldId id="333" r:id="rId8"/>
    <p:sldId id="334" r:id="rId9"/>
    <p:sldId id="347" r:id="rId10"/>
    <p:sldId id="348" r:id="rId11"/>
    <p:sldId id="34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3</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897EF42-4468-45B4-839B-0223E8CED2DD}" type="datetimeFigureOut">
              <a:rPr lang="en-US" smtClean="0"/>
              <a:t>12/2/2015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897EF42-4468-45B4-839B-0223E8CED2DD}"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897EF42-4468-45B4-839B-0223E8CED2DD}"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F925245-6EC2-4710-A17C-F03DBAEE8AC6}"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897EF42-4468-45B4-839B-0223E8CED2DD}" type="datetimeFigureOut">
              <a:rPr lang="en-US" smtClean="0"/>
              <a:t>12/2/2015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925245-6EC2-4710-A17C-F03DBAEE8AC6}"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579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Allergy Conference </a:t>
            </a:r>
            <a:endParaRPr lang="en-IN" dirty="0" smtClean="0"/>
          </a:p>
          <a:p>
            <a:pPr marL="285750" indent="-285750">
              <a:buFont typeface="Wingdings" panose="05000000000000000000" pitchFamily="2" charset="2"/>
              <a:buChar char="Ø"/>
              <a:defRPr/>
            </a:pPr>
            <a:r>
              <a:rPr lang="en-IN" dirty="0"/>
              <a:t>4th Bacteriology and Infectious Diseases </a:t>
            </a:r>
            <a:r>
              <a:rPr lang="en-IN" dirty="0" smtClean="0"/>
              <a:t>Conference</a:t>
            </a:r>
          </a:p>
          <a:p>
            <a:pPr marL="285750" indent="-285750">
              <a:buFont typeface="Wingdings" panose="05000000000000000000" pitchFamily="2" charset="2"/>
              <a:buChar char="Ø"/>
              <a:defRPr/>
            </a:pPr>
            <a:r>
              <a:rPr lang="en-IN" dirty="0"/>
              <a:t>2nd Infectious Diseases Congress</a:t>
            </a:r>
            <a:endParaRPr lang="en-US" dirty="0" smtClean="0"/>
          </a:p>
        </p:txBody>
      </p:sp>
      <p:sp>
        <p:nvSpPr>
          <p:cNvPr id="7" name="Double Wave 6"/>
          <p:cNvSpPr/>
          <p:nvPr/>
        </p:nvSpPr>
        <p:spPr>
          <a:xfrm>
            <a:off x="160585" y="-14436"/>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t>Journal of </a:t>
            </a:r>
            <a:r>
              <a:rPr lang="en-US" sz="3600" dirty="0"/>
              <a:t>Air &amp; Water Borne Diseases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343938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1800" dirty="0">
                <a:latin typeface="Calisto MT" panose="02040603050505030304" pitchFamily="18" charset="0"/>
              </a:rPr>
              <a:t>OMICS </a:t>
            </a:r>
            <a:r>
              <a:rPr lang="en-US" sz="1800" dirty="0" smtClean="0">
                <a:latin typeface="Calisto MT" panose="02040603050505030304" pitchFamily="18" charset="0"/>
              </a:rPr>
              <a:t>International </a:t>
            </a:r>
            <a:r>
              <a:rPr lang="en-US" sz="18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1800" dirty="0">
                <a:latin typeface="Calisto MT" panose="02040603050505030304" pitchFamily="18" charset="0"/>
              </a:rPr>
              <a:t>For more details and benefits, click on the link below:</a:t>
            </a:r>
          </a:p>
          <a:p>
            <a:pPr>
              <a:defRPr/>
            </a:pPr>
            <a:r>
              <a:rPr lang="en-US" sz="1800" dirty="0">
                <a:solidFill>
                  <a:schemeClr val="accent4">
                    <a:lumMod val="10000"/>
                  </a:schemeClr>
                </a:solidFill>
                <a:latin typeface="Calisto MT" panose="02040603050505030304" pitchFamily="18" charset="0"/>
                <a:hlinkClick r:id="rId4"/>
              </a:rPr>
              <a:t>http://omicsonline.org/membership.php</a:t>
            </a:r>
            <a:r>
              <a:rPr lang="en-US" sz="1800"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9302493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515215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599" y="1854937"/>
            <a:ext cx="5210503" cy="5193858"/>
          </a:xfrm>
          <a:prstGeom prst="rect">
            <a:avLst/>
          </a:prstGeom>
        </p:spPr>
        <p:txBody>
          <a:bodyPr wrap="square">
            <a:spAutoFit/>
          </a:bodyPr>
          <a:lstStyle/>
          <a:p>
            <a:pPr>
              <a:lnSpc>
                <a:spcPct val="150000"/>
              </a:lnSpc>
            </a:pPr>
            <a:r>
              <a:rPr lang="en-IN" sz="2800" b="1" dirty="0" err="1"/>
              <a:t>Jian</a:t>
            </a:r>
            <a:r>
              <a:rPr lang="en-IN" sz="2800" b="1" dirty="0"/>
              <a:t> Yang</a:t>
            </a:r>
          </a:p>
          <a:p>
            <a:pPr>
              <a:lnSpc>
                <a:spcPct val="150000"/>
              </a:lnSpc>
            </a:pPr>
            <a:r>
              <a:rPr lang="en-IN" sz="2800" b="1" dirty="0"/>
              <a:t>Associate Professor</a:t>
            </a:r>
          </a:p>
          <a:p>
            <a:pPr>
              <a:lnSpc>
                <a:spcPct val="150000"/>
              </a:lnSpc>
            </a:pPr>
            <a:r>
              <a:rPr lang="en-IN" sz="2800" b="1" dirty="0"/>
              <a:t>Institute of Pathogen Biology</a:t>
            </a:r>
          </a:p>
          <a:p>
            <a:pPr>
              <a:lnSpc>
                <a:spcPct val="150000"/>
              </a:lnSpc>
            </a:pPr>
            <a:r>
              <a:rPr lang="en-IN" sz="2800" b="1" dirty="0"/>
              <a:t>Chinese Academy of Medical Sciences (CAMS)</a:t>
            </a:r>
          </a:p>
          <a:p>
            <a:pPr>
              <a:lnSpc>
                <a:spcPct val="150000"/>
              </a:lnSpc>
            </a:pPr>
            <a:r>
              <a:rPr lang="en-IN" sz="2800" b="1" dirty="0"/>
              <a:t>Beijing, China</a:t>
            </a:r>
          </a:p>
          <a:p>
            <a:pPr>
              <a:lnSpc>
                <a:spcPct val="150000"/>
              </a:lnSpc>
            </a:pPr>
            <a:r>
              <a:rPr lang="en-IN" sz="2800" b="1" dirty="0"/>
              <a:t>Tel: 86-10-6787-7735</a:t>
            </a:r>
          </a:p>
          <a:p>
            <a:pPr>
              <a:lnSpc>
                <a:spcPct val="150000"/>
              </a:lnSpc>
            </a:pPr>
            <a:r>
              <a:rPr lang="en-IN" sz="2800" b="1" dirty="0"/>
              <a:t>Fax: 86-10-6787-7736</a:t>
            </a:r>
            <a:endParaRPr lang="en-US" sz="2400" dirty="0">
              <a:latin typeface="Times New Roman" pitchFamily="18" charset="0"/>
              <a:cs typeface="Times New Roman" pitchFamily="18" charset="0"/>
            </a:endParaRPr>
          </a:p>
        </p:txBody>
      </p:sp>
      <p:sp>
        <p:nvSpPr>
          <p:cNvPr id="5" name="Rectangle 4"/>
          <p:cNvSpPr/>
          <p:nvPr/>
        </p:nvSpPr>
        <p:spPr>
          <a:xfrm>
            <a:off x="2343807" y="1383200"/>
            <a:ext cx="3886200" cy="523220"/>
          </a:xfrm>
          <a:prstGeom prst="rect">
            <a:avLst/>
          </a:prstGeom>
        </p:spPr>
        <p:txBody>
          <a:bodyPr wrap="square">
            <a:spAutoFit/>
          </a:bodyPr>
          <a:lstStyle/>
          <a:p>
            <a:pPr algn="ctr"/>
            <a:r>
              <a:rPr lang="en-US" sz="2800" b="1" dirty="0" smtClean="0">
                <a:latin typeface="Times New Roman" pitchFamily="18" charset="0"/>
                <a:cs typeface="Times New Roman" pitchFamily="18" charset="0"/>
              </a:rPr>
              <a:t>Editorial Board</a:t>
            </a:r>
          </a:p>
        </p:txBody>
      </p:sp>
      <p:sp>
        <p:nvSpPr>
          <p:cNvPr id="7" name="TextBox 6"/>
          <p:cNvSpPr txBox="1"/>
          <p:nvPr/>
        </p:nvSpPr>
        <p:spPr>
          <a:xfrm>
            <a:off x="6248400" y="4267200"/>
            <a:ext cx="2209800" cy="369332"/>
          </a:xfrm>
          <a:prstGeom prst="rect">
            <a:avLst/>
          </a:prstGeom>
          <a:noFill/>
        </p:spPr>
        <p:txBody>
          <a:bodyPr wrap="square" rtlCol="0">
            <a:spAutoFit/>
          </a:bodyPr>
          <a:lstStyle/>
          <a:p>
            <a:endParaRPr lang="en-US" dirty="0"/>
          </a:p>
        </p:txBody>
      </p:sp>
      <p:pic>
        <p:nvPicPr>
          <p:cNvPr id="1026" name="Picture 2" descr="C:\Users\manjula-p\Desktop\AWBD head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595"/>
            <a:ext cx="9144000" cy="1209605"/>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2705658"/>
            <a:ext cx="2230774" cy="3123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8393" y="2398216"/>
            <a:ext cx="8763000" cy="3416320"/>
          </a:xfrm>
          <a:prstGeom prst="rect">
            <a:avLst/>
          </a:prstGeom>
        </p:spPr>
        <p:txBody>
          <a:bodyPr wrap="square">
            <a:spAutoFit/>
          </a:bodyPr>
          <a:lstStyle/>
          <a:p>
            <a:pPr marL="342900" indent="-342900" algn="just">
              <a:buFont typeface="Arial" pitchFamily="34" charset="0"/>
              <a:buChar char="•"/>
            </a:pPr>
            <a:r>
              <a:rPr lang="en-IN" sz="2400" dirty="0" err="1"/>
              <a:t>Dr.</a:t>
            </a:r>
            <a:r>
              <a:rPr lang="en-IN" sz="2400" dirty="0"/>
              <a:t> Yang is an associate professor of bioinformatics at the Institute of Pathogen Biology, CAMS&amp;PUMC. He was born in May, 1977 and graduated from Department of Intensive Instruction, Nanjing University in 1999. He got his PhD degree from Lab of Bioinformatics, Institute of Biophysics, Chinese Academy of Science in 2004. His work is focused on comparative genomics and molecular evolution of bacterial pathogens, such as </a:t>
            </a:r>
            <a:r>
              <a:rPr lang="en-IN" sz="2400" dirty="0" err="1"/>
              <a:t>Shigella</a:t>
            </a:r>
            <a:r>
              <a:rPr lang="en-IN" sz="2400" dirty="0"/>
              <a:t>, Pseudomonas, Mycobacterium and Neisseria </a:t>
            </a:r>
            <a:r>
              <a:rPr lang="en-IN" sz="2400" dirty="0" err="1"/>
              <a:t>etc</a:t>
            </a:r>
            <a:r>
              <a:rPr lang="en-IN" sz="2400" dirty="0"/>
              <a:t>; </a:t>
            </a:r>
            <a:endParaRPr lang="en-US" sz="2200" dirty="0">
              <a:latin typeface="Times New Roman" pitchFamily="18" charset="0"/>
              <a:cs typeface="Times New Roman" pitchFamily="18" charset="0"/>
            </a:endParaRPr>
          </a:p>
        </p:txBody>
      </p:sp>
      <p:sp>
        <p:nvSpPr>
          <p:cNvPr id="6" name="Rectangle 5"/>
          <p:cNvSpPr/>
          <p:nvPr/>
        </p:nvSpPr>
        <p:spPr>
          <a:xfrm>
            <a:off x="297717" y="1705718"/>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pic>
        <p:nvPicPr>
          <p:cNvPr id="9"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0"/>
            <a:ext cx="8001000" cy="2677656"/>
          </a:xfrm>
          <a:prstGeom prst="rect">
            <a:avLst/>
          </a:prstGeom>
        </p:spPr>
        <p:txBody>
          <a:bodyPr wrap="square">
            <a:spAutoFit/>
          </a:bodyPr>
          <a:lstStyle/>
          <a:p>
            <a:pPr marL="342900" indent="-342900" algn="just">
              <a:buFont typeface="Arial" pitchFamily="34" charset="0"/>
              <a:buChar char="•"/>
            </a:pPr>
            <a:r>
              <a:rPr lang="en-IN" sz="2400" dirty="0" smtClean="0"/>
              <a:t>He </a:t>
            </a:r>
            <a:r>
              <a:rPr lang="en-IN" sz="2400" dirty="0"/>
              <a:t>has designed and constructed several specialized molecular databases including the Virulence Factor Database (VFDB). </a:t>
            </a:r>
            <a:r>
              <a:rPr lang="en-IN" sz="2400" dirty="0" err="1"/>
              <a:t>Dr.</a:t>
            </a:r>
            <a:r>
              <a:rPr lang="en-IN" sz="2400" dirty="0"/>
              <a:t> Yang also has interests in public health related </a:t>
            </a:r>
            <a:r>
              <a:rPr lang="en-IN" sz="2400" dirty="0" err="1"/>
              <a:t>metagenomics</a:t>
            </a:r>
            <a:r>
              <a:rPr lang="en-IN" sz="2400" dirty="0"/>
              <a:t> studies using the next generation sequencing technologies. He has published over 50 academic papers in peer-reviewed journals within the past decade.</a:t>
            </a:r>
            <a:r>
              <a:rPr lang="en-US" sz="2400" dirty="0" smtClean="0"/>
              <a:t>.</a:t>
            </a:r>
            <a:endParaRPr lang="en-US" sz="2400" dirty="0">
              <a:latin typeface="Times New Roman" pitchFamily="18" charset="0"/>
              <a:cs typeface="Times New Roman" pitchFamily="18" charset="0"/>
            </a:endParaRPr>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175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310" y="1595735"/>
            <a:ext cx="1808508" cy="461665"/>
          </a:xfrm>
          <a:prstGeom prst="rect">
            <a:avLst/>
          </a:prstGeom>
          <a:noFill/>
        </p:spPr>
        <p:txBody>
          <a:bodyPr vert="horz" lIns="91440" tIns="45720" rIns="91440" bIns="45720" rtlCol="0" anchor="ctr">
            <a:normAutofit/>
          </a:bodyPr>
          <a:lstStyle/>
          <a:p>
            <a:pPr algn="ctr">
              <a:spcBef>
                <a:spcPct val="0"/>
              </a:spcBef>
            </a:pP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34159" y="2109952"/>
            <a:ext cx="8534400" cy="2646878"/>
          </a:xfrm>
          <a:prstGeom prst="rect">
            <a:avLst/>
          </a:prstGeom>
        </p:spPr>
        <p:txBody>
          <a:bodyPr wrap="square">
            <a:spAutoFit/>
          </a:bodyPr>
          <a:lstStyle/>
          <a:p>
            <a:r>
              <a:rPr lang="en-IN" sz="2400" dirty="0" err="1"/>
              <a:t>Dr.</a:t>
            </a:r>
            <a:r>
              <a:rPr lang="en-IN" sz="2400" dirty="0"/>
              <a:t> Yang research interest include Comparative genomics, pathogenesis, molecular evolution and epidemiology of </a:t>
            </a:r>
            <a:r>
              <a:rPr lang="en-IN" sz="2400" dirty="0" err="1"/>
              <a:t>Shigella</a:t>
            </a:r>
            <a:r>
              <a:rPr lang="en-IN" sz="2400" dirty="0"/>
              <a:t> Methodological study on comparative genomics of bacterial pathogens large scale data integration and visualization for comparative study Public health associated </a:t>
            </a:r>
            <a:r>
              <a:rPr lang="en-IN" sz="2400" dirty="0" err="1"/>
              <a:t>metagenomics</a:t>
            </a:r>
            <a:r>
              <a:rPr lang="en-IN" sz="2400" dirty="0"/>
              <a:t> study.</a:t>
            </a:r>
            <a:endParaRPr lang="en-US" sz="2200" dirty="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pic>
        <p:nvPicPr>
          <p:cNvPr id="5"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00200"/>
            <a:ext cx="7772400" cy="3416320"/>
          </a:xfrm>
          <a:prstGeom prst="rect">
            <a:avLst/>
          </a:prstGeom>
        </p:spPr>
        <p:txBody>
          <a:bodyPr wrap="square">
            <a:spAutoFit/>
          </a:bodyPr>
          <a:lstStyle/>
          <a:p>
            <a:r>
              <a:rPr lang="en-IN" sz="2400" b="1" dirty="0"/>
              <a:t>Selenium in soil and endemic diseases in </a:t>
            </a:r>
            <a:r>
              <a:rPr lang="en-IN" sz="2400" b="1" dirty="0" smtClean="0"/>
              <a:t>China</a:t>
            </a:r>
          </a:p>
          <a:p>
            <a:r>
              <a:rPr lang="en-US" sz="2400" dirty="0" err="1"/>
              <a:t>Jian'an</a:t>
            </a:r>
            <a:r>
              <a:rPr lang="en-US" sz="2400" dirty="0"/>
              <a:t> Tan, </a:t>
            </a:r>
            <a:r>
              <a:rPr lang="en-US" sz="2400" dirty="0" err="1" smtClean="0"/>
              <a:t>Wenyu</a:t>
            </a:r>
            <a:r>
              <a:rPr lang="en-US" sz="2400" dirty="0" smtClean="0"/>
              <a:t> </a:t>
            </a:r>
            <a:r>
              <a:rPr lang="en-US" sz="2400" dirty="0"/>
              <a:t>Zhu, </a:t>
            </a:r>
            <a:r>
              <a:rPr lang="en-US" sz="2400" dirty="0" err="1"/>
              <a:t>Wuyi</a:t>
            </a:r>
            <a:r>
              <a:rPr lang="en-US" sz="2400" dirty="0"/>
              <a:t> Wang, </a:t>
            </a:r>
            <a:r>
              <a:rPr lang="en-US" sz="2400" dirty="0" err="1"/>
              <a:t>Ribang</a:t>
            </a:r>
            <a:r>
              <a:rPr lang="en-US" sz="2400" dirty="0"/>
              <a:t> Li, </a:t>
            </a:r>
            <a:r>
              <a:rPr lang="en-US" sz="2400" dirty="0" err="1"/>
              <a:t>Shaofan</a:t>
            </a:r>
            <a:r>
              <a:rPr lang="en-US" sz="2400" dirty="0"/>
              <a:t> </a:t>
            </a:r>
            <a:r>
              <a:rPr lang="en-US" sz="2400" dirty="0" err="1"/>
              <a:t>Hou</a:t>
            </a:r>
            <a:r>
              <a:rPr lang="en-US" sz="2400" dirty="0"/>
              <a:t>, </a:t>
            </a:r>
            <a:r>
              <a:rPr lang="en-US" sz="2400" dirty="0" err="1"/>
              <a:t>Dacheng</a:t>
            </a:r>
            <a:r>
              <a:rPr lang="en-US" sz="2400" dirty="0"/>
              <a:t> Wang, </a:t>
            </a:r>
            <a:r>
              <a:rPr lang="en-US" sz="2400" dirty="0" err="1"/>
              <a:t>Linsheng</a:t>
            </a:r>
            <a:r>
              <a:rPr lang="en-US" sz="2400" dirty="0"/>
              <a:t> Yang</a:t>
            </a:r>
            <a:endParaRPr lang="en-US" sz="2400" dirty="0" smtClean="0"/>
          </a:p>
          <a:p>
            <a:endParaRPr lang="en-US" sz="2400" dirty="0"/>
          </a:p>
          <a:p>
            <a:pPr fontAlgn="base"/>
            <a:r>
              <a:rPr lang="en-IN" sz="2400" b="1" dirty="0"/>
              <a:t>Unbiased Parallel Detection of Viral Pathogens in Clinical Samples by Use of a </a:t>
            </a:r>
            <a:r>
              <a:rPr lang="en-IN" sz="2400" b="1" dirty="0" err="1"/>
              <a:t>Metagenomic</a:t>
            </a:r>
            <a:r>
              <a:rPr lang="en-IN" sz="2400" b="1" dirty="0"/>
              <a:t> </a:t>
            </a:r>
            <a:r>
              <a:rPr lang="en-IN" sz="2400" b="1" dirty="0" smtClean="0"/>
              <a:t>Approach</a:t>
            </a:r>
            <a:endParaRPr lang="en-IN" sz="2400" b="1" dirty="0"/>
          </a:p>
          <a:p>
            <a:r>
              <a:rPr lang="en-US" sz="2400" dirty="0" err="1"/>
              <a:t>Jian</a:t>
            </a:r>
            <a:r>
              <a:rPr lang="en-US" sz="2400" dirty="0"/>
              <a:t> </a:t>
            </a:r>
            <a:r>
              <a:rPr lang="en-US" sz="2400" dirty="0" smtClean="0"/>
              <a:t>Yang, Fan Yang, </a:t>
            </a:r>
            <a:r>
              <a:rPr lang="en-US" sz="2400" dirty="0" err="1" smtClean="0"/>
              <a:t>Lili</a:t>
            </a:r>
            <a:r>
              <a:rPr lang="en-US" sz="2400" dirty="0" smtClean="0"/>
              <a:t> </a:t>
            </a:r>
            <a:r>
              <a:rPr lang="en-US" sz="2400" dirty="0" err="1" smtClean="0"/>
              <a:t>Ren</a:t>
            </a:r>
            <a:r>
              <a:rPr lang="en-US" sz="2400" dirty="0" smtClean="0"/>
              <a:t>, </a:t>
            </a:r>
            <a:r>
              <a:rPr lang="en-US" sz="2400" dirty="0" err="1" smtClean="0"/>
              <a:t>Zhaohui</a:t>
            </a:r>
            <a:r>
              <a:rPr lang="en-US" sz="2400" dirty="0" smtClean="0"/>
              <a:t> </a:t>
            </a:r>
            <a:r>
              <a:rPr lang="en-US" sz="2400" dirty="0" err="1" smtClean="0"/>
              <a:t>Xiong</a:t>
            </a:r>
            <a:r>
              <a:rPr lang="en-US" sz="2400" dirty="0" smtClean="0"/>
              <a:t>, Zhiqiang </a:t>
            </a:r>
            <a:r>
              <a:rPr lang="en-US" sz="2400" dirty="0"/>
              <a:t>Wu1, </a:t>
            </a:r>
            <a:r>
              <a:rPr lang="en-US" sz="2400" dirty="0" err="1"/>
              <a:t>Jie</a:t>
            </a:r>
            <a:r>
              <a:rPr lang="en-US" sz="2400" dirty="0"/>
              <a:t> </a:t>
            </a:r>
            <a:r>
              <a:rPr lang="en-US" sz="2400" dirty="0" smtClean="0"/>
              <a:t>Dong, </a:t>
            </a:r>
            <a:r>
              <a:rPr lang="en-US" sz="2400" dirty="0" err="1" smtClean="0"/>
              <a:t>Lilian</a:t>
            </a:r>
            <a:r>
              <a:rPr lang="en-US" sz="2400" dirty="0" smtClean="0"/>
              <a:t> Sun, Ting Zhang, </a:t>
            </a:r>
            <a:r>
              <a:rPr lang="en-US" sz="2400" dirty="0" err="1" smtClean="0"/>
              <a:t>Yongfeng</a:t>
            </a:r>
            <a:r>
              <a:rPr lang="en-US" sz="2400" dirty="0" smtClean="0"/>
              <a:t> Hu,  </a:t>
            </a:r>
            <a:r>
              <a:rPr lang="en-US" sz="2400" dirty="0"/>
              <a:t>Jiang </a:t>
            </a:r>
            <a:r>
              <a:rPr lang="en-US" sz="2400" dirty="0" smtClean="0"/>
              <a:t>Du, </a:t>
            </a:r>
            <a:r>
              <a:rPr lang="en-US" sz="2400" dirty="0" err="1" smtClean="0"/>
              <a:t>Jianwei</a:t>
            </a:r>
            <a:r>
              <a:rPr lang="en-US" sz="2400" dirty="0" smtClean="0"/>
              <a:t> Wang, and </a:t>
            </a:r>
            <a:r>
              <a:rPr lang="en-US" sz="2400" dirty="0"/>
              <a:t>Qi </a:t>
            </a:r>
            <a:r>
              <a:rPr lang="en-US" sz="2400" dirty="0" smtClean="0"/>
              <a:t>Jin1</a:t>
            </a:r>
            <a:r>
              <a:rPr lang="en-US" sz="2400" dirty="0"/>
              <a:t>.</a:t>
            </a:r>
            <a:endParaRPr lang="en-US" sz="2400" dirty="0"/>
          </a:p>
        </p:txBody>
      </p:sp>
      <p:sp>
        <p:nvSpPr>
          <p:cNvPr id="3" name="Rectangle 2"/>
          <p:cNvSpPr/>
          <p:nvPr/>
        </p:nvSpPr>
        <p:spPr>
          <a:xfrm>
            <a:off x="533400" y="1066800"/>
            <a:ext cx="1561646" cy="400110"/>
          </a:xfrm>
          <a:prstGeom prst="rect">
            <a:avLst/>
          </a:prstGeom>
        </p:spPr>
        <p:txBody>
          <a:bodyPr wrap="none">
            <a:spAutoFit/>
          </a:bodyPr>
          <a:lstStyle/>
          <a:p>
            <a:r>
              <a:rPr lang="en-IN" sz="2000" dirty="0">
                <a:solidFill>
                  <a:srgbClr val="FF0000"/>
                </a:solidFill>
              </a:rPr>
              <a:t>Publications</a:t>
            </a:r>
          </a:p>
        </p:txBody>
      </p:sp>
    </p:spTree>
    <p:extLst>
      <p:ext uri="{BB962C8B-B14F-4D97-AF65-F5344CB8AC3E}">
        <p14:creationId xmlns:p14="http://schemas.microsoft.com/office/powerpoint/2010/main" val="358931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34007" y="1965434"/>
            <a:ext cx="8875986" cy="2677656"/>
          </a:xfrm>
          <a:prstGeom prst="rect">
            <a:avLst/>
          </a:prstGeom>
          <a:noFill/>
        </p:spPr>
        <p:txBody>
          <a:bodyPr wrap="square" rtlCol="0">
            <a:spAutoFit/>
          </a:bodyPr>
          <a:lstStyle/>
          <a:p>
            <a:pPr fontAlgn="base"/>
            <a:r>
              <a:rPr lang="en-IN" sz="2400" b="1" dirty="0"/>
              <a:t>Complete Genome Sequence of the Neonatal-Meningitis-Associated Escherichia coli Strain CE10</a:t>
            </a:r>
          </a:p>
          <a:p>
            <a:r>
              <a:rPr lang="en-US" sz="2400" dirty="0" err="1"/>
              <a:t>Shuting</a:t>
            </a:r>
            <a:r>
              <a:rPr lang="en-US" sz="2400" dirty="0"/>
              <a:t> </a:t>
            </a:r>
            <a:r>
              <a:rPr lang="en-US" sz="2400" dirty="0" smtClean="0"/>
              <a:t>Lu, </a:t>
            </a:r>
            <a:r>
              <a:rPr lang="en-US" sz="2400" dirty="0" err="1"/>
              <a:t>Xiaobing</a:t>
            </a:r>
            <a:r>
              <a:rPr lang="en-US" sz="2400" dirty="0"/>
              <a:t> </a:t>
            </a:r>
            <a:r>
              <a:rPr lang="en-US" sz="2400" dirty="0" smtClean="0"/>
              <a:t>Zhang, </a:t>
            </a:r>
            <a:r>
              <a:rPr lang="en-US" sz="2400" dirty="0" err="1"/>
              <a:t>Yafang</a:t>
            </a:r>
            <a:r>
              <a:rPr lang="en-US" sz="2400" dirty="0"/>
              <a:t> </a:t>
            </a:r>
            <a:r>
              <a:rPr lang="en-US" sz="2400" dirty="0" smtClean="0"/>
              <a:t>Zhu, </a:t>
            </a:r>
            <a:r>
              <a:rPr lang="en-US" sz="2400" dirty="0" err="1"/>
              <a:t>Kwang</a:t>
            </a:r>
            <a:r>
              <a:rPr lang="en-US" sz="2400" dirty="0"/>
              <a:t> </a:t>
            </a:r>
            <a:r>
              <a:rPr lang="en-US" sz="2400" dirty="0" err="1"/>
              <a:t>Sik</a:t>
            </a:r>
            <a:r>
              <a:rPr lang="en-US" sz="2400" dirty="0"/>
              <a:t> </a:t>
            </a:r>
            <a:r>
              <a:rPr lang="en-US" sz="2400" dirty="0" smtClean="0"/>
              <a:t>Kim, </a:t>
            </a:r>
            <a:r>
              <a:rPr lang="en-US" sz="2400" dirty="0" err="1"/>
              <a:t>Jian</a:t>
            </a:r>
            <a:r>
              <a:rPr lang="en-US" sz="2400" dirty="0"/>
              <a:t> </a:t>
            </a:r>
            <a:r>
              <a:rPr lang="en-US" sz="2400" dirty="0" smtClean="0"/>
              <a:t>Yang, and </a:t>
            </a:r>
            <a:r>
              <a:rPr lang="en-US" sz="2400" dirty="0"/>
              <a:t>Qi </a:t>
            </a:r>
            <a:r>
              <a:rPr lang="en-US" sz="2400" dirty="0" smtClean="0"/>
              <a:t>Jin.</a:t>
            </a:r>
            <a:endParaRPr lang="en-US" sz="2400" dirty="0" smtClean="0"/>
          </a:p>
          <a:p>
            <a:endParaRPr lang="en-US" sz="2400" dirty="0"/>
          </a:p>
          <a:p>
            <a:endParaRPr lang="en-US" sz="2400" dirty="0"/>
          </a:p>
          <a:p>
            <a:endParaRPr lang="en-US" sz="2400" dirty="0"/>
          </a:p>
        </p:txBody>
      </p:sp>
      <p:sp>
        <p:nvSpPr>
          <p:cNvPr id="7" name="TextBox 6"/>
          <p:cNvSpPr txBox="1"/>
          <p:nvPr/>
        </p:nvSpPr>
        <p:spPr>
          <a:xfrm>
            <a:off x="5486400" y="4557770"/>
            <a:ext cx="2514600" cy="369332"/>
          </a:xfrm>
          <a:prstGeom prst="rect">
            <a:avLst/>
          </a:prstGeom>
          <a:noFill/>
        </p:spPr>
        <p:txBody>
          <a:bodyPr wrap="square" rtlCol="0">
            <a:spAutoFit/>
          </a:bodyPr>
          <a:lstStyle/>
          <a:p>
            <a:endParaRPr lang="en-US" dirty="0"/>
          </a:p>
        </p:txBody>
      </p:sp>
      <p:pic>
        <p:nvPicPr>
          <p:cNvPr id="4" name="Picture 2" descr="C:\Users\manjula-p\Desktop\AWBD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595"/>
            <a:ext cx="9144000" cy="1666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0279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7"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Journal of Air &amp; Water Borne Diseases</a:t>
            </a:r>
          </a:p>
          <a:p>
            <a:pPr>
              <a:defRPr/>
            </a:pPr>
            <a:r>
              <a:rPr lang="en-US" dirty="0" smtClean="0"/>
              <a:t>Related Journals</a:t>
            </a:r>
            <a:endParaRPr lang="en-US" dirty="0"/>
          </a:p>
        </p:txBody>
      </p:sp>
      <p:sp>
        <p:nvSpPr>
          <p:cNvPr id="7" name="Vertical Scroll 6"/>
          <p:cNvSpPr/>
          <p:nvPr/>
        </p:nvSpPr>
        <p:spPr>
          <a:xfrm>
            <a:off x="-108826" y="1627188"/>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Bacteriology &amp; </a:t>
            </a:r>
            <a:r>
              <a:rPr lang="en-US" sz="2800" dirty="0" smtClean="0">
                <a:solidFill>
                  <a:schemeClr val="bg1"/>
                </a:solidFill>
                <a:latin typeface="Estrangelo Edessa" panose="03080600000000000000" pitchFamily="66" charset="0"/>
                <a:cs typeface="Estrangelo Edessa" panose="03080600000000000000" pitchFamily="66" charset="0"/>
              </a:rPr>
              <a:t>Parasitology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Medical Microbiology &amp; </a:t>
            </a:r>
            <a:r>
              <a:rPr lang="en-IN" sz="2800" dirty="0" smtClean="0">
                <a:solidFill>
                  <a:schemeClr val="bg1"/>
                </a:solidFill>
                <a:latin typeface="Estrangelo Edessa" panose="03080600000000000000" pitchFamily="66" charset="0"/>
                <a:cs typeface="Estrangelo Edessa" panose="03080600000000000000" pitchFamily="66" charset="0"/>
              </a:rPr>
              <a:t>Diagnosis</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Microbial &amp; Biochemical </a:t>
            </a:r>
            <a:r>
              <a:rPr lang="en-IN" sz="2800" dirty="0" smtClean="0">
                <a:solidFill>
                  <a:schemeClr val="bg1"/>
                </a:solidFill>
                <a:latin typeface="Estrangelo Edessa" panose="03080600000000000000" pitchFamily="66" charset="0"/>
                <a:cs typeface="Estrangelo Edessa" panose="03080600000000000000" pitchFamily="66" charset="0"/>
              </a:rPr>
              <a:t>Technology</a:t>
            </a:r>
          </a:p>
          <a:p>
            <a:pPr marL="342900" indent="-342900">
              <a:buFont typeface="Wingdings" panose="05000000000000000000" pitchFamily="2" charset="2"/>
              <a:buChar char="Ø"/>
              <a:defRPr/>
            </a:pPr>
            <a:r>
              <a:rPr lang="en-IN" sz="2800" dirty="0">
                <a:solidFill>
                  <a:schemeClr val="bg1"/>
                </a:solidFill>
                <a:latin typeface="Estrangelo Edessa" panose="03080600000000000000" pitchFamily="66" charset="0"/>
                <a:cs typeface="Estrangelo Edessa" panose="03080600000000000000" pitchFamily="66" charset="0"/>
              </a:rPr>
              <a:t>Journal of Plant Pathology &amp; </a:t>
            </a:r>
            <a:r>
              <a:rPr lang="en-IN" sz="2800" dirty="0" smtClean="0">
                <a:solidFill>
                  <a:schemeClr val="bg1"/>
                </a:solidFill>
                <a:latin typeface="Estrangelo Edessa" panose="03080600000000000000" pitchFamily="66" charset="0"/>
                <a:cs typeface="Estrangelo Edessa" panose="03080600000000000000" pitchFamily="66" charset="0"/>
              </a:rPr>
              <a:t>Microbiology</a:t>
            </a:r>
          </a:p>
          <a:p>
            <a:pPr marL="342900" indent="-342900">
              <a:buFont typeface="Wingdings" panose="05000000000000000000" pitchFamily="2" charset="2"/>
              <a:buChar char="Ø"/>
              <a:defRPr/>
            </a:pPr>
            <a:r>
              <a:rPr lang="en-US" sz="2800" dirty="0">
                <a:solidFill>
                  <a:schemeClr val="bg1"/>
                </a:solidFill>
                <a:latin typeface="Estrangelo Edessa" panose="03080600000000000000" pitchFamily="66" charset="0"/>
                <a:cs typeface="Estrangelo Edessa" panose="03080600000000000000" pitchFamily="66" charset="0"/>
              </a:rPr>
              <a:t>Journal of Vaccines &amp; Vaccination</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861048"/>
            <a:ext cx="3561407" cy="29969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6791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977</TotalTime>
  <Words>630</Words>
  <Application>Microsoft Office PowerPoint</Application>
  <PresentationFormat>On-screen Show (4:3)</PresentationFormat>
  <Paragraphs>47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Manjula Podila</cp:lastModifiedBy>
  <cp:revision>72</cp:revision>
  <dcterms:created xsi:type="dcterms:W3CDTF">2014-10-01T07:08:05Z</dcterms:created>
  <dcterms:modified xsi:type="dcterms:W3CDTF">2015-12-02T07:51:07Z</dcterms:modified>
</cp:coreProperties>
</file>