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9" r:id="rId3"/>
    <p:sldId id="260" r:id="rId4"/>
    <p:sldId id="272" r:id="rId5"/>
    <p:sldId id="261" r:id="rId6"/>
    <p:sldId id="262" r:id="rId7"/>
    <p:sldId id="265" r:id="rId8"/>
    <p:sldId id="267" r:id="rId9"/>
    <p:sldId id="270" r:id="rId10"/>
    <p:sldId id="271" r:id="rId11"/>
    <p:sldId id="275"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A4A4FD-D2AA-4FDB-9C44-2A424CC8D69C}"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833787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4A4FD-D2AA-4FDB-9C44-2A424CC8D69C}"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4024247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4A4FD-D2AA-4FDB-9C44-2A424CC8D69C}"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2559344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A4A4FD-D2AA-4FDB-9C44-2A424CC8D69C}"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213353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A4A4FD-D2AA-4FDB-9C44-2A424CC8D69C}"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160303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A4A4FD-D2AA-4FDB-9C44-2A424CC8D69C}"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394525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A4A4FD-D2AA-4FDB-9C44-2A424CC8D69C}"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211878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A4A4FD-D2AA-4FDB-9C44-2A424CC8D69C}"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23602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A4A4FD-D2AA-4FDB-9C44-2A424CC8D69C}"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31769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4A4FD-D2AA-4FDB-9C44-2A424CC8D69C}"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2793728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A4A4FD-D2AA-4FDB-9C44-2A424CC8D69C}"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92E0BD-D276-4636-B5E7-4F739BAB9A71}" type="slidenum">
              <a:rPr lang="en-US" smtClean="0"/>
              <a:t>‹#›</a:t>
            </a:fld>
            <a:endParaRPr lang="en-US"/>
          </a:p>
        </p:txBody>
      </p:sp>
    </p:spTree>
    <p:extLst>
      <p:ext uri="{BB962C8B-B14F-4D97-AF65-F5344CB8AC3E}">
        <p14:creationId xmlns:p14="http://schemas.microsoft.com/office/powerpoint/2010/main" val="352130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4A4FD-D2AA-4FDB-9C44-2A424CC8D69C}" type="datetimeFigureOut">
              <a:rPr lang="en-US" smtClean="0"/>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92E0BD-D276-4636-B5E7-4F739BAB9A71}" type="slidenum">
              <a:rPr lang="en-US" smtClean="0"/>
              <a:t>‹#›</a:t>
            </a:fld>
            <a:endParaRPr lang="en-US"/>
          </a:p>
        </p:txBody>
      </p:sp>
    </p:spTree>
    <p:extLst>
      <p:ext uri="{BB962C8B-B14F-4D97-AF65-F5344CB8AC3E}">
        <p14:creationId xmlns:p14="http://schemas.microsoft.com/office/powerpoint/2010/main" val="541291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www.omicsonline.org/universities/University_of_Pittsburgh_School_of_Medicine_Pittsburgh/" TargetMode="External"/><Relationship Id="rId4" Type="http://schemas.openxmlformats.org/officeDocument/2006/relationships/hyperlink" Target="http://omicsonline.org/editor_pr/Jianhua_Luo"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en.wikipedia.org/wiki/P53#cite_note-isbn0-471-33061-2-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533400"/>
            <a:ext cx="9129712" cy="52578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sz="2000" dirty="0" smtClean="0">
              <a:solidFill>
                <a:schemeClr val="bg2">
                  <a:lumMod val="10000"/>
                </a:schemeClr>
              </a:solidFill>
              <a:latin typeface="Centaur" panose="02030504050205020304" pitchFamily="18" charset="0"/>
            </a:endParaRPr>
          </a:p>
          <a:p>
            <a:pPr algn="ctr">
              <a:defRPr/>
            </a:pPr>
            <a:r>
              <a:rPr lang="en-IN" sz="2000" dirty="0" smtClean="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a:t>
            </a:r>
            <a:r>
              <a:rPr lang="en-IN" dirty="0"/>
              <a:t>possible</a:t>
            </a:r>
            <a:r>
              <a:rPr lang="en-IN" sz="2000" dirty="0">
                <a:solidFill>
                  <a:schemeClr val="bg2">
                    <a:lumMod val="10000"/>
                  </a:schemeClr>
                </a:solidFill>
                <a:latin typeface="Centaur" panose="02030504050205020304" pitchFamily="18" charset="0"/>
              </a:rPr>
              <a:t>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492125"/>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a:t>
            </a:r>
            <a:r>
              <a:rPr lang="en-US" sz="3200" b="1" dirty="0" smtClean="0">
                <a:solidFill>
                  <a:schemeClr val="accent4">
                    <a:lumMod val="10000"/>
                  </a:schemeClr>
                </a:solidFill>
                <a:latin typeface="Baskerville Old Face" panose="02020602080505020303" pitchFamily="18" charset="0"/>
              </a:rPr>
              <a:t>Submissions</a:t>
            </a:r>
            <a:endParaRPr lang="en-US" sz="3200" dirty="0">
              <a:solidFill>
                <a:schemeClr val="accent4">
                  <a:lumMod val="10000"/>
                </a:schemeClr>
              </a:solidFill>
            </a:endParaRPr>
          </a:p>
        </p:txBody>
      </p:sp>
    </p:spTree>
    <p:extLst>
      <p:ext uri="{BB962C8B-B14F-4D97-AF65-F5344CB8AC3E}">
        <p14:creationId xmlns:p14="http://schemas.microsoft.com/office/powerpoint/2010/main" val="3432254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524000"/>
            <a:ext cx="9144000" cy="533400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1828800"/>
            <a:ext cx="8229600" cy="731838"/>
          </a:xfrm>
          <a:ln>
            <a:noFill/>
          </a:ln>
        </p:spPr>
        <p:style>
          <a:lnRef idx="2">
            <a:schemeClr val="accent4">
              <a:shade val="50000"/>
            </a:schemeClr>
          </a:lnRef>
          <a:fillRef idx="1">
            <a:schemeClr val="accent4"/>
          </a:fillRef>
          <a:effectRef idx="0">
            <a:schemeClr val="accent4"/>
          </a:effectRef>
          <a:fontRef idx="minor">
            <a:schemeClr val="lt1"/>
          </a:fontRef>
        </p:style>
        <p:txBody>
          <a:bodyPr>
            <a:normAutofit/>
          </a:bodyPr>
          <a:lstStyle/>
          <a:p>
            <a:r>
              <a:rPr lang="en-US" sz="3200" b="1" dirty="0" smtClean="0"/>
              <a:t>Other Supressor Gene</a:t>
            </a:r>
            <a:endParaRPr lang="en-US" sz="3200" b="1" dirty="0"/>
          </a:p>
        </p:txBody>
      </p:sp>
      <p:sp>
        <p:nvSpPr>
          <p:cNvPr id="3" name="Content Placeholder 2"/>
          <p:cNvSpPr>
            <a:spLocks noGrp="1"/>
          </p:cNvSpPr>
          <p:nvPr>
            <p:ph idx="1"/>
          </p:nvPr>
        </p:nvSpPr>
        <p:spPr>
          <a:xfrm>
            <a:off x="457200" y="3200400"/>
            <a:ext cx="8229600" cy="3459163"/>
          </a:xfrm>
        </p:spPr>
        <p:txBody>
          <a:bodyPr>
            <a:normAutofit/>
          </a:bodyPr>
          <a:lstStyle/>
          <a:p>
            <a:pPr lvl="2">
              <a:buFont typeface="Wingdings" pitchFamily="2" charset="2"/>
              <a:buChar char="Ø"/>
            </a:pPr>
            <a:r>
              <a:rPr lang="en-US" dirty="0" smtClean="0">
                <a:latin typeface="Times New Roman" pitchFamily="18" charset="0"/>
                <a:cs typeface="Times New Roman" pitchFamily="18" charset="0"/>
              </a:rPr>
              <a:t>APC Gene</a:t>
            </a:r>
          </a:p>
          <a:p>
            <a:pPr lvl="2">
              <a:buFont typeface="Wingdings" pitchFamily="2" charset="2"/>
              <a:buChar char="Ø"/>
            </a:pPr>
            <a:r>
              <a:rPr lang="en-US" dirty="0" smtClean="0">
                <a:latin typeface="Times New Roman" pitchFamily="18" charset="0"/>
                <a:cs typeface="Times New Roman" pitchFamily="18" charset="0"/>
              </a:rPr>
              <a:t>WT-1</a:t>
            </a:r>
          </a:p>
          <a:p>
            <a:pPr lvl="2">
              <a:buFont typeface="Wingdings" pitchFamily="2" charset="2"/>
              <a:buChar char="Ø"/>
            </a:pPr>
            <a:r>
              <a:rPr lang="en-US" dirty="0" smtClean="0">
                <a:latin typeface="Times New Roman" pitchFamily="18" charset="0"/>
                <a:cs typeface="Times New Roman" pitchFamily="18" charset="0"/>
              </a:rPr>
              <a:t>NF-1</a:t>
            </a:r>
          </a:p>
          <a:p>
            <a:pPr lvl="2">
              <a:buFont typeface="Wingdings" pitchFamily="2" charset="2"/>
              <a:buChar char="Ø"/>
            </a:pPr>
            <a:r>
              <a:rPr lang="en-US" dirty="0" smtClean="0">
                <a:latin typeface="Times New Roman" pitchFamily="18" charset="0"/>
                <a:cs typeface="Times New Roman" pitchFamily="18" charset="0"/>
              </a:rPr>
              <a:t>Von </a:t>
            </a:r>
            <a:r>
              <a:rPr lang="en-US" dirty="0" err="1" smtClean="0">
                <a:latin typeface="Times New Roman" pitchFamily="18" charset="0"/>
                <a:cs typeface="Times New Roman" pitchFamily="18" charset="0"/>
              </a:rPr>
              <a:t>Hippel</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lindau</a:t>
            </a:r>
            <a:r>
              <a:rPr lang="en-US" dirty="0" smtClean="0">
                <a:latin typeface="Times New Roman" pitchFamily="18" charset="0"/>
                <a:cs typeface="Times New Roman" pitchFamily="18" charset="0"/>
              </a:rPr>
              <a:t> Gene</a:t>
            </a:r>
          </a:p>
          <a:p>
            <a:pPr lvl="2">
              <a:buFont typeface="Wingdings" pitchFamily="2" charset="2"/>
              <a:buChar char="Ø"/>
            </a:pPr>
            <a:r>
              <a:rPr lang="en-US" dirty="0" smtClean="0">
                <a:latin typeface="Times New Roman" pitchFamily="18" charset="0"/>
                <a:cs typeface="Times New Roman" pitchFamily="18" charset="0"/>
              </a:rPr>
              <a:t>P15 &amp; P16</a:t>
            </a:r>
          </a:p>
          <a:p>
            <a:pPr lvl="2">
              <a:buFont typeface="Wingdings" pitchFamily="2" charset="2"/>
              <a:buChar char="Ø"/>
            </a:pPr>
            <a:r>
              <a:rPr lang="en-US" dirty="0" smtClean="0">
                <a:latin typeface="Times New Roman" pitchFamily="18" charset="0"/>
                <a:cs typeface="Times New Roman" pitchFamily="18" charset="0"/>
              </a:rPr>
              <a:t>BRCA1 &amp; BRCA2</a:t>
            </a:r>
          </a:p>
          <a:p>
            <a:pPr lvl="2">
              <a:buFont typeface="Wingdings" pitchFamily="2" charset="2"/>
              <a:buChar char="Ø"/>
            </a:pPr>
            <a:r>
              <a:rPr lang="en-US" dirty="0" smtClean="0">
                <a:latin typeface="Times New Roman" pitchFamily="18" charset="0"/>
                <a:cs typeface="Times New Roman" pitchFamily="18" charset="0"/>
              </a:rPr>
              <a:t>P10 gene</a:t>
            </a:r>
          </a:p>
          <a:p>
            <a:pPr marL="0" indent="0">
              <a:buNone/>
            </a:pPr>
            <a:endParaRPr lang="en-US" dirty="0" smtClean="0"/>
          </a:p>
          <a:p>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8740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a:p>
        </p:txBody>
      </p:sp>
      <p:sp>
        <p:nvSpPr>
          <p:cNvPr id="2" name="Title 1"/>
          <p:cNvSpPr>
            <a:spLocks noGrp="1"/>
          </p:cNvSpPr>
          <p:nvPr>
            <p:ph type="title"/>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481012" y="253902"/>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latin typeface="Times New Roman" pitchFamily="18" charset="0"/>
                <a:cs typeface="Times New Roman" pitchFamily="18" charset="0"/>
              </a:rPr>
              <a:t>Journal of Next Generation Sequencing &amp; Applications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Related Journals</a:t>
            </a:r>
            <a:endParaRPr lang="en-US" dirty="0">
              <a:latin typeface="Times New Roman" pitchFamily="18" charset="0"/>
              <a:cs typeface="Times New Roman" pitchFamily="18" charset="0"/>
            </a:endParaRPr>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t>Advancements in Genetic Engineering</a:t>
            </a:r>
          </a:p>
          <a:p>
            <a:pPr marL="342900" indent="-342900">
              <a:buFont typeface="Wingdings" panose="05000000000000000000" pitchFamily="2" charset="2"/>
              <a:buChar char="Ø"/>
              <a:defRPr/>
            </a:pPr>
            <a:r>
              <a:rPr lang="en-US" sz="2000" dirty="0"/>
              <a:t>Journal of Computer Science &amp; Systems Biology</a:t>
            </a:r>
          </a:p>
          <a:p>
            <a:pPr marL="342900" indent="-342900">
              <a:buFont typeface="Wingdings" panose="05000000000000000000" pitchFamily="2" charset="2"/>
              <a:buChar char="Ø"/>
              <a:defRPr/>
            </a:pPr>
            <a:r>
              <a:rPr lang="en-US" sz="2000" dirty="0"/>
              <a:t>Journal of Proteomics &amp; Bioinformatics</a:t>
            </a:r>
          </a:p>
          <a:p>
            <a:pPr marL="342900" indent="-342900">
              <a:buFont typeface="Wingdings" panose="05000000000000000000" pitchFamily="2" charset="2"/>
              <a:buChar char="Ø"/>
              <a:defRPr/>
            </a:pPr>
            <a:r>
              <a:rPr lang="en-US" sz="2000" dirty="0"/>
              <a:t>Transcriptomics: Open Access</a:t>
            </a:r>
            <a:endParaRPr lang="en-US" sz="2000" dirty="0">
              <a:solidFill>
                <a:schemeClr val="bg2">
                  <a:lumMod val="5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6553200" y="4572000"/>
            <a:ext cx="2400300" cy="1905000"/>
          </a:xfrm>
          <a:prstGeom prst="rect">
            <a:avLst/>
          </a:prstGeom>
          <a:noFill/>
          <a:ln w="9525">
            <a:noFill/>
            <a:miter lim="800000"/>
            <a:headEnd/>
            <a:tailEnd/>
          </a:ln>
          <a:effectLst/>
        </p:spPr>
      </p:pic>
    </p:spTree>
    <p:extLst>
      <p:ext uri="{BB962C8B-B14F-4D97-AF65-F5344CB8AC3E}">
        <p14:creationId xmlns:p14="http://schemas.microsoft.com/office/powerpoint/2010/main" val="17424168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143000"/>
            <a:ext cx="8229600" cy="32004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0096" y="15240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200" dirty="0" smtClean="0">
                <a:latin typeface="Times New Roman" pitchFamily="18" charset="0"/>
                <a:cs typeface="Times New Roman" pitchFamily="18" charset="0"/>
              </a:rPr>
              <a:t>Journal of Next Generation Sequencing &amp; Applications</a:t>
            </a:r>
            <a:endParaRPr lang="en-US" sz="3200" dirty="0" smtClean="0">
              <a:latin typeface="Times New Roman" pitchFamily="18" charset="0"/>
              <a:cs typeface="Times New Roman" pitchFamily="18" charset="0"/>
            </a:endParaRPr>
          </a:p>
          <a:p>
            <a:pPr algn="ctr">
              <a:defRPr/>
            </a:pPr>
            <a:r>
              <a:rPr lang="en-US" sz="3200" dirty="0" smtClean="0">
                <a:latin typeface="Times New Roman" pitchFamily="18" charset="0"/>
                <a:cs typeface="Times New Roman" pitchFamily="18" charset="0"/>
              </a:rPr>
              <a:t>Upcoming </a:t>
            </a:r>
            <a:r>
              <a:rPr lang="en-US" sz="32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1440740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457200" y="3200400"/>
            <a:ext cx="8229600" cy="2925763"/>
          </a:xfrm>
        </p:spPr>
        <p:txBody>
          <a:bodyPr/>
          <a:lstStyle/>
          <a:p>
            <a:endParaRPr lang="en-US" dirty="0" smtClean="0"/>
          </a:p>
          <a:p>
            <a:endParaRPr lang="en-US" dirty="0"/>
          </a:p>
        </p:txBody>
      </p:sp>
      <p:sp>
        <p:nvSpPr>
          <p:cNvPr id="2" name="Rounded Rectangle 1"/>
          <p:cNvSpPr/>
          <p:nvPr/>
        </p:nvSpPr>
        <p:spPr>
          <a:xfrm>
            <a:off x="0" y="1447800"/>
            <a:ext cx="9144000" cy="54102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Jianhua Lu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6600" y="1828800"/>
            <a:ext cx="2133599" cy="21336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e 3"/>
          <p:cNvGraphicFramePr>
            <a:graphicFrameLocks noGrp="1"/>
          </p:cNvGraphicFramePr>
          <p:nvPr>
            <p:extLst>
              <p:ext uri="{D42A27DB-BD31-4B8C-83A1-F6EECF244321}">
                <p14:modId xmlns:p14="http://schemas.microsoft.com/office/powerpoint/2010/main" val="368662964"/>
              </p:ext>
            </p:extLst>
          </p:nvPr>
        </p:nvGraphicFramePr>
        <p:xfrm>
          <a:off x="1095375" y="4419600"/>
          <a:ext cx="6953250" cy="1664970"/>
        </p:xfrm>
        <a:graphic>
          <a:graphicData uri="http://schemas.openxmlformats.org/drawingml/2006/table">
            <a:tbl>
              <a:tblPr/>
              <a:tblGrid>
                <a:gridCol w="47625"/>
                <a:gridCol w="6905625"/>
              </a:tblGrid>
              <a:tr h="0">
                <a:tc>
                  <a:txBody>
                    <a:bodyPr/>
                    <a:lstStyle/>
                    <a:p>
                      <a:pPr algn="ctr"/>
                      <a:endParaRPr lang="en-US" dirty="0">
                        <a:effectLst/>
                      </a:endParaRPr>
                    </a:p>
                  </a:txBody>
                  <a:tcPr marL="9525" marR="9525" marT="9525" marB="9525"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err="1">
                          <a:effectLst/>
                          <a:hlinkClick r:id="rId4" tooltip="University_of_Pittsburgh_School_of_Medicine_Pittsburgh"/>
                        </a:rPr>
                        <a:t>Jianhua</a:t>
                      </a:r>
                      <a:r>
                        <a:rPr lang="en-US" b="1" dirty="0">
                          <a:effectLst/>
                          <a:hlinkClick r:id="rId4" tooltip="University_of_Pittsburgh_School_of_Medicine_Pittsburgh"/>
                        </a:rPr>
                        <a:t> </a:t>
                      </a:r>
                      <a:r>
                        <a:rPr lang="en-US" b="1" dirty="0" err="1">
                          <a:effectLst/>
                          <a:hlinkClick r:id="rId4" tooltip="University_of_Pittsburgh_School_of_Medicine_Pittsburgh"/>
                        </a:rPr>
                        <a:t>Luo</a:t>
                      </a:r>
                      <a:r>
                        <a:rPr lang="en-US" dirty="0">
                          <a:effectLst/>
                        </a:rPr>
                        <a:t/>
                      </a:r>
                      <a:br>
                        <a:rPr lang="en-US" dirty="0">
                          <a:effectLst/>
                        </a:rPr>
                      </a:br>
                      <a:r>
                        <a:rPr lang="en-US" dirty="0">
                          <a:effectLst/>
                        </a:rPr>
                        <a:t>Professor</a:t>
                      </a:r>
                      <a:br>
                        <a:rPr lang="en-US" dirty="0">
                          <a:effectLst/>
                        </a:rPr>
                      </a:br>
                      <a:r>
                        <a:rPr lang="en-US" dirty="0">
                          <a:effectLst/>
                        </a:rPr>
                        <a:t>Department of Pathology</a:t>
                      </a:r>
                      <a:br>
                        <a:rPr lang="en-US" dirty="0">
                          <a:effectLst/>
                        </a:rPr>
                      </a:br>
                      <a:r>
                        <a:rPr lang="en-US" dirty="0" smtClean="0">
                          <a:effectLst/>
                        </a:rPr>
                        <a:t>     </a:t>
                      </a:r>
                      <a:r>
                        <a:rPr lang="en-US" dirty="0" smtClean="0">
                          <a:effectLst/>
                          <a:hlinkClick r:id="rId5" tooltip="niversity_of_Pittsburgh"/>
                        </a:rPr>
                        <a:t>University </a:t>
                      </a:r>
                      <a:r>
                        <a:rPr lang="en-US" dirty="0">
                          <a:effectLst/>
                          <a:hlinkClick r:id="rId5" tooltip="niversity_of_Pittsburgh"/>
                        </a:rPr>
                        <a:t>of Pittsburgh</a:t>
                      </a:r>
                      <a:r>
                        <a:rPr lang="en-US" dirty="0">
                          <a:effectLst/>
                        </a:rPr>
                        <a:t> </a:t>
                      </a:r>
                      <a:endParaRPr lang="en-US" dirty="0" smtClean="0">
                        <a:effectLst/>
                      </a:endParaRPr>
                    </a:p>
                    <a:p>
                      <a:pPr algn="ctr"/>
                      <a:r>
                        <a:rPr lang="en-US" dirty="0" smtClean="0">
                          <a:effectLst/>
                        </a:rPr>
                        <a:t>School </a:t>
                      </a:r>
                      <a:r>
                        <a:rPr lang="en-US" dirty="0">
                          <a:effectLst/>
                        </a:rPr>
                        <a:t>of Medicine</a:t>
                      </a:r>
                      <a:br>
                        <a:rPr lang="en-US" dirty="0">
                          <a:effectLst/>
                        </a:rPr>
                      </a:br>
                      <a:r>
                        <a:rPr lang="en-US" dirty="0">
                          <a:effectLst/>
                        </a:rPr>
                        <a:t>Pittsburgh, USA</a:t>
                      </a:r>
                    </a:p>
                  </a:txBody>
                  <a:tcPr marL="9525" marR="9525" marT="9525" marB="9525">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4827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vinash-s\Desktop\img 1.jpg"/>
          <p:cNvPicPr>
            <a:picLocks noChangeAspect="1" noChangeArrowheads="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0" y="1600200"/>
            <a:ext cx="9144000" cy="5257799"/>
          </a:xfrm>
          <a:prstGeom prst="rect">
            <a:avLst/>
          </a:prstGeom>
          <a:noFill/>
          <a:ln>
            <a:noFill/>
          </a:ln>
          <a:effectLst>
            <a:softEdge rad="635000"/>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676400"/>
            <a:ext cx="8153400" cy="914400"/>
          </a:xfrm>
        </p:spPr>
        <p:txBody>
          <a:bodyPr>
            <a:normAutofit/>
          </a:bodyPr>
          <a:lstStyle/>
          <a:p>
            <a:r>
              <a:rPr lang="en-US" sz="3600" b="1" dirty="0" smtClean="0"/>
              <a:t>Biography</a:t>
            </a:r>
            <a:endParaRPr lang="en-US" sz="3600" b="1" dirty="0"/>
          </a:p>
        </p:txBody>
      </p:sp>
      <p:sp>
        <p:nvSpPr>
          <p:cNvPr id="4" name="Content Placeholder 3"/>
          <p:cNvSpPr>
            <a:spLocks noGrp="1"/>
          </p:cNvSpPr>
          <p:nvPr>
            <p:ph idx="1"/>
          </p:nvPr>
        </p:nvSpPr>
        <p:spPr>
          <a:xfrm>
            <a:off x="381000" y="2743200"/>
            <a:ext cx="8229600" cy="3791672"/>
          </a:xfrm>
        </p:spPr>
        <p:txBody>
          <a:bodyPr>
            <a:normAutofit fontScale="62500" lnSpcReduction="20000"/>
          </a:bodyPr>
          <a:lstStyle/>
          <a:p>
            <a:r>
              <a:rPr lang="en-US" b="1" dirty="0">
                <a:solidFill>
                  <a:schemeClr val="accent2">
                    <a:lumMod val="50000"/>
                  </a:schemeClr>
                </a:solidFill>
                <a:latin typeface="Times New Roman" pitchFamily="18" charset="0"/>
                <a:cs typeface="Times New Roman" pitchFamily="18" charset="0"/>
              </a:rPr>
              <a:t>Dr. </a:t>
            </a:r>
            <a:r>
              <a:rPr lang="en-US" b="1" dirty="0" err="1">
                <a:solidFill>
                  <a:schemeClr val="accent2">
                    <a:lumMod val="50000"/>
                  </a:schemeClr>
                </a:solidFill>
                <a:latin typeface="Times New Roman" pitchFamily="18" charset="0"/>
                <a:cs typeface="Times New Roman" pitchFamily="18" charset="0"/>
              </a:rPr>
              <a:t>Luo</a:t>
            </a:r>
            <a:r>
              <a:rPr lang="en-US" b="1" dirty="0">
                <a:solidFill>
                  <a:schemeClr val="accent2">
                    <a:lumMod val="50000"/>
                  </a:schemeClr>
                </a:solidFill>
                <a:latin typeface="Times New Roman" pitchFamily="18" charset="0"/>
                <a:cs typeface="Times New Roman" pitchFamily="18" charset="0"/>
              </a:rPr>
              <a:t> </a:t>
            </a:r>
            <a:r>
              <a:rPr lang="en-US" dirty="0">
                <a:solidFill>
                  <a:schemeClr val="accent2">
                    <a:lumMod val="50000"/>
                  </a:schemeClr>
                </a:solidFill>
                <a:latin typeface="Times New Roman" pitchFamily="18" charset="0"/>
                <a:cs typeface="Times New Roman" pitchFamily="18" charset="0"/>
              </a:rPr>
              <a:t>been studying molecular pathology related to human malignancies in the last 23 years. Currently, he is a Professor of Pathology and Director of High Throughput Genome Center at University of Pittsburgh</a:t>
            </a:r>
            <a:r>
              <a:rPr lang="en-US" dirty="0" smtClean="0">
                <a:solidFill>
                  <a:schemeClr val="accent2">
                    <a:lumMod val="50000"/>
                  </a:schemeClr>
                </a:solidFill>
                <a:latin typeface="Times New Roman" pitchFamily="18" charset="0"/>
                <a:cs typeface="Times New Roman" pitchFamily="18" charset="0"/>
              </a:rPr>
              <a:t>.</a:t>
            </a:r>
          </a:p>
          <a:p>
            <a:r>
              <a:rPr lang="en-US" dirty="0" smtClean="0">
                <a:solidFill>
                  <a:schemeClr val="accent2">
                    <a:lumMod val="50000"/>
                  </a:schemeClr>
                </a:solidFill>
                <a:latin typeface="Times New Roman" pitchFamily="18" charset="0"/>
                <a:cs typeface="Times New Roman" pitchFamily="18" charset="0"/>
              </a:rPr>
              <a:t> </a:t>
            </a:r>
            <a:r>
              <a:rPr lang="en-US" dirty="0">
                <a:solidFill>
                  <a:schemeClr val="accent2">
                    <a:lumMod val="50000"/>
                  </a:schemeClr>
                </a:solidFill>
                <a:latin typeface="Times New Roman" pitchFamily="18" charset="0"/>
                <a:cs typeface="Times New Roman" pitchFamily="18" charset="0"/>
              </a:rPr>
              <a:t>In the last 13 years, Dr. </a:t>
            </a:r>
            <a:r>
              <a:rPr lang="en-US" dirty="0" err="1">
                <a:solidFill>
                  <a:schemeClr val="accent2">
                    <a:lumMod val="50000"/>
                  </a:schemeClr>
                </a:solidFill>
                <a:latin typeface="Times New Roman" pitchFamily="18" charset="0"/>
                <a:cs typeface="Times New Roman" pitchFamily="18" charset="0"/>
              </a:rPr>
              <a:t>Luo</a:t>
            </a:r>
            <a:r>
              <a:rPr lang="en-US" dirty="0">
                <a:solidFill>
                  <a:schemeClr val="accent2">
                    <a:lumMod val="50000"/>
                  </a:schemeClr>
                </a:solidFill>
                <a:latin typeface="Times New Roman" pitchFamily="18" charset="0"/>
                <a:cs typeface="Times New Roman" pitchFamily="18" charset="0"/>
              </a:rPr>
              <a:t> has been largely focusing on genetic and molecular mechanism of human prostate and hepatocellular carcinomas. In this period, his group has identified and characterized several genes that are related to prostate cancer and hepatocellular carcinoma, including SAPC, </a:t>
            </a:r>
            <a:r>
              <a:rPr lang="en-US" dirty="0" err="1">
                <a:solidFill>
                  <a:schemeClr val="accent2">
                    <a:lumMod val="50000"/>
                  </a:schemeClr>
                </a:solidFill>
                <a:latin typeface="Times New Roman" pitchFamily="18" charset="0"/>
                <a:cs typeface="Times New Roman" pitchFamily="18" charset="0"/>
              </a:rPr>
              <a:t>myopodin</a:t>
            </a:r>
            <a:r>
              <a:rPr lang="en-US" dirty="0">
                <a:solidFill>
                  <a:schemeClr val="accent2">
                    <a:lumMod val="50000"/>
                  </a:schemeClr>
                </a:solidFill>
                <a:latin typeface="Times New Roman" pitchFamily="18" charset="0"/>
                <a:cs typeface="Times New Roman" pitchFamily="18" charset="0"/>
              </a:rPr>
              <a:t>, CSR1, GPx3, ITGA7, MCM7, MT1h and GPC3. </a:t>
            </a:r>
            <a:endParaRPr lang="en-US" dirty="0" smtClean="0">
              <a:solidFill>
                <a:schemeClr val="accent2">
                  <a:lumMod val="50000"/>
                </a:schemeClr>
              </a:solidFill>
              <a:latin typeface="Times New Roman" pitchFamily="18" charset="0"/>
              <a:cs typeface="Times New Roman" pitchFamily="18" charset="0"/>
            </a:endParaRPr>
          </a:p>
          <a:p>
            <a:r>
              <a:rPr lang="en-US" dirty="0" smtClean="0">
                <a:solidFill>
                  <a:schemeClr val="accent2">
                    <a:lumMod val="50000"/>
                  </a:schemeClr>
                </a:solidFill>
                <a:latin typeface="Times New Roman" pitchFamily="18" charset="0"/>
                <a:cs typeface="Times New Roman" pitchFamily="18" charset="0"/>
              </a:rPr>
              <a:t>He </a:t>
            </a:r>
            <a:r>
              <a:rPr lang="en-US" dirty="0">
                <a:solidFill>
                  <a:schemeClr val="accent2">
                    <a:lumMod val="50000"/>
                  </a:schemeClr>
                </a:solidFill>
                <a:latin typeface="Times New Roman" pitchFamily="18" charset="0"/>
                <a:cs typeface="Times New Roman" pitchFamily="18" charset="0"/>
              </a:rPr>
              <a:t>is one of the pioneers in utilizing high throughput gene expression and genome analyses to analyze field effects in prostate cancer and liver cancer. He is also the first in using methylation array and whole genome methylation sequencing to analyze prostate cancer. </a:t>
            </a: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862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0" y="1371599"/>
            <a:ext cx="9144000" cy="548640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600" y="1676400"/>
            <a:ext cx="8229600" cy="533400"/>
          </a:xfrm>
        </p:spPr>
        <p:txBody>
          <a:bodyPr>
            <a:normAutofit fontScale="90000"/>
          </a:bodyPr>
          <a:lstStyle/>
          <a:p>
            <a:r>
              <a:rPr lang="en-US" sz="3200" dirty="0" smtClean="0"/>
              <a:t>Research Interest</a:t>
            </a:r>
            <a:endParaRPr lang="en-US" sz="3200" dirty="0"/>
          </a:p>
        </p:txBody>
      </p:sp>
      <p:sp>
        <p:nvSpPr>
          <p:cNvPr id="3" name="Content Placeholder 2"/>
          <p:cNvSpPr>
            <a:spLocks noGrp="1"/>
          </p:cNvSpPr>
          <p:nvPr>
            <p:ph idx="1"/>
          </p:nvPr>
        </p:nvSpPr>
        <p:spPr>
          <a:xfrm>
            <a:off x="381000" y="2209800"/>
            <a:ext cx="8229600" cy="4525963"/>
          </a:xfrm>
        </p:spPr>
        <p:txBody>
          <a:bodyPr>
            <a:normAutofit/>
          </a:bodyPr>
          <a:lstStyle/>
          <a:p>
            <a:r>
              <a:rPr lang="en-US" sz="2200" dirty="0" smtClean="0">
                <a:latin typeface="Times New Roman" pitchFamily="18" charset="0"/>
                <a:cs typeface="Times New Roman" pitchFamily="18" charset="0"/>
              </a:rPr>
              <a:t>Has research interests to identify </a:t>
            </a:r>
            <a:r>
              <a:rPr lang="en-US" sz="2200" dirty="0">
                <a:latin typeface="Times New Roman" pitchFamily="18" charset="0"/>
                <a:cs typeface="Times New Roman" pitchFamily="18" charset="0"/>
              </a:rPr>
              <a:t>new tumor suppressor genes, oncogenes and tumor markers in prostate cancer and hepatocellular carcinoma using high throughput and comprehensive analyses. Subsequently, we will direct our effort to evaluate the prognostic values of these genes and markers in making early diagnosis of these malignancies and serving as drug targets for cancer prevention </a:t>
            </a:r>
            <a:r>
              <a:rPr lang="en-US" sz="2200" dirty="0" smtClean="0">
                <a:latin typeface="Times New Roman" pitchFamily="18" charset="0"/>
                <a:cs typeface="Times New Roman" pitchFamily="18" charset="0"/>
              </a:rPr>
              <a:t>program.</a:t>
            </a:r>
          </a:p>
          <a:p>
            <a:r>
              <a:rPr lang="en-US" sz="2200" dirty="0" smtClean="0">
                <a:latin typeface="Times New Roman" pitchFamily="18" charset="0"/>
                <a:cs typeface="Times New Roman" pitchFamily="18" charset="0"/>
              </a:rPr>
              <a:t>As </a:t>
            </a:r>
            <a:r>
              <a:rPr lang="en-US" sz="2200" dirty="0">
                <a:latin typeface="Times New Roman" pitchFamily="18" charset="0"/>
                <a:cs typeface="Times New Roman" pitchFamily="18" charset="0"/>
              </a:rPr>
              <a:t>the Director of High Throughput Genome Center, I have collaborated extensively with faculty members in the UPMC and University campuses to use high throughput genome sequencing and high throughput microarray analyses to develop tests for molecular pathology and to investigate novel mechanisms for signal transduction and identifying markers for human diseases.</a:t>
            </a:r>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96274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mage.slidesharecdn.com/tsgppt-130517060251-phpapp02/95/tumor-suppressor-gene-2-638.jpg?cb=13687887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600200"/>
            <a:ext cx="9144000" cy="5257800"/>
          </a:xfrm>
          <a:prstGeom prst="rect">
            <a:avLst/>
          </a:prstGeom>
          <a:noFill/>
          <a:effectLst>
            <a:glow rad="228600">
              <a:schemeClr val="accent3">
                <a:satMod val="175000"/>
                <a:alpha val="40000"/>
              </a:schemeClr>
            </a:glow>
          </a:effectLst>
          <a:extLst>
            <a:ext uri="{909E8E84-426E-40DD-AFC4-6F175D3DCCD1}">
              <a14:hiddenFill xmlns:a14="http://schemas.microsoft.com/office/drawing/2010/main">
                <a:solidFill>
                  <a:srgbClr val="FFFFFF"/>
                </a:solidFill>
              </a14:hiddenFill>
            </a:ext>
          </a:extLst>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1828800"/>
            <a:ext cx="2057400" cy="461665"/>
          </a:xfrm>
          <a:prstGeom prst="rect">
            <a:avLst/>
          </a:prstGeom>
          <a:noFill/>
        </p:spPr>
        <p:txBody>
          <a:bodyPr wrap="square" rtlCol="0">
            <a:spAutoFit/>
          </a:bodyPr>
          <a:lstStyle/>
          <a:p>
            <a:r>
              <a:rPr lang="en-US" sz="2400" b="1" u="sng" dirty="0" smtClean="0"/>
              <a:t>Introduction</a:t>
            </a:r>
            <a:endParaRPr lang="en-US" sz="2400" b="1" u="sng" dirty="0"/>
          </a:p>
        </p:txBody>
      </p:sp>
    </p:spTree>
    <p:extLst>
      <p:ext uri="{BB962C8B-B14F-4D97-AF65-F5344CB8AC3E}">
        <p14:creationId xmlns:p14="http://schemas.microsoft.com/office/powerpoint/2010/main" val="24457823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524000"/>
            <a:ext cx="9144000" cy="53340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1333500" y="1676400"/>
            <a:ext cx="6477000" cy="990600"/>
          </a:xfrm>
          <a:prstGeom prst="ellipse">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23900" y="1828800"/>
            <a:ext cx="7696200" cy="685800"/>
          </a:xfrm>
        </p:spPr>
        <p:txBody>
          <a:bodyPr>
            <a:normAutofit/>
          </a:bodyPr>
          <a:lstStyle/>
          <a:p>
            <a:r>
              <a:rPr lang="en-US" sz="3200" dirty="0" smtClean="0">
                <a:solidFill>
                  <a:srgbClr val="FFFF00"/>
                </a:solidFill>
              </a:rPr>
              <a:t>Categories of </a:t>
            </a:r>
            <a:r>
              <a:rPr lang="en-US" sz="3200" dirty="0" err="1" smtClean="0">
                <a:solidFill>
                  <a:srgbClr val="FFFF00"/>
                </a:solidFill>
              </a:rPr>
              <a:t>Tumour</a:t>
            </a:r>
            <a:r>
              <a:rPr lang="en-US" sz="3200" dirty="0" smtClean="0">
                <a:solidFill>
                  <a:srgbClr val="FFFF00"/>
                </a:solidFill>
              </a:rPr>
              <a:t> Supressor Gene</a:t>
            </a:r>
            <a:endParaRPr lang="en-US" sz="3200" dirty="0">
              <a:solidFill>
                <a:srgbClr val="FFFF00"/>
              </a:solidFill>
            </a:endParaRPr>
          </a:p>
        </p:txBody>
      </p:sp>
      <p:sp>
        <p:nvSpPr>
          <p:cNvPr id="3" name="Content Placeholder 2"/>
          <p:cNvSpPr>
            <a:spLocks noGrp="1"/>
          </p:cNvSpPr>
          <p:nvPr>
            <p:ph idx="1"/>
          </p:nvPr>
        </p:nvSpPr>
        <p:spPr>
          <a:xfrm>
            <a:off x="533400" y="2971800"/>
            <a:ext cx="8229600" cy="3154363"/>
          </a:xfrm>
        </p:spPr>
        <p:txBody>
          <a:bodyPr/>
          <a:lstStyle/>
          <a:p>
            <a:endParaRPr lang="en-US" sz="2400" dirty="0" smtClean="0">
              <a:latin typeface="Times New Roman" pitchFamily="18" charset="0"/>
              <a:cs typeface="Times New Roman" pitchFamily="18" charset="0"/>
            </a:endParaRPr>
          </a:p>
          <a:p>
            <a:pPr algn="just"/>
            <a:r>
              <a:rPr lang="en-US" sz="2400" dirty="0" smtClean="0">
                <a:solidFill>
                  <a:srgbClr val="7030A0"/>
                </a:solidFill>
                <a:latin typeface="Times New Roman" pitchFamily="18" charset="0"/>
                <a:cs typeface="Times New Roman" pitchFamily="18" charset="0"/>
              </a:rPr>
              <a:t>Caretaker Gene:</a:t>
            </a:r>
          </a:p>
          <a:p>
            <a:pPr lvl="1" algn="just">
              <a:buFont typeface="Wingdings" pitchFamily="2" charset="2"/>
              <a:buChar char="Ø"/>
            </a:pPr>
            <a:r>
              <a:rPr lang="en-US" sz="2000" dirty="0" smtClean="0">
                <a:latin typeface="Times New Roman" pitchFamily="18" charset="0"/>
                <a:cs typeface="Times New Roman" pitchFamily="18" charset="0"/>
              </a:rPr>
              <a:t>Maintain the integrity of the genome by repairing DNA damage</a:t>
            </a:r>
          </a:p>
          <a:p>
            <a:pPr algn="just"/>
            <a:endParaRPr lang="en-US" sz="2400" dirty="0" smtClean="0">
              <a:latin typeface="Times New Roman" pitchFamily="18" charset="0"/>
              <a:cs typeface="Times New Roman" pitchFamily="18" charset="0"/>
            </a:endParaRPr>
          </a:p>
          <a:p>
            <a:pPr algn="just"/>
            <a:r>
              <a:rPr lang="en-US" sz="2400" dirty="0" err="1" smtClean="0">
                <a:solidFill>
                  <a:srgbClr val="7030A0"/>
                </a:solidFill>
                <a:latin typeface="Times New Roman" pitchFamily="18" charset="0"/>
                <a:cs typeface="Times New Roman" pitchFamily="18" charset="0"/>
              </a:rPr>
              <a:t>GatekeeperGene</a:t>
            </a:r>
            <a:endParaRPr lang="en-US" sz="2400" dirty="0" smtClean="0">
              <a:solidFill>
                <a:srgbClr val="7030A0"/>
              </a:solidFill>
              <a:latin typeface="Times New Roman" pitchFamily="18" charset="0"/>
              <a:cs typeface="Times New Roman" pitchFamily="18" charset="0"/>
            </a:endParaRPr>
          </a:p>
          <a:p>
            <a:pPr lvl="1" algn="just">
              <a:buFont typeface="Wingdings" pitchFamily="2" charset="2"/>
              <a:buChar char="Ø"/>
            </a:pPr>
            <a:r>
              <a:rPr lang="en-US" sz="2000" dirty="0" smtClean="0">
                <a:latin typeface="Times New Roman" pitchFamily="18" charset="0"/>
                <a:cs typeface="Times New Roman" pitchFamily="18" charset="0"/>
              </a:rPr>
              <a:t>Inhibit the proliferation the death of the cells with damaged DNA.</a:t>
            </a:r>
            <a:endParaRPr lang="en-US" sz="2000" dirty="0">
              <a:latin typeface="Times New Roman" pitchFamily="18" charset="0"/>
              <a:cs typeface="Times New Roman" pitchFamily="18" charset="0"/>
            </a:endParaRPr>
          </a:p>
        </p:txBody>
      </p:sp>
      <p:pic>
        <p:nvPicPr>
          <p:cNvPr id="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4584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1752600"/>
            <a:ext cx="9144000" cy="5105400"/>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1905000"/>
            <a:ext cx="8229600" cy="838200"/>
          </a:xfrm>
        </p:spPr>
        <p:txBody>
          <a:bodyPr>
            <a:normAutofit/>
          </a:bodyPr>
          <a:lstStyle/>
          <a:p>
            <a:r>
              <a:rPr lang="en-US" sz="3200" b="1" dirty="0"/>
              <a:t>Tumor protein p53</a:t>
            </a:r>
            <a:endParaRPr lang="en-US" sz="3200" dirty="0"/>
          </a:p>
        </p:txBody>
      </p:sp>
      <p:sp>
        <p:nvSpPr>
          <p:cNvPr id="3" name="Content Placeholder 2"/>
          <p:cNvSpPr>
            <a:spLocks noGrp="1"/>
          </p:cNvSpPr>
          <p:nvPr>
            <p:ph idx="1"/>
          </p:nvPr>
        </p:nvSpPr>
        <p:spPr>
          <a:xfrm>
            <a:off x="533400" y="2819400"/>
            <a:ext cx="8229600" cy="3840163"/>
          </a:xfrm>
        </p:spPr>
        <p:txBody>
          <a:bodyPr>
            <a:normAutofit lnSpcReduction="10000"/>
          </a:bodyPr>
          <a:lstStyle/>
          <a:p>
            <a:r>
              <a:rPr lang="en-US" sz="2400" dirty="0" smtClean="0">
                <a:latin typeface="Times New Roman" pitchFamily="18" charset="0"/>
                <a:cs typeface="Times New Roman" pitchFamily="18" charset="0"/>
              </a:rPr>
              <a:t>Known as </a:t>
            </a:r>
            <a:r>
              <a:rPr lang="en-US" sz="2400" b="1" dirty="0">
                <a:latin typeface="Times New Roman" pitchFamily="18" charset="0"/>
                <a:cs typeface="Times New Roman" pitchFamily="18" charset="0"/>
              </a:rPr>
              <a:t>p53</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cellular tumor antigen p53</a:t>
            </a:r>
            <a:r>
              <a:rPr lang="en-US" sz="2400"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phosphoprotein</a:t>
            </a:r>
            <a:r>
              <a:rPr lang="en-US" sz="2400" b="1" dirty="0">
                <a:latin typeface="Times New Roman" pitchFamily="18" charset="0"/>
                <a:cs typeface="Times New Roman" pitchFamily="18" charset="0"/>
              </a:rPr>
              <a:t> p53</a:t>
            </a:r>
            <a:r>
              <a:rPr lang="en-US" sz="2400" dirty="0">
                <a:latin typeface="Times New Roman" pitchFamily="18" charset="0"/>
                <a:cs typeface="Times New Roman" pitchFamily="18" charset="0"/>
              </a:rPr>
              <a:t>, or </a:t>
            </a:r>
            <a:r>
              <a:rPr lang="en-US" sz="2400" b="1" dirty="0">
                <a:latin typeface="Times New Roman" pitchFamily="18" charset="0"/>
                <a:cs typeface="Times New Roman" pitchFamily="18" charset="0"/>
              </a:rPr>
              <a:t>tumor suppressor p53</a:t>
            </a:r>
            <a:r>
              <a:rPr lang="en-US" sz="2400" dirty="0">
                <a:latin typeface="Times New Roman" pitchFamily="18" charset="0"/>
                <a:cs typeface="Times New Roman" pitchFamily="18" charset="0"/>
              </a:rPr>
              <a:t>, is a protein </a:t>
            </a:r>
            <a:r>
              <a:rPr lang="en-US" sz="2400" dirty="0" smtClean="0">
                <a:latin typeface="Times New Roman" pitchFamily="18" charset="0"/>
                <a:cs typeface="Times New Roman" pitchFamily="18" charset="0"/>
              </a:rPr>
              <a:t>which </a:t>
            </a:r>
            <a:r>
              <a:rPr lang="en-US" sz="2400" dirty="0">
                <a:latin typeface="Times New Roman" pitchFamily="18" charset="0"/>
                <a:cs typeface="Times New Roman" pitchFamily="18" charset="0"/>
              </a:rPr>
              <a:t>encoded by the </a:t>
            </a:r>
            <a:r>
              <a:rPr lang="en-US" sz="2400" i="1" dirty="0">
                <a:latin typeface="Times New Roman" pitchFamily="18" charset="0"/>
                <a:cs typeface="Times New Roman" pitchFamily="18" charset="0"/>
              </a:rPr>
              <a:t>TP53</a:t>
            </a:r>
            <a:r>
              <a:rPr lang="en-US" sz="2400" dirty="0">
                <a:latin typeface="Times New Roman" pitchFamily="18" charset="0"/>
                <a:cs typeface="Times New Roman" pitchFamily="18" charset="0"/>
              </a:rPr>
              <a:t> gene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Located at the short arm of chromosome17.</a:t>
            </a:r>
          </a:p>
          <a:p>
            <a:r>
              <a:rPr lang="en-US" sz="2400" dirty="0" smtClean="0">
                <a:latin typeface="Times New Roman" pitchFamily="18" charset="0"/>
                <a:cs typeface="Times New Roman" pitchFamily="18" charset="0"/>
              </a:rPr>
              <a:t>It can activate the DNA repair protein when DNA sustains damage.</a:t>
            </a:r>
          </a:p>
          <a:p>
            <a:r>
              <a:rPr lang="en-US" sz="2400" dirty="0">
                <a:latin typeface="Times New Roman" pitchFamily="18" charset="0"/>
                <a:cs typeface="Times New Roman" pitchFamily="18" charset="0"/>
              </a:rPr>
              <a:t>regulates the cell cycle and, thus, functions as a tumor suppressor, preventing cancer. As such, p53 has been described as "the guardian of the genome" because of its role in conserving stability by preventing genome mutation.</a:t>
            </a:r>
            <a:r>
              <a:rPr lang="en-US" sz="2400" baseline="30000" dirty="0">
                <a:latin typeface="Times New Roman" pitchFamily="18" charset="0"/>
                <a:cs typeface="Times New Roman" pitchFamily="18" charset="0"/>
                <a:hlinkClick r:id="rId2"/>
              </a:rPr>
              <a:t>[</a:t>
            </a:r>
            <a:endParaRPr lang="en-US" sz="2400" dirty="0" smtClean="0">
              <a:latin typeface="Times New Roman" pitchFamily="18" charset="0"/>
              <a:cs typeface="Times New Roman" pitchFamily="18" charset="0"/>
            </a:endParaRPr>
          </a:p>
          <a:p>
            <a:endParaRPr lang="en-US" dirty="0" smtClean="0"/>
          </a:p>
          <a:p>
            <a:endParaRPr lang="en-US"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2708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600200"/>
            <a:ext cx="9144000" cy="5257800"/>
          </a:xfrm>
          <a:prstGeom prst="rect">
            <a:avLst/>
          </a:prstGeom>
          <a:blipFill>
            <a:blip r:embed="rId2"/>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C:\Users\avinash-s\Desktop\Untitled.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667000"/>
            <a:ext cx="8534400" cy="4068763"/>
          </a:xfrm>
          <a:prstGeom prst="rect">
            <a:avLst/>
          </a:prstGeom>
          <a:noFill/>
          <a:ln>
            <a:solidFill>
              <a:srgbClr val="0070C0"/>
            </a:solid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81000" y="1524000"/>
            <a:ext cx="8229600" cy="1143000"/>
          </a:xfrm>
        </p:spPr>
        <p:txBody>
          <a:bodyPr>
            <a:normAutofit/>
          </a:bodyPr>
          <a:lstStyle/>
          <a:p>
            <a:r>
              <a:rPr lang="en-US" sz="3200" dirty="0" smtClean="0"/>
              <a:t>Role of p53 in cells with damaged DNA</a:t>
            </a:r>
            <a:endParaRPr lang="en-US" sz="3200" dirty="0"/>
          </a:p>
        </p:txBody>
      </p:sp>
      <p:pic>
        <p:nvPicPr>
          <p:cNvPr id="6"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9506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0" y="1371599"/>
            <a:ext cx="9144000" cy="548640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avinash-s\Desktop\canc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438400"/>
            <a:ext cx="7467600" cy="4278054"/>
          </a:xfrm>
          <a:prstGeom prst="rect">
            <a:avLst/>
          </a:prstGeom>
          <a:noFill/>
          <a:ln>
            <a:solidFill>
              <a:srgbClr val="00B050"/>
            </a:solidFill>
          </a:ln>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1447800" y="1676400"/>
            <a:ext cx="5943600" cy="741218"/>
          </a:xfrm>
        </p:spPr>
        <p:txBody>
          <a:bodyPr>
            <a:normAutofit/>
          </a:bodyPr>
          <a:lstStyle/>
          <a:p>
            <a:r>
              <a:rPr lang="en-US" sz="3200" b="1" dirty="0" smtClean="0"/>
              <a:t>Role of p53 gene</a:t>
            </a:r>
            <a:endParaRPr lang="en-US" sz="3200" b="1"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71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66875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621</Words>
  <Application>Microsoft Office PowerPoint</Application>
  <PresentationFormat>On-screen Show (4:3)</PresentationFormat>
  <Paragraphs>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Biography</vt:lpstr>
      <vt:lpstr>Research Interest</vt:lpstr>
      <vt:lpstr>PowerPoint Presentation</vt:lpstr>
      <vt:lpstr>Categories of Tumour Supressor Gene</vt:lpstr>
      <vt:lpstr>Tumor protein p53</vt:lpstr>
      <vt:lpstr>Role of p53 in cells with damaged DNA</vt:lpstr>
      <vt:lpstr>Role of p53 gene</vt:lpstr>
      <vt:lpstr>Other Supressor Gene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Avinash Sunder Murthy</dc:creator>
  <cp:lastModifiedBy>Mounika Nakkina</cp:lastModifiedBy>
  <cp:revision>16</cp:revision>
  <dcterms:created xsi:type="dcterms:W3CDTF">2014-10-15T06:41:07Z</dcterms:created>
  <dcterms:modified xsi:type="dcterms:W3CDTF">2015-10-13T14:01:31Z</dcterms:modified>
</cp:coreProperties>
</file>