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4" r:id="rId2"/>
    <p:sldId id="270" r:id="rId3"/>
    <p:sldId id="271" r:id="rId4"/>
    <p:sldId id="296" r:id="rId5"/>
    <p:sldId id="265" r:id="rId6"/>
    <p:sldId id="266" r:id="rId7"/>
    <p:sldId id="267" r:id="rId8"/>
    <p:sldId id="261" r:id="rId9"/>
    <p:sldId id="300" r:id="rId10"/>
    <p:sldId id="301" r:id="rId11"/>
    <p:sldId id="257" r:id="rId12"/>
    <p:sldId id="258" r:id="rId13"/>
    <p:sldId id="302" r:id="rId14"/>
    <p:sldId id="305" r:id="rId15"/>
    <p:sldId id="306" r:id="rId16"/>
    <p:sldId id="30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2"/>
      </p:cViewPr>
      <p:guideLst>
        <p:guide orient="horz" pos="2160"/>
        <p:guide pos="2880"/>
      </p:guideLst>
    </p:cSldViewPr>
  </p:slideViewPr>
  <p:notesTextViewPr>
    <p:cViewPr>
      <p:scale>
        <a:sx n="1" d="1"/>
        <a:sy n="1" d="1"/>
      </p:scale>
      <p:origin x="0" y="0"/>
    </p:cViewPr>
  </p:notesTextViewPr>
  <p:sorterViewPr>
    <p:cViewPr>
      <p:scale>
        <a:sx n="100" d="100"/>
        <a:sy n="100" d="100"/>
      </p:scale>
      <p:origin x="0" y="3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56E3E-CC2B-4F98-84CA-868B97371541}"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C2677-4D08-4B1F-9666-7CCFC6EC2D77}" type="slidenum">
              <a:rPr lang="en-US" smtClean="0"/>
              <a:pPr/>
              <a:t>‹#›</a:t>
            </a:fld>
            <a:endParaRPr lang="en-US"/>
          </a:p>
        </p:txBody>
      </p:sp>
    </p:spTree>
    <p:extLst>
      <p:ext uri="{BB962C8B-B14F-4D97-AF65-F5344CB8AC3E}">
        <p14:creationId xmlns:p14="http://schemas.microsoft.com/office/powerpoint/2010/main" val="325213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D0C6C-0610-4D10-9E74-069D2C23B79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D0C6C-0610-4D10-9E74-069D2C23B79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D0C6C-0610-4D10-9E74-069D2C23B79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AD0C6C-0610-4D10-9E74-069D2C23B79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normAutofit/>
          </a:bodyPr>
          <a:lstStyle>
            <a:lvl1pPr>
              <a:defRPr sz="3600">
                <a:solidFill>
                  <a:srgbClr val="003F72"/>
                </a:solidFill>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5E6A7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 name="Picture 9" descr="Logo_Transparent.png"/>
          <p:cNvPicPr>
            <a:picLocks noChangeAspect="1"/>
          </p:cNvPicPr>
          <p:nvPr/>
        </p:nvPicPr>
        <p:blipFill>
          <a:blip r:embed="rId2" cstate="print"/>
          <a:stretch>
            <a:fillRect/>
          </a:stretch>
        </p:blipFill>
        <p:spPr>
          <a:xfrm>
            <a:off x="6553200" y="5791200"/>
            <a:ext cx="2362200" cy="917764"/>
          </a:xfrm>
          <a:prstGeom prst="rect">
            <a:avLst/>
          </a:prstGeom>
        </p:spPr>
      </p:pic>
      <p:pic>
        <p:nvPicPr>
          <p:cNvPr id="9" name="Picture 8" descr="Signature_Green_Transparent.png"/>
          <p:cNvPicPr>
            <a:picLocks noChangeAspect="1"/>
          </p:cNvPicPr>
          <p:nvPr/>
        </p:nvPicPr>
        <p:blipFill>
          <a:blip r:embed="rId3" cstate="print"/>
          <a:stretch>
            <a:fillRect/>
          </a:stretch>
        </p:blipFill>
        <p:spPr>
          <a:xfrm>
            <a:off x="7924800" y="228600"/>
            <a:ext cx="824924" cy="914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solidFill>
                  <a:srgbClr val="003F72"/>
                </a:solidFill>
                <a:latin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5E6A71"/>
                </a:solidFill>
                <a:latin typeface="Arial" pitchFamily="34" charset="0"/>
                <a:cs typeface="Arial" pitchFamily="34" charset="0"/>
              </a:defRPr>
            </a:lvl1pPr>
            <a:lvl2pPr>
              <a:defRPr>
                <a:solidFill>
                  <a:srgbClr val="5E6A71"/>
                </a:solidFill>
                <a:latin typeface="Arial" pitchFamily="34" charset="0"/>
                <a:cs typeface="Arial" pitchFamily="34" charset="0"/>
              </a:defRPr>
            </a:lvl2pPr>
            <a:lvl3pPr>
              <a:defRPr>
                <a:solidFill>
                  <a:srgbClr val="5E6A71"/>
                </a:solidFill>
                <a:latin typeface="Arial" pitchFamily="34" charset="0"/>
                <a:cs typeface="Arial" pitchFamily="34" charset="0"/>
              </a:defRPr>
            </a:lvl3pPr>
            <a:lvl4pPr>
              <a:defRPr>
                <a:solidFill>
                  <a:srgbClr val="5E6A71"/>
                </a:solidFill>
                <a:latin typeface="Arial" pitchFamily="34" charset="0"/>
                <a:cs typeface="Arial" pitchFamily="34" charset="0"/>
              </a:defRPr>
            </a:lvl4pPr>
            <a:lvl5pPr>
              <a:defRPr>
                <a:solidFill>
                  <a:srgbClr val="5E6A7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5E6A71"/>
                </a:solidFill>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5" name="Footer Placeholder 4"/>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p>
            <a:fld id="{43577452-30BD-48A6-A072-D971A891E26B}" type="slidenum">
              <a:rPr lang="en-US" smtClean="0"/>
              <a:pPr/>
              <a:t>‹#›</a:t>
            </a:fld>
            <a:endParaRPr lang="en-US"/>
          </a:p>
        </p:txBody>
      </p:sp>
      <p:sp>
        <p:nvSpPr>
          <p:cNvPr id="7" name="Rectangle 6"/>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9" name="Picture 8"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600">
                <a:solidFill>
                  <a:srgbClr val="003F72"/>
                </a:solidFill>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5E6A71"/>
                </a:solidFill>
                <a:latin typeface="Arial" pitchFamily="34" charset="0"/>
                <a:cs typeface="Arial" pitchFamily="34" charset="0"/>
              </a:defRPr>
            </a:lvl1pPr>
            <a:lvl2pPr>
              <a:defRPr>
                <a:solidFill>
                  <a:srgbClr val="5E6A71"/>
                </a:solidFill>
                <a:latin typeface="Arial" pitchFamily="34" charset="0"/>
                <a:cs typeface="Arial" pitchFamily="34" charset="0"/>
              </a:defRPr>
            </a:lvl2pPr>
            <a:lvl3pPr>
              <a:defRPr>
                <a:solidFill>
                  <a:srgbClr val="5E6A71"/>
                </a:solidFill>
                <a:latin typeface="Arial" pitchFamily="34" charset="0"/>
                <a:cs typeface="Arial" pitchFamily="34" charset="0"/>
              </a:defRPr>
            </a:lvl3pPr>
            <a:lvl4pPr>
              <a:defRPr>
                <a:solidFill>
                  <a:srgbClr val="5E6A71"/>
                </a:solidFill>
                <a:latin typeface="Arial" pitchFamily="34" charset="0"/>
                <a:cs typeface="Arial" pitchFamily="34" charset="0"/>
              </a:defRPr>
            </a:lvl4pPr>
            <a:lvl5pPr>
              <a:defRPr>
                <a:solidFill>
                  <a:srgbClr val="5E6A7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5E6A71"/>
                </a:solidFill>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5" name="Footer Placeholder 4"/>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p>
            <a:fld id="{43577452-30BD-48A6-A072-D971A891E26B}" type="slidenum">
              <a:rPr lang="en-US" smtClean="0"/>
              <a:pPr/>
              <a:t>‹#›</a:t>
            </a:fld>
            <a:endParaRPr lang="en-US"/>
          </a:p>
        </p:txBody>
      </p:sp>
      <p:sp>
        <p:nvSpPr>
          <p:cNvPr id="7" name="Rectangle 6"/>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9" name="Picture 8"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3F72"/>
                </a:solidFill>
                <a:latin typeface="Arial" pitchFamily="34" charset="0"/>
                <a:cs typeface="Arial"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5E6A71"/>
                </a:solidFill>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4" name="Footer Placeholder 3"/>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5" name="Slide Number Placeholder 4"/>
          <p:cNvSpPr>
            <a:spLocks noGrp="1"/>
          </p:cNvSpPr>
          <p:nvPr>
            <p:ph type="sldNum" sz="quarter" idx="12"/>
          </p:nvPr>
        </p:nvSpPr>
        <p:spPr/>
        <p:txBody>
          <a:bodyPr/>
          <a:lstStyle/>
          <a:p>
            <a:fld id="{43577452-30BD-48A6-A072-D971A891E26B}" type="slidenum">
              <a:rPr lang="en-US" smtClean="0"/>
              <a:pPr/>
              <a:t>‹#›</a:t>
            </a:fld>
            <a:endParaRPr lang="en-US"/>
          </a:p>
        </p:txBody>
      </p:sp>
      <p:sp>
        <p:nvSpPr>
          <p:cNvPr id="6" name="Rectangle 5"/>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8" name="Picture 7"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5E6A71"/>
                </a:solidFill>
                <a:latin typeface="Arial" pitchFamily="34" charset="0"/>
                <a:cs typeface="Arial" pitchFamily="34" charset="0"/>
              </a:defRPr>
            </a:lvl1pPr>
            <a:lvl2pPr>
              <a:defRPr>
                <a:solidFill>
                  <a:srgbClr val="5E6A71"/>
                </a:solidFill>
                <a:latin typeface="Arial" pitchFamily="34" charset="0"/>
                <a:cs typeface="Arial" pitchFamily="34" charset="0"/>
              </a:defRPr>
            </a:lvl2pPr>
            <a:lvl3pPr>
              <a:defRPr>
                <a:solidFill>
                  <a:srgbClr val="5E6A71"/>
                </a:solidFill>
                <a:latin typeface="Arial" pitchFamily="34" charset="0"/>
                <a:cs typeface="Arial" pitchFamily="34" charset="0"/>
              </a:defRPr>
            </a:lvl3pPr>
            <a:lvl4pPr>
              <a:defRPr>
                <a:solidFill>
                  <a:srgbClr val="5E6A71"/>
                </a:solidFill>
                <a:latin typeface="Arial" pitchFamily="34" charset="0"/>
                <a:cs typeface="Arial" pitchFamily="34" charset="0"/>
              </a:defRPr>
            </a:lvl4pPr>
            <a:lvl5pPr>
              <a:defRPr>
                <a:solidFill>
                  <a:srgbClr val="5E6A7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11" name="Picture 10"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E6A7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E6A71"/>
                </a:solidFill>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5" name="Footer Placeholder 4"/>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p>
            <a:fld id="{43577452-30BD-48A6-A072-D971A891E26B}" type="slidenum">
              <a:rPr lang="en-US" smtClean="0"/>
              <a:pPr/>
              <a:t>‹#›</a:t>
            </a:fld>
            <a:endParaRPr lang="en-US"/>
          </a:p>
        </p:txBody>
      </p:sp>
      <p:sp>
        <p:nvSpPr>
          <p:cNvPr id="7" name="Rectangle 6"/>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9" name="Picture 8"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30DD1-A6D3-4475-B95F-2222544ACE72}"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77452-30BD-48A6-A072-D971A891E26B}" type="slidenum">
              <a:rPr lang="en-US" smtClean="0"/>
              <a:pPr/>
              <a:t>‹#›</a:t>
            </a:fld>
            <a:endParaRPr lang="en-US"/>
          </a:p>
        </p:txBody>
      </p:sp>
      <p:sp>
        <p:nvSpPr>
          <p:cNvPr id="8" name="Rectangle 7"/>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10" name="Picture 9"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a:solidFill>
                  <a:srgbClr val="E983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E6A71"/>
                </a:solidFill>
                <a:latin typeface="Arial" pitchFamily="34" charset="0"/>
                <a:cs typeface="Arial" pitchFamily="34" charset="0"/>
              </a:defRPr>
            </a:lvl1pPr>
            <a:lvl2pPr>
              <a:defRPr sz="2000">
                <a:solidFill>
                  <a:srgbClr val="5E6A71"/>
                </a:solidFill>
                <a:latin typeface="Arial" pitchFamily="34" charset="0"/>
                <a:cs typeface="Arial" pitchFamily="34" charset="0"/>
              </a:defRPr>
            </a:lvl2pPr>
            <a:lvl3pPr>
              <a:defRPr sz="1800">
                <a:solidFill>
                  <a:srgbClr val="5E6A71"/>
                </a:solidFill>
                <a:latin typeface="Arial" pitchFamily="34" charset="0"/>
                <a:cs typeface="Arial" pitchFamily="34" charset="0"/>
              </a:defRPr>
            </a:lvl3pPr>
            <a:lvl4pPr>
              <a:defRPr sz="1600">
                <a:solidFill>
                  <a:srgbClr val="5E6A71"/>
                </a:solidFill>
                <a:latin typeface="Arial" pitchFamily="34" charset="0"/>
                <a:cs typeface="Arial" pitchFamily="34" charset="0"/>
              </a:defRPr>
            </a:lvl4pPr>
            <a:lvl5pPr>
              <a:defRPr sz="1600">
                <a:solidFill>
                  <a:srgbClr val="5E6A7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a:solidFill>
                  <a:srgbClr val="E9830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E6A71"/>
                </a:solidFill>
                <a:latin typeface="Arial" pitchFamily="34" charset="0"/>
                <a:cs typeface="Arial" pitchFamily="34" charset="0"/>
              </a:defRPr>
            </a:lvl1pPr>
            <a:lvl2pPr>
              <a:defRPr sz="2000">
                <a:solidFill>
                  <a:srgbClr val="5E6A71"/>
                </a:solidFill>
                <a:latin typeface="Arial" pitchFamily="34" charset="0"/>
                <a:cs typeface="Arial" pitchFamily="34" charset="0"/>
              </a:defRPr>
            </a:lvl2pPr>
            <a:lvl3pPr>
              <a:defRPr sz="1800">
                <a:solidFill>
                  <a:srgbClr val="5E6A71"/>
                </a:solidFill>
                <a:latin typeface="Arial" pitchFamily="34" charset="0"/>
                <a:cs typeface="Arial" pitchFamily="34" charset="0"/>
              </a:defRPr>
            </a:lvl3pPr>
            <a:lvl4pPr>
              <a:defRPr sz="1600">
                <a:solidFill>
                  <a:srgbClr val="5E6A71"/>
                </a:solidFill>
                <a:latin typeface="Arial" pitchFamily="34" charset="0"/>
                <a:cs typeface="Arial" pitchFamily="34" charset="0"/>
              </a:defRPr>
            </a:lvl4pPr>
            <a:lvl5pPr>
              <a:defRPr sz="1600">
                <a:solidFill>
                  <a:srgbClr val="5E6A7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30DD1-A6D3-4475-B95F-2222544ACE72}"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77452-30BD-48A6-A072-D971A891E26B}" type="slidenum">
              <a:rPr lang="en-US" smtClean="0"/>
              <a:pPr/>
              <a:t>‹#›</a:t>
            </a:fld>
            <a:endParaRPr lang="en-US"/>
          </a:p>
        </p:txBody>
      </p:sp>
      <p:sp>
        <p:nvSpPr>
          <p:cNvPr id="10" name="Rectangle 9"/>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12" name="Picture 11"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4" name="Footer Placeholder 3"/>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5" name="Slide Number Placeholder 4"/>
          <p:cNvSpPr>
            <a:spLocks noGrp="1"/>
          </p:cNvSpPr>
          <p:nvPr>
            <p:ph type="sldNum" sz="quarter" idx="12"/>
          </p:nvPr>
        </p:nvSpPr>
        <p:spPr/>
        <p:txBody>
          <a:bodyPr/>
          <a:lstStyle/>
          <a:p>
            <a:fld id="{43577452-30BD-48A6-A072-D971A891E26B}" type="slidenum">
              <a:rPr lang="en-US" smtClean="0"/>
              <a:pPr/>
              <a:t>‹#›</a:t>
            </a:fld>
            <a:endParaRPr lang="en-US"/>
          </a:p>
        </p:txBody>
      </p:sp>
      <p:sp>
        <p:nvSpPr>
          <p:cNvPr id="6" name="Rectangle 5"/>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8" name="Picture 7"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30DD1-A6D3-4475-B95F-2222544ACE72}"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77452-30BD-48A6-A072-D971A891E26B}" type="slidenum">
              <a:rPr lang="en-US" smtClean="0"/>
              <a:pPr/>
              <a:t>‹#›</a:t>
            </a:fld>
            <a:endParaRPr lang="en-US"/>
          </a:p>
        </p:txBody>
      </p:sp>
      <p:sp>
        <p:nvSpPr>
          <p:cNvPr id="5" name="Rectangle 4"/>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7" name="Picture 6"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5E6A71"/>
                </a:solidFill>
                <a:latin typeface="Arial" pitchFamily="34" charset="0"/>
                <a:cs typeface="Arial" pitchFamily="34" charset="0"/>
              </a:defRPr>
            </a:lvl1pPr>
            <a:lvl2pPr>
              <a:defRPr sz="2800">
                <a:solidFill>
                  <a:srgbClr val="5E6A71"/>
                </a:solidFill>
                <a:latin typeface="Arial" pitchFamily="34" charset="0"/>
                <a:cs typeface="Arial" pitchFamily="34" charset="0"/>
              </a:defRPr>
            </a:lvl2pPr>
            <a:lvl3pPr>
              <a:defRPr sz="2400">
                <a:solidFill>
                  <a:srgbClr val="5E6A71"/>
                </a:solidFill>
                <a:latin typeface="Arial" pitchFamily="34" charset="0"/>
                <a:cs typeface="Arial" pitchFamily="34" charset="0"/>
              </a:defRPr>
            </a:lvl3pPr>
            <a:lvl4pPr>
              <a:defRPr sz="2000">
                <a:solidFill>
                  <a:srgbClr val="5E6A71"/>
                </a:solidFill>
                <a:latin typeface="Arial" pitchFamily="34" charset="0"/>
                <a:cs typeface="Arial" pitchFamily="34" charset="0"/>
              </a:defRPr>
            </a:lvl4pPr>
            <a:lvl5pPr>
              <a:defRPr sz="2000">
                <a:solidFill>
                  <a:srgbClr val="5E6A7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5E6A7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30DD1-A6D3-4475-B95F-2222544ACE72}"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77452-30BD-48A6-A072-D971A891E26B}" type="slidenum">
              <a:rPr lang="en-US" smtClean="0"/>
              <a:pPr/>
              <a:t>‹#›</a:t>
            </a:fld>
            <a:endParaRPr lang="en-US"/>
          </a:p>
        </p:txBody>
      </p:sp>
      <p:sp>
        <p:nvSpPr>
          <p:cNvPr id="8" name="Rectangle 7"/>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10" name="Picture 9"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003F72"/>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5E6A7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E6A7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5E6A71"/>
                </a:solidFill>
                <a:latin typeface="Arial" pitchFamily="34" charset="0"/>
                <a:cs typeface="Arial" pitchFamily="34" charset="0"/>
              </a:defRPr>
            </a:lvl1pPr>
          </a:lstStyle>
          <a:p>
            <a:fld id="{03F30DD1-A6D3-4475-B95F-2222544ACE72}" type="datetimeFigureOut">
              <a:rPr lang="en-US" smtClean="0"/>
              <a:pPr/>
              <a:t>10/13/2015</a:t>
            </a:fld>
            <a:endParaRPr lang="en-US"/>
          </a:p>
        </p:txBody>
      </p:sp>
      <p:sp>
        <p:nvSpPr>
          <p:cNvPr id="6" name="Footer Placeholder 5"/>
          <p:cNvSpPr>
            <a:spLocks noGrp="1"/>
          </p:cNvSpPr>
          <p:nvPr>
            <p:ph type="ftr" sz="quarter" idx="11"/>
          </p:nvPr>
        </p:nvSpPr>
        <p:spPr/>
        <p:txBody>
          <a:bodyPr/>
          <a:lstStyle>
            <a:lvl1pPr>
              <a:defRPr>
                <a:solidFill>
                  <a:srgbClr val="5E6A71"/>
                </a:solidFill>
                <a:latin typeface="Arial" pitchFamily="34" charset="0"/>
                <a:cs typeface="Arial" pitchFamily="34" charset="0"/>
              </a:defRPr>
            </a:lvl1pPr>
          </a:lstStyle>
          <a:p>
            <a:endParaRPr lang="en-US"/>
          </a:p>
        </p:txBody>
      </p:sp>
      <p:sp>
        <p:nvSpPr>
          <p:cNvPr id="7" name="Slide Number Placeholder 6"/>
          <p:cNvSpPr>
            <a:spLocks noGrp="1"/>
          </p:cNvSpPr>
          <p:nvPr>
            <p:ph type="sldNum" sz="quarter" idx="12"/>
          </p:nvPr>
        </p:nvSpPr>
        <p:spPr/>
        <p:txBody>
          <a:bodyPr/>
          <a:lstStyle/>
          <a:p>
            <a:fld id="{43577452-30BD-48A6-A072-D971A891E26B}" type="slidenum">
              <a:rPr lang="en-US" smtClean="0"/>
              <a:pPr/>
              <a:t>‹#›</a:t>
            </a:fld>
            <a:endParaRPr lang="en-US"/>
          </a:p>
        </p:txBody>
      </p:sp>
      <p:sp>
        <p:nvSpPr>
          <p:cNvPr id="8" name="Rectangle 7"/>
          <p:cNvSpPr/>
          <p:nvPr/>
        </p:nvSpPr>
        <p:spPr>
          <a:xfrm>
            <a:off x="0" y="0"/>
            <a:ext cx="228600" cy="685800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ignature_Green_Transparent.png"/>
          <p:cNvPicPr>
            <a:picLocks noChangeAspect="1"/>
          </p:cNvPicPr>
          <p:nvPr/>
        </p:nvPicPr>
        <p:blipFill>
          <a:blip r:embed="rId2" cstate="print"/>
          <a:stretch>
            <a:fillRect/>
          </a:stretch>
        </p:blipFill>
        <p:spPr>
          <a:xfrm>
            <a:off x="7924800" y="228600"/>
            <a:ext cx="824924" cy="914400"/>
          </a:xfrm>
          <a:prstGeom prst="rect">
            <a:avLst/>
          </a:prstGeom>
        </p:spPr>
      </p:pic>
      <p:pic>
        <p:nvPicPr>
          <p:cNvPr id="10" name="Picture 9" descr="Logo_Transparent.png"/>
          <p:cNvPicPr>
            <a:picLocks noChangeAspect="1"/>
          </p:cNvPicPr>
          <p:nvPr/>
        </p:nvPicPr>
        <p:blipFill>
          <a:blip r:embed="rId3" cstate="print"/>
          <a:stretch>
            <a:fillRect/>
          </a:stretch>
        </p:blipFill>
        <p:spPr>
          <a:xfrm>
            <a:off x="7086600" y="6096000"/>
            <a:ext cx="1765156" cy="685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30DD1-A6D3-4475-B95F-2222544ACE72}" type="datetimeFigureOut">
              <a:rPr lang="en-US" smtClean="0"/>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77452-30BD-48A6-A072-D971A891E2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a:solidFill>
            <a:srgbClr val="003F7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5E6A7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E6A7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E6A7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E6A7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E6A7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omicsonline.org/pharmacogenomics-pharmacoproteomics.php" TargetMode="External"/><Relationship Id="rId2" Type="http://schemas.openxmlformats.org/officeDocument/2006/relationships/hyperlink" Target="http://esciencecentral.org/journals/transcriptomics.php"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omicsonline.org/data-mining-in-genomics-proteomics.php"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conferenceseries.com/biochemistry-meeting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35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683733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8" t="23849" r="14733" b="11971"/>
          <a:stretch/>
        </p:blipFill>
        <p:spPr bwMode="auto">
          <a:xfrm>
            <a:off x="513621" y="1067514"/>
            <a:ext cx="8483932" cy="505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60582" y="221672"/>
            <a:ext cx="6716198" cy="523220"/>
          </a:xfrm>
          <a:prstGeom prst="rect">
            <a:avLst/>
          </a:prstGeom>
          <a:noFill/>
        </p:spPr>
        <p:txBody>
          <a:bodyPr wrap="none" rtlCol="0">
            <a:spAutoFit/>
          </a:bodyPr>
          <a:lstStyle/>
          <a:p>
            <a:r>
              <a:rPr lang="en-US" sz="2800" b="1" dirty="0" smtClean="0"/>
              <a:t>Study the architecture of the SAGA complex</a:t>
            </a:r>
            <a:endParaRPr lang="en-US" sz="2800" b="1" dirty="0"/>
          </a:p>
        </p:txBody>
      </p:sp>
      <p:sp>
        <p:nvSpPr>
          <p:cNvPr id="5" name="Rectangle 4"/>
          <p:cNvSpPr/>
          <p:nvPr/>
        </p:nvSpPr>
        <p:spPr>
          <a:xfrm>
            <a:off x="3420286" y="6488668"/>
            <a:ext cx="3927422" cy="369332"/>
          </a:xfrm>
          <a:prstGeom prst="rect">
            <a:avLst/>
          </a:prstGeom>
        </p:spPr>
        <p:txBody>
          <a:bodyPr wrap="none">
            <a:spAutoFit/>
          </a:bodyPr>
          <a:lstStyle/>
          <a:p>
            <a:r>
              <a:rPr lang="en-US" dirty="0" smtClean="0"/>
              <a:t>Martinez, </a:t>
            </a:r>
            <a:r>
              <a:rPr lang="en-US" i="1" dirty="0"/>
              <a:t>Plant Molecular </a:t>
            </a:r>
            <a:r>
              <a:rPr lang="en-US" i="1" dirty="0" smtClean="0"/>
              <a:t>Biology, 2002</a:t>
            </a:r>
            <a:endParaRPr lang="en-US" dirty="0"/>
          </a:p>
        </p:txBody>
      </p:sp>
    </p:spTree>
    <p:extLst>
      <p:ext uri="{BB962C8B-B14F-4D97-AF65-F5344CB8AC3E}">
        <p14:creationId xmlns:p14="http://schemas.microsoft.com/office/powerpoint/2010/main" val="911937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00" t="8483" r="16464" b="4989"/>
          <a:stretch/>
        </p:blipFill>
        <p:spPr bwMode="auto">
          <a:xfrm>
            <a:off x="345269" y="272234"/>
            <a:ext cx="8333007" cy="593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256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67" t="12253" r="38557" b="19034"/>
          <a:stretch/>
        </p:blipFill>
        <p:spPr bwMode="auto">
          <a:xfrm>
            <a:off x="1819564" y="468896"/>
            <a:ext cx="5059624" cy="605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86546" y="6488668"/>
            <a:ext cx="4052841" cy="369332"/>
          </a:xfrm>
          <a:prstGeom prst="rect">
            <a:avLst/>
          </a:prstGeom>
          <a:noFill/>
        </p:spPr>
        <p:txBody>
          <a:bodyPr wrap="none" rtlCol="0">
            <a:spAutoFit/>
          </a:bodyPr>
          <a:lstStyle/>
          <a:p>
            <a:r>
              <a:rPr lang="en-US" dirty="0" smtClean="0"/>
              <a:t>Yan, Luo, Ranish and Hahn, EMBO J, 2014</a:t>
            </a:r>
            <a:endParaRPr lang="en-US" dirty="0"/>
          </a:p>
        </p:txBody>
      </p:sp>
    </p:spTree>
    <p:extLst>
      <p:ext uri="{BB962C8B-B14F-4D97-AF65-F5344CB8AC3E}">
        <p14:creationId xmlns:p14="http://schemas.microsoft.com/office/powerpoint/2010/main" val="272944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8" y="330056"/>
            <a:ext cx="8229600" cy="1143000"/>
          </a:xfrm>
        </p:spPr>
        <p:txBody>
          <a:bodyPr/>
          <a:lstStyle/>
          <a:p>
            <a:pPr algn="ctr"/>
            <a:r>
              <a:rPr lang="en-US" dirty="0" smtClean="0"/>
              <a:t>Acknowledgement</a:t>
            </a:r>
            <a:endParaRPr lang="en-US" dirty="0"/>
          </a:p>
        </p:txBody>
      </p:sp>
      <p:sp>
        <p:nvSpPr>
          <p:cNvPr id="4" name="TextBox 3"/>
          <p:cNvSpPr txBox="1"/>
          <p:nvPr/>
        </p:nvSpPr>
        <p:spPr>
          <a:xfrm>
            <a:off x="960582" y="1376218"/>
            <a:ext cx="1622558" cy="369330"/>
          </a:xfrm>
          <a:prstGeom prst="rect">
            <a:avLst/>
          </a:prstGeom>
          <a:noFill/>
        </p:spPr>
        <p:txBody>
          <a:bodyPr wrap="none" lIns="91439" tIns="45719" rIns="91439" bIns="45719" rtlCol="0">
            <a:spAutoFit/>
          </a:bodyPr>
          <a:lstStyle/>
          <a:p>
            <a:r>
              <a:rPr lang="en-US" b="1" dirty="0" smtClean="0"/>
              <a:t>Ranish Lab, ISB</a:t>
            </a:r>
            <a:endParaRPr lang="en-US" b="1" dirty="0"/>
          </a:p>
        </p:txBody>
      </p:sp>
      <p:sp>
        <p:nvSpPr>
          <p:cNvPr id="6" name="TextBox 5"/>
          <p:cNvSpPr txBox="1"/>
          <p:nvPr/>
        </p:nvSpPr>
        <p:spPr>
          <a:xfrm>
            <a:off x="960582" y="1838035"/>
            <a:ext cx="3480951" cy="1200327"/>
          </a:xfrm>
          <a:prstGeom prst="rect">
            <a:avLst/>
          </a:prstGeom>
          <a:noFill/>
        </p:spPr>
        <p:txBody>
          <a:bodyPr wrap="none" lIns="91439" tIns="45719" rIns="91439" bIns="45719" rtlCol="0">
            <a:spAutoFit/>
          </a:bodyPr>
          <a:lstStyle/>
          <a:p>
            <a:r>
              <a:rPr lang="en-US" dirty="0" smtClean="0"/>
              <a:t>Jeff Ranish</a:t>
            </a:r>
          </a:p>
          <a:p>
            <a:endParaRPr lang="en-US" dirty="0"/>
          </a:p>
          <a:p>
            <a:r>
              <a:rPr lang="en-US" dirty="0" smtClean="0"/>
              <a:t>Bong Kim</a:t>
            </a:r>
          </a:p>
          <a:p>
            <a:r>
              <a:rPr lang="en-US" dirty="0" smtClean="0"/>
              <a:t>Wei Yan (now Shanghai </a:t>
            </a:r>
            <a:r>
              <a:rPr lang="en-US" dirty="0" err="1" smtClean="0"/>
              <a:t>Jiaotong</a:t>
            </a:r>
            <a:r>
              <a:rPr lang="en-US" dirty="0" smtClean="0"/>
              <a:t> U)</a:t>
            </a:r>
          </a:p>
        </p:txBody>
      </p:sp>
      <p:sp>
        <p:nvSpPr>
          <p:cNvPr id="7" name="TextBox 6"/>
          <p:cNvSpPr txBox="1"/>
          <p:nvPr/>
        </p:nvSpPr>
        <p:spPr>
          <a:xfrm>
            <a:off x="5731165" y="1570182"/>
            <a:ext cx="1814856" cy="369332"/>
          </a:xfrm>
          <a:prstGeom prst="rect">
            <a:avLst/>
          </a:prstGeom>
          <a:noFill/>
        </p:spPr>
        <p:txBody>
          <a:bodyPr wrap="none" lIns="91439" tIns="45719" rIns="91439" bIns="45719" rtlCol="0">
            <a:spAutoFit/>
          </a:bodyPr>
          <a:lstStyle/>
          <a:p>
            <a:r>
              <a:rPr lang="en-US" b="1" dirty="0" smtClean="0"/>
              <a:t>Hahn Lab, FHCRC</a:t>
            </a:r>
            <a:endParaRPr lang="en-US" b="1" dirty="0"/>
          </a:p>
        </p:txBody>
      </p:sp>
      <p:sp>
        <p:nvSpPr>
          <p:cNvPr id="8" name="TextBox 7"/>
          <p:cNvSpPr txBox="1"/>
          <p:nvPr/>
        </p:nvSpPr>
        <p:spPr>
          <a:xfrm>
            <a:off x="5749637" y="2346035"/>
            <a:ext cx="1548435" cy="646329"/>
          </a:xfrm>
          <a:prstGeom prst="rect">
            <a:avLst/>
          </a:prstGeom>
          <a:noFill/>
        </p:spPr>
        <p:txBody>
          <a:bodyPr wrap="none" lIns="91439" tIns="45719" rIns="91439" bIns="45719" rtlCol="0">
            <a:spAutoFit/>
          </a:bodyPr>
          <a:lstStyle/>
          <a:p>
            <a:r>
              <a:rPr lang="en-US" dirty="0" smtClean="0"/>
              <a:t>Bruce Knutson</a:t>
            </a:r>
          </a:p>
          <a:p>
            <a:r>
              <a:rPr lang="en-US" dirty="0" smtClean="0"/>
              <a:t>Yan Han</a:t>
            </a:r>
          </a:p>
        </p:txBody>
      </p:sp>
      <p:pic>
        <p:nvPicPr>
          <p:cNvPr id="12" name="Picture 11" descr="nigms_logo-vertical.jpg"/>
          <p:cNvPicPr>
            <a:picLocks noChangeAspect="1"/>
          </p:cNvPicPr>
          <p:nvPr/>
        </p:nvPicPr>
        <p:blipFill>
          <a:blip r:embed="rId2" cstate="print"/>
          <a:stretch>
            <a:fillRect/>
          </a:stretch>
        </p:blipFill>
        <p:spPr>
          <a:xfrm>
            <a:off x="7309182" y="5050941"/>
            <a:ext cx="658368" cy="987552"/>
          </a:xfrm>
          <a:prstGeom prst="rect">
            <a:avLst/>
          </a:prstGeom>
        </p:spPr>
      </p:pic>
      <p:pic>
        <p:nvPicPr>
          <p:cNvPr id="13" name="Picture 12" descr="720px-US-NIH-NCI-Logo.png"/>
          <p:cNvPicPr>
            <a:picLocks noChangeAspect="1"/>
          </p:cNvPicPr>
          <p:nvPr/>
        </p:nvPicPr>
        <p:blipFill>
          <a:blip r:embed="rId3" cstate="print"/>
          <a:stretch>
            <a:fillRect/>
          </a:stretch>
        </p:blipFill>
        <p:spPr>
          <a:xfrm>
            <a:off x="1017593" y="5248597"/>
            <a:ext cx="1120629" cy="697280"/>
          </a:xfrm>
          <a:prstGeom prst="rect">
            <a:avLst/>
          </a:prstGeom>
        </p:spPr>
      </p:pic>
      <p:pic>
        <p:nvPicPr>
          <p:cNvPr id="15" name="Picture 14" descr="logo-life-sciences-research-unit.gif"/>
          <p:cNvPicPr>
            <a:picLocks noChangeAspect="1"/>
          </p:cNvPicPr>
          <p:nvPr/>
        </p:nvPicPr>
        <p:blipFill>
          <a:blip r:embed="rId4" cstate="print"/>
          <a:stretch>
            <a:fillRect/>
          </a:stretch>
        </p:blipFill>
        <p:spPr>
          <a:xfrm>
            <a:off x="4086490" y="5091670"/>
            <a:ext cx="1036878" cy="928007"/>
          </a:xfrm>
          <a:prstGeom prst="rect">
            <a:avLst/>
          </a:prstGeom>
        </p:spPr>
      </p:pic>
      <p:sp>
        <p:nvSpPr>
          <p:cNvPr id="3" name="TextBox 2"/>
          <p:cNvSpPr txBox="1"/>
          <p:nvPr/>
        </p:nvSpPr>
        <p:spPr>
          <a:xfrm>
            <a:off x="4082692" y="3787137"/>
            <a:ext cx="1013419" cy="369332"/>
          </a:xfrm>
          <a:prstGeom prst="rect">
            <a:avLst/>
          </a:prstGeom>
          <a:noFill/>
        </p:spPr>
        <p:txBody>
          <a:bodyPr wrap="none" lIns="91439" tIns="45719" rIns="91439" bIns="45719" rtlCol="0">
            <a:spAutoFit/>
          </a:bodyPr>
          <a:lstStyle/>
          <a:p>
            <a:r>
              <a:rPr lang="en-US" b="1" dirty="0" smtClean="0"/>
              <a:t>Funding:</a:t>
            </a:r>
            <a:endParaRPr lang="en-US" b="1" dirty="0"/>
          </a:p>
        </p:txBody>
      </p:sp>
    </p:spTree>
    <p:extLst>
      <p:ext uri="{BB962C8B-B14F-4D97-AF65-F5344CB8AC3E}">
        <p14:creationId xmlns:p14="http://schemas.microsoft.com/office/powerpoint/2010/main" val="2178652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95400"/>
            <a:ext cx="8382000" cy="1169988"/>
          </a:xfrm>
          <a:prstGeom prst="rect">
            <a:avLst/>
          </a:prstGeom>
        </p:spPr>
        <p:txBody>
          <a:bodyPr>
            <a:spAutoFit/>
          </a:bodyPr>
          <a:lstStyle/>
          <a:p>
            <a:pPr algn="ctr">
              <a:defRPr/>
            </a:pPr>
            <a:r>
              <a:rPr lang="en-US" sz="3500" dirty="0">
                <a:latin typeface="+mn-lt"/>
              </a:rPr>
              <a:t>Journal of Proteomics &amp; Bioinformatics</a:t>
            </a:r>
            <a:br>
              <a:rPr lang="en-US" sz="3500" dirty="0">
                <a:latin typeface="+mn-lt"/>
              </a:rPr>
            </a:br>
            <a:r>
              <a:rPr lang="en-US" sz="3500" dirty="0">
                <a:latin typeface="+mn-lt"/>
              </a:rPr>
              <a:t>Related Journals</a:t>
            </a:r>
          </a:p>
        </p:txBody>
      </p:sp>
      <p:sp>
        <p:nvSpPr>
          <p:cNvPr id="5" name="Rectangle 4"/>
          <p:cNvSpPr/>
          <p:nvPr/>
        </p:nvSpPr>
        <p:spPr>
          <a:xfrm>
            <a:off x="228600" y="2690813"/>
            <a:ext cx="8915400" cy="1476375"/>
          </a:xfrm>
          <a:prstGeom prst="rect">
            <a:avLst/>
          </a:prstGeom>
        </p:spPr>
        <p:txBody>
          <a:bodyPr>
            <a:spAutoFit/>
          </a:bodyPr>
          <a:lstStyle/>
          <a:p>
            <a:pPr marL="342900" indent="-342900">
              <a:buFont typeface="Wingdings" pitchFamily="2" charset="2"/>
              <a:buChar char="Ø"/>
              <a:defRPr/>
            </a:pPr>
            <a:r>
              <a:rPr lang="en-US" sz="3000" dirty="0" err="1">
                <a:latin typeface="+mn-lt"/>
                <a:hlinkClick r:id="rId2"/>
              </a:rPr>
              <a:t>Transcriptomics</a:t>
            </a:r>
            <a:r>
              <a:rPr lang="en-US" sz="3000" dirty="0">
                <a:latin typeface="+mn-lt"/>
                <a:hlinkClick r:id="rId2"/>
              </a:rPr>
              <a:t>: Open Access</a:t>
            </a:r>
            <a:endParaRPr lang="en-US" sz="3000" dirty="0">
              <a:latin typeface="+mn-lt"/>
            </a:endParaRPr>
          </a:p>
          <a:p>
            <a:pPr marL="342900" indent="-342900">
              <a:buFont typeface="Wingdings" pitchFamily="2" charset="2"/>
              <a:buChar char="Ø"/>
              <a:defRPr/>
            </a:pPr>
            <a:r>
              <a:rPr lang="en-US" sz="3000" dirty="0">
                <a:latin typeface="+mn-lt"/>
                <a:hlinkClick r:id="rId3" tooltip="Journal of Pharmacogenomics &amp; Pharmacoproteomics "/>
              </a:rPr>
              <a:t>Journal of Pharmacogenomics &amp; </a:t>
            </a:r>
            <a:r>
              <a:rPr lang="en-US" sz="3000" dirty="0" err="1">
                <a:latin typeface="+mn-lt"/>
                <a:hlinkClick r:id="rId3" tooltip="Journal of Pharmacogenomics &amp; Pharmacoproteomics "/>
              </a:rPr>
              <a:t>Pharmacoproteomics</a:t>
            </a:r>
            <a:r>
              <a:rPr lang="en-US" sz="3000" dirty="0">
                <a:latin typeface="+mn-lt"/>
                <a:hlinkClick r:id="rId3" tooltip="Journal of Pharmacogenomics &amp; Pharmacoproteomics "/>
              </a:rPr>
              <a:t> </a:t>
            </a:r>
            <a:endParaRPr lang="en-US" sz="3000" dirty="0">
              <a:latin typeface="+mn-lt"/>
            </a:endParaRPr>
          </a:p>
          <a:p>
            <a:pPr marL="342900" indent="-342900">
              <a:buFont typeface="Wingdings" pitchFamily="2" charset="2"/>
              <a:buChar char="Ø"/>
              <a:defRPr/>
            </a:pPr>
            <a:r>
              <a:rPr lang="en-US" sz="3000" dirty="0">
                <a:latin typeface="+mn-lt"/>
                <a:hlinkClick r:id="rId4"/>
              </a:rPr>
              <a:t>Journal of Data Mining in Genomics &amp; Proteomics</a:t>
            </a:r>
            <a:endParaRPr lang="en-US" sz="3000" dirty="0">
              <a:latin typeface="+mn-lt"/>
            </a:endParaRPr>
          </a:p>
        </p:txBody>
      </p:sp>
      <p:pic>
        <p:nvPicPr>
          <p:cNvPr id="30726" name="Picture 1" descr="C:\Users\satyavarali-m\Desktop\ag_abi_projectare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648200"/>
            <a:ext cx="4724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3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420100" cy="3323987"/>
          </a:xfrm>
          <a:prstGeom prst="rect">
            <a:avLst/>
          </a:prstGeom>
        </p:spPr>
        <p:txBody>
          <a:bodyPr>
            <a:spAutoFit/>
          </a:bodyPr>
          <a:lstStyle/>
          <a:p>
            <a:pPr>
              <a:defRPr/>
            </a:pPr>
            <a:r>
              <a:rPr lang="en-US" sz="3500" dirty="0" smtClean="0">
                <a:latin typeface="+mn-lt"/>
              </a:rPr>
              <a:t>For more details on </a:t>
            </a:r>
            <a:r>
              <a:rPr lang="en-US" sz="3500" dirty="0">
                <a:latin typeface="+mn-lt"/>
              </a:rPr>
              <a:t>Conferences Related</a:t>
            </a:r>
          </a:p>
          <a:p>
            <a:pPr>
              <a:defRPr/>
            </a:pPr>
            <a:r>
              <a:rPr lang="en-US" sz="3500" dirty="0" smtClean="0">
                <a:latin typeface="+mn-lt"/>
              </a:rPr>
              <a:t>Journal </a:t>
            </a:r>
            <a:r>
              <a:rPr lang="en-US" sz="3500" dirty="0">
                <a:latin typeface="+mn-lt"/>
              </a:rPr>
              <a:t>of Proteomics &amp; </a:t>
            </a:r>
            <a:r>
              <a:rPr lang="en-US" sz="3500" dirty="0" smtClean="0">
                <a:latin typeface="+mn-lt"/>
              </a:rPr>
              <a:t>Bioinformatics please visit: </a:t>
            </a:r>
          </a:p>
          <a:p>
            <a:pPr>
              <a:defRPr/>
            </a:pPr>
            <a:endParaRPr lang="en-US" sz="3500" dirty="0" smtClean="0">
              <a:latin typeface="+mn-lt"/>
            </a:endParaRPr>
          </a:p>
          <a:p>
            <a:pPr>
              <a:defRPr/>
            </a:pPr>
            <a:r>
              <a:rPr lang="en-US" sz="3500" b="1" dirty="0">
                <a:latin typeface="+mn-lt"/>
                <a:hlinkClick r:id="rId2"/>
              </a:rPr>
              <a:t>http://</a:t>
            </a:r>
            <a:r>
              <a:rPr lang="en-US" sz="3500" b="1" dirty="0" smtClean="0">
                <a:latin typeface="+mn-lt"/>
                <a:hlinkClick r:id="rId2"/>
              </a:rPr>
              <a:t>www.conferenceseries.com/biochemistry-meetings</a:t>
            </a:r>
            <a:endParaRPr lang="en-US" sz="3500" b="1" dirty="0">
              <a:latin typeface="+mn-lt"/>
            </a:endParaRPr>
          </a:p>
        </p:txBody>
      </p:sp>
    </p:spTree>
    <p:extLst>
      <p:ext uri="{BB962C8B-B14F-4D97-AF65-F5344CB8AC3E}">
        <p14:creationId xmlns:p14="http://schemas.microsoft.com/office/powerpoint/2010/main" val="594816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5950" y="1295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2"/>
              </a:rPr>
              <a:t>http://omicsonline.org/membership.php</a:t>
            </a:r>
            <a:endParaRPr lang="en-US" sz="3000" dirty="0">
              <a:latin typeface="+mn-lt"/>
            </a:endParaRPr>
          </a:p>
        </p:txBody>
      </p:sp>
    </p:spTree>
    <p:extLst>
      <p:ext uri="{BB962C8B-B14F-4D97-AF65-F5344CB8AC3E}">
        <p14:creationId xmlns:p14="http://schemas.microsoft.com/office/powerpoint/2010/main" val="2015784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fontScale="90000"/>
          </a:bodyPr>
          <a:lstStyle/>
          <a:p>
            <a:r>
              <a:rPr lang="en-US" b="1" dirty="0"/>
              <a:t>Mapping protein-protein interactions and architecture of large protein complexes using mass spectrometry.</a:t>
            </a:r>
            <a:endParaRPr lang="en-US" dirty="0"/>
          </a:p>
        </p:txBody>
      </p:sp>
      <p:sp>
        <p:nvSpPr>
          <p:cNvPr id="4" name="Subtitle 3"/>
          <p:cNvSpPr>
            <a:spLocks noGrp="1"/>
          </p:cNvSpPr>
          <p:nvPr>
            <p:ph type="subTitle" idx="1"/>
          </p:nvPr>
        </p:nvSpPr>
        <p:spPr/>
        <p:txBody>
          <a:bodyPr>
            <a:normAutofit/>
          </a:bodyPr>
          <a:lstStyle/>
          <a:p>
            <a:r>
              <a:rPr lang="en-US" dirty="0" smtClean="0"/>
              <a:t>Jie Luo, PhD</a:t>
            </a:r>
          </a:p>
          <a:p>
            <a:r>
              <a:rPr lang="en-US" dirty="0" smtClean="0"/>
              <a:t>Research Scientist</a:t>
            </a:r>
          </a:p>
          <a:p>
            <a:r>
              <a:rPr lang="en-US" dirty="0" smtClean="0"/>
              <a:t>Institute for Systems Biology</a:t>
            </a:r>
          </a:p>
        </p:txBody>
      </p:sp>
    </p:spTree>
    <p:extLst>
      <p:ext uri="{BB962C8B-B14F-4D97-AF65-F5344CB8AC3E}">
        <p14:creationId xmlns:p14="http://schemas.microsoft.com/office/powerpoint/2010/main" val="78972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46337" y="3127512"/>
            <a:ext cx="1897871" cy="923330"/>
          </a:xfrm>
          <a:prstGeom prst="rect">
            <a:avLst/>
          </a:prstGeom>
          <a:noFill/>
        </p:spPr>
        <p:txBody>
          <a:bodyPr wrap="square" rtlCol="0">
            <a:spAutoFit/>
          </a:bodyPr>
          <a:lstStyle/>
          <a:p>
            <a:r>
              <a:rPr lang="en-US" b="1" dirty="0" smtClean="0"/>
              <a:t>Protein-Protein interactions &amp;</a:t>
            </a:r>
          </a:p>
          <a:p>
            <a:r>
              <a:rPr lang="en-US" b="1" dirty="0" smtClean="0"/>
              <a:t>Protein structure</a:t>
            </a:r>
            <a:endParaRPr lang="en-US" b="1" dirty="0"/>
          </a:p>
        </p:txBody>
      </p:sp>
      <p:sp>
        <p:nvSpPr>
          <p:cNvPr id="7" name="TextBox 6"/>
          <p:cNvSpPr txBox="1"/>
          <p:nvPr/>
        </p:nvSpPr>
        <p:spPr>
          <a:xfrm>
            <a:off x="3917550" y="177015"/>
            <a:ext cx="1629613" cy="646331"/>
          </a:xfrm>
          <a:prstGeom prst="rect">
            <a:avLst/>
          </a:prstGeom>
          <a:noFill/>
        </p:spPr>
        <p:txBody>
          <a:bodyPr wrap="none" rtlCol="0">
            <a:spAutoFit/>
          </a:bodyPr>
          <a:lstStyle/>
          <a:p>
            <a:r>
              <a:rPr lang="en-US" dirty="0" smtClean="0"/>
              <a:t>X-ray </a:t>
            </a:r>
          </a:p>
          <a:p>
            <a:r>
              <a:rPr lang="en-US" dirty="0" smtClean="0"/>
              <a:t>Crystallography</a:t>
            </a:r>
            <a:endParaRPr lang="en-US" dirty="0"/>
          </a:p>
        </p:txBody>
      </p:sp>
      <p:sp>
        <p:nvSpPr>
          <p:cNvPr id="8" name="TextBox 7"/>
          <p:cNvSpPr txBox="1"/>
          <p:nvPr/>
        </p:nvSpPr>
        <p:spPr>
          <a:xfrm>
            <a:off x="2107129" y="573320"/>
            <a:ext cx="655949" cy="369332"/>
          </a:xfrm>
          <a:prstGeom prst="rect">
            <a:avLst/>
          </a:prstGeom>
          <a:noFill/>
        </p:spPr>
        <p:txBody>
          <a:bodyPr wrap="none" rtlCol="0">
            <a:spAutoFit/>
          </a:bodyPr>
          <a:lstStyle/>
          <a:p>
            <a:r>
              <a:rPr lang="en-US" dirty="0" smtClean="0"/>
              <a:t>NMR</a:t>
            </a:r>
            <a:endParaRPr lang="en-US" dirty="0"/>
          </a:p>
        </p:txBody>
      </p:sp>
      <p:sp>
        <p:nvSpPr>
          <p:cNvPr id="9" name="TextBox 8"/>
          <p:cNvSpPr txBox="1"/>
          <p:nvPr/>
        </p:nvSpPr>
        <p:spPr>
          <a:xfrm>
            <a:off x="6302011" y="399574"/>
            <a:ext cx="1622789" cy="1200329"/>
          </a:xfrm>
          <a:prstGeom prst="rect">
            <a:avLst/>
          </a:prstGeom>
          <a:noFill/>
        </p:spPr>
        <p:txBody>
          <a:bodyPr wrap="square" rtlCol="0">
            <a:spAutoFit/>
          </a:bodyPr>
          <a:lstStyle/>
          <a:p>
            <a:r>
              <a:rPr lang="en-US" dirty="0" smtClean="0"/>
              <a:t>Computer modeling</a:t>
            </a:r>
          </a:p>
          <a:p>
            <a:r>
              <a:rPr lang="en-US" dirty="0" smtClean="0"/>
              <a:t>Homology</a:t>
            </a:r>
          </a:p>
          <a:p>
            <a:r>
              <a:rPr lang="en-US" dirty="0" smtClean="0"/>
              <a:t>/ab initio</a:t>
            </a:r>
            <a:endParaRPr lang="en-US" dirty="0"/>
          </a:p>
        </p:txBody>
      </p:sp>
      <p:sp>
        <p:nvSpPr>
          <p:cNvPr id="10" name="TextBox 9"/>
          <p:cNvSpPr txBox="1"/>
          <p:nvPr/>
        </p:nvSpPr>
        <p:spPr>
          <a:xfrm>
            <a:off x="278140" y="4205803"/>
            <a:ext cx="2249462" cy="646331"/>
          </a:xfrm>
          <a:prstGeom prst="rect">
            <a:avLst/>
          </a:prstGeom>
          <a:noFill/>
        </p:spPr>
        <p:txBody>
          <a:bodyPr wrap="none" rtlCol="0">
            <a:spAutoFit/>
          </a:bodyPr>
          <a:lstStyle/>
          <a:p>
            <a:r>
              <a:rPr lang="en-US" dirty="0" smtClean="0"/>
              <a:t>Chemical/ Enzymatic </a:t>
            </a:r>
            <a:endParaRPr lang="en-US" dirty="0"/>
          </a:p>
          <a:p>
            <a:r>
              <a:rPr lang="en-US" dirty="0" smtClean="0"/>
              <a:t> labeling /crosslinking</a:t>
            </a:r>
            <a:endParaRPr lang="en-US" dirty="0"/>
          </a:p>
        </p:txBody>
      </p:sp>
      <p:sp>
        <p:nvSpPr>
          <p:cNvPr id="11" name="TextBox 10"/>
          <p:cNvSpPr txBox="1"/>
          <p:nvPr/>
        </p:nvSpPr>
        <p:spPr>
          <a:xfrm>
            <a:off x="7776253" y="3883461"/>
            <a:ext cx="1367747" cy="646331"/>
          </a:xfrm>
          <a:prstGeom prst="rect">
            <a:avLst/>
          </a:prstGeom>
          <a:noFill/>
        </p:spPr>
        <p:txBody>
          <a:bodyPr wrap="none" rtlCol="0">
            <a:spAutoFit/>
          </a:bodyPr>
          <a:lstStyle/>
          <a:p>
            <a:r>
              <a:rPr lang="en-US" dirty="0" smtClean="0"/>
              <a:t>Genetics/</a:t>
            </a:r>
          </a:p>
          <a:p>
            <a:r>
              <a:rPr lang="en-US" dirty="0" smtClean="0"/>
              <a:t>mutagenesis</a:t>
            </a:r>
            <a:endParaRPr lang="en-US" dirty="0"/>
          </a:p>
        </p:txBody>
      </p:sp>
      <p:sp>
        <p:nvSpPr>
          <p:cNvPr id="12" name="TextBox 11"/>
          <p:cNvSpPr txBox="1"/>
          <p:nvPr/>
        </p:nvSpPr>
        <p:spPr>
          <a:xfrm>
            <a:off x="7740073" y="2466108"/>
            <a:ext cx="1200727" cy="646331"/>
          </a:xfrm>
          <a:prstGeom prst="rect">
            <a:avLst/>
          </a:prstGeom>
          <a:noFill/>
        </p:spPr>
        <p:txBody>
          <a:bodyPr wrap="square" rtlCol="0">
            <a:spAutoFit/>
          </a:bodyPr>
          <a:lstStyle/>
          <a:p>
            <a:r>
              <a:rPr lang="en-US" dirty="0" smtClean="0"/>
              <a:t>Yeast 2 hybrid</a:t>
            </a:r>
            <a:endParaRPr lang="en-US" dirty="0"/>
          </a:p>
        </p:txBody>
      </p:sp>
      <p:sp>
        <p:nvSpPr>
          <p:cNvPr id="13" name="TextBox 12"/>
          <p:cNvSpPr txBox="1"/>
          <p:nvPr/>
        </p:nvSpPr>
        <p:spPr>
          <a:xfrm>
            <a:off x="3583708" y="5052292"/>
            <a:ext cx="1985865" cy="369332"/>
          </a:xfrm>
          <a:prstGeom prst="rect">
            <a:avLst/>
          </a:prstGeom>
          <a:noFill/>
        </p:spPr>
        <p:txBody>
          <a:bodyPr wrap="none" rtlCol="0">
            <a:spAutoFit/>
          </a:bodyPr>
          <a:lstStyle/>
          <a:p>
            <a:r>
              <a:rPr lang="en-US" dirty="0" smtClean="0"/>
              <a:t>Mass spectrometry</a:t>
            </a:r>
            <a:endParaRPr lang="en-US" dirty="0"/>
          </a:p>
        </p:txBody>
      </p:sp>
      <p:sp>
        <p:nvSpPr>
          <p:cNvPr id="14" name="TextBox 13"/>
          <p:cNvSpPr txBox="1"/>
          <p:nvPr/>
        </p:nvSpPr>
        <p:spPr>
          <a:xfrm>
            <a:off x="3685310" y="5380672"/>
            <a:ext cx="1850828" cy="1477328"/>
          </a:xfrm>
          <a:prstGeom prst="rect">
            <a:avLst/>
          </a:prstGeom>
          <a:noFill/>
        </p:spPr>
        <p:txBody>
          <a:bodyPr wrap="none" rtlCol="0">
            <a:spAutoFit/>
          </a:bodyPr>
          <a:lstStyle/>
          <a:p>
            <a:r>
              <a:rPr lang="en-US" dirty="0" smtClean="0"/>
              <a:t>AP-MS</a:t>
            </a:r>
          </a:p>
          <a:p>
            <a:r>
              <a:rPr lang="en-US" dirty="0" smtClean="0"/>
              <a:t>Native MS</a:t>
            </a:r>
          </a:p>
          <a:p>
            <a:r>
              <a:rPr lang="en-US" dirty="0" smtClean="0"/>
              <a:t>IM-MS</a:t>
            </a:r>
          </a:p>
          <a:p>
            <a:r>
              <a:rPr lang="en-US" dirty="0" smtClean="0"/>
              <a:t>H/D exchange MS</a:t>
            </a:r>
          </a:p>
          <a:p>
            <a:r>
              <a:rPr lang="en-US" dirty="0" smtClean="0">
                <a:solidFill>
                  <a:srgbClr val="FF0000"/>
                </a:solidFill>
              </a:rPr>
              <a:t>CXMS</a:t>
            </a:r>
            <a:endParaRPr lang="en-US" dirty="0">
              <a:solidFill>
                <a:srgbClr val="FF0000"/>
              </a:solidFill>
            </a:endParaRPr>
          </a:p>
        </p:txBody>
      </p:sp>
      <p:sp>
        <p:nvSpPr>
          <p:cNvPr id="15" name="TextBox 14"/>
          <p:cNvSpPr txBox="1"/>
          <p:nvPr/>
        </p:nvSpPr>
        <p:spPr>
          <a:xfrm>
            <a:off x="5867904" y="5799632"/>
            <a:ext cx="1556965" cy="646331"/>
          </a:xfrm>
          <a:prstGeom prst="rect">
            <a:avLst/>
          </a:prstGeom>
          <a:noFill/>
        </p:spPr>
        <p:txBody>
          <a:bodyPr wrap="none" rtlCol="0">
            <a:spAutoFit/>
          </a:bodyPr>
          <a:lstStyle/>
          <a:p>
            <a:r>
              <a:rPr lang="en-US" dirty="0" smtClean="0"/>
              <a:t>FRET/</a:t>
            </a:r>
          </a:p>
          <a:p>
            <a:r>
              <a:rPr lang="en-US" dirty="0" smtClean="0"/>
              <a:t>Co-localization</a:t>
            </a:r>
            <a:endParaRPr lang="en-US" dirty="0"/>
          </a:p>
        </p:txBody>
      </p:sp>
      <p:sp>
        <p:nvSpPr>
          <p:cNvPr id="16" name="Rectangle 15"/>
          <p:cNvSpPr/>
          <p:nvPr/>
        </p:nvSpPr>
        <p:spPr>
          <a:xfrm>
            <a:off x="793571" y="3137915"/>
            <a:ext cx="534121" cy="369332"/>
          </a:xfrm>
          <a:prstGeom prst="rect">
            <a:avLst/>
          </a:prstGeom>
        </p:spPr>
        <p:txBody>
          <a:bodyPr wrap="none">
            <a:spAutoFit/>
          </a:bodyPr>
          <a:lstStyle/>
          <a:p>
            <a:pPr lvl="0"/>
            <a:r>
              <a:rPr lang="en-US" dirty="0">
                <a:solidFill>
                  <a:prstClr val="black"/>
                </a:solidFill>
              </a:rPr>
              <a:t>SPR</a:t>
            </a:r>
          </a:p>
        </p:txBody>
      </p:sp>
      <p:sp>
        <p:nvSpPr>
          <p:cNvPr id="17" name="TextBox 16"/>
          <p:cNvSpPr txBox="1"/>
          <p:nvPr/>
        </p:nvSpPr>
        <p:spPr>
          <a:xfrm>
            <a:off x="924505" y="1651815"/>
            <a:ext cx="494046" cy="369332"/>
          </a:xfrm>
          <a:prstGeom prst="rect">
            <a:avLst/>
          </a:prstGeom>
          <a:noFill/>
        </p:spPr>
        <p:txBody>
          <a:bodyPr wrap="none" rtlCol="0">
            <a:spAutoFit/>
          </a:bodyPr>
          <a:lstStyle/>
          <a:p>
            <a:r>
              <a:rPr lang="en-US" dirty="0" smtClean="0"/>
              <a:t>EM</a:t>
            </a:r>
            <a:endParaRPr lang="en-US" dirty="0"/>
          </a:p>
        </p:txBody>
      </p:sp>
      <p:pic>
        <p:nvPicPr>
          <p:cNvPr id="43010" name="Picture 2" descr="http://www.intechopen.com/source/html/16928/media/image1.jpeg"/>
          <p:cNvPicPr>
            <a:picLocks noChangeAspect="1" noChangeArrowheads="1"/>
          </p:cNvPicPr>
          <p:nvPr/>
        </p:nvPicPr>
        <p:blipFill>
          <a:blip r:embed="rId3" cstate="print"/>
          <a:srcRect/>
          <a:stretch>
            <a:fillRect/>
          </a:stretch>
        </p:blipFill>
        <p:spPr bwMode="auto">
          <a:xfrm>
            <a:off x="4309956" y="1979346"/>
            <a:ext cx="1049015" cy="431345"/>
          </a:xfrm>
          <a:prstGeom prst="rect">
            <a:avLst/>
          </a:prstGeom>
          <a:noFill/>
        </p:spPr>
      </p:pic>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729" t="26769" r="10633" b="31428"/>
          <a:stretch/>
        </p:blipFill>
        <p:spPr bwMode="auto">
          <a:xfrm>
            <a:off x="1627481" y="1947402"/>
            <a:ext cx="974314" cy="756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descr="An external file that holds a picture, illustration, etc.&#10;Object name is pq1030608002.jpg"/>
          <p:cNvPicPr>
            <a:picLocks noChangeAspect="1" noChangeArrowheads="1"/>
          </p:cNvPicPr>
          <p:nvPr/>
        </p:nvPicPr>
        <p:blipFill>
          <a:blip r:embed="rId5" cstate="print"/>
          <a:srcRect/>
          <a:stretch>
            <a:fillRect/>
          </a:stretch>
        </p:blipFill>
        <p:spPr bwMode="auto">
          <a:xfrm>
            <a:off x="3953450" y="1149922"/>
            <a:ext cx="1761803" cy="786287"/>
          </a:xfrm>
          <a:prstGeom prst="rect">
            <a:avLst/>
          </a:prstGeom>
          <a:noFill/>
        </p:spPr>
      </p:pic>
      <p:pic>
        <p:nvPicPr>
          <p:cNvPr id="43016" name="Picture 8" descr="http://upload.wikimedia.org/wikipedia/en/2/2a/Rosetta_at_home_logo.png"/>
          <p:cNvPicPr>
            <a:picLocks noChangeAspect="1" noChangeArrowheads="1"/>
          </p:cNvPicPr>
          <p:nvPr/>
        </p:nvPicPr>
        <p:blipFill>
          <a:blip r:embed="rId6" cstate="print"/>
          <a:srcRect/>
          <a:stretch>
            <a:fillRect/>
          </a:stretch>
        </p:blipFill>
        <p:spPr bwMode="auto">
          <a:xfrm>
            <a:off x="5966692" y="1748272"/>
            <a:ext cx="1151733" cy="362657"/>
          </a:xfrm>
          <a:prstGeom prst="rect">
            <a:avLst/>
          </a:prstGeom>
          <a:noFill/>
        </p:spPr>
      </p:pic>
      <p:pic>
        <p:nvPicPr>
          <p:cNvPr id="43018" name="Picture 10" descr="Modeller logo"/>
          <p:cNvPicPr>
            <a:picLocks noChangeAspect="1" noChangeArrowheads="1"/>
          </p:cNvPicPr>
          <p:nvPr/>
        </p:nvPicPr>
        <p:blipFill>
          <a:blip r:embed="rId7" cstate="print"/>
          <a:srcRect/>
          <a:stretch>
            <a:fillRect/>
          </a:stretch>
        </p:blipFill>
        <p:spPr bwMode="auto">
          <a:xfrm>
            <a:off x="5680365" y="2078156"/>
            <a:ext cx="1242051" cy="398394"/>
          </a:xfrm>
          <a:prstGeom prst="rect">
            <a:avLst/>
          </a:prstGeom>
          <a:noFill/>
        </p:spPr>
      </p:pic>
      <p:pic>
        <p:nvPicPr>
          <p:cNvPr id="43020" name="Picture 12" descr="http://www.biomedcentral.com/content/figures/1471-2180-3-21-5-l.jpg"/>
          <p:cNvPicPr>
            <a:picLocks noChangeAspect="1" noChangeArrowheads="1"/>
          </p:cNvPicPr>
          <p:nvPr/>
        </p:nvPicPr>
        <p:blipFill>
          <a:blip r:embed="rId8" cstate="print"/>
          <a:srcRect/>
          <a:stretch>
            <a:fillRect/>
          </a:stretch>
        </p:blipFill>
        <p:spPr bwMode="auto">
          <a:xfrm>
            <a:off x="2037523" y="2879327"/>
            <a:ext cx="763571" cy="897701"/>
          </a:xfrm>
          <a:prstGeom prst="rect">
            <a:avLst/>
          </a:prstGeom>
          <a:noFill/>
        </p:spPr>
      </p:pic>
      <p:pic>
        <p:nvPicPr>
          <p:cNvPr id="43022" name="Picture 14" descr="Fig 7"/>
          <p:cNvPicPr>
            <a:picLocks noChangeAspect="1" noChangeArrowheads="1"/>
          </p:cNvPicPr>
          <p:nvPr/>
        </p:nvPicPr>
        <p:blipFill>
          <a:blip r:embed="rId9" cstate="print"/>
          <a:srcRect/>
          <a:stretch>
            <a:fillRect/>
          </a:stretch>
        </p:blipFill>
        <p:spPr bwMode="auto">
          <a:xfrm>
            <a:off x="6890325" y="2705195"/>
            <a:ext cx="792356" cy="797796"/>
          </a:xfrm>
          <a:prstGeom prst="rect">
            <a:avLst/>
          </a:prstGeom>
          <a:noFill/>
        </p:spPr>
      </p:pic>
      <p:pic>
        <p:nvPicPr>
          <p:cNvPr id="43024" name="Picture 16" descr="Dosage suppression genetic interaction network for S. cerevisiae."/>
          <p:cNvPicPr>
            <a:picLocks noChangeAspect="1" noChangeArrowheads="1"/>
          </p:cNvPicPr>
          <p:nvPr/>
        </p:nvPicPr>
        <p:blipFill>
          <a:blip r:embed="rId10" cstate="print"/>
          <a:srcRect/>
          <a:stretch>
            <a:fillRect/>
          </a:stretch>
        </p:blipFill>
        <p:spPr bwMode="auto">
          <a:xfrm>
            <a:off x="6737709" y="3936879"/>
            <a:ext cx="1024460" cy="542042"/>
          </a:xfrm>
          <a:prstGeom prst="rect">
            <a:avLst/>
          </a:prstGeom>
          <a:noFill/>
        </p:spPr>
      </p:pic>
      <p:sp>
        <p:nvSpPr>
          <p:cNvPr id="24" name="Oval 23"/>
          <p:cNvSpPr/>
          <p:nvPr/>
        </p:nvSpPr>
        <p:spPr>
          <a:xfrm>
            <a:off x="3657599" y="2663687"/>
            <a:ext cx="2120348" cy="1855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26" name="Picture 18" descr="http://ajpcell.physiology.org/content/ajpcell/296/3/C422/F9.large.jpg"/>
          <p:cNvPicPr>
            <a:picLocks noChangeAspect="1" noChangeArrowheads="1"/>
          </p:cNvPicPr>
          <p:nvPr/>
        </p:nvPicPr>
        <p:blipFill>
          <a:blip r:embed="rId11" cstate="print"/>
          <a:srcRect/>
          <a:stretch>
            <a:fillRect/>
          </a:stretch>
        </p:blipFill>
        <p:spPr bwMode="auto">
          <a:xfrm>
            <a:off x="5658116" y="5061527"/>
            <a:ext cx="1512836" cy="498763"/>
          </a:xfrm>
          <a:prstGeom prst="rect">
            <a:avLst/>
          </a:prstGeom>
          <a:noFill/>
        </p:spPr>
      </p:pic>
      <p:cxnSp>
        <p:nvCxnSpPr>
          <p:cNvPr id="3" name="Straight Connector 2"/>
          <p:cNvCxnSpPr/>
          <p:nvPr/>
        </p:nvCxnSpPr>
        <p:spPr>
          <a:xfrm>
            <a:off x="3343564" y="221673"/>
            <a:ext cx="1040281" cy="24940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344998" y="249382"/>
            <a:ext cx="981911" cy="257865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4" idx="1"/>
          </p:cNvCxnSpPr>
          <p:nvPr/>
        </p:nvCxnSpPr>
        <p:spPr>
          <a:xfrm flipH="1" flipV="1">
            <a:off x="1422401" y="886691"/>
            <a:ext cx="2545716" cy="204869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52583" y="2364509"/>
            <a:ext cx="3232726" cy="9236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2"/>
          </p:cNvCxnSpPr>
          <p:nvPr/>
        </p:nvCxnSpPr>
        <p:spPr>
          <a:xfrm flipH="1">
            <a:off x="360218" y="3591339"/>
            <a:ext cx="3297381" cy="583497"/>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69311" y="4344270"/>
            <a:ext cx="1437352" cy="251373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37018" y="4424218"/>
            <a:ext cx="748146" cy="2364509"/>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3008" name="Straight Connector 43007"/>
          <p:cNvCxnSpPr/>
          <p:nvPr/>
        </p:nvCxnSpPr>
        <p:spPr>
          <a:xfrm>
            <a:off x="5781964" y="3611418"/>
            <a:ext cx="2955636" cy="9237"/>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3015" name="Straight Connector 43014"/>
          <p:cNvCxnSpPr/>
          <p:nvPr/>
        </p:nvCxnSpPr>
        <p:spPr>
          <a:xfrm>
            <a:off x="5624946" y="4091709"/>
            <a:ext cx="2918691" cy="166254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3029" name="Straight Connector 43028"/>
          <p:cNvCxnSpPr/>
          <p:nvPr/>
        </p:nvCxnSpPr>
        <p:spPr>
          <a:xfrm flipV="1">
            <a:off x="5652655" y="1819564"/>
            <a:ext cx="2484581" cy="13300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43051" name="Straight Connector 43050"/>
          <p:cNvCxnSpPr/>
          <p:nvPr/>
        </p:nvCxnSpPr>
        <p:spPr>
          <a:xfrm flipH="1">
            <a:off x="526473" y="4017819"/>
            <a:ext cx="3269672" cy="1884218"/>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43056" name="TextBox 43055"/>
          <p:cNvSpPr txBox="1"/>
          <p:nvPr/>
        </p:nvSpPr>
        <p:spPr>
          <a:xfrm>
            <a:off x="979055" y="5689600"/>
            <a:ext cx="1756122" cy="923330"/>
          </a:xfrm>
          <a:prstGeom prst="rect">
            <a:avLst/>
          </a:prstGeom>
          <a:noFill/>
        </p:spPr>
        <p:txBody>
          <a:bodyPr wrap="none" rtlCol="0">
            <a:spAutoFit/>
          </a:bodyPr>
          <a:lstStyle/>
          <a:p>
            <a:r>
              <a:rPr lang="en-US" dirty="0" smtClean="0"/>
              <a:t>Co-IP</a:t>
            </a:r>
          </a:p>
          <a:p>
            <a:r>
              <a:rPr lang="en-US" dirty="0" smtClean="0"/>
              <a:t>Chromatography</a:t>
            </a:r>
          </a:p>
          <a:p>
            <a:endParaRPr lang="en-US" dirty="0"/>
          </a:p>
        </p:txBody>
      </p: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87417" y="5001840"/>
            <a:ext cx="1422401" cy="74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69096" y="1256145"/>
            <a:ext cx="994564" cy="66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58474" y="3887112"/>
            <a:ext cx="554470" cy="53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424" t="54830" r="575" b="6713"/>
          <a:stretch/>
        </p:blipFill>
        <p:spPr bwMode="auto">
          <a:xfrm>
            <a:off x="3952286" y="4738255"/>
            <a:ext cx="1322915" cy="39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38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510" y="258617"/>
            <a:ext cx="6431994" cy="616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845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BDRG </a:t>
            </a:r>
            <a:r>
              <a:rPr lang="en-US" dirty="0" err="1" smtClean="0"/>
              <a:t>crosslinker</a:t>
            </a:r>
            <a:endParaRPr lang="en-US" dirty="0"/>
          </a:p>
        </p:txBody>
      </p:sp>
      <p:pic>
        <p:nvPicPr>
          <p:cNvPr id="5" name="Picture 4" descr="BDRG"/>
          <p:cNvPicPr>
            <a:picLocks noChangeAspect="1" noChangeArrowheads="1"/>
          </p:cNvPicPr>
          <p:nvPr/>
        </p:nvPicPr>
        <p:blipFill>
          <a:blip r:embed="rId3" cstate="print"/>
          <a:srcRect l="12801" r="9399" b="5382"/>
          <a:stretch>
            <a:fillRect/>
          </a:stretch>
        </p:blipFill>
        <p:spPr bwMode="auto">
          <a:xfrm>
            <a:off x="1600200" y="2057400"/>
            <a:ext cx="5897615" cy="3351213"/>
          </a:xfrm>
          <a:prstGeom prst="rect">
            <a:avLst/>
          </a:prstGeom>
          <a:noFill/>
          <a:ln w="9525">
            <a:noFill/>
            <a:miter lim="800000"/>
            <a:headEnd/>
            <a:tailEnd/>
          </a:ln>
        </p:spPr>
      </p:pic>
      <p:sp>
        <p:nvSpPr>
          <p:cNvPr id="4" name="Rectangle 3"/>
          <p:cNvSpPr/>
          <p:nvPr/>
        </p:nvSpPr>
        <p:spPr>
          <a:xfrm>
            <a:off x="5867400" y="2819400"/>
            <a:ext cx="2880917" cy="369332"/>
          </a:xfrm>
          <a:prstGeom prst="rect">
            <a:avLst/>
          </a:prstGeom>
        </p:spPr>
        <p:txBody>
          <a:bodyPr wrap="none">
            <a:spAutoFit/>
          </a:bodyPr>
          <a:lstStyle/>
          <a:p>
            <a:r>
              <a:rPr lang="en-US" dirty="0" smtClean="0">
                <a:solidFill>
                  <a:srgbClr val="FF0000"/>
                </a:solidFill>
              </a:rPr>
              <a:t>C14H20N4O4S  MW:  340.12</a:t>
            </a:r>
            <a:endParaRPr lang="en-US" dirty="0">
              <a:solidFill>
                <a:srgbClr val="FF0000"/>
              </a:solidFill>
            </a:endParaRPr>
          </a:p>
        </p:txBody>
      </p:sp>
      <p:sp>
        <p:nvSpPr>
          <p:cNvPr id="6" name="Rectangle 5"/>
          <p:cNvSpPr/>
          <p:nvPr/>
        </p:nvSpPr>
        <p:spPr>
          <a:xfrm>
            <a:off x="6172200" y="4953000"/>
            <a:ext cx="2710999" cy="369332"/>
          </a:xfrm>
          <a:prstGeom prst="rect">
            <a:avLst/>
          </a:prstGeom>
        </p:spPr>
        <p:txBody>
          <a:bodyPr wrap="none">
            <a:spAutoFit/>
          </a:bodyPr>
          <a:lstStyle/>
          <a:p>
            <a:r>
              <a:rPr lang="en-US" dirty="0" smtClean="0">
                <a:solidFill>
                  <a:srgbClr val="FF0000"/>
                </a:solidFill>
              </a:rPr>
              <a:t>C19H19NO5   MW:  341.12</a:t>
            </a:r>
            <a:endParaRPr lang="en-US" dirty="0">
              <a:solidFill>
                <a:srgbClr val="FF0000"/>
              </a:solidFill>
            </a:endParaRPr>
          </a:p>
        </p:txBody>
      </p:sp>
      <p:sp>
        <p:nvSpPr>
          <p:cNvPr id="3" name="Rectangle 2"/>
          <p:cNvSpPr/>
          <p:nvPr/>
        </p:nvSpPr>
        <p:spPr>
          <a:xfrm>
            <a:off x="2831011" y="6488668"/>
            <a:ext cx="4104200" cy="369332"/>
          </a:xfrm>
          <a:prstGeom prst="rect">
            <a:avLst/>
          </a:prstGeom>
        </p:spPr>
        <p:txBody>
          <a:bodyPr wrap="none">
            <a:spAutoFit/>
          </a:bodyPr>
          <a:lstStyle/>
          <a:p>
            <a:r>
              <a:rPr lang="en-US" dirty="0" smtClean="0"/>
              <a:t>Ranish and Luo,  US </a:t>
            </a:r>
            <a:r>
              <a:rPr lang="en-US" dirty="0"/>
              <a:t>Patent No. 8,535,948 </a:t>
            </a:r>
          </a:p>
        </p:txBody>
      </p:sp>
    </p:spTree>
    <p:extLst>
      <p:ext uri="{BB962C8B-B14F-4D97-AF65-F5344CB8AC3E}">
        <p14:creationId xmlns:p14="http://schemas.microsoft.com/office/powerpoint/2010/main" val="385134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Identification of </a:t>
            </a:r>
            <a:r>
              <a:rPr lang="en-US" dirty="0" err="1" smtClean="0"/>
              <a:t>Crosslinked</a:t>
            </a:r>
            <a:r>
              <a:rPr lang="en-US" dirty="0" smtClean="0"/>
              <a:t> peptides </a:t>
            </a:r>
            <a:endParaRPr lang="en-US" dirty="0"/>
          </a:p>
        </p:txBody>
      </p:sp>
      <p:pic>
        <p:nvPicPr>
          <p:cNvPr id="3" name="Picture 2"/>
          <p:cNvPicPr>
            <a:picLocks noChangeAspect="1" noChangeArrowheads="1"/>
          </p:cNvPicPr>
          <p:nvPr/>
        </p:nvPicPr>
        <p:blipFill>
          <a:blip r:embed="rId3" cstate="print"/>
          <a:srcRect l="25161" t="12814" r="22258" b="61192"/>
          <a:stretch>
            <a:fillRect/>
          </a:stretch>
        </p:blipFill>
        <p:spPr bwMode="auto">
          <a:xfrm>
            <a:off x="304800" y="1371600"/>
            <a:ext cx="8670190" cy="3429000"/>
          </a:xfrm>
          <a:prstGeom prst="rect">
            <a:avLst/>
          </a:prstGeom>
          <a:noFill/>
          <a:ln w="9525">
            <a:noFill/>
            <a:miter lim="800000"/>
            <a:headEnd/>
            <a:tailEnd/>
          </a:ln>
        </p:spPr>
      </p:pic>
      <p:sp>
        <p:nvSpPr>
          <p:cNvPr id="5" name="TextBox 4"/>
          <p:cNvSpPr txBox="1"/>
          <p:nvPr/>
        </p:nvSpPr>
        <p:spPr>
          <a:xfrm>
            <a:off x="1066800" y="5105400"/>
            <a:ext cx="5935727" cy="923330"/>
          </a:xfrm>
          <a:prstGeom prst="rect">
            <a:avLst/>
          </a:prstGeom>
          <a:noFill/>
        </p:spPr>
        <p:txBody>
          <a:bodyPr wrap="none" rtlCol="0">
            <a:spAutoFit/>
          </a:bodyPr>
          <a:lstStyle/>
          <a:p>
            <a:pPr marL="342900" indent="-342900">
              <a:buAutoNum type="arabicPeriod"/>
            </a:pPr>
            <a:r>
              <a:rPr lang="en-US" dirty="0" smtClean="0"/>
              <a:t>Single differential search on Lys residue.  </a:t>
            </a:r>
          </a:p>
          <a:p>
            <a:pPr marL="342900" indent="-342900">
              <a:buAutoNum type="arabicPeriod"/>
            </a:pPr>
            <a:endParaRPr lang="en-US" dirty="0" smtClean="0"/>
          </a:p>
          <a:p>
            <a:pPr marL="342900" indent="-342900">
              <a:buAutoNum type="arabicPeriod"/>
            </a:pPr>
            <a:r>
              <a:rPr lang="en-US" dirty="0" smtClean="0"/>
              <a:t>Only two major fragments for either A---B or B---A linkage.</a:t>
            </a:r>
            <a:endParaRPr lang="en-US" dirty="0"/>
          </a:p>
        </p:txBody>
      </p:sp>
    </p:spTree>
    <p:extLst>
      <p:ext uri="{BB962C8B-B14F-4D97-AF65-F5344CB8AC3E}">
        <p14:creationId xmlns:p14="http://schemas.microsoft.com/office/powerpoint/2010/main" val="319524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dirty="0" smtClean="0"/>
              <a:t>Example of a </a:t>
            </a:r>
            <a:r>
              <a:rPr lang="en-US" sz="2400" dirty="0" err="1" smtClean="0"/>
              <a:t>crosslinked</a:t>
            </a:r>
            <a:r>
              <a:rPr lang="en-US" sz="2400" dirty="0" smtClean="0"/>
              <a:t> peptide</a:t>
            </a:r>
            <a:endParaRPr lang="en-US" sz="2400" dirty="0"/>
          </a:p>
        </p:txBody>
      </p:sp>
      <p:pic>
        <p:nvPicPr>
          <p:cNvPr id="1026" name="Picture 2"/>
          <p:cNvPicPr>
            <a:picLocks noChangeAspect="1" noChangeArrowheads="1"/>
          </p:cNvPicPr>
          <p:nvPr/>
        </p:nvPicPr>
        <p:blipFill>
          <a:blip r:embed="rId3" cstate="print"/>
          <a:srcRect l="19048" t="15719" r="15238" b="4000"/>
          <a:stretch>
            <a:fillRect/>
          </a:stretch>
        </p:blipFill>
        <p:spPr bwMode="auto">
          <a:xfrm>
            <a:off x="1600200" y="914400"/>
            <a:ext cx="5791200" cy="4421809"/>
          </a:xfrm>
          <a:prstGeom prst="rect">
            <a:avLst/>
          </a:prstGeom>
          <a:noFill/>
          <a:ln w="9525">
            <a:noFill/>
            <a:miter lim="800000"/>
            <a:headEnd/>
            <a:tailEnd/>
          </a:ln>
        </p:spPr>
      </p:pic>
      <p:sp>
        <p:nvSpPr>
          <p:cNvPr id="4" name="TextBox 3"/>
          <p:cNvSpPr txBox="1"/>
          <p:nvPr/>
        </p:nvSpPr>
        <p:spPr>
          <a:xfrm>
            <a:off x="914400" y="5562600"/>
            <a:ext cx="6781921" cy="646331"/>
          </a:xfrm>
          <a:prstGeom prst="rect">
            <a:avLst/>
          </a:prstGeom>
          <a:noFill/>
        </p:spPr>
        <p:txBody>
          <a:bodyPr wrap="none" rtlCol="0">
            <a:spAutoFit/>
          </a:bodyPr>
          <a:lstStyle/>
          <a:p>
            <a:pPr marL="342900" indent="-342900">
              <a:buAutoNum type="arabicPeriod"/>
            </a:pPr>
            <a:r>
              <a:rPr lang="en-US" dirty="0" err="1" smtClean="0"/>
              <a:t>IDed</a:t>
            </a:r>
            <a:r>
              <a:rPr lang="en-US" dirty="0" smtClean="0"/>
              <a:t> modified peptides from the same precursors.</a:t>
            </a:r>
          </a:p>
          <a:p>
            <a:pPr marL="342900" indent="-342900">
              <a:buAutoNum type="arabicPeriod"/>
            </a:pPr>
            <a:r>
              <a:rPr lang="en-US" dirty="0" smtClean="0">
                <a:solidFill>
                  <a:srgbClr val="FF0000"/>
                </a:solidFill>
              </a:rPr>
              <a:t>Independent </a:t>
            </a:r>
            <a:r>
              <a:rPr lang="en-US" dirty="0" smtClean="0"/>
              <a:t>verification of </a:t>
            </a:r>
            <a:r>
              <a:rPr lang="en-US" dirty="0" err="1" smtClean="0"/>
              <a:t>crosslinks</a:t>
            </a:r>
            <a:r>
              <a:rPr lang="en-US" dirty="0" smtClean="0"/>
              <a:t> by the high accurate masses. </a:t>
            </a:r>
            <a:endParaRPr lang="en-US" dirty="0"/>
          </a:p>
        </p:txBody>
      </p:sp>
      <p:sp>
        <p:nvSpPr>
          <p:cNvPr id="3" name="Rectangle 2"/>
          <p:cNvSpPr/>
          <p:nvPr/>
        </p:nvSpPr>
        <p:spPr>
          <a:xfrm>
            <a:off x="771236" y="6488668"/>
            <a:ext cx="6128327" cy="369332"/>
          </a:xfrm>
          <a:prstGeom prst="rect">
            <a:avLst/>
          </a:prstGeom>
        </p:spPr>
        <p:txBody>
          <a:bodyPr wrap="square">
            <a:spAutoFit/>
          </a:bodyPr>
          <a:lstStyle/>
          <a:p>
            <a:r>
              <a:rPr lang="en-US" dirty="0" smtClean="0"/>
              <a:t>Luo et al., </a:t>
            </a:r>
            <a:r>
              <a:rPr lang="en-US" dirty="0" err="1" smtClean="0"/>
              <a:t>Mol</a:t>
            </a:r>
            <a:r>
              <a:rPr lang="en-US" dirty="0" smtClean="0"/>
              <a:t> Cell Proteomics, 2012 mcp.M111.008318</a:t>
            </a:r>
            <a:endParaRPr lang="en-US" dirty="0"/>
          </a:p>
        </p:txBody>
      </p:sp>
    </p:spTree>
    <p:extLst>
      <p:ext uri="{BB962C8B-B14F-4D97-AF65-F5344CB8AC3E}">
        <p14:creationId xmlns:p14="http://schemas.microsoft.com/office/powerpoint/2010/main" val="1822780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72" t="22179" r="19646" b="8288"/>
          <a:stretch/>
        </p:blipFill>
        <p:spPr bwMode="auto">
          <a:xfrm>
            <a:off x="1348510" y="914400"/>
            <a:ext cx="5920509" cy="433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947" t="61738" r="30427" b="16395"/>
          <a:stretch/>
        </p:blipFill>
        <p:spPr bwMode="auto">
          <a:xfrm>
            <a:off x="2438399" y="5194260"/>
            <a:ext cx="2565329" cy="136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53492" y="471055"/>
            <a:ext cx="4103367" cy="369332"/>
          </a:xfrm>
          <a:prstGeom prst="rect">
            <a:avLst/>
          </a:prstGeom>
          <a:noFill/>
        </p:spPr>
        <p:txBody>
          <a:bodyPr wrap="none" rtlCol="0">
            <a:spAutoFit/>
          </a:bodyPr>
          <a:lstStyle/>
          <a:p>
            <a:r>
              <a:rPr lang="en-US" b="1" dirty="0" smtClean="0"/>
              <a:t>Crosslinking map of RNA Pol I Core factor</a:t>
            </a:r>
            <a:endParaRPr lang="en-US" b="1" dirty="0"/>
          </a:p>
        </p:txBody>
      </p:sp>
    </p:spTree>
    <p:extLst>
      <p:ext uri="{BB962C8B-B14F-4D97-AF65-F5344CB8AC3E}">
        <p14:creationId xmlns:p14="http://schemas.microsoft.com/office/powerpoint/2010/main" val="181827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51" t="9614" r="20589" b="4991"/>
          <a:stretch/>
        </p:blipFill>
        <p:spPr bwMode="auto">
          <a:xfrm>
            <a:off x="960582" y="757160"/>
            <a:ext cx="7156562" cy="5352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5236" y="6322414"/>
            <a:ext cx="5932971" cy="369332"/>
          </a:xfrm>
          <a:prstGeom prst="rect">
            <a:avLst/>
          </a:prstGeom>
          <a:noFill/>
        </p:spPr>
        <p:txBody>
          <a:bodyPr wrap="none" rtlCol="0">
            <a:spAutoFit/>
          </a:bodyPr>
          <a:lstStyle/>
          <a:p>
            <a:r>
              <a:rPr lang="en-US" dirty="0" smtClean="0"/>
              <a:t>Knutson, Luo, Ranish and Hahn, </a:t>
            </a:r>
            <a:r>
              <a:rPr lang="en-US" dirty="0"/>
              <a:t>Nature </a:t>
            </a:r>
            <a:r>
              <a:rPr lang="en-US" dirty="0" err="1"/>
              <a:t>Struct</a:t>
            </a:r>
            <a:r>
              <a:rPr lang="en-US" dirty="0"/>
              <a:t> </a:t>
            </a:r>
            <a:r>
              <a:rPr lang="en-US" dirty="0" smtClean="0"/>
              <a:t> </a:t>
            </a:r>
            <a:r>
              <a:rPr lang="en-US" dirty="0" err="1" smtClean="0"/>
              <a:t>Mol</a:t>
            </a:r>
            <a:r>
              <a:rPr lang="en-US" dirty="0" smtClean="0"/>
              <a:t> Biol., 2014</a:t>
            </a:r>
            <a:endParaRPr lang="en-US" dirty="0"/>
          </a:p>
        </p:txBody>
      </p:sp>
    </p:spTree>
    <p:extLst>
      <p:ext uri="{BB962C8B-B14F-4D97-AF65-F5344CB8AC3E}">
        <p14:creationId xmlns:p14="http://schemas.microsoft.com/office/powerpoint/2010/main" val="4244338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SB Master_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ISB Master_ 2011</Template>
  <TotalTime>3321</TotalTime>
  <Words>429</Words>
  <Application>Microsoft Office PowerPoint</Application>
  <PresentationFormat>On-screen Show (4:3)</PresentationFormat>
  <Paragraphs>77</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ISB Master_ 2011</vt:lpstr>
      <vt:lpstr>PowerPoint Presentation</vt:lpstr>
      <vt:lpstr>Mapping protein-protein interactions and architecture of large protein complexes using mass spectrometry.</vt:lpstr>
      <vt:lpstr>PowerPoint Presentation</vt:lpstr>
      <vt:lpstr>PowerPoint Presentation</vt:lpstr>
      <vt:lpstr>BDRG crosslinker</vt:lpstr>
      <vt:lpstr>Identification of Crosslinked peptides </vt:lpstr>
      <vt:lpstr>Example of a crosslinked peptide</vt:lpstr>
      <vt:lpstr>PowerPoint Presentation</vt:lpstr>
      <vt:lpstr>PowerPoint Presentation</vt:lpstr>
      <vt:lpstr>PowerPoint Presentation</vt:lpstr>
      <vt:lpstr>PowerPoint Presentation</vt:lpstr>
      <vt:lpstr>PowerPoint Presentation</vt:lpstr>
      <vt:lpstr>Acknowledgement</vt:lpstr>
      <vt:lpstr>PowerPoint Presentation</vt:lpstr>
      <vt:lpstr>PowerPoint Presentation</vt:lpstr>
      <vt:lpstr>PowerPoint Presentation</vt:lpstr>
    </vt:vector>
  </TitlesOfParts>
  <Company>ISB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protein-protein interactions and architecture of large protein complexes using mass spectrometry.</dc:title>
  <dc:creator>jluo</dc:creator>
  <cp:lastModifiedBy>OMICS-WS080</cp:lastModifiedBy>
  <cp:revision>99</cp:revision>
  <cp:lastPrinted>2014-04-08T21:01:44Z</cp:lastPrinted>
  <dcterms:created xsi:type="dcterms:W3CDTF">2014-04-03T21:38:57Z</dcterms:created>
  <dcterms:modified xsi:type="dcterms:W3CDTF">2015-10-13T11:43:44Z</dcterms:modified>
</cp:coreProperties>
</file>