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67" r:id="rId2"/>
    <p:sldId id="268" r:id="rId3"/>
    <p:sldId id="269" r:id="rId4"/>
    <p:sldId id="270" r:id="rId5"/>
    <p:sldId id="276" r:id="rId6"/>
    <p:sldId id="271" r:id="rId7"/>
    <p:sldId id="272" r:id="rId8"/>
    <p:sldId id="277" r:id="rId9"/>
    <p:sldId id="256" r:id="rId10"/>
    <p:sldId id="262" r:id="rId11"/>
    <p:sldId id="257" r:id="rId12"/>
    <p:sldId id="258" r:id="rId13"/>
    <p:sldId id="259" r:id="rId14"/>
    <p:sldId id="260" r:id="rId15"/>
    <p:sldId id="261" r:id="rId16"/>
    <p:sldId id="265" r:id="rId17"/>
    <p:sldId id="266" r:id="rId18"/>
    <p:sldId id="263" r:id="rId19"/>
    <p:sldId id="264" r:id="rId20"/>
    <p:sldId id="273"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741" y="3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11/16/2014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11/16/2014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11/16/2014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11/16/2014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11/16/2014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11/16/2014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esciencecentral.org/journals/health-care-reviews.php" TargetMode="External"/><Relationship Id="rId2" Type="http://schemas.openxmlformats.org/officeDocument/2006/relationships/hyperlink" Target="http://www.omicsgroup.org/journals/primary-health-care-open-access.php" TargetMode="Externa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hyperlink" Target="http://www.omicsgroup.org/journals/family-medicine-medical-science-research.php" TargetMode="External"/><Relationship Id="rId4" Type="http://schemas.openxmlformats.org/officeDocument/2006/relationships/hyperlink" Target="http://www.esciencecentral.org/journals/general-medicine.php"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omicsgroup.com/surgery-anesthesia-conference-2014/" TargetMode="External"/><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hyperlink" Target="http://nursing2014.conferenceseries.net/" TargetMode="External"/><Relationship Id="rId4" Type="http://schemas.openxmlformats.org/officeDocument/2006/relationships/hyperlink" Target="http://nursing2015.conferenceseries.net/"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3851921" y="0"/>
            <a:ext cx="4824536"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dirty="0">
                <a:solidFill>
                  <a:srgbClr val="7030A0"/>
                </a:solidFill>
              </a:rPr>
              <a:t>Contact us at: contact.omics@omicsonline.org</a:t>
            </a:r>
          </a:p>
        </p:txBody>
      </p:sp>
      <p:sp>
        <p:nvSpPr>
          <p:cNvPr id="2" name="Folded Corner 1"/>
          <p:cNvSpPr/>
          <p:nvPr/>
        </p:nvSpPr>
        <p:spPr>
          <a:xfrm>
            <a:off x="0" y="2420888"/>
            <a:ext cx="9144000" cy="44371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40962" name="Picture 2" descr="https://encrypted-tbn1.gstatic.com/images?q=tbn:ANd9GcTK_F8L-OPyM4Ya-Fv2rik1sly0mrZ1pZPj2w6PQPlwCDMMtBkQ"/>
          <p:cNvPicPr>
            <a:picLocks noChangeAspect="1" noChangeArrowheads="1"/>
          </p:cNvPicPr>
          <p:nvPr/>
        </p:nvPicPr>
        <p:blipFill>
          <a:blip r:embed="rId2" cstate="print"/>
          <a:srcRect/>
          <a:stretch>
            <a:fillRect/>
          </a:stretch>
        </p:blipFill>
        <p:spPr bwMode="auto">
          <a:xfrm>
            <a:off x="0" y="0"/>
            <a:ext cx="3635896" cy="2420887"/>
          </a:xfrm>
          <a:prstGeom prst="rect">
            <a:avLst/>
          </a:prstGeom>
          <a:noFill/>
        </p:spPr>
      </p:pic>
      <p:pic>
        <p:nvPicPr>
          <p:cNvPr id="9" name="Picture 3" descr="C:\Users\rakesh-s\Desktop\indexF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87816" y="764705"/>
            <a:ext cx="1476672" cy="1484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4400" y="304800"/>
            <a:ext cx="7086600" cy="1143000"/>
          </a:xfrm>
        </p:spPr>
        <p:txBody>
          <a:bodyPr>
            <a:normAutofit/>
          </a:bodyPr>
          <a:lstStyle/>
          <a:p>
            <a:pPr eaLnBrk="1" hangingPunct="1">
              <a:defRPr/>
            </a:pPr>
            <a:r>
              <a:rPr lang="en-US" dirty="0" smtClean="0"/>
              <a:t>Core Activities for PHC</a:t>
            </a:r>
          </a:p>
        </p:txBody>
      </p:sp>
      <p:sp>
        <p:nvSpPr>
          <p:cNvPr id="14339" name="Rectangle 3"/>
          <p:cNvSpPr>
            <a:spLocks noGrp="1" noChangeArrowheads="1"/>
          </p:cNvSpPr>
          <p:nvPr>
            <p:ph sz="quarter" idx="1"/>
          </p:nvPr>
        </p:nvSpPr>
        <p:spPr>
          <a:xfrm>
            <a:off x="0" y="1371600"/>
            <a:ext cx="9144000" cy="3483008"/>
          </a:xfrm>
        </p:spPr>
        <p:txBody>
          <a:bodyPr>
            <a:normAutofit/>
          </a:bodyPr>
          <a:lstStyle/>
          <a:p>
            <a:pPr eaLnBrk="1" hangingPunct="1">
              <a:buFontTx/>
              <a:buNone/>
            </a:pPr>
            <a:r>
              <a:rPr lang="en-US" sz="2800" dirty="0" smtClean="0"/>
              <a:t>    </a:t>
            </a:r>
          </a:p>
          <a:p>
            <a:pPr eaLnBrk="1" hangingPunct="1">
              <a:buFontTx/>
              <a:buNone/>
            </a:pPr>
            <a:endParaRPr lang="en-US" sz="2800" dirty="0" smtClean="0"/>
          </a:p>
          <a:p>
            <a:pPr eaLnBrk="1" hangingPunct="1">
              <a:buFontTx/>
              <a:buNone/>
            </a:pPr>
            <a:r>
              <a:rPr lang="en-US" sz="2800" dirty="0" smtClean="0"/>
              <a:t>    There is a set of CORE ACTIVITIES, which were normally defined nationally or locally. According to the 1978 Declaration of Alma-Ata proposed that these activities should include:</a:t>
            </a:r>
          </a:p>
          <a:p>
            <a:pPr eaLnBrk="1" hangingPunct="1">
              <a:buFontTx/>
              <a:buNone/>
            </a:pPr>
            <a:endParaRPr lang="en-US" sz="2800" dirty="0" smtClean="0"/>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494"/>
            <a:ext cx="9144000" cy="1399032"/>
          </a:xfrm>
        </p:spPr>
        <p:txBody>
          <a:bodyPr>
            <a:normAutofit/>
          </a:bodyPr>
          <a:lstStyle/>
          <a:p>
            <a:r>
              <a:rPr lang="en-US" dirty="0" smtClean="0">
                <a:solidFill>
                  <a:schemeClr val="accent1"/>
                </a:solidFill>
              </a:rPr>
              <a:t>Components of Primary Heath Care</a:t>
            </a:r>
            <a:endParaRPr lang="en-US" dirty="0"/>
          </a:p>
        </p:txBody>
      </p:sp>
      <p:sp>
        <p:nvSpPr>
          <p:cNvPr id="3" name="Content Placeholder 2"/>
          <p:cNvSpPr>
            <a:spLocks noGrp="1"/>
          </p:cNvSpPr>
          <p:nvPr>
            <p:ph sz="quarter" idx="1"/>
          </p:nvPr>
        </p:nvSpPr>
        <p:spPr/>
        <p:txBody>
          <a:bodyPr>
            <a:normAutofit/>
          </a:bodyPr>
          <a:lstStyle/>
          <a:p>
            <a:pPr>
              <a:defRPr/>
            </a:pPr>
            <a:r>
              <a:rPr lang="en-US" sz="2400" dirty="0" smtClean="0"/>
              <a:t>Education concerning prevailing health problems and the methods of preventing an controlling them</a:t>
            </a:r>
          </a:p>
          <a:p>
            <a:pPr>
              <a:defRPr/>
            </a:pPr>
            <a:r>
              <a:rPr lang="en-US" sz="2400" dirty="0" smtClean="0"/>
              <a:t>Promotion of food supply and proper nutrition</a:t>
            </a:r>
          </a:p>
          <a:p>
            <a:pPr>
              <a:defRPr/>
            </a:pPr>
            <a:r>
              <a:rPr lang="en-US" sz="2400" dirty="0" smtClean="0"/>
              <a:t>An adequate supply of safe water and basic sanitation</a:t>
            </a:r>
          </a:p>
          <a:p>
            <a:pPr>
              <a:defRPr/>
            </a:pPr>
            <a:r>
              <a:rPr lang="en-US" sz="2400" dirty="0" smtClean="0"/>
              <a:t>Maternal and child health care including FP</a:t>
            </a:r>
          </a:p>
          <a:p>
            <a:r>
              <a:rPr lang="en-US" sz="2400" dirty="0" smtClean="0"/>
              <a:t>Health Education</a:t>
            </a:r>
          </a:p>
          <a:p>
            <a:r>
              <a:rPr lang="en-US" sz="2400" dirty="0" smtClean="0"/>
              <a:t>Expanded Program of Immunization</a:t>
            </a:r>
          </a:p>
          <a:p>
            <a:r>
              <a:rPr lang="en-US" sz="2400" dirty="0" smtClean="0"/>
              <a:t>Safe water and Sanitation</a:t>
            </a:r>
          </a:p>
          <a:p>
            <a:r>
              <a:rPr lang="en-US" sz="2400" dirty="0" smtClean="0"/>
              <a:t>Control of Endemic Diseases</a:t>
            </a:r>
          </a:p>
          <a:p>
            <a:r>
              <a:rPr lang="en-US" sz="2400" dirty="0" smtClean="0"/>
              <a:t>Provision of Essential Drugs</a:t>
            </a:r>
          </a:p>
          <a:p>
            <a:pPr>
              <a:defRPr/>
            </a:pPr>
            <a:endParaRPr lang="en-US" sz="2400" dirty="0" smtClean="0">
              <a:effectLst>
                <a:outerShdw blurRad="38100" dist="38100" dir="2700000" algn="tl">
                  <a:srgbClr val="FFFFFF"/>
                </a:outerShdw>
              </a:effectLst>
            </a:endParaRPr>
          </a:p>
          <a:p>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smtClean="0">
                <a:solidFill>
                  <a:schemeClr val="accent1"/>
                </a:solidFill>
              </a:rPr>
              <a:t>WHO Strategies of PHC</a:t>
            </a:r>
          </a:p>
        </p:txBody>
      </p:sp>
      <p:sp>
        <p:nvSpPr>
          <p:cNvPr id="16387" name="Rectangle 3"/>
          <p:cNvSpPr>
            <a:spLocks noGrp="1" noChangeArrowheads="1"/>
          </p:cNvSpPr>
          <p:nvPr>
            <p:ph sz="quarter" idx="1"/>
          </p:nvPr>
        </p:nvSpPr>
        <p:spPr/>
        <p:txBody>
          <a:bodyPr>
            <a:normAutofit/>
          </a:bodyPr>
          <a:lstStyle/>
          <a:p>
            <a:pPr eaLnBrk="1" hangingPunct="1">
              <a:lnSpc>
                <a:spcPct val="90000"/>
              </a:lnSpc>
              <a:buFont typeface="Wingdings" pitchFamily="2" charset="2"/>
              <a:buNone/>
            </a:pPr>
            <a:r>
              <a:rPr lang="en-US" sz="2400" b="1" dirty="0" smtClean="0"/>
              <a:t>1.Reducing excess mortality of poor marginalized populations</a:t>
            </a:r>
            <a:r>
              <a:rPr lang="en-US" sz="2400" dirty="0" smtClean="0"/>
              <a:t>:</a:t>
            </a:r>
          </a:p>
          <a:p>
            <a:pPr eaLnBrk="1" hangingPunct="1">
              <a:lnSpc>
                <a:spcPct val="90000"/>
              </a:lnSpc>
              <a:buFont typeface="Wingdings" pitchFamily="2" charset="2"/>
              <a:buNone/>
            </a:pPr>
            <a:r>
              <a:rPr lang="en-US" sz="2400" dirty="0" smtClean="0"/>
              <a:t>    PHC must ensure access to health services for the most disadvantaged populations, and focus on interventions which will directly impact on the major causes of mortality, morbidity and disability for those populations.</a:t>
            </a:r>
          </a:p>
          <a:p>
            <a:pPr eaLnBrk="1" hangingPunct="1">
              <a:lnSpc>
                <a:spcPct val="90000"/>
              </a:lnSpc>
              <a:buFont typeface="Wingdings" pitchFamily="2" charset="2"/>
              <a:buNone/>
            </a:pPr>
            <a:endParaRPr lang="en-US" sz="2100" dirty="0" smtClean="0"/>
          </a:p>
          <a:p>
            <a:pPr eaLnBrk="1" hangingPunct="1">
              <a:lnSpc>
                <a:spcPct val="90000"/>
              </a:lnSpc>
              <a:buFont typeface="Wingdings" pitchFamily="2" charset="2"/>
              <a:buNone/>
            </a:pPr>
            <a:r>
              <a:rPr lang="en-US" sz="2100" b="1" dirty="0" smtClean="0"/>
              <a:t>2. </a:t>
            </a:r>
            <a:r>
              <a:rPr lang="en-US" sz="2400" b="1" dirty="0" smtClean="0"/>
              <a:t>Reducing the leading risk factors to human health</a:t>
            </a:r>
            <a:r>
              <a:rPr lang="en-US" sz="2400" dirty="0" smtClean="0"/>
              <a:t>:</a:t>
            </a:r>
          </a:p>
          <a:p>
            <a:pPr eaLnBrk="1" hangingPunct="1">
              <a:lnSpc>
                <a:spcPct val="90000"/>
              </a:lnSpc>
              <a:buFont typeface="Wingdings" pitchFamily="2" charset="2"/>
              <a:buNone/>
            </a:pPr>
            <a:r>
              <a:rPr lang="en-US" sz="2400" dirty="0" smtClean="0"/>
              <a:t>    PHC, through its preventative and health promotion roles, must address those known risk factors, which are the major determinants of health outcomes for local populations.</a:t>
            </a:r>
          </a:p>
          <a:p>
            <a:pPr eaLnBrk="1" hangingPunct="1">
              <a:lnSpc>
                <a:spcPct val="90000"/>
              </a:lnSpc>
            </a:pPr>
            <a:endParaRPr lang="en-US"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smtClean="0">
                <a:solidFill>
                  <a:schemeClr val="accent1"/>
                </a:solidFill>
              </a:rPr>
              <a:t>Strategies contd.</a:t>
            </a:r>
          </a:p>
        </p:txBody>
      </p:sp>
      <p:sp>
        <p:nvSpPr>
          <p:cNvPr id="17411" name="Rectangle 3"/>
          <p:cNvSpPr>
            <a:spLocks noGrp="1" noChangeArrowheads="1"/>
          </p:cNvSpPr>
          <p:nvPr>
            <p:ph sz="quarter" idx="1"/>
          </p:nvPr>
        </p:nvSpPr>
        <p:spPr>
          <a:xfrm>
            <a:off x="381000" y="1752600"/>
            <a:ext cx="8458200" cy="4411662"/>
          </a:xfrm>
        </p:spPr>
        <p:txBody>
          <a:bodyPr>
            <a:normAutofit/>
          </a:bodyPr>
          <a:lstStyle/>
          <a:p>
            <a:pPr eaLnBrk="1" hangingPunct="1">
              <a:lnSpc>
                <a:spcPct val="90000"/>
              </a:lnSpc>
              <a:buFont typeface="Wingdings" pitchFamily="2" charset="2"/>
              <a:buNone/>
            </a:pPr>
            <a:r>
              <a:rPr lang="en-US" sz="2400" b="1" dirty="0" smtClean="0"/>
              <a:t>3. Developing Sustainable Health Systems:</a:t>
            </a:r>
          </a:p>
          <a:p>
            <a:pPr eaLnBrk="1" hangingPunct="1">
              <a:lnSpc>
                <a:spcPct val="90000"/>
              </a:lnSpc>
              <a:buFont typeface="Wingdings" pitchFamily="2" charset="2"/>
              <a:buNone/>
            </a:pPr>
            <a:r>
              <a:rPr lang="en-US" sz="2400" dirty="0" smtClean="0"/>
              <a:t>    PHC as a component of health systems must develop in ways, which are financially sustainable, supported by political leaders, and supported by the populations served.</a:t>
            </a:r>
          </a:p>
          <a:p>
            <a:pPr eaLnBrk="1" hangingPunct="1">
              <a:lnSpc>
                <a:spcPct val="90000"/>
              </a:lnSpc>
              <a:buFont typeface="Wingdings" pitchFamily="2" charset="2"/>
              <a:buNone/>
            </a:pPr>
            <a:endParaRPr lang="en-US" sz="2400" dirty="0" smtClean="0"/>
          </a:p>
          <a:p>
            <a:pPr eaLnBrk="1" hangingPunct="1">
              <a:lnSpc>
                <a:spcPct val="90000"/>
              </a:lnSpc>
              <a:buFont typeface="Wingdings" pitchFamily="2" charset="2"/>
              <a:buNone/>
            </a:pPr>
            <a:r>
              <a:rPr lang="en-US" sz="2400" b="1" dirty="0" smtClean="0"/>
              <a:t>4. Developing an enabling policy and institutional environment: </a:t>
            </a:r>
          </a:p>
          <a:p>
            <a:pPr eaLnBrk="1" hangingPunct="1">
              <a:lnSpc>
                <a:spcPct val="90000"/>
              </a:lnSpc>
              <a:buFont typeface="Wingdings" pitchFamily="2" charset="2"/>
              <a:buNone/>
            </a:pPr>
            <a:r>
              <a:rPr lang="en-US" sz="2400" dirty="0" smtClean="0"/>
              <a:t>    PHC policy must be integrated with other policy domains, and play its part in the pursuit of wider social, economic, environmental and development</a:t>
            </a:r>
          </a:p>
          <a:p>
            <a:pPr eaLnBrk="1" hangingPunct="1">
              <a:lnSpc>
                <a:spcPct val="90000"/>
              </a:lnSpc>
              <a:buFont typeface="Wingdings" pitchFamily="2" charset="2"/>
              <a:buNone/>
            </a:pPr>
            <a:r>
              <a:rPr lang="en-US" sz="2400" dirty="0" smtClean="0"/>
              <a:t>    policy.</a:t>
            </a:r>
          </a:p>
          <a:p>
            <a:pPr eaLnBrk="1" hangingPunct="1">
              <a:lnSpc>
                <a:spcPct val="90000"/>
              </a:lnSpc>
            </a:pPr>
            <a:endParaRPr lang="en-US"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381000"/>
            <a:ext cx="8610600" cy="1143000"/>
          </a:xfrm>
        </p:spPr>
        <p:txBody>
          <a:bodyPr>
            <a:normAutofit/>
          </a:bodyPr>
          <a:lstStyle/>
          <a:p>
            <a:pPr eaLnBrk="1" hangingPunct="1"/>
            <a:r>
              <a:rPr lang="en-US" dirty="0" smtClean="0">
                <a:solidFill>
                  <a:schemeClr val="accent1"/>
                </a:solidFill>
              </a:rPr>
              <a:t>Principles of Primary Health Care</a:t>
            </a:r>
          </a:p>
        </p:txBody>
      </p:sp>
      <p:sp>
        <p:nvSpPr>
          <p:cNvPr id="13315" name="Rectangle 3"/>
          <p:cNvSpPr>
            <a:spLocks noGrp="1" noChangeArrowheads="1"/>
          </p:cNvSpPr>
          <p:nvPr>
            <p:ph sz="quarter" idx="1"/>
          </p:nvPr>
        </p:nvSpPr>
        <p:spPr>
          <a:xfrm>
            <a:off x="457200" y="1828800"/>
            <a:ext cx="8077200" cy="4495800"/>
          </a:xfrm>
        </p:spPr>
        <p:txBody>
          <a:bodyPr/>
          <a:lstStyle/>
          <a:p>
            <a:pPr eaLnBrk="1" hangingPunct="1"/>
            <a:r>
              <a:rPr lang="en-US" sz="2600" dirty="0" smtClean="0"/>
              <a:t>Equitable Distribution</a:t>
            </a:r>
          </a:p>
          <a:p>
            <a:pPr eaLnBrk="1" hangingPunct="1"/>
            <a:endParaRPr lang="en-US" sz="2600" dirty="0" smtClean="0"/>
          </a:p>
          <a:p>
            <a:pPr eaLnBrk="1" hangingPunct="1"/>
            <a:r>
              <a:rPr lang="en-US" sz="2600" dirty="0" smtClean="0"/>
              <a:t>Community Participation</a:t>
            </a:r>
          </a:p>
          <a:p>
            <a:pPr eaLnBrk="1" hangingPunct="1"/>
            <a:endParaRPr lang="en-US" sz="2600" dirty="0" smtClean="0"/>
          </a:p>
          <a:p>
            <a:pPr eaLnBrk="1" hangingPunct="1"/>
            <a:r>
              <a:rPr lang="en-US" sz="2600" dirty="0" smtClean="0"/>
              <a:t>Intersectoral Coordination</a:t>
            </a:r>
          </a:p>
          <a:p>
            <a:pPr eaLnBrk="1" hangingPunct="1"/>
            <a:endParaRPr lang="en-US" sz="2600" dirty="0" smtClean="0"/>
          </a:p>
          <a:p>
            <a:pPr eaLnBrk="1" hangingPunct="1"/>
            <a:r>
              <a:rPr lang="en-US" sz="2600" dirty="0" smtClean="0"/>
              <a:t>Apropriate Technology</a:t>
            </a:r>
          </a:p>
          <a:p>
            <a:pPr eaLnBrk="1" hangingPunct="1"/>
            <a:endParaRPr lang="en-US" sz="2600" dirty="0" smtClean="0"/>
          </a:p>
          <a:p>
            <a:pPr eaLnBrk="1" hangingPunct="1"/>
            <a:r>
              <a:rPr lang="en-US" sz="2600" dirty="0" smtClean="0"/>
              <a:t>Decentralisation</a:t>
            </a:r>
          </a:p>
          <a:p>
            <a:pPr eaLnBrk="1" hangingPunct="1"/>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hangingPunct="1">
              <a:defRPr/>
            </a:pPr>
            <a:r>
              <a:rPr lang="en-US" sz="4000" smtClean="0"/>
              <a:t>The Basic Requirements for Sound PHC (the 8 A’s and the 3 C’s)</a:t>
            </a:r>
          </a:p>
        </p:txBody>
      </p:sp>
      <p:sp>
        <p:nvSpPr>
          <p:cNvPr id="28675" name="Rectangle 3"/>
          <p:cNvSpPr>
            <a:spLocks noGrp="1" noChangeArrowheads="1"/>
          </p:cNvSpPr>
          <p:nvPr>
            <p:ph sz="quarter" idx="1"/>
          </p:nvPr>
        </p:nvSpPr>
        <p:spPr>
          <a:xfrm>
            <a:off x="457200" y="2060575"/>
            <a:ext cx="4038600" cy="4035425"/>
          </a:xfrm>
        </p:spPr>
        <p:txBody>
          <a:bodyPr/>
          <a:lstStyle/>
          <a:p>
            <a:pPr eaLnBrk="1" hangingPunct="1"/>
            <a:r>
              <a:rPr lang="en-US" sz="3200" smtClean="0"/>
              <a:t>Appropriateness</a:t>
            </a:r>
          </a:p>
          <a:p>
            <a:pPr eaLnBrk="1" hangingPunct="1"/>
            <a:r>
              <a:rPr lang="en-US" sz="3200" smtClean="0"/>
              <a:t>Availability </a:t>
            </a:r>
          </a:p>
          <a:p>
            <a:pPr eaLnBrk="1" hangingPunct="1"/>
            <a:r>
              <a:rPr lang="en-US" sz="3200" smtClean="0"/>
              <a:t>Adequacy</a:t>
            </a:r>
          </a:p>
          <a:p>
            <a:pPr eaLnBrk="1" hangingPunct="1"/>
            <a:r>
              <a:rPr lang="en-US" sz="3200" smtClean="0"/>
              <a:t>Accessibility</a:t>
            </a:r>
          </a:p>
          <a:p>
            <a:pPr eaLnBrk="1" hangingPunct="1"/>
            <a:r>
              <a:rPr lang="en-US" sz="3200" smtClean="0"/>
              <a:t>Acceptability</a:t>
            </a:r>
          </a:p>
          <a:p>
            <a:pPr eaLnBrk="1" hangingPunct="1"/>
            <a:r>
              <a:rPr lang="en-US" sz="3200" smtClean="0"/>
              <a:t>Affordability </a:t>
            </a:r>
          </a:p>
          <a:p>
            <a:pPr eaLnBrk="1" hangingPunct="1"/>
            <a:endParaRPr lang="en-US" sz="3200" smtClean="0"/>
          </a:p>
          <a:p>
            <a:pPr eaLnBrk="1" hangingPunct="1"/>
            <a:endParaRPr lang="en-US" sz="3200" smtClean="0"/>
          </a:p>
        </p:txBody>
      </p:sp>
      <p:sp>
        <p:nvSpPr>
          <p:cNvPr id="28676" name="Rectangle 4"/>
          <p:cNvSpPr>
            <a:spLocks noGrp="1" noChangeArrowheads="1"/>
          </p:cNvSpPr>
          <p:nvPr>
            <p:ph sz="quarter" idx="2"/>
          </p:nvPr>
        </p:nvSpPr>
        <p:spPr>
          <a:xfrm>
            <a:off x="4648200" y="2060575"/>
            <a:ext cx="4244975" cy="4035425"/>
          </a:xfrm>
        </p:spPr>
        <p:txBody>
          <a:bodyPr/>
          <a:lstStyle/>
          <a:p>
            <a:pPr eaLnBrk="1" hangingPunct="1"/>
            <a:r>
              <a:rPr lang="en-US" sz="3200" smtClean="0"/>
              <a:t>Assessability</a:t>
            </a:r>
          </a:p>
          <a:p>
            <a:pPr eaLnBrk="1" hangingPunct="1"/>
            <a:r>
              <a:rPr lang="en-US" sz="3200" smtClean="0"/>
              <a:t>Accountability</a:t>
            </a:r>
          </a:p>
          <a:p>
            <a:pPr eaLnBrk="1" hangingPunct="1"/>
            <a:r>
              <a:rPr lang="en-US" sz="3200" smtClean="0"/>
              <a:t>Completeness</a:t>
            </a:r>
          </a:p>
          <a:p>
            <a:pPr eaLnBrk="1" hangingPunct="1"/>
            <a:r>
              <a:rPr lang="en-US" sz="3200" smtClean="0"/>
              <a:t>Comprehensiveness</a:t>
            </a:r>
          </a:p>
          <a:p>
            <a:pPr eaLnBrk="1" hangingPunct="1"/>
            <a:r>
              <a:rPr lang="en-US" sz="3200" smtClean="0"/>
              <a:t>Continuity</a:t>
            </a:r>
          </a:p>
          <a:p>
            <a:pPr eaLnBrk="1" hangingPunct="1">
              <a:buFontTx/>
              <a:buNone/>
            </a:pPr>
            <a:endParaRPr lang="en-US" sz="32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0"/>
            <a:ext cx="8382000" cy="1295400"/>
          </a:xfrm>
        </p:spPr>
        <p:txBody>
          <a:bodyPr>
            <a:normAutofit/>
          </a:bodyPr>
          <a:lstStyle/>
          <a:p>
            <a:pPr algn="ctr" eaLnBrk="1" hangingPunct="1"/>
            <a:r>
              <a:rPr lang="en-US" sz="3600" dirty="0" smtClean="0">
                <a:solidFill>
                  <a:schemeClr val="accent1">
                    <a:lumMod val="50000"/>
                  </a:schemeClr>
                </a:solidFill>
              </a:rPr>
              <a:t>Five common Short comings of Health care delivery</a:t>
            </a:r>
            <a:r>
              <a:rPr lang="en-US" sz="3500" dirty="0" smtClean="0">
                <a:solidFill>
                  <a:schemeClr val="accent1">
                    <a:lumMod val="50000"/>
                  </a:schemeClr>
                </a:solidFill>
              </a:rPr>
              <a:t> </a:t>
            </a:r>
          </a:p>
        </p:txBody>
      </p:sp>
      <p:sp>
        <p:nvSpPr>
          <p:cNvPr id="23555" name="Rectangle 3"/>
          <p:cNvSpPr>
            <a:spLocks noGrp="1" noChangeArrowheads="1"/>
          </p:cNvSpPr>
          <p:nvPr>
            <p:ph sz="quarter" idx="1"/>
          </p:nvPr>
        </p:nvSpPr>
        <p:spPr>
          <a:xfrm>
            <a:off x="457200" y="1981200"/>
            <a:ext cx="8229600" cy="4149725"/>
          </a:xfrm>
        </p:spPr>
        <p:txBody>
          <a:bodyPr/>
          <a:lstStyle/>
          <a:p>
            <a:pPr eaLnBrk="1" hangingPunct="1"/>
            <a:r>
              <a:rPr lang="en-US" smtClean="0"/>
              <a:t>INVERSE CARE</a:t>
            </a:r>
          </a:p>
          <a:p>
            <a:pPr eaLnBrk="1" hangingPunct="1"/>
            <a:r>
              <a:rPr lang="en-US" smtClean="0"/>
              <a:t>IMPOVERISHING CARE</a:t>
            </a:r>
          </a:p>
          <a:p>
            <a:pPr eaLnBrk="1" hangingPunct="1"/>
            <a:r>
              <a:rPr lang="en-US" smtClean="0"/>
              <a:t>FRAGMENTED AND FRAGMENTING CARE</a:t>
            </a:r>
          </a:p>
          <a:p>
            <a:pPr eaLnBrk="1" hangingPunct="1"/>
            <a:r>
              <a:rPr lang="en-US" smtClean="0"/>
              <a:t>UNSAFE CARE</a:t>
            </a:r>
          </a:p>
          <a:p>
            <a:pPr eaLnBrk="1" hangingPunct="1"/>
            <a:r>
              <a:rPr lang="en-US" smtClean="0"/>
              <a:t>MISDIRECTED CARE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228600"/>
            <a:ext cx="8991600" cy="990600"/>
          </a:xfrm>
        </p:spPr>
        <p:txBody>
          <a:bodyPr>
            <a:normAutofit fontScale="90000"/>
          </a:bodyPr>
          <a:lstStyle/>
          <a:p>
            <a:pPr eaLnBrk="1" hangingPunct="1"/>
            <a:r>
              <a:rPr lang="en-US" sz="3500" dirty="0" smtClean="0">
                <a:solidFill>
                  <a:schemeClr val="accent1">
                    <a:lumMod val="50000"/>
                  </a:schemeClr>
                </a:solidFill>
              </a:rPr>
              <a:t>Obstacles to the implementation of the PHC strategy</a:t>
            </a:r>
          </a:p>
        </p:txBody>
      </p:sp>
      <p:sp>
        <p:nvSpPr>
          <p:cNvPr id="20483" name="Rectangle 3"/>
          <p:cNvSpPr>
            <a:spLocks noGrp="1" noChangeArrowheads="1"/>
          </p:cNvSpPr>
          <p:nvPr>
            <p:ph sz="quarter" idx="1"/>
          </p:nvPr>
        </p:nvSpPr>
        <p:spPr/>
        <p:txBody>
          <a:bodyPr/>
          <a:lstStyle/>
          <a:p>
            <a:pPr eaLnBrk="1" hangingPunct="1"/>
            <a:r>
              <a:rPr lang="en-US" smtClean="0"/>
              <a:t>Misinterpretation of the PHC concept</a:t>
            </a:r>
          </a:p>
          <a:p>
            <a:pPr eaLnBrk="1" hangingPunct="1"/>
            <a:r>
              <a:rPr lang="en-US" smtClean="0"/>
              <a:t>Misconception that PHC is a 2</a:t>
            </a:r>
            <a:r>
              <a:rPr lang="en-US" baseline="30000" smtClean="0"/>
              <a:t>nd</a:t>
            </a:r>
            <a:r>
              <a:rPr lang="en-US" smtClean="0"/>
              <a:t> rate health care for the poor.</a:t>
            </a:r>
          </a:p>
          <a:p>
            <a:pPr eaLnBrk="1" hangingPunct="1"/>
            <a:r>
              <a:rPr lang="en-US" smtClean="0"/>
              <a:t>Selective PHC strategies</a:t>
            </a:r>
          </a:p>
          <a:p>
            <a:pPr eaLnBrk="1" hangingPunct="1"/>
            <a:r>
              <a:rPr lang="en-US" smtClean="0"/>
              <a:t>Lack of political will</a:t>
            </a:r>
          </a:p>
          <a:p>
            <a:pPr eaLnBrk="1" hangingPunct="1"/>
            <a:r>
              <a:rPr lang="en-US" smtClean="0"/>
              <a:t>Centralized planning and management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en-US" smtClean="0"/>
              <a:t>To Summarize </a:t>
            </a:r>
          </a:p>
        </p:txBody>
      </p:sp>
      <p:sp>
        <p:nvSpPr>
          <p:cNvPr id="40963" name="Rectangle 3"/>
          <p:cNvSpPr>
            <a:spLocks noGrp="1" noChangeArrowheads="1"/>
          </p:cNvSpPr>
          <p:nvPr>
            <p:ph sz="quarter" idx="1"/>
          </p:nvPr>
        </p:nvSpPr>
        <p:spPr>
          <a:xfrm>
            <a:off x="304800" y="1524000"/>
            <a:ext cx="8229600" cy="4572000"/>
          </a:xfrm>
        </p:spPr>
        <p:txBody>
          <a:bodyPr/>
          <a:lstStyle/>
          <a:p>
            <a:pPr eaLnBrk="1" hangingPunct="1">
              <a:buFontTx/>
              <a:buNone/>
            </a:pPr>
            <a:r>
              <a:rPr lang="en-US" dirty="0" smtClean="0"/>
              <a:t>Primary care is an approach that:</a:t>
            </a:r>
          </a:p>
          <a:p>
            <a:pPr eaLnBrk="1" hangingPunct="1">
              <a:buFontTx/>
              <a:buNone/>
            </a:pPr>
            <a:endParaRPr lang="en-US" dirty="0" smtClean="0"/>
          </a:p>
          <a:p>
            <a:pPr eaLnBrk="1" hangingPunct="1"/>
            <a:r>
              <a:rPr lang="en-US" dirty="0" smtClean="0"/>
              <a:t>Focuses on the person not the disease, considers all determinants of health</a:t>
            </a:r>
          </a:p>
          <a:p>
            <a:pPr eaLnBrk="1" hangingPunct="1"/>
            <a:r>
              <a:rPr lang="en-US" dirty="0" smtClean="0"/>
              <a:t>Integrates care when there is more than one problem</a:t>
            </a:r>
          </a:p>
          <a:p>
            <a:pPr eaLnBrk="1" hangingPunct="1"/>
            <a:r>
              <a:rPr lang="en-US" dirty="0" smtClean="0"/>
              <a:t>Uses resources to narrow differences</a:t>
            </a:r>
          </a:p>
          <a:p>
            <a:pPr eaLnBrk="1" hangingPunct="1"/>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905000"/>
            <a:ext cx="8991600" cy="4572000"/>
          </a:xfrm>
        </p:spPr>
        <p:txBody>
          <a:bodyPr/>
          <a:lstStyle/>
          <a:p>
            <a:pPr eaLnBrk="1" hangingPunct="1"/>
            <a:r>
              <a:rPr lang="en-US" dirty="0" smtClean="0"/>
              <a:t>Forms the basis for other levels of health systems</a:t>
            </a:r>
          </a:p>
          <a:p>
            <a:pPr eaLnBrk="1" hangingPunct="1"/>
            <a:r>
              <a:rPr lang="en-US" dirty="0" smtClean="0"/>
              <a:t>Addresses most important problems in the community by providing preventive, curative, and rehabilitative services</a:t>
            </a:r>
          </a:p>
          <a:p>
            <a:pPr eaLnBrk="1" hangingPunct="1"/>
            <a:r>
              <a:rPr lang="en-US" dirty="0" smtClean="0"/>
              <a:t>Organizes deployment of resources aiming at promoting and maintaining health.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23888" y="225425"/>
            <a:ext cx="8229600" cy="1143000"/>
          </a:xfrm>
          <a:prstGeom prst="rect">
            <a:avLst/>
          </a:prstGeom>
          <a:solidFill>
            <a:schemeClr val="bg2">
              <a:lumMod val="20000"/>
              <a:lumOff val="80000"/>
            </a:schemeClr>
          </a:solidFill>
          <a:ln>
            <a:solidFill>
              <a:schemeClr val="bg1"/>
            </a:solidFill>
          </a:ln>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General Practice</a:t>
            </a:r>
            <a:endParaRPr lang="en-US" dirty="0"/>
          </a:p>
        </p:txBody>
      </p:sp>
      <p:sp>
        <p:nvSpPr>
          <p:cNvPr id="8" name="Rectangle 7"/>
          <p:cNvSpPr/>
          <p:nvPr/>
        </p:nvSpPr>
        <p:spPr>
          <a:xfrm>
            <a:off x="899592" y="1772816"/>
            <a:ext cx="6912768" cy="2031325"/>
          </a:xfrm>
          <a:prstGeom prst="rect">
            <a:avLst/>
          </a:prstGeom>
        </p:spPr>
        <p:txBody>
          <a:bodyPr wrap="square">
            <a:spAutoFit/>
          </a:bodyPr>
          <a:lstStyle/>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hlinkClick r:id="rId2" tooltip="Journal of Primary Health Care: Open Access"/>
              </a:rPr>
              <a:t>Journal of Primary Health Care: Open Access</a:t>
            </a:r>
            <a:endParaRPr lang="en-US" dirty="0" smtClean="0">
              <a:ln>
                <a:solidFill>
                  <a:schemeClr val="tx1"/>
                </a:solidFill>
              </a:ln>
              <a:solidFill>
                <a:schemeClr val="bg2">
                  <a:lumMod val="25000"/>
                </a:schemeClr>
              </a:solidFill>
            </a:endParaRPr>
          </a:p>
          <a:p>
            <a:pPr marL="342900" indent="-342900">
              <a:defRPr/>
            </a:pPr>
            <a:endParaRPr lang="en-US" dirty="0" smtClean="0">
              <a:ln>
                <a:solidFill>
                  <a:schemeClr val="tx1"/>
                </a:solidFill>
              </a:ln>
              <a:solidFill>
                <a:schemeClr val="bg2">
                  <a:lumMod val="25000"/>
                </a:schemeClr>
              </a:solidFill>
            </a:endParaRPr>
          </a:p>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rPr>
              <a:t> </a:t>
            </a:r>
            <a:r>
              <a:rPr lang="en-US" dirty="0" smtClean="0">
                <a:ln>
                  <a:solidFill>
                    <a:schemeClr val="tx1"/>
                  </a:solidFill>
                </a:ln>
                <a:solidFill>
                  <a:schemeClr val="bg2">
                    <a:lumMod val="25000"/>
                  </a:schemeClr>
                </a:solidFill>
                <a:hlinkClick r:id="rId3" tooltip="Journal of Health Care : Current Reviews"/>
              </a:rPr>
              <a:t>Journal of Health Care : Current Reviews</a:t>
            </a:r>
            <a:r>
              <a:rPr lang="en-US" dirty="0" smtClean="0">
                <a:ln>
                  <a:solidFill>
                    <a:schemeClr val="tx1"/>
                  </a:solidFill>
                </a:ln>
                <a:solidFill>
                  <a:schemeClr val="bg2">
                    <a:lumMod val="25000"/>
                  </a:schemeClr>
                </a:solidFill>
              </a:rPr>
              <a:t> </a:t>
            </a:r>
          </a:p>
          <a:p>
            <a:pPr marL="342900" indent="-342900">
              <a:defRPr/>
            </a:pPr>
            <a:endParaRPr lang="en-US" dirty="0" smtClean="0">
              <a:ln>
                <a:solidFill>
                  <a:schemeClr val="tx1"/>
                </a:solidFill>
              </a:ln>
              <a:solidFill>
                <a:schemeClr val="bg2">
                  <a:lumMod val="25000"/>
                </a:schemeClr>
              </a:solidFill>
            </a:endParaRPr>
          </a:p>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hlinkClick r:id="rId4" tooltip="Journal of General Medicine: Open Access "/>
              </a:rPr>
              <a:t>Journal of General Medicine: Open Access</a:t>
            </a:r>
          </a:p>
          <a:p>
            <a:pPr marL="342900" indent="-342900">
              <a:defRPr/>
            </a:pPr>
            <a:endParaRPr lang="en-US" dirty="0" smtClean="0">
              <a:ln>
                <a:solidFill>
                  <a:schemeClr val="tx1"/>
                </a:solidFill>
              </a:ln>
              <a:solidFill>
                <a:schemeClr val="bg2">
                  <a:lumMod val="25000"/>
                </a:schemeClr>
              </a:solidFill>
              <a:hlinkClick r:id="rId4" tooltip="Journal of General Medicine: Open Access "/>
            </a:endParaRPr>
          </a:p>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hlinkClick r:id="rId4" tooltip="Journal of General Medicine: Open Access "/>
              </a:rPr>
              <a:t> </a:t>
            </a:r>
            <a:r>
              <a:rPr lang="en-US" dirty="0" smtClean="0">
                <a:ln>
                  <a:solidFill>
                    <a:schemeClr val="tx1"/>
                  </a:solidFill>
                </a:ln>
                <a:solidFill>
                  <a:schemeClr val="bg2">
                    <a:lumMod val="25000"/>
                  </a:schemeClr>
                </a:solidFill>
                <a:hlinkClick r:id="rId5" tooltip="Journal of Family Medicine &amp; Medical Science Research"/>
              </a:rPr>
              <a:t>Journal of Family Medicine &amp; Medical Science Research</a:t>
            </a:r>
            <a:endParaRPr lang="en-US" dirty="0">
              <a:ln>
                <a:solidFill>
                  <a:schemeClr val="tx1"/>
                </a:solidFill>
              </a:ln>
              <a:solidFill>
                <a:schemeClr val="bg2">
                  <a:lumMod val="25000"/>
                </a:schemeClr>
              </a:solidFill>
              <a:latin typeface="Estrangelo Edessa" panose="03080600000000000000" pitchFamily="66" charset="0"/>
              <a:cs typeface="Estrangelo Edessa" panose="03080600000000000000" pitchFamily="66" charset="0"/>
            </a:endParaRPr>
          </a:p>
        </p:txBody>
      </p:sp>
      <p:pic>
        <p:nvPicPr>
          <p:cNvPr id="83970" name="Picture 2" descr="https://encrypted-tbn0.gstatic.com/images?q=tbn:ANd9GcQYmNxOgG43PcwgYt2ZTefWXnlqB_U1Ot4iSRRXD-sUIb8PjnVs"/>
          <p:cNvPicPr>
            <a:picLocks noChangeAspect="1" noChangeArrowheads="1"/>
          </p:cNvPicPr>
          <p:nvPr/>
        </p:nvPicPr>
        <p:blipFill>
          <a:blip r:embed="rId6" cstate="print"/>
          <a:srcRect/>
          <a:stretch>
            <a:fillRect/>
          </a:stretch>
        </p:blipFill>
        <p:spPr bwMode="auto">
          <a:xfrm>
            <a:off x="5220072" y="4149080"/>
            <a:ext cx="3583872" cy="2376264"/>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ouble Wave 6"/>
          <p:cNvSpPr/>
          <p:nvPr/>
        </p:nvSpPr>
        <p:spPr>
          <a:xfrm>
            <a:off x="187325" y="0"/>
            <a:ext cx="8777288" cy="1435100"/>
          </a:xfrm>
          <a:prstGeom prst="doubleWave">
            <a:avLst/>
          </a:prstGeom>
          <a:solidFill>
            <a:schemeClr val="bg2"/>
          </a:solidFill>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smtClean="0"/>
              <a:t>Journal of General Practice</a:t>
            </a:r>
            <a:r>
              <a:rPr lang="en-US" sz="3600" dirty="0"/>
              <a:t/>
            </a:r>
            <a:br>
              <a:rPr lang="en-US" sz="3600" dirty="0"/>
            </a:br>
            <a:r>
              <a:rPr lang="en-US" sz="3600" dirty="0"/>
              <a:t>Related Conferences</a:t>
            </a:r>
          </a:p>
        </p:txBody>
      </p:sp>
      <p:pic>
        <p:nvPicPr>
          <p:cNvPr id="5" name="Picture 2" descr="https://encrypted-tbn0.gstatic.com/images?q=tbn:ANd9GcQYmNxOgG43PcwgYt2ZTefWXnlqB_U1Ot4iSRRXD-sUIb8PjnVs"/>
          <p:cNvPicPr>
            <a:picLocks noChangeAspect="1" noChangeArrowheads="1"/>
          </p:cNvPicPr>
          <p:nvPr/>
        </p:nvPicPr>
        <p:blipFill>
          <a:blip r:embed="rId2" cstate="print"/>
          <a:srcRect/>
          <a:stretch>
            <a:fillRect/>
          </a:stretch>
        </p:blipFill>
        <p:spPr bwMode="auto">
          <a:xfrm>
            <a:off x="5220072" y="4149080"/>
            <a:ext cx="3583872" cy="2376264"/>
          </a:xfrm>
          <a:prstGeom prst="rect">
            <a:avLst/>
          </a:prstGeom>
          <a:noFill/>
        </p:spPr>
      </p:pic>
      <p:sp>
        <p:nvSpPr>
          <p:cNvPr id="8" name="Rectangle 7"/>
          <p:cNvSpPr/>
          <p:nvPr/>
        </p:nvSpPr>
        <p:spPr>
          <a:xfrm>
            <a:off x="683568" y="1988840"/>
            <a:ext cx="7560840" cy="1477328"/>
          </a:xfrm>
          <a:prstGeom prst="rect">
            <a:avLst/>
          </a:prstGeom>
        </p:spPr>
        <p:txBody>
          <a:bodyPr wrap="square">
            <a:spAutoFit/>
          </a:bodyPr>
          <a:lstStyle/>
          <a:p>
            <a:pPr marL="285750" indent="-285750">
              <a:buFont typeface="Wingdings" panose="05000000000000000000" pitchFamily="2" charset="2"/>
              <a:buChar char="Ø"/>
              <a:defRPr/>
            </a:pPr>
            <a:r>
              <a:rPr lang="en-US" dirty="0" smtClean="0">
                <a:ln>
                  <a:solidFill>
                    <a:schemeClr val="tx1"/>
                  </a:solidFill>
                </a:ln>
                <a:hlinkClick r:id="rId3" tooltip="Click here"/>
              </a:rPr>
              <a:t>3</a:t>
            </a:r>
            <a:r>
              <a:rPr lang="en-US" baseline="30000" dirty="0" smtClean="0">
                <a:ln>
                  <a:solidFill>
                    <a:schemeClr val="tx1"/>
                  </a:solidFill>
                </a:ln>
                <a:hlinkClick r:id="rId3" tooltip="Click here"/>
              </a:rPr>
              <a:t>rd</a:t>
            </a:r>
            <a:r>
              <a:rPr lang="en-US" dirty="0" smtClean="0">
                <a:ln>
                  <a:solidFill>
                    <a:schemeClr val="tx1"/>
                  </a:solidFill>
                </a:ln>
                <a:hlinkClick r:id="rId3" tooltip="Click here"/>
              </a:rPr>
              <a:t> International Conference on Surgery and Anesthesia</a:t>
            </a:r>
            <a:r>
              <a:rPr lang="en-US" dirty="0" smtClean="0">
                <a:ln>
                  <a:solidFill>
                    <a:schemeClr val="tx1"/>
                  </a:solidFill>
                </a:ln>
              </a:rPr>
              <a:t> </a:t>
            </a:r>
          </a:p>
          <a:p>
            <a:pPr marL="285750" indent="-285750">
              <a:defRPr/>
            </a:pPr>
            <a:endParaRPr lang="en-US" dirty="0" smtClean="0">
              <a:ln>
                <a:solidFill>
                  <a:schemeClr val="tx1"/>
                </a:solidFill>
              </a:ln>
            </a:endParaRPr>
          </a:p>
          <a:p>
            <a:pPr marL="285750" indent="-285750">
              <a:buFont typeface="Wingdings" panose="05000000000000000000" pitchFamily="2" charset="2"/>
              <a:buChar char="Ø"/>
              <a:defRPr/>
            </a:pPr>
            <a:r>
              <a:rPr lang="en-US" dirty="0" smtClean="0">
                <a:ln>
                  <a:solidFill>
                    <a:schemeClr val="tx1"/>
                  </a:solidFill>
                </a:ln>
                <a:hlinkClick r:id="rId4" tooltip="Click here"/>
              </a:rPr>
              <a:t>3</a:t>
            </a:r>
            <a:r>
              <a:rPr lang="en-US" baseline="30000" dirty="0" smtClean="0">
                <a:ln>
                  <a:solidFill>
                    <a:schemeClr val="tx1"/>
                  </a:solidFill>
                </a:ln>
                <a:hlinkClick r:id="rId4" tooltip="Click here"/>
              </a:rPr>
              <a:t>rd</a:t>
            </a:r>
            <a:r>
              <a:rPr lang="en-US" dirty="0" smtClean="0">
                <a:ln>
                  <a:solidFill>
                    <a:schemeClr val="tx1"/>
                  </a:solidFill>
                </a:ln>
                <a:hlinkClick r:id="rId4" tooltip="Click here"/>
              </a:rPr>
              <a:t> International Conference on Nursing &amp; Emergency Medicine</a:t>
            </a:r>
          </a:p>
          <a:p>
            <a:pPr marL="285750" indent="-285750">
              <a:defRPr/>
            </a:pPr>
            <a:endParaRPr lang="en-US" dirty="0" smtClean="0">
              <a:ln>
                <a:solidFill>
                  <a:schemeClr val="tx1"/>
                </a:solidFill>
              </a:ln>
              <a:hlinkClick r:id="rId4" tooltip="Click here"/>
            </a:endParaRPr>
          </a:p>
          <a:p>
            <a:pPr marL="285750" indent="-285750">
              <a:buFont typeface="Wingdings" panose="05000000000000000000" pitchFamily="2" charset="2"/>
              <a:buChar char="Ø"/>
              <a:defRPr/>
            </a:pPr>
            <a:r>
              <a:rPr lang="en-US" dirty="0" smtClean="0">
                <a:ln>
                  <a:solidFill>
                    <a:schemeClr val="tx1"/>
                  </a:solidFill>
                </a:ln>
                <a:hlinkClick r:id="rId4" tooltip="Click here"/>
              </a:rPr>
              <a:t> </a:t>
            </a:r>
            <a:r>
              <a:rPr lang="en-US" dirty="0" smtClean="0">
                <a:ln>
                  <a:solidFill>
                    <a:schemeClr val="tx1"/>
                  </a:solidFill>
                </a:ln>
                <a:hlinkClick r:id="rId5" tooltip="Click here"/>
              </a:rPr>
              <a:t>2</a:t>
            </a:r>
            <a:r>
              <a:rPr lang="en-US" baseline="30000" dirty="0" smtClean="0">
                <a:ln>
                  <a:solidFill>
                    <a:schemeClr val="tx1"/>
                  </a:solidFill>
                </a:ln>
                <a:hlinkClick r:id="rId5" tooltip="Click here"/>
              </a:rPr>
              <a:t>nd</a:t>
            </a:r>
            <a:r>
              <a:rPr lang="en-US" dirty="0" smtClean="0">
                <a:ln>
                  <a:solidFill>
                    <a:schemeClr val="tx1"/>
                  </a:solidFill>
                </a:ln>
                <a:hlinkClick r:id="rId5" tooltip="Click here"/>
              </a:rPr>
              <a:t> International Conference on Nursing &amp; Healthcare</a:t>
            </a:r>
            <a:endParaRPr lang="en-US" dirty="0">
              <a:ln>
                <a:solidFill>
                  <a:schemeClr val="tx1"/>
                </a:solidFill>
              </a:ln>
              <a:latin typeface="Footlight MT Light" panose="0204060206030A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sz="quarter"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3429000" y="1752600"/>
            <a:ext cx="52578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txBody>
          <a:bodyPr wrap="square">
            <a:spAutoFit/>
          </a:bodyPr>
          <a:lstStyle>
            <a:lvl1pPr defTabSz="912813" eaLnBrk="0" hangingPunct="0">
              <a:defRPr>
                <a:solidFill>
                  <a:schemeClr val="tx1"/>
                </a:solidFill>
                <a:latin typeface="Arial" charset="0"/>
                <a:cs typeface="Arial" charset="0"/>
              </a:defRPr>
            </a:lvl1pPr>
            <a:lvl2pPr marL="742950" indent="-285750" defTabSz="912813" eaLnBrk="0" hangingPunct="0">
              <a:defRPr>
                <a:solidFill>
                  <a:schemeClr val="tx1"/>
                </a:solidFill>
                <a:latin typeface="Arial" charset="0"/>
                <a:cs typeface="Arial" charset="0"/>
              </a:defRPr>
            </a:lvl2pPr>
            <a:lvl3pPr marL="1143000" indent="-228600" defTabSz="912813" eaLnBrk="0" hangingPunct="0">
              <a:defRPr>
                <a:solidFill>
                  <a:schemeClr val="tx1"/>
                </a:solidFill>
                <a:latin typeface="Arial" charset="0"/>
                <a:cs typeface="Arial" charset="0"/>
              </a:defRPr>
            </a:lvl3pPr>
            <a:lvl4pPr marL="1600200" indent="-228600" defTabSz="912813" eaLnBrk="0" hangingPunct="0">
              <a:defRPr>
                <a:solidFill>
                  <a:schemeClr val="tx1"/>
                </a:solidFill>
                <a:latin typeface="Arial" charset="0"/>
                <a:cs typeface="Arial" charset="0"/>
              </a:defRPr>
            </a:lvl4pPr>
            <a:lvl5pPr marL="2057400" indent="-228600" defTabSz="912813" eaLnBrk="0" hangingPunct="0">
              <a:defRPr>
                <a:solidFill>
                  <a:schemeClr val="tx1"/>
                </a:solidFill>
                <a:latin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cs typeface="Arial" charset="0"/>
              </a:defRPr>
            </a:lvl9pPr>
          </a:lstStyle>
          <a:p>
            <a:r>
              <a:rPr lang="en-US" sz="2800" b="1" dirty="0" smtClean="0"/>
              <a:t>Jim Reid</a:t>
            </a:r>
          </a:p>
          <a:p>
            <a:r>
              <a:rPr lang="en-US" sz="2800" b="1" dirty="0" smtClean="0"/>
              <a:t>Deputy Dean</a:t>
            </a:r>
            <a:r>
              <a:rPr lang="en-US" sz="2800" b="1" dirty="0" smtClean="0"/>
              <a:t/>
            </a:r>
            <a:br>
              <a:rPr lang="en-US" sz="2800" b="1" dirty="0" smtClean="0"/>
            </a:br>
            <a:r>
              <a:rPr lang="en-US" sz="2800" b="1" dirty="0" smtClean="0"/>
              <a:t>Dunedin School of Medicine</a:t>
            </a:r>
          </a:p>
          <a:p>
            <a:r>
              <a:rPr lang="en-US" sz="2800" b="1" dirty="0" smtClean="0"/>
              <a:t>University of Otago</a:t>
            </a:r>
          </a:p>
          <a:p>
            <a:r>
              <a:rPr lang="en-US" sz="2800" b="1" dirty="0" smtClean="0"/>
              <a:t>New Zealand</a:t>
            </a:r>
          </a:p>
        </p:txBody>
      </p:sp>
      <p:pic>
        <p:nvPicPr>
          <p:cNvPr id="18434" name="Picture 2" descr="University of Otago"/>
          <p:cNvPicPr>
            <a:picLocks noChangeAspect="1" noChangeArrowheads="1"/>
          </p:cNvPicPr>
          <p:nvPr/>
        </p:nvPicPr>
        <p:blipFill>
          <a:blip r:embed="rId2" cstate="print"/>
          <a:srcRect/>
          <a:stretch>
            <a:fillRect/>
          </a:stretch>
        </p:blipFill>
        <p:spPr bwMode="auto">
          <a:xfrm>
            <a:off x="6553200" y="4191000"/>
            <a:ext cx="2216725" cy="2438400"/>
          </a:xfrm>
          <a:prstGeom prst="rect">
            <a:avLst/>
          </a:prstGeom>
          <a:noFill/>
        </p:spPr>
      </p:pic>
      <p:pic>
        <p:nvPicPr>
          <p:cNvPr id="18438" name="Picture 6" descr="Associate Professor Jim Reid"/>
          <p:cNvPicPr>
            <a:picLocks noChangeAspect="1" noChangeArrowheads="1"/>
          </p:cNvPicPr>
          <p:nvPr/>
        </p:nvPicPr>
        <p:blipFill>
          <a:blip r:embed="rId3" cstate="print"/>
          <a:srcRect/>
          <a:stretch>
            <a:fillRect/>
          </a:stretch>
        </p:blipFill>
        <p:spPr bwMode="auto">
          <a:xfrm>
            <a:off x="228600" y="1752600"/>
            <a:ext cx="2286000" cy="304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875506"/>
          </a:xfrm>
        </p:spPr>
        <p:txBody>
          <a:bodyPr/>
          <a:lstStyle/>
          <a:p>
            <a:r>
              <a:rPr lang="en-US" dirty="0" smtClean="0"/>
              <a:t>Biography</a:t>
            </a:r>
            <a:endParaRPr lang="en-US" dirty="0"/>
          </a:p>
        </p:txBody>
      </p:sp>
      <p:sp>
        <p:nvSpPr>
          <p:cNvPr id="3" name="Content Placeholder 2"/>
          <p:cNvSpPr>
            <a:spLocks noGrp="1"/>
          </p:cNvSpPr>
          <p:nvPr>
            <p:ph sz="quarter" idx="1"/>
          </p:nvPr>
        </p:nvSpPr>
        <p:spPr>
          <a:xfrm>
            <a:off x="228600" y="1752600"/>
            <a:ext cx="8686800" cy="4572000"/>
          </a:xfrm>
        </p:spPr>
        <p:txBody>
          <a:bodyPr>
            <a:noAutofit/>
          </a:bodyPr>
          <a:lstStyle/>
          <a:p>
            <a:pPr algn="just"/>
            <a:r>
              <a:rPr lang="en-US" sz="2400" dirty="0" smtClean="0"/>
              <a:t>Jim Reid graduated in medicine at the University of Otago Medical School in Dunedin New Zealand. He had previously trained as a pharmacist. He undertook his postgraduate work at the University of Miami in Florida. He is currently </a:t>
            </a:r>
            <a:r>
              <a:rPr lang="en-US" sz="2400" dirty="0" smtClean="0"/>
              <a:t>Deputy Dean </a:t>
            </a:r>
            <a:r>
              <a:rPr lang="en-US" sz="2400" dirty="0" smtClean="0"/>
              <a:t>of the Dunedin School of Medicine, University of </a:t>
            </a:r>
            <a:r>
              <a:rPr lang="en-US" sz="2400" dirty="0" err="1" smtClean="0"/>
              <a:t>Otago</a:t>
            </a:r>
            <a:r>
              <a:rPr lang="en-US" sz="2400" dirty="0" smtClean="0"/>
              <a:t>. He </a:t>
            </a:r>
            <a:r>
              <a:rPr lang="en-US" sz="2400" dirty="0" smtClean="0"/>
              <a:t>has a private family medicine practice at the Caversham Medical Centre, Dunedin, New Zealand. Jim is </a:t>
            </a:r>
            <a:r>
              <a:rPr lang="en-US" sz="2400" dirty="0" smtClean="0"/>
              <a:t>a </a:t>
            </a:r>
            <a:r>
              <a:rPr lang="en-US" sz="2400" dirty="0" smtClean="0"/>
              <a:t>reviewer for Research Review, and is a director of Best Practice Advocacy Centre New Zealand (BPACNZ), and Best Practice Advocacy Centre Incorporated (BPACINC). He is a Distinguished Fellow of the Royal New Zealand College of General Practitioners and is also a Fellow of the American College of Chest Physicians.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2400" dirty="0" smtClean="0"/>
              <a:t>He has a special interest in Respiratory Medicine and has published widely in asthma, COPD and influenza. He is an active researcher and has had wide international lecturing experience.</a:t>
            </a:r>
            <a:endParaRPr lang="en-US" sz="2400" dirty="0"/>
          </a:p>
        </p:txBody>
      </p:sp>
      <p:sp>
        <p:nvSpPr>
          <p:cNvPr id="4" name="Title 1"/>
          <p:cNvSpPr>
            <a:spLocks noGrp="1"/>
          </p:cNvSpPr>
          <p:nvPr>
            <p:ph type="title"/>
          </p:nvPr>
        </p:nvSpPr>
        <p:spPr>
          <a:xfrm>
            <a:off x="381000" y="228600"/>
            <a:ext cx="8229600" cy="875506"/>
          </a:xfrm>
        </p:spPr>
        <p:txBody>
          <a:bodyPr/>
          <a:lstStyle/>
          <a:p>
            <a:r>
              <a:rPr lang="en-US" dirty="0" smtClean="0"/>
              <a:t>Biography: Contd..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sz="quarter" idx="1"/>
          </p:nvPr>
        </p:nvSpPr>
        <p:spPr/>
        <p:txBody>
          <a:bodyPr/>
          <a:lstStyle/>
          <a:p>
            <a:r>
              <a:rPr lang="en-US" dirty="0" smtClean="0"/>
              <a:t>Primary medical care, respiratory medicine and influenza, rural medical education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Publications</a:t>
            </a:r>
            <a:endParaRPr lang="en-US" dirty="0"/>
          </a:p>
        </p:txBody>
      </p:sp>
      <p:sp>
        <p:nvSpPr>
          <p:cNvPr id="3" name="Content Placeholder 2"/>
          <p:cNvSpPr>
            <a:spLocks noGrp="1"/>
          </p:cNvSpPr>
          <p:nvPr>
            <p:ph sz="quarter" idx="1"/>
          </p:nvPr>
        </p:nvSpPr>
        <p:spPr>
          <a:xfrm>
            <a:off x="76200" y="1752600"/>
            <a:ext cx="8991600" cy="4572000"/>
          </a:xfrm>
        </p:spPr>
        <p:txBody>
          <a:bodyPr>
            <a:noAutofit/>
          </a:bodyPr>
          <a:lstStyle/>
          <a:p>
            <a:r>
              <a:rPr lang="en-US" sz="1800" dirty="0" smtClean="0"/>
              <a:t>Liberty, K. A., </a:t>
            </a:r>
            <a:r>
              <a:rPr lang="en-US" sz="1800" dirty="0" err="1" smtClean="0"/>
              <a:t>Pattemore</a:t>
            </a:r>
            <a:r>
              <a:rPr lang="en-US" sz="1800" dirty="0" smtClean="0"/>
              <a:t>, P., Reid, J., &amp; </a:t>
            </a:r>
            <a:r>
              <a:rPr lang="en-US" sz="1800" dirty="0" err="1" smtClean="0"/>
              <a:t>Tarren</a:t>
            </a:r>
            <a:r>
              <a:rPr lang="en-US" sz="1800" dirty="0" smtClean="0"/>
              <a:t>-Sweeney, M. (2010). Beginning school with asthma independently predicts low achievement in a prospective cohort of children. </a:t>
            </a:r>
            <a:r>
              <a:rPr lang="en-US" sz="1800" i="1" dirty="0" smtClean="0"/>
              <a:t>Chest</a:t>
            </a:r>
            <a:r>
              <a:rPr lang="en-US" sz="1800" dirty="0" smtClean="0"/>
              <a:t>, </a:t>
            </a:r>
            <a:r>
              <a:rPr lang="en-US" sz="1800" i="1" dirty="0" smtClean="0"/>
              <a:t>138</a:t>
            </a:r>
            <a:r>
              <a:rPr lang="en-US" sz="1800" dirty="0" smtClean="0"/>
              <a:t>(6), 1349-1355.</a:t>
            </a:r>
          </a:p>
          <a:p>
            <a:r>
              <a:rPr lang="en-US" sz="1800" dirty="0" smtClean="0"/>
              <a:t>Holland, D., </a:t>
            </a:r>
            <a:r>
              <a:rPr lang="en-US" sz="1800" dirty="0" err="1" smtClean="0"/>
              <a:t>Booy</a:t>
            </a:r>
            <a:r>
              <a:rPr lang="en-US" sz="1800" dirty="0" smtClean="0"/>
              <a:t>, R., De </a:t>
            </a:r>
            <a:r>
              <a:rPr lang="en-US" sz="1800" dirty="0" err="1" smtClean="0"/>
              <a:t>Looze</a:t>
            </a:r>
            <a:r>
              <a:rPr lang="en-US" sz="1800" dirty="0" smtClean="0"/>
              <a:t>, F., </a:t>
            </a:r>
            <a:r>
              <a:rPr lang="en-US" sz="1800" dirty="0" err="1" smtClean="0"/>
              <a:t>Eizenberg</a:t>
            </a:r>
            <a:r>
              <a:rPr lang="en-US" sz="1800" dirty="0" smtClean="0"/>
              <a:t>, P., McDonald, J., </a:t>
            </a:r>
            <a:r>
              <a:rPr lang="en-US" sz="1800" dirty="0" err="1" smtClean="0"/>
              <a:t>Karrasch</a:t>
            </a:r>
            <a:r>
              <a:rPr lang="en-US" sz="1800" dirty="0" smtClean="0"/>
              <a:t>, J., Reid, J.,  </a:t>
            </a:r>
            <a:r>
              <a:rPr lang="en-US" sz="1800" dirty="0" err="1" smtClean="0"/>
              <a:t>Saville</a:t>
            </a:r>
            <a:r>
              <a:rPr lang="en-US" sz="1800" dirty="0" smtClean="0"/>
              <a:t>, M. (2008). Intradermal influenza vaccine administered using a new microinjection system produces superior immunogenicity in elderly adults: A randomized controlled trial. </a:t>
            </a:r>
            <a:r>
              <a:rPr lang="en-US" sz="1800" i="1" dirty="0" smtClean="0"/>
              <a:t>Journal of Infectious Diseases</a:t>
            </a:r>
            <a:r>
              <a:rPr lang="en-US" sz="1800" dirty="0" smtClean="0"/>
              <a:t>, </a:t>
            </a:r>
            <a:r>
              <a:rPr lang="en-US" sz="1800" i="1" dirty="0" smtClean="0"/>
              <a:t>198</a:t>
            </a:r>
            <a:r>
              <a:rPr lang="en-US" sz="1800" dirty="0" smtClean="0"/>
              <a:t>(5), 650-658.</a:t>
            </a:r>
          </a:p>
          <a:p>
            <a:r>
              <a:rPr lang="en-US" sz="1800" dirty="0" err="1" smtClean="0"/>
              <a:t>Bousquet</a:t>
            </a:r>
            <a:r>
              <a:rPr lang="en-US" sz="1800" dirty="0" smtClean="0"/>
              <a:t>, J., Reid, J., van </a:t>
            </a:r>
            <a:r>
              <a:rPr lang="en-US" sz="1800" dirty="0" err="1" smtClean="0"/>
              <a:t>Weel</a:t>
            </a:r>
            <a:r>
              <a:rPr lang="en-US" sz="1800" dirty="0" smtClean="0"/>
              <a:t>, C., </a:t>
            </a:r>
            <a:r>
              <a:rPr lang="en-US" sz="1800" dirty="0" err="1" smtClean="0"/>
              <a:t>Baena</a:t>
            </a:r>
            <a:r>
              <a:rPr lang="en-US" sz="1800" dirty="0" smtClean="0"/>
              <a:t> </a:t>
            </a:r>
            <a:r>
              <a:rPr lang="en-US" sz="1800" dirty="0" err="1" smtClean="0"/>
              <a:t>Cagnani</a:t>
            </a:r>
            <a:r>
              <a:rPr lang="en-US" sz="1800" dirty="0" smtClean="0"/>
              <a:t>, C., </a:t>
            </a:r>
            <a:r>
              <a:rPr lang="en-US" sz="1800" dirty="0" err="1" smtClean="0"/>
              <a:t>Canonica</a:t>
            </a:r>
            <a:r>
              <a:rPr lang="en-US" sz="1800" dirty="0" smtClean="0"/>
              <a:t>, G. W., </a:t>
            </a:r>
            <a:r>
              <a:rPr lang="en-US" sz="1800" dirty="0" err="1" smtClean="0"/>
              <a:t>Demoly</a:t>
            </a:r>
            <a:r>
              <a:rPr lang="en-US" sz="1800" dirty="0" smtClean="0"/>
              <a:t>, P., … </a:t>
            </a:r>
            <a:r>
              <a:rPr lang="en-US" sz="1800" dirty="0" err="1" smtClean="0"/>
              <a:t>Zuberbier</a:t>
            </a:r>
            <a:r>
              <a:rPr lang="en-US" sz="1800" dirty="0" smtClean="0"/>
              <a:t>, T. (2008). Allergic rhinitis management pocket reference 2008. </a:t>
            </a:r>
            <a:r>
              <a:rPr lang="en-US" sz="1800" i="1" dirty="0" smtClean="0"/>
              <a:t>Allergy</a:t>
            </a:r>
            <a:r>
              <a:rPr lang="en-US" sz="1800" dirty="0" smtClean="0"/>
              <a:t>, </a:t>
            </a:r>
            <a:r>
              <a:rPr lang="en-US" sz="1800" i="1" dirty="0" smtClean="0"/>
              <a:t>63</a:t>
            </a:r>
            <a:r>
              <a:rPr lang="en-US" sz="1800" dirty="0" smtClean="0"/>
              <a:t>(8), 990-996.</a:t>
            </a:r>
          </a:p>
          <a:p>
            <a:r>
              <a:rPr lang="en-US" sz="1800" dirty="0" err="1" smtClean="0"/>
              <a:t>Rudland</a:t>
            </a:r>
            <a:r>
              <a:rPr lang="en-US" sz="1800" dirty="0" smtClean="0"/>
              <a:t>, J., </a:t>
            </a:r>
            <a:r>
              <a:rPr lang="en-US" sz="1800" dirty="0" err="1" smtClean="0"/>
              <a:t>Tordoff</a:t>
            </a:r>
            <a:r>
              <a:rPr lang="en-US" sz="1800" dirty="0" smtClean="0"/>
              <a:t>, R., Reid, J., &amp; </a:t>
            </a:r>
            <a:r>
              <a:rPr lang="en-US" sz="1800" dirty="0" err="1" smtClean="0"/>
              <a:t>Farry</a:t>
            </a:r>
            <a:r>
              <a:rPr lang="en-US" sz="1800" dirty="0" smtClean="0"/>
              <a:t>, P. (2011). The clinical skills experience of rural immersion medical students and traditional hospital placement students: A student perspective. </a:t>
            </a:r>
            <a:r>
              <a:rPr lang="en-US" sz="1800" i="1" dirty="0" smtClean="0"/>
              <a:t>Medical Teacher</a:t>
            </a:r>
            <a:r>
              <a:rPr lang="en-US" sz="1800" dirty="0" smtClean="0"/>
              <a:t>, </a:t>
            </a:r>
            <a:r>
              <a:rPr lang="en-US" sz="1800" i="1" dirty="0" smtClean="0"/>
              <a:t>33</a:t>
            </a:r>
            <a:r>
              <a:rPr lang="en-US" sz="1800" dirty="0" smtClean="0"/>
              <a:t>(8), e435-e439.</a:t>
            </a:r>
          </a:p>
          <a:p>
            <a:r>
              <a:rPr lang="en-US" sz="1800" dirty="0" smtClean="0"/>
              <a:t>Hutchinson, M., &amp; Reid, J. (2011). In the eyes of the Dunedin public, what constitutes professionalism in medicine? </a:t>
            </a:r>
            <a:r>
              <a:rPr lang="en-US" sz="1800" i="1" dirty="0" smtClean="0"/>
              <a:t>Journal of Primary Health Care</a:t>
            </a:r>
            <a:r>
              <a:rPr lang="en-US" sz="1800" dirty="0" smtClean="0"/>
              <a:t>, </a:t>
            </a:r>
            <a:r>
              <a:rPr lang="en-US" sz="1800" i="1" dirty="0" smtClean="0"/>
              <a:t>3</a:t>
            </a:r>
            <a:r>
              <a:rPr lang="en-US" sz="1800" dirty="0" smtClean="0"/>
              <a:t>(1), 10-15.</a:t>
            </a:r>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219200" y="2895600"/>
            <a:ext cx="6477000" cy="685800"/>
          </a:xfrm>
        </p:spPr>
        <p:txBody>
          <a:bodyPr>
            <a:noAutofit/>
          </a:bodyPr>
          <a:lstStyle/>
          <a:p>
            <a:pPr algn="ctr">
              <a:buNone/>
            </a:pPr>
            <a:r>
              <a:rPr lang="en-US" sz="4400" b="1" dirty="0" smtClean="0">
                <a:solidFill>
                  <a:schemeClr val="accent3">
                    <a:lumMod val="50000"/>
                  </a:schemeClr>
                </a:solidFill>
              </a:rPr>
              <a:t>Primary Health Care</a:t>
            </a:r>
            <a:endParaRPr lang="en-US" sz="4400" b="1" dirty="0">
              <a:solidFill>
                <a:schemeClr val="accent3">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304800"/>
            <a:ext cx="6096000" cy="860425"/>
          </a:xfrm>
        </p:spPr>
        <p:txBody>
          <a:bodyPr>
            <a:normAutofit/>
          </a:bodyPr>
          <a:lstStyle/>
          <a:p>
            <a:r>
              <a:rPr lang="en-US" dirty="0" smtClean="0"/>
              <a:t>Primary Health Care</a:t>
            </a:r>
            <a:endParaRPr lang="en-US" dirty="0"/>
          </a:p>
        </p:txBody>
      </p:sp>
      <p:sp>
        <p:nvSpPr>
          <p:cNvPr id="3" name="Subtitle 2"/>
          <p:cNvSpPr>
            <a:spLocks noGrp="1"/>
          </p:cNvSpPr>
          <p:nvPr>
            <p:ph type="subTitle" idx="1"/>
          </p:nvPr>
        </p:nvSpPr>
        <p:spPr>
          <a:xfrm>
            <a:off x="457200" y="1676400"/>
            <a:ext cx="8686800" cy="4724400"/>
          </a:xfrm>
        </p:spPr>
        <p:txBody>
          <a:bodyPr>
            <a:normAutofit lnSpcReduction="10000"/>
          </a:bodyPr>
          <a:lstStyle/>
          <a:p>
            <a:pPr algn="l">
              <a:buFont typeface="Arial" pitchFamily="34" charset="0"/>
              <a:buChar char="•"/>
            </a:pPr>
            <a:r>
              <a:rPr lang="en-US" sz="2800" dirty="0" smtClean="0">
                <a:ln>
                  <a:noFill/>
                </a:ln>
                <a:solidFill>
                  <a:schemeClr val="tx1"/>
                </a:solidFill>
                <a:latin typeface="+mj-lt"/>
              </a:rPr>
              <a:t>The “first” level of contact between the individual and the health system.</a:t>
            </a:r>
          </a:p>
          <a:p>
            <a:pPr algn="l">
              <a:buFont typeface="Arial" pitchFamily="34" charset="0"/>
              <a:buChar char="•"/>
            </a:pPr>
            <a:endParaRPr lang="en-US" sz="2800" dirty="0" smtClean="0">
              <a:ln>
                <a:noFill/>
              </a:ln>
              <a:solidFill>
                <a:schemeClr val="tx1"/>
              </a:solidFill>
              <a:latin typeface="+mj-lt"/>
            </a:endParaRPr>
          </a:p>
          <a:p>
            <a:pPr algn="l">
              <a:buFont typeface="Arial" pitchFamily="34" charset="0"/>
              <a:buChar char="•"/>
            </a:pPr>
            <a:r>
              <a:rPr lang="en-US" sz="2800" dirty="0" smtClean="0">
                <a:ln>
                  <a:noFill/>
                </a:ln>
                <a:solidFill>
                  <a:schemeClr val="tx1"/>
                </a:solidFill>
                <a:latin typeface="+mj-lt"/>
              </a:rPr>
              <a:t>One of the most important component used by several national medical associations for the maintenance of a healthy human society.</a:t>
            </a:r>
          </a:p>
          <a:p>
            <a:pPr algn="l">
              <a:buFont typeface="Arial" pitchFamily="34" charset="0"/>
              <a:buChar char="•"/>
            </a:pPr>
            <a:endParaRPr lang="en-US" sz="2800" dirty="0" smtClean="0">
              <a:ln>
                <a:noFill/>
              </a:ln>
              <a:solidFill>
                <a:schemeClr val="tx1"/>
              </a:solidFill>
              <a:latin typeface="+mj-lt"/>
            </a:endParaRPr>
          </a:p>
          <a:p>
            <a:pPr algn="l">
              <a:buFont typeface="Arial" pitchFamily="34" charset="0"/>
              <a:buChar char="•"/>
            </a:pPr>
            <a:r>
              <a:rPr lang="en-US" sz="2800" dirty="0" smtClean="0">
                <a:ln>
                  <a:noFill/>
                </a:ln>
                <a:solidFill>
                  <a:schemeClr val="tx1"/>
                </a:solidFill>
                <a:latin typeface="+mj-lt"/>
              </a:rPr>
              <a:t>Essential health care is provided.</a:t>
            </a:r>
          </a:p>
          <a:p>
            <a:pPr algn="l">
              <a:buFont typeface="Arial" pitchFamily="34" charset="0"/>
              <a:buChar char="•"/>
            </a:pPr>
            <a:endParaRPr lang="en-US" sz="2800" dirty="0" smtClean="0">
              <a:ln>
                <a:noFill/>
              </a:ln>
              <a:solidFill>
                <a:schemeClr val="tx1"/>
              </a:solidFill>
              <a:latin typeface="+mj-lt"/>
            </a:endParaRPr>
          </a:p>
          <a:p>
            <a:pPr algn="l">
              <a:buFont typeface="Arial" pitchFamily="34" charset="0"/>
              <a:buChar char="•"/>
            </a:pPr>
            <a:r>
              <a:rPr lang="en-US" sz="2800" dirty="0" smtClean="0">
                <a:ln>
                  <a:noFill/>
                </a:ln>
                <a:solidFill>
                  <a:schemeClr val="tx1"/>
                </a:solidFill>
                <a:latin typeface="+mj-lt"/>
              </a:rPr>
              <a:t>Provided by health care centers.</a:t>
            </a:r>
            <a:endParaRPr lang="en-US" sz="2800" b="1" dirty="0" smtClean="0">
              <a:ln>
                <a:noFill/>
              </a:ln>
              <a:solidFill>
                <a:schemeClr val="tx1"/>
              </a:solidFill>
              <a:latin typeface="+mj-lt"/>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183</TotalTime>
  <Words>1091</Words>
  <Application>Microsoft Office PowerPoint</Application>
  <PresentationFormat>On-screen Show (4:3)</PresentationFormat>
  <Paragraphs>122</Paragraphs>
  <Slides>22</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22</vt:i4>
      </vt:variant>
    </vt:vector>
  </HeadingPairs>
  <TitlesOfParts>
    <vt:vector size="36" baseType="lpstr">
      <vt:lpstr>Microsoft YaHei</vt:lpstr>
      <vt:lpstr>Andalus</vt:lpstr>
      <vt:lpstr>Arial</vt:lpstr>
      <vt:lpstr>Baskerville Old Face</vt:lpstr>
      <vt:lpstr>Calisto MT</vt:lpstr>
      <vt:lpstr>Centaur</vt:lpstr>
      <vt:lpstr>Estrangelo Edessa</vt:lpstr>
      <vt:lpstr>Footlight MT Light</vt:lpstr>
      <vt:lpstr>Nyala</vt:lpstr>
      <vt:lpstr>Stencil</vt:lpstr>
      <vt:lpstr>Tw Cen MT</vt:lpstr>
      <vt:lpstr>Wingdings</vt:lpstr>
      <vt:lpstr>Wingdings 2</vt:lpstr>
      <vt:lpstr>Median</vt:lpstr>
      <vt:lpstr>PowerPoint Presentation</vt:lpstr>
      <vt:lpstr>PowerPoint Presentation</vt:lpstr>
      <vt:lpstr>PowerPoint Presentation</vt:lpstr>
      <vt:lpstr>Biography</vt:lpstr>
      <vt:lpstr>Biography: Contd..</vt:lpstr>
      <vt:lpstr>Research Interests</vt:lpstr>
      <vt:lpstr>Recent Publications</vt:lpstr>
      <vt:lpstr>PowerPoint Presentation</vt:lpstr>
      <vt:lpstr>Primary Health Care</vt:lpstr>
      <vt:lpstr>Core Activities for PHC</vt:lpstr>
      <vt:lpstr>Components of Primary Heath Care</vt:lpstr>
      <vt:lpstr>WHO Strategies of PHC</vt:lpstr>
      <vt:lpstr>Strategies contd.</vt:lpstr>
      <vt:lpstr>Principles of Primary Health Care</vt:lpstr>
      <vt:lpstr>The Basic Requirements for Sound PHC (the 8 A’s and the 3 C’s)</vt:lpstr>
      <vt:lpstr>Five common Short comings of Health care delivery </vt:lpstr>
      <vt:lpstr>Obstacles to the implementation of the PHC strategy</vt:lpstr>
      <vt:lpstr>To Summarize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Health Care</dc:title>
  <dc:creator>Dipika Rungunta</dc:creator>
  <cp:lastModifiedBy>Jim Reid</cp:lastModifiedBy>
  <cp:revision>27</cp:revision>
  <dcterms:created xsi:type="dcterms:W3CDTF">2006-08-16T00:00:00Z</dcterms:created>
  <dcterms:modified xsi:type="dcterms:W3CDTF">2014-11-16T06:40:07Z</dcterms:modified>
</cp:coreProperties>
</file>