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9" r:id="rId3"/>
    <p:sldId id="270" r:id="rId4"/>
    <p:sldId id="274" r:id="rId5"/>
    <p:sldId id="275" r:id="rId6"/>
    <p:sldId id="276" r:id="rId7"/>
    <p:sldId id="277" r:id="rId8"/>
    <p:sldId id="278" r:id="rId9"/>
    <p:sldId id="279" r:id="rId10"/>
    <p:sldId id="280" r:id="rId11"/>
    <p:sldId id="282" r:id="rId12"/>
    <p:sldId id="256" r:id="rId13"/>
    <p:sldId id="257" r:id="rId14"/>
    <p:sldId id="258" r:id="rId15"/>
    <p:sldId id="259" r:id="rId16"/>
    <p:sldId id="260" r:id="rId17"/>
    <p:sldId id="261" r:id="rId18"/>
    <p:sldId id="262" r:id="rId19"/>
    <p:sldId id="263" r:id="rId20"/>
    <p:sldId id="264" r:id="rId21"/>
    <p:sldId id="265" r:id="rId22"/>
    <p:sldId id="266" r:id="rId23"/>
    <p:sldId id="271" r:id="rId24"/>
    <p:sldId id="272" r:id="rId25"/>
    <p:sldId id="27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11/15/2014</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11/15/2014</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11/15/2014</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11/15/2014</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11/15/2014</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11/15/2014</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11/15/2014</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11/15/2014</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11/15/2014</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ncbi.nlm.nih.gov/pubmed/24834253" TargetMode="External"/><Relationship Id="rId2" Type="http://schemas.openxmlformats.org/officeDocument/2006/relationships/hyperlink" Target="http://www.ncbi.nlm.nih.gov/pubmed/23382625" TargetMode="External"/><Relationship Id="rId1" Type="http://schemas.openxmlformats.org/officeDocument/2006/relationships/slideLayout" Target="../slideLayouts/slideLayout7.xml"/><Relationship Id="rId4" Type="http://schemas.openxmlformats.org/officeDocument/2006/relationships/hyperlink" Target="http://www.ncbi.nlm.nih.gov/pubmed/23077871"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ncbi.nlm.nih.gov/pubmed/21612460" TargetMode="External"/><Relationship Id="rId2" Type="http://schemas.openxmlformats.org/officeDocument/2006/relationships/hyperlink" Target="http://www.ncbi.nlm.nih.gov/pubmed/21679214" TargetMode="External"/><Relationship Id="rId1" Type="http://schemas.openxmlformats.org/officeDocument/2006/relationships/slideLayout" Target="../slideLayouts/slideLayout7.xml"/><Relationship Id="rId5" Type="http://schemas.openxmlformats.org/officeDocument/2006/relationships/hyperlink" Target="http://www.ncbi.nlm.nih.gov/pubmed/21515398" TargetMode="External"/><Relationship Id="rId4" Type="http://schemas.openxmlformats.org/officeDocument/2006/relationships/hyperlink" Target="http://www.ncbi.nlm.nih.gov/pubmed/21552489"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jpeg"/><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jpeg"/><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jpeg"/><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3.jpeg"/><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jpeg"/><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5.jpeg"/><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6.jpeg"/><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7.jpeg"/><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hyperlink" Target="http://www.esciencecentral.org/journals/health-care-reviews.php" TargetMode="External"/><Relationship Id="rId2" Type="http://schemas.openxmlformats.org/officeDocument/2006/relationships/hyperlink" Target="http://www.omicsgroup.org/journals/primary-health-care-open-access.php" TargetMode="External"/><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hyperlink" Target="http://www.omicsgroup.org/journals/family-medicine-medical-science-research.php" TargetMode="External"/><Relationship Id="rId4" Type="http://schemas.openxmlformats.org/officeDocument/2006/relationships/hyperlink" Target="http://www.esciencecentral.org/journals/general-medicine.php"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omicsgroup.com/surgery-anesthesia-conference-2014/" TargetMode="External"/><Relationship Id="rId2" Type="http://schemas.openxmlformats.org/officeDocument/2006/relationships/image" Target="../media/image18.jpeg"/><Relationship Id="rId1" Type="http://schemas.openxmlformats.org/officeDocument/2006/relationships/slideLayout" Target="../slideLayouts/slideLayout2.xml"/><Relationship Id="rId5" Type="http://schemas.openxmlformats.org/officeDocument/2006/relationships/hyperlink" Target="http://nursing2014.conferenceseries.net/" TargetMode="External"/><Relationship Id="rId4" Type="http://schemas.openxmlformats.org/officeDocument/2006/relationships/hyperlink" Target="http://nursing2015.conferenceseries.net/"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ncbi.nlm.nih.gov/pubmed/24743505" TargetMode="External"/><Relationship Id="rId2" Type="http://schemas.openxmlformats.org/officeDocument/2006/relationships/hyperlink" Target="http://www.ncbi.nlm.nih.gov/pubmed/24895596" TargetMode="External"/><Relationship Id="rId1" Type="http://schemas.openxmlformats.org/officeDocument/2006/relationships/slideLayout" Target="../slideLayouts/slideLayout7.xml"/><Relationship Id="rId4" Type="http://schemas.openxmlformats.org/officeDocument/2006/relationships/hyperlink" Target="http://www.ncbi.nlm.nih.gov/pubmed/24741324"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ncbi.nlm.nih.gov/pubmed/24354966" TargetMode="External"/><Relationship Id="rId2" Type="http://schemas.openxmlformats.org/officeDocument/2006/relationships/hyperlink" Target="http://www.ncbi.nlm.nih.gov/pubmed/24648750" TargetMode="External"/><Relationship Id="rId1" Type="http://schemas.openxmlformats.org/officeDocument/2006/relationships/slideLayout" Target="../slideLayouts/slideLayout7.xml"/><Relationship Id="rId5" Type="http://schemas.openxmlformats.org/officeDocument/2006/relationships/hyperlink" Target="http://www.ncbi.nlm.nih.gov/pubmed/23664498" TargetMode="External"/><Relationship Id="rId4" Type="http://schemas.openxmlformats.org/officeDocument/2006/relationships/hyperlink" Target="http://www.ncbi.nlm.nih.gov/pubmed/2429397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3851921" y="0"/>
            <a:ext cx="4824536"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sp>
        <p:nvSpPr>
          <p:cNvPr id="2" name="Folded Corner 1"/>
          <p:cNvSpPr/>
          <p:nvPr/>
        </p:nvSpPr>
        <p:spPr>
          <a:xfrm>
            <a:off x="0" y="2420888"/>
            <a:ext cx="9144000" cy="44371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40962" name="Picture 2" descr="https://encrypted-tbn1.gstatic.com/images?q=tbn:ANd9GcTK_F8L-OPyM4Ya-Fv2rik1sly0mrZ1pZPj2w6PQPlwCDMMtBkQ"/>
          <p:cNvPicPr>
            <a:picLocks noChangeAspect="1" noChangeArrowheads="1"/>
          </p:cNvPicPr>
          <p:nvPr/>
        </p:nvPicPr>
        <p:blipFill>
          <a:blip r:embed="rId2" cstate="print"/>
          <a:srcRect/>
          <a:stretch>
            <a:fillRect/>
          </a:stretch>
        </p:blipFill>
        <p:spPr bwMode="auto">
          <a:xfrm>
            <a:off x="0" y="0"/>
            <a:ext cx="3635896" cy="2420887"/>
          </a:xfrm>
          <a:prstGeom prst="rect">
            <a:avLst/>
          </a:prstGeom>
          <a:noFill/>
        </p:spPr>
      </p:pic>
      <p:pic>
        <p:nvPicPr>
          <p:cNvPr id="9" name="Picture 3" descr="C:\Users\rakesh-s\Desktop\indexFG.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7816" y="764705"/>
            <a:ext cx="1476672" cy="14849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28600"/>
            <a:ext cx="8229600" cy="1398587"/>
          </a:xfrm>
        </p:spPr>
        <p:txBody>
          <a:bodyPr/>
          <a:lstStyle/>
          <a:p>
            <a:r>
              <a:rPr lang="en-US" dirty="0" smtClean="0">
                <a:solidFill>
                  <a:schemeClr val="accent1">
                    <a:lumMod val="75000"/>
                  </a:schemeClr>
                </a:solidFill>
              </a:rPr>
              <a:t>Some recent publications</a:t>
            </a:r>
            <a:endParaRPr lang="el-GR" dirty="0">
              <a:solidFill>
                <a:schemeClr val="accent1">
                  <a:lumMod val="75000"/>
                </a:schemeClr>
              </a:solidFill>
            </a:endParaRPr>
          </a:p>
        </p:txBody>
      </p:sp>
      <p:sp>
        <p:nvSpPr>
          <p:cNvPr id="3" name="Content Placeholder 2"/>
          <p:cNvSpPr>
            <a:spLocks noGrp="1"/>
          </p:cNvSpPr>
          <p:nvPr>
            <p:ph idx="4294967295"/>
          </p:nvPr>
        </p:nvSpPr>
        <p:spPr>
          <a:xfrm>
            <a:off x="381000" y="1676400"/>
            <a:ext cx="8229600" cy="4800600"/>
          </a:xfrm>
        </p:spPr>
        <p:txBody>
          <a:bodyPr/>
          <a:lstStyle/>
          <a:p>
            <a:r>
              <a:rPr lang="en-US" sz="2000" dirty="0" smtClean="0">
                <a:hlinkClick r:id="rId2"/>
              </a:rPr>
              <a:t>Sedation in gastrointestinal endoscopy: current issues.</a:t>
            </a:r>
            <a:r>
              <a:rPr lang="en-US" sz="2000" dirty="0" smtClean="0"/>
              <a:t> </a:t>
            </a:r>
            <a:r>
              <a:rPr lang="en-US" sz="2000" dirty="0" err="1" smtClean="0"/>
              <a:t>Triantafillidis</a:t>
            </a:r>
            <a:r>
              <a:rPr lang="en-US" sz="2000" dirty="0" smtClean="0"/>
              <a:t> JK, </a:t>
            </a:r>
            <a:r>
              <a:rPr lang="en-US" sz="2000" dirty="0" err="1" smtClean="0"/>
              <a:t>Merikas</a:t>
            </a:r>
            <a:r>
              <a:rPr lang="en-US" sz="2000" dirty="0" smtClean="0"/>
              <a:t> E, </a:t>
            </a:r>
            <a:r>
              <a:rPr lang="en-US" sz="2000" dirty="0" err="1" smtClean="0"/>
              <a:t>Nikolakis</a:t>
            </a:r>
            <a:r>
              <a:rPr lang="en-US" sz="2000" dirty="0" smtClean="0"/>
              <a:t> D, </a:t>
            </a:r>
            <a:r>
              <a:rPr lang="en-US" sz="2000" dirty="0" err="1" smtClean="0"/>
              <a:t>Papalois</a:t>
            </a:r>
            <a:r>
              <a:rPr lang="en-US" sz="2000" dirty="0" smtClean="0"/>
              <a:t> AE. World J </a:t>
            </a:r>
            <a:r>
              <a:rPr lang="en-US" sz="2000" dirty="0" err="1" smtClean="0"/>
              <a:t>Gastroenterol</a:t>
            </a:r>
            <a:r>
              <a:rPr lang="en-US" sz="2000" dirty="0" smtClean="0"/>
              <a:t>. 2013 Jan 28;19(4):463-81. </a:t>
            </a:r>
          </a:p>
          <a:p>
            <a:pPr>
              <a:buNone/>
            </a:pPr>
            <a:endParaRPr lang="en-US" sz="1800" dirty="0" smtClean="0"/>
          </a:p>
          <a:p>
            <a:r>
              <a:rPr lang="en-US" sz="2000" dirty="0" err="1" smtClean="0">
                <a:hlinkClick r:id="rId3"/>
              </a:rPr>
              <a:t>Crohn's</a:t>
            </a:r>
            <a:r>
              <a:rPr lang="en-US" sz="2000" dirty="0" smtClean="0">
                <a:hlinkClick r:id="rId3"/>
              </a:rPr>
              <a:t> disease of the small bowel, complicated by primary </a:t>
            </a:r>
            <a:r>
              <a:rPr lang="en-US" sz="2000" dirty="0" err="1" smtClean="0">
                <a:hlinkClick r:id="rId3"/>
              </a:rPr>
              <a:t>biliary</a:t>
            </a:r>
            <a:r>
              <a:rPr lang="en-US" sz="2000" dirty="0" smtClean="0">
                <a:hlinkClick r:id="rId3"/>
              </a:rPr>
              <a:t> cirrhosis, Hashimoto </a:t>
            </a:r>
            <a:r>
              <a:rPr lang="en-US" sz="2000" dirty="0" err="1" smtClean="0">
                <a:hlinkClick r:id="rId3"/>
              </a:rPr>
              <a:t>thyroiditis</a:t>
            </a:r>
            <a:r>
              <a:rPr lang="en-US" sz="2000" dirty="0" smtClean="0">
                <a:hlinkClick r:id="rId3"/>
              </a:rPr>
              <a:t>, and </a:t>
            </a:r>
            <a:r>
              <a:rPr lang="en-US" sz="2000" dirty="0" err="1" smtClean="0">
                <a:hlinkClick r:id="rId3"/>
              </a:rPr>
              <a:t>Raynaud's</a:t>
            </a:r>
            <a:r>
              <a:rPr lang="en-US" sz="2000" dirty="0" smtClean="0">
                <a:hlinkClick r:id="rId3"/>
              </a:rPr>
              <a:t> phenomenon: favorable response of all disorders to </a:t>
            </a:r>
            <a:r>
              <a:rPr lang="en-US" sz="2000" dirty="0" err="1" smtClean="0">
                <a:hlinkClick r:id="rId3"/>
              </a:rPr>
              <a:t>adalimumab</a:t>
            </a:r>
            <a:r>
              <a:rPr lang="en-US" sz="2000" dirty="0" smtClean="0">
                <a:hlinkClick r:id="rId3"/>
              </a:rPr>
              <a:t> treatment.</a:t>
            </a:r>
            <a:r>
              <a:rPr lang="en-US" sz="2000" dirty="0" smtClean="0"/>
              <a:t> </a:t>
            </a:r>
            <a:r>
              <a:rPr lang="en-US" sz="2000" dirty="0" err="1" smtClean="0"/>
              <a:t>Triantafillidis</a:t>
            </a:r>
            <a:r>
              <a:rPr lang="en-US" sz="2000" dirty="0" smtClean="0"/>
              <a:t> JK, </a:t>
            </a:r>
            <a:r>
              <a:rPr lang="en-US" sz="2000" dirty="0" err="1" smtClean="0"/>
              <a:t>Durakis</a:t>
            </a:r>
            <a:r>
              <a:rPr lang="en-US" sz="2000" dirty="0" smtClean="0"/>
              <a:t> S, </a:t>
            </a:r>
            <a:r>
              <a:rPr lang="en-US" sz="2000" dirty="0" err="1" smtClean="0"/>
              <a:t>Merikas</a:t>
            </a:r>
            <a:r>
              <a:rPr lang="en-US" sz="2000" dirty="0" smtClean="0"/>
              <a:t> E. </a:t>
            </a:r>
            <a:r>
              <a:rPr lang="en-US" sz="2000" dirty="0" err="1" smtClean="0"/>
              <a:t>Gastroenterol</a:t>
            </a:r>
            <a:r>
              <a:rPr lang="en-US" sz="2000" dirty="0" smtClean="0"/>
              <a:t> </a:t>
            </a:r>
            <a:r>
              <a:rPr lang="en-US" sz="2000" dirty="0" err="1" smtClean="0"/>
              <a:t>Hepatol</a:t>
            </a:r>
            <a:r>
              <a:rPr lang="en-US" sz="2000" dirty="0" smtClean="0"/>
              <a:t> Bed Bench. 2013 Spring;6(2):101-5</a:t>
            </a:r>
          </a:p>
          <a:p>
            <a:pPr>
              <a:buNone/>
            </a:pPr>
            <a:endParaRPr lang="en-US" sz="2000" dirty="0" smtClean="0"/>
          </a:p>
          <a:p>
            <a:r>
              <a:rPr lang="en-US" sz="2000" dirty="0" smtClean="0">
                <a:hlinkClick r:id="rId4"/>
              </a:rPr>
              <a:t>A prospective study of pre-illness diet in newly diagnosed patients with </a:t>
            </a:r>
            <a:r>
              <a:rPr lang="en-US" sz="2000" dirty="0" err="1" smtClean="0">
                <a:hlinkClick r:id="rId4"/>
              </a:rPr>
              <a:t>Crohn's</a:t>
            </a:r>
            <a:r>
              <a:rPr lang="en-US" sz="2000" dirty="0" smtClean="0">
                <a:hlinkClick r:id="rId4"/>
              </a:rPr>
              <a:t> disease.</a:t>
            </a:r>
            <a:r>
              <a:rPr lang="en-US" sz="2000" dirty="0" smtClean="0"/>
              <a:t> </a:t>
            </a:r>
            <a:r>
              <a:rPr lang="en-US" sz="2000" dirty="0" err="1" smtClean="0"/>
              <a:t>Octoratou</a:t>
            </a:r>
            <a:r>
              <a:rPr lang="en-US" sz="2000" dirty="0" smtClean="0"/>
              <a:t> M, </a:t>
            </a:r>
            <a:r>
              <a:rPr lang="en-US" sz="2000" dirty="0" err="1" smtClean="0"/>
              <a:t>Merikas</a:t>
            </a:r>
            <a:r>
              <a:rPr lang="en-US" sz="2000" dirty="0" smtClean="0"/>
              <a:t> E, </a:t>
            </a:r>
            <a:r>
              <a:rPr lang="en-US" sz="2000" dirty="0" err="1" smtClean="0"/>
              <a:t>Malgarinos</a:t>
            </a:r>
            <a:r>
              <a:rPr lang="en-US" sz="2000" dirty="0" smtClean="0"/>
              <a:t> G, </a:t>
            </a:r>
            <a:r>
              <a:rPr lang="en-US" sz="2000" dirty="0" err="1" smtClean="0"/>
              <a:t>Stanciu</a:t>
            </a:r>
            <a:r>
              <a:rPr lang="en-US" sz="2000" dirty="0" smtClean="0"/>
              <a:t> C, </a:t>
            </a:r>
            <a:r>
              <a:rPr lang="en-US" sz="2000" dirty="0" err="1" smtClean="0"/>
              <a:t>Triantafillidis</a:t>
            </a:r>
            <a:r>
              <a:rPr lang="en-US" sz="2000" dirty="0" smtClean="0"/>
              <a:t> JK. Rev Med </a:t>
            </a:r>
            <a:r>
              <a:rPr lang="en-US" sz="2000" dirty="0" err="1" smtClean="0"/>
              <a:t>Chir</a:t>
            </a:r>
            <a:r>
              <a:rPr lang="en-US" sz="2000" dirty="0" smtClean="0"/>
              <a:t> Soc Med Nat Iasi. 2012 Jan-Mar;116(1):40-9.</a:t>
            </a:r>
          </a:p>
          <a:p>
            <a:endParaRPr lang="en-US" sz="18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458200" cy="5355312"/>
          </a:xfrm>
          <a:prstGeom prst="rect">
            <a:avLst/>
          </a:prstGeom>
        </p:spPr>
        <p:txBody>
          <a:bodyPr wrap="square">
            <a:spAutoFit/>
          </a:bodyPr>
          <a:lstStyle/>
          <a:p>
            <a:pPr>
              <a:buFont typeface="Arial" pitchFamily="34" charset="0"/>
              <a:buChar char="•"/>
            </a:pPr>
            <a:r>
              <a:rPr lang="en-US" dirty="0" err="1" smtClean="0">
                <a:hlinkClick r:id="rId2"/>
              </a:rPr>
              <a:t>Randomised</a:t>
            </a:r>
            <a:r>
              <a:rPr lang="en-US" dirty="0" smtClean="0">
                <a:hlinkClick r:id="rId2"/>
              </a:rPr>
              <a:t> clinical trial: </a:t>
            </a:r>
            <a:r>
              <a:rPr lang="en-US" dirty="0" err="1" smtClean="0">
                <a:hlinkClick r:id="rId2"/>
              </a:rPr>
              <a:t>otilonium</a:t>
            </a:r>
            <a:r>
              <a:rPr lang="en-US" dirty="0" smtClean="0">
                <a:hlinkClick r:id="rId2"/>
              </a:rPr>
              <a:t> bromide improves frequency of abdominal pain, severity of distention and time to relapse in patients with irritable bowel syndrome.</a:t>
            </a:r>
            <a:r>
              <a:rPr lang="en-US" dirty="0" smtClean="0"/>
              <a:t> </a:t>
            </a:r>
            <a:r>
              <a:rPr lang="en-US" dirty="0" err="1" smtClean="0"/>
              <a:t>Clavé</a:t>
            </a:r>
            <a:r>
              <a:rPr lang="en-US" dirty="0" smtClean="0"/>
              <a:t> P, </a:t>
            </a:r>
            <a:r>
              <a:rPr lang="en-US" dirty="0" err="1" smtClean="0"/>
              <a:t>Acalovschi</a:t>
            </a:r>
            <a:r>
              <a:rPr lang="en-US" dirty="0" smtClean="0"/>
              <a:t> M, </a:t>
            </a:r>
            <a:r>
              <a:rPr lang="en-US" dirty="0" err="1" smtClean="0"/>
              <a:t>Triantafillidis</a:t>
            </a:r>
            <a:r>
              <a:rPr lang="en-US" dirty="0" smtClean="0"/>
              <a:t> JK, </a:t>
            </a:r>
            <a:r>
              <a:rPr lang="en-US" dirty="0" err="1" smtClean="0"/>
              <a:t>Uspensky</a:t>
            </a:r>
            <a:r>
              <a:rPr lang="en-US" dirty="0" smtClean="0"/>
              <a:t> YP, </a:t>
            </a:r>
            <a:r>
              <a:rPr lang="en-US" dirty="0" err="1" smtClean="0"/>
              <a:t>Kalayci</a:t>
            </a:r>
            <a:r>
              <a:rPr lang="en-US" dirty="0" smtClean="0"/>
              <a:t> C, </a:t>
            </a:r>
            <a:r>
              <a:rPr lang="en-US" dirty="0" err="1" smtClean="0"/>
              <a:t>Shee</a:t>
            </a:r>
            <a:r>
              <a:rPr lang="en-US" dirty="0" smtClean="0"/>
              <a:t> V, Tack J; OBIS Study Investigators. Aliment </a:t>
            </a:r>
            <a:r>
              <a:rPr lang="en-US" dirty="0" err="1" smtClean="0"/>
              <a:t>Pharmacol</a:t>
            </a:r>
            <a:r>
              <a:rPr lang="en-US" dirty="0" smtClean="0"/>
              <a:t> </a:t>
            </a:r>
            <a:r>
              <a:rPr lang="en-US" dirty="0" err="1" smtClean="0"/>
              <a:t>Ther</a:t>
            </a:r>
            <a:r>
              <a:rPr lang="en-US" dirty="0" smtClean="0"/>
              <a:t>. 2011 Aug;34(4):432-42</a:t>
            </a:r>
          </a:p>
          <a:p>
            <a:pPr>
              <a:buFont typeface="Arial" pitchFamily="34" charset="0"/>
              <a:buChar char="•"/>
            </a:pPr>
            <a:endParaRPr lang="en-US" dirty="0" smtClean="0"/>
          </a:p>
          <a:p>
            <a:pPr>
              <a:buFont typeface="Arial" pitchFamily="34" charset="0"/>
              <a:buChar char="•"/>
            </a:pPr>
            <a:r>
              <a:rPr lang="en-US" dirty="0" err="1" smtClean="0">
                <a:hlinkClick r:id="rId3"/>
              </a:rPr>
              <a:t>Pistacia</a:t>
            </a:r>
            <a:r>
              <a:rPr lang="en-US" dirty="0" smtClean="0">
                <a:hlinkClick r:id="rId3"/>
              </a:rPr>
              <a:t> </a:t>
            </a:r>
            <a:r>
              <a:rPr lang="en-US" dirty="0" err="1" smtClean="0">
                <a:hlinkClick r:id="rId3"/>
              </a:rPr>
              <a:t>lentiscus</a:t>
            </a:r>
            <a:r>
              <a:rPr lang="en-US" dirty="0" smtClean="0">
                <a:hlinkClick r:id="rId3"/>
              </a:rPr>
              <a:t> resin regulates intestinal damage and inflammation in </a:t>
            </a:r>
            <a:r>
              <a:rPr lang="en-US" dirty="0" err="1" smtClean="0">
                <a:hlinkClick r:id="rId3"/>
              </a:rPr>
              <a:t>trinitrobenzene</a:t>
            </a:r>
            <a:r>
              <a:rPr lang="en-US" dirty="0" smtClean="0">
                <a:hlinkClick r:id="rId3"/>
              </a:rPr>
              <a:t> </a:t>
            </a:r>
            <a:r>
              <a:rPr lang="en-US" dirty="0" err="1" smtClean="0">
                <a:hlinkClick r:id="rId3"/>
              </a:rPr>
              <a:t>sulfonic</a:t>
            </a:r>
            <a:r>
              <a:rPr lang="en-US" dirty="0" smtClean="0">
                <a:hlinkClick r:id="rId3"/>
              </a:rPr>
              <a:t> acid-induced colitis.</a:t>
            </a:r>
            <a:r>
              <a:rPr lang="en-US" dirty="0" smtClean="0"/>
              <a:t> </a:t>
            </a:r>
            <a:r>
              <a:rPr lang="en-US" dirty="0" err="1" smtClean="0"/>
              <a:t>Gioxari</a:t>
            </a:r>
            <a:r>
              <a:rPr lang="en-US" dirty="0" smtClean="0"/>
              <a:t> A, </a:t>
            </a:r>
            <a:r>
              <a:rPr lang="en-US" dirty="0" err="1" smtClean="0"/>
              <a:t>Kaliora</a:t>
            </a:r>
            <a:r>
              <a:rPr lang="en-US" dirty="0" smtClean="0"/>
              <a:t> AC, </a:t>
            </a:r>
            <a:r>
              <a:rPr lang="en-US" dirty="0" err="1" smtClean="0"/>
              <a:t>Papalois</a:t>
            </a:r>
            <a:r>
              <a:rPr lang="en-US" dirty="0" smtClean="0"/>
              <a:t> A, </a:t>
            </a:r>
            <a:r>
              <a:rPr lang="en-US" dirty="0" err="1" smtClean="0"/>
              <a:t>Agrogiannis</a:t>
            </a:r>
            <a:r>
              <a:rPr lang="en-US" dirty="0" smtClean="0"/>
              <a:t> G, </a:t>
            </a:r>
            <a:r>
              <a:rPr lang="en-US" dirty="0" err="1" smtClean="0"/>
              <a:t>Triantafillidis</a:t>
            </a:r>
            <a:r>
              <a:rPr lang="en-US" dirty="0" smtClean="0"/>
              <a:t> JK, </a:t>
            </a:r>
            <a:r>
              <a:rPr lang="en-US" dirty="0" err="1" smtClean="0"/>
              <a:t>Andrikopoulos</a:t>
            </a:r>
            <a:r>
              <a:rPr lang="en-US" dirty="0" smtClean="0"/>
              <a:t> NK. J Med Food. 2011 Nov;14(11):1403-11. </a:t>
            </a:r>
          </a:p>
          <a:p>
            <a:pPr>
              <a:buFont typeface="Arial" pitchFamily="34" charset="0"/>
              <a:buChar char="•"/>
            </a:pPr>
            <a:endParaRPr lang="en-US" dirty="0" smtClean="0">
              <a:hlinkClick r:id="rId4"/>
            </a:endParaRPr>
          </a:p>
          <a:p>
            <a:pPr>
              <a:buFont typeface="Arial" pitchFamily="34" charset="0"/>
              <a:buChar char="•"/>
            </a:pPr>
            <a:r>
              <a:rPr lang="en-US" dirty="0" smtClean="0">
                <a:hlinkClick r:id="rId4"/>
              </a:rPr>
              <a:t>Current and emerging drugs for the treatment of inflammatory bowel disease.</a:t>
            </a:r>
            <a:r>
              <a:rPr lang="en-US" dirty="0" smtClean="0"/>
              <a:t> </a:t>
            </a:r>
            <a:r>
              <a:rPr lang="en-US" dirty="0" err="1" smtClean="0"/>
              <a:t>Triantafillidis</a:t>
            </a:r>
            <a:r>
              <a:rPr lang="en-US" dirty="0" smtClean="0"/>
              <a:t> JK, </a:t>
            </a:r>
            <a:r>
              <a:rPr lang="en-US" dirty="0" err="1" smtClean="0"/>
              <a:t>Merikas</a:t>
            </a:r>
            <a:r>
              <a:rPr lang="en-US" dirty="0" smtClean="0"/>
              <a:t> E, </a:t>
            </a:r>
            <a:r>
              <a:rPr lang="en-US" dirty="0" err="1" smtClean="0"/>
              <a:t>Georgopoulos</a:t>
            </a:r>
            <a:r>
              <a:rPr lang="en-US" dirty="0" smtClean="0"/>
              <a:t> F. Drug Des </a:t>
            </a:r>
            <a:r>
              <a:rPr lang="en-US" dirty="0" err="1" smtClean="0"/>
              <a:t>Devel</a:t>
            </a:r>
            <a:r>
              <a:rPr lang="en-US" dirty="0" smtClean="0"/>
              <a:t> </a:t>
            </a:r>
            <a:r>
              <a:rPr lang="en-US" dirty="0" err="1" smtClean="0"/>
              <a:t>Ther</a:t>
            </a:r>
            <a:r>
              <a:rPr lang="en-US" dirty="0" smtClean="0"/>
              <a:t>. 2011 Apr 6;5:185-210. </a:t>
            </a:r>
          </a:p>
          <a:p>
            <a:pPr>
              <a:buFont typeface="Arial" pitchFamily="34" charset="0"/>
              <a:buChar char="•"/>
            </a:pPr>
            <a:endParaRPr lang="en-US" dirty="0" smtClean="0"/>
          </a:p>
          <a:p>
            <a:pPr>
              <a:buFont typeface="Arial" pitchFamily="34" charset="0"/>
              <a:buChar char="•"/>
            </a:pPr>
            <a:r>
              <a:rPr lang="en-US" dirty="0" smtClean="0">
                <a:hlinkClick r:id="rId5"/>
              </a:rPr>
              <a:t>Impact of beta-</a:t>
            </a:r>
            <a:r>
              <a:rPr lang="en-US" dirty="0" err="1" smtClean="0">
                <a:hlinkClick r:id="rId5"/>
              </a:rPr>
              <a:t>glucan</a:t>
            </a:r>
            <a:r>
              <a:rPr lang="en-US" dirty="0" smtClean="0">
                <a:hlinkClick r:id="rId5"/>
              </a:rPr>
              <a:t> on the </a:t>
            </a:r>
            <a:r>
              <a:rPr lang="en-US" dirty="0" err="1" smtClean="0">
                <a:hlinkClick r:id="rId5"/>
              </a:rPr>
              <a:t>faecal</a:t>
            </a:r>
            <a:r>
              <a:rPr lang="en-US" dirty="0" smtClean="0">
                <a:hlinkClick r:id="rId5"/>
              </a:rPr>
              <a:t> </a:t>
            </a:r>
            <a:r>
              <a:rPr lang="en-US" dirty="0" err="1" smtClean="0">
                <a:hlinkClick r:id="rId5"/>
              </a:rPr>
              <a:t>microbiota</a:t>
            </a:r>
            <a:r>
              <a:rPr lang="en-US" dirty="0" smtClean="0">
                <a:hlinkClick r:id="rId5"/>
              </a:rPr>
              <a:t> of </a:t>
            </a:r>
            <a:r>
              <a:rPr lang="en-US" dirty="0" err="1" smtClean="0">
                <a:hlinkClick r:id="rId5"/>
              </a:rPr>
              <a:t>polypectomized</a:t>
            </a:r>
            <a:r>
              <a:rPr lang="en-US" dirty="0" smtClean="0">
                <a:hlinkClick r:id="rId5"/>
              </a:rPr>
              <a:t> patients: a pilot study.</a:t>
            </a:r>
            <a:r>
              <a:rPr lang="en-US" dirty="0" smtClean="0"/>
              <a:t> </a:t>
            </a:r>
            <a:r>
              <a:rPr lang="en-US" dirty="0" err="1" smtClean="0"/>
              <a:t>Turunen</a:t>
            </a:r>
            <a:r>
              <a:rPr lang="en-US" dirty="0" smtClean="0"/>
              <a:t> K, </a:t>
            </a:r>
            <a:r>
              <a:rPr lang="en-US" dirty="0" err="1" smtClean="0"/>
              <a:t>Tsouvelakidou</a:t>
            </a:r>
            <a:r>
              <a:rPr lang="en-US" dirty="0" smtClean="0"/>
              <a:t> E, </a:t>
            </a:r>
            <a:r>
              <a:rPr lang="en-US" dirty="0" err="1" smtClean="0"/>
              <a:t>Nomikos</a:t>
            </a:r>
            <a:r>
              <a:rPr lang="en-US" dirty="0" smtClean="0"/>
              <a:t> T, </a:t>
            </a:r>
            <a:r>
              <a:rPr lang="en-US" dirty="0" err="1" smtClean="0"/>
              <a:t>Mountzouris</a:t>
            </a:r>
            <a:r>
              <a:rPr lang="en-US" dirty="0" smtClean="0"/>
              <a:t> KC, </a:t>
            </a:r>
            <a:r>
              <a:rPr lang="en-US" dirty="0" err="1" smtClean="0"/>
              <a:t>Karamanolis</a:t>
            </a:r>
            <a:r>
              <a:rPr lang="en-US" dirty="0" smtClean="0"/>
              <a:t> D, </a:t>
            </a:r>
            <a:r>
              <a:rPr lang="en-US" b="1" dirty="0" err="1" smtClean="0"/>
              <a:t>Triantafillidis</a:t>
            </a:r>
            <a:r>
              <a:rPr lang="en-US" b="1" dirty="0" smtClean="0"/>
              <a:t> J</a:t>
            </a:r>
            <a:r>
              <a:rPr lang="en-US" dirty="0" smtClean="0"/>
              <a:t>, </a:t>
            </a:r>
            <a:r>
              <a:rPr lang="en-US" dirty="0" err="1" smtClean="0"/>
              <a:t>Kyriacou</a:t>
            </a:r>
            <a:r>
              <a:rPr lang="en-US" dirty="0" smtClean="0"/>
              <a:t> A.  Anaerobe. 2011 Dec;17(6):403-6.</a:t>
            </a:r>
          </a:p>
        </p:txBody>
      </p:sp>
      <p:sp>
        <p:nvSpPr>
          <p:cNvPr id="3" name="Rectangle 2"/>
          <p:cNvSpPr/>
          <p:nvPr/>
        </p:nvSpPr>
        <p:spPr>
          <a:xfrm>
            <a:off x="457200" y="228600"/>
            <a:ext cx="8229600" cy="707886"/>
          </a:xfrm>
          <a:prstGeom prst="rect">
            <a:avLst/>
          </a:prstGeom>
        </p:spPr>
        <p:txBody>
          <a:bodyPr wrap="square">
            <a:spAutoFit/>
          </a:bodyPr>
          <a:lstStyle/>
          <a:p>
            <a:pPr algn="ctr"/>
            <a:r>
              <a:rPr lang="en-US" sz="4000" dirty="0" smtClean="0">
                <a:solidFill>
                  <a:schemeClr val="accent1">
                    <a:lumMod val="75000"/>
                  </a:schemeClr>
                </a:solidFill>
              </a:rPr>
              <a:t>Some recent publications</a:t>
            </a:r>
            <a:endParaRPr lang="el-GR" sz="4000" dirty="0">
              <a:solidFill>
                <a:schemeClr val="accent1">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895600" y="811687"/>
            <a:ext cx="3281362" cy="6046313"/>
          </a:xfrm>
          <a:prstGeom prst="rect">
            <a:avLst/>
          </a:prstGeom>
          <a:noFill/>
          <a:ln w="9525">
            <a:noFill/>
            <a:miter lim="800000"/>
            <a:headEnd/>
            <a:tailEnd/>
          </a:ln>
        </p:spPr>
      </p:pic>
      <p:grpSp>
        <p:nvGrpSpPr>
          <p:cNvPr id="3" name="Group 21"/>
          <p:cNvGrpSpPr/>
          <p:nvPr/>
        </p:nvGrpSpPr>
        <p:grpSpPr>
          <a:xfrm>
            <a:off x="0" y="188640"/>
            <a:ext cx="9143999" cy="1800200"/>
            <a:chOff x="0" y="188640"/>
            <a:chExt cx="9143999" cy="1800200"/>
          </a:xfrm>
        </p:grpSpPr>
        <p:grpSp>
          <p:nvGrpSpPr>
            <p:cNvPr id="4" name="Group 8"/>
            <p:cNvGrpSpPr/>
            <p:nvPr/>
          </p:nvGrpSpPr>
          <p:grpSpPr>
            <a:xfrm>
              <a:off x="0" y="188640"/>
              <a:ext cx="2051720" cy="1800200"/>
              <a:chOff x="0" y="188640"/>
              <a:chExt cx="2304256" cy="2097524"/>
            </a:xfrm>
          </p:grpSpPr>
          <p:pic>
            <p:nvPicPr>
              <p:cNvPr id="7" name="Picture 4" descr="OMICS Group"/>
              <p:cNvPicPr>
                <a:picLocks noChangeAspect="1" noChangeArrowheads="1"/>
              </p:cNvPicPr>
              <p:nvPr/>
            </p:nvPicPr>
            <p:blipFill>
              <a:blip r:embed="rId3" cstate="print"/>
              <a:srcRect/>
              <a:stretch>
                <a:fillRect/>
              </a:stretch>
            </p:blipFill>
            <p:spPr bwMode="auto">
              <a:xfrm>
                <a:off x="0" y="188640"/>
                <a:ext cx="1755263" cy="1772816"/>
              </a:xfrm>
              <a:prstGeom prst="rect">
                <a:avLst/>
              </a:prstGeom>
              <a:noFill/>
            </p:spPr>
          </p:pic>
          <p:sp>
            <p:nvSpPr>
              <p:cNvPr id="8" name="TextBox 7"/>
              <p:cNvSpPr txBox="1"/>
              <p:nvPr/>
            </p:nvSpPr>
            <p:spPr>
              <a:xfrm>
                <a:off x="0" y="1916832"/>
                <a:ext cx="2304256" cy="369332"/>
              </a:xfrm>
              <a:prstGeom prst="rect">
                <a:avLst/>
              </a:prstGeom>
              <a:noFill/>
            </p:spPr>
            <p:txBody>
              <a:bodyPr wrap="square" rtlCol="0">
                <a:spAutoFit/>
              </a:bodyPr>
              <a:lstStyle/>
              <a:p>
                <a:r>
                  <a:rPr lang="en-US" b="1" dirty="0" smtClean="0"/>
                  <a:t>ISSN: 2329-9126</a:t>
                </a:r>
                <a:endParaRPr lang="en-US" b="1" dirty="0"/>
              </a:p>
            </p:txBody>
          </p:sp>
        </p:grpSp>
        <p:sp>
          <p:nvSpPr>
            <p:cNvPr id="5" name="TextBox 4"/>
            <p:cNvSpPr txBox="1"/>
            <p:nvPr/>
          </p:nvSpPr>
          <p:spPr>
            <a:xfrm>
              <a:off x="1403648" y="260648"/>
              <a:ext cx="5760640" cy="415498"/>
            </a:xfrm>
            <a:prstGeom prst="rect">
              <a:avLst/>
            </a:prstGeom>
            <a:noFill/>
          </p:spPr>
          <p:txBody>
            <a:bodyPr wrap="square" rtlCol="0">
              <a:spAutoFit/>
            </a:bodyPr>
            <a:lstStyle/>
            <a:p>
              <a:r>
                <a:rPr lang="en-US" sz="2100" b="1" dirty="0" smtClean="0">
                  <a:latin typeface="+mn-lt"/>
                </a:rPr>
                <a:t>Journal of General Practice-Open Access</a:t>
              </a:r>
              <a:endParaRPr lang="en-US" sz="2100" b="1" dirty="0">
                <a:latin typeface="+mn-lt"/>
              </a:endParaRPr>
            </a:p>
          </p:txBody>
        </p:sp>
        <p:pic>
          <p:nvPicPr>
            <p:cNvPr id="6" name="Picture 2" descr="https://encrypted-tbn1.gstatic.com/images?q=tbn:ANd9GcTK_F8L-OPyM4Ya-Fv2rik1sly0mrZ1pZPj2w6PQPlwCDMMtBkQ"/>
            <p:cNvPicPr>
              <a:picLocks noChangeAspect="1" noChangeArrowheads="1"/>
            </p:cNvPicPr>
            <p:nvPr/>
          </p:nvPicPr>
          <p:blipFill>
            <a:blip r:embed="rId4" cstate="print"/>
            <a:srcRect/>
            <a:stretch>
              <a:fillRect/>
            </a:stretch>
          </p:blipFill>
          <p:spPr bwMode="auto">
            <a:xfrm>
              <a:off x="6804248" y="188640"/>
              <a:ext cx="2339751" cy="1557875"/>
            </a:xfrm>
            <a:prstGeom prst="rect">
              <a:avLst/>
            </a:prstGeom>
            <a:noFill/>
          </p:spPr>
        </p:pic>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838200" y="838200"/>
            <a:ext cx="6934200" cy="1143000"/>
          </a:xfrm>
        </p:spPr>
        <p:txBody>
          <a:bodyPr/>
          <a:lstStyle/>
          <a:p>
            <a:pPr algn="ctr"/>
            <a:r>
              <a:rPr lang="en-US" b="1" dirty="0" smtClean="0"/>
              <a:t>Digestive Disorders</a:t>
            </a:r>
          </a:p>
        </p:txBody>
      </p:sp>
      <p:sp>
        <p:nvSpPr>
          <p:cNvPr id="3" name="Content Placeholder 2"/>
          <p:cNvSpPr>
            <a:spLocks noGrp="1"/>
          </p:cNvSpPr>
          <p:nvPr>
            <p:ph sz="half" idx="1"/>
          </p:nvPr>
        </p:nvSpPr>
        <p:spPr>
          <a:xfrm>
            <a:off x="0" y="1828800"/>
            <a:ext cx="9144000" cy="4572000"/>
          </a:xfrm>
        </p:spPr>
        <p:txBody>
          <a:bodyPr>
            <a:normAutofit/>
          </a:bodyPr>
          <a:lstStyle/>
          <a:p>
            <a:pPr marL="274320" indent="-274320" fontAlgn="auto">
              <a:spcAft>
                <a:spcPts val="0"/>
              </a:spcAft>
              <a:buClr>
                <a:schemeClr val="accent3"/>
              </a:buClr>
              <a:buNone/>
              <a:defRPr/>
            </a:pPr>
            <a:r>
              <a:rPr lang="en-US" sz="2800" dirty="0" smtClean="0">
                <a:effectLst>
                  <a:outerShdw blurRad="38100" dist="38100" dir="2700000" algn="tl">
                    <a:srgbClr val="000000">
                      <a:alpha val="43137"/>
                    </a:srgbClr>
                  </a:outerShdw>
                </a:effectLst>
              </a:rPr>
              <a:t>     Digestive disorders are of the following types:</a:t>
            </a:r>
          </a:p>
          <a:p>
            <a:pPr marL="514350" indent="-514350">
              <a:buClr>
                <a:schemeClr val="accent3"/>
              </a:buClr>
              <a:buFont typeface="Wingdings" pitchFamily="2" charset="2"/>
              <a:buChar char="§"/>
              <a:defRPr/>
            </a:pPr>
            <a:r>
              <a:rPr lang="en-US" sz="2800" dirty="0" smtClean="0">
                <a:effectLst>
                  <a:outerShdw blurRad="38100" dist="38100" dir="2700000" algn="tl">
                    <a:srgbClr val="000000">
                      <a:alpha val="43137"/>
                    </a:srgbClr>
                  </a:outerShdw>
                </a:effectLst>
              </a:rPr>
              <a:t>Structural: a physical abnormality that interferes with normal function.</a:t>
            </a:r>
          </a:p>
          <a:p>
            <a:pPr marL="514350" indent="-514350">
              <a:buClr>
                <a:schemeClr val="accent3"/>
              </a:buClr>
              <a:buFont typeface="Wingdings" pitchFamily="2" charset="2"/>
              <a:buChar char="§"/>
              <a:defRPr/>
            </a:pPr>
            <a:r>
              <a:rPr lang="en-US" sz="2800" dirty="0" smtClean="0">
                <a:effectLst>
                  <a:outerShdw blurRad="38100" dist="38100" dir="2700000" algn="tl">
                    <a:srgbClr val="000000">
                      <a:alpha val="43137"/>
                    </a:srgbClr>
                  </a:outerShdw>
                </a:effectLst>
              </a:rPr>
              <a:t>Malabsorptive: problems with nutrient absorption.</a:t>
            </a:r>
          </a:p>
          <a:p>
            <a:pPr marL="514350" indent="-514350">
              <a:buClr>
                <a:schemeClr val="accent3"/>
              </a:buClr>
              <a:buFont typeface="Wingdings" pitchFamily="2" charset="2"/>
              <a:buChar char="§"/>
              <a:defRPr/>
            </a:pPr>
            <a:r>
              <a:rPr lang="en-US" sz="2800" dirty="0" smtClean="0">
                <a:effectLst>
                  <a:outerShdw blurRad="38100" dist="38100" dir="2700000" algn="tl">
                    <a:srgbClr val="000000">
                      <a:alpha val="43137"/>
                    </a:srgbClr>
                  </a:outerShdw>
                </a:effectLst>
              </a:rPr>
              <a:t>Inflammatory:  Something causes swelling and/or bleeding</a:t>
            </a:r>
            <a:r>
              <a:rPr lang="en-US" dirty="0" smtClean="0"/>
              <a:t>.</a:t>
            </a:r>
          </a:p>
          <a:p>
            <a:pPr marL="514350" indent="-514350">
              <a:buClr>
                <a:schemeClr val="accent3"/>
              </a:buClr>
              <a:buFont typeface="Wingdings" pitchFamily="2" charset="2"/>
              <a:buChar char="§"/>
              <a:defRPr/>
            </a:pPr>
            <a:r>
              <a:rPr lang="en-US" dirty="0" err="1" smtClean="0"/>
              <a:t>Neoplastic</a:t>
            </a:r>
            <a:r>
              <a:rPr lang="en-US" dirty="0" smtClean="0"/>
              <a:t> (Cancer)</a:t>
            </a:r>
            <a:endParaRPr lang="en-US" dirty="0"/>
          </a:p>
        </p:txBody>
      </p:sp>
      <p:pic>
        <p:nvPicPr>
          <p:cNvPr id="5" name="Picture 4" descr="1jpg.jpg"/>
          <p:cNvPicPr>
            <a:picLocks noChangeAspect="1"/>
          </p:cNvPicPr>
          <p:nvPr/>
        </p:nvPicPr>
        <p:blipFill>
          <a:blip r:embed="rId2" cstate="print"/>
          <a:stretch>
            <a:fillRect/>
          </a:stretch>
        </p:blipFill>
        <p:spPr>
          <a:xfrm>
            <a:off x="5791200" y="4722231"/>
            <a:ext cx="3352800" cy="2135769"/>
          </a:xfrm>
          <a:prstGeom prst="rect">
            <a:avLst/>
          </a:prstGeom>
        </p:spPr>
      </p:pic>
      <p:grpSp>
        <p:nvGrpSpPr>
          <p:cNvPr id="6" name="Group 21"/>
          <p:cNvGrpSpPr/>
          <p:nvPr/>
        </p:nvGrpSpPr>
        <p:grpSpPr>
          <a:xfrm>
            <a:off x="0" y="0"/>
            <a:ext cx="9143999" cy="1800200"/>
            <a:chOff x="0" y="188640"/>
            <a:chExt cx="9143999" cy="1800200"/>
          </a:xfrm>
        </p:grpSpPr>
        <p:grpSp>
          <p:nvGrpSpPr>
            <p:cNvPr id="7" name="Group 8"/>
            <p:cNvGrpSpPr/>
            <p:nvPr/>
          </p:nvGrpSpPr>
          <p:grpSpPr>
            <a:xfrm>
              <a:off x="0" y="188640"/>
              <a:ext cx="2051720" cy="1800200"/>
              <a:chOff x="0" y="188640"/>
              <a:chExt cx="2304256" cy="2097524"/>
            </a:xfrm>
          </p:grpSpPr>
          <p:pic>
            <p:nvPicPr>
              <p:cNvPr id="10" name="Picture 4" descr="OMICS Group"/>
              <p:cNvPicPr>
                <a:picLocks noChangeAspect="1" noChangeArrowheads="1"/>
              </p:cNvPicPr>
              <p:nvPr/>
            </p:nvPicPr>
            <p:blipFill>
              <a:blip r:embed="rId3" cstate="print"/>
              <a:srcRect/>
              <a:stretch>
                <a:fillRect/>
              </a:stretch>
            </p:blipFill>
            <p:spPr bwMode="auto">
              <a:xfrm>
                <a:off x="0" y="188640"/>
                <a:ext cx="1755263" cy="1772816"/>
              </a:xfrm>
              <a:prstGeom prst="rect">
                <a:avLst/>
              </a:prstGeom>
              <a:noFill/>
            </p:spPr>
          </p:pic>
          <p:sp>
            <p:nvSpPr>
              <p:cNvPr id="11" name="TextBox 10"/>
              <p:cNvSpPr txBox="1"/>
              <p:nvPr/>
            </p:nvSpPr>
            <p:spPr>
              <a:xfrm>
                <a:off x="0" y="1916832"/>
                <a:ext cx="2304256" cy="369332"/>
              </a:xfrm>
              <a:prstGeom prst="rect">
                <a:avLst/>
              </a:prstGeom>
              <a:noFill/>
            </p:spPr>
            <p:txBody>
              <a:bodyPr wrap="square" rtlCol="0">
                <a:spAutoFit/>
              </a:bodyPr>
              <a:lstStyle/>
              <a:p>
                <a:r>
                  <a:rPr lang="en-US" b="1" dirty="0" smtClean="0"/>
                  <a:t>ISSN: 2329-9126</a:t>
                </a:r>
                <a:endParaRPr lang="en-US" b="1" dirty="0"/>
              </a:p>
            </p:txBody>
          </p:sp>
        </p:grpSp>
        <p:sp>
          <p:nvSpPr>
            <p:cNvPr id="8" name="TextBox 7"/>
            <p:cNvSpPr txBox="1"/>
            <p:nvPr/>
          </p:nvSpPr>
          <p:spPr>
            <a:xfrm>
              <a:off x="1403648" y="260648"/>
              <a:ext cx="5760640" cy="415498"/>
            </a:xfrm>
            <a:prstGeom prst="rect">
              <a:avLst/>
            </a:prstGeom>
            <a:noFill/>
          </p:spPr>
          <p:txBody>
            <a:bodyPr wrap="square" rtlCol="0">
              <a:spAutoFit/>
            </a:bodyPr>
            <a:lstStyle/>
            <a:p>
              <a:r>
                <a:rPr lang="en-US" sz="2100" b="1" dirty="0" smtClean="0">
                  <a:latin typeface="+mn-lt"/>
                </a:rPr>
                <a:t>Journal of General Practice-Open Access</a:t>
              </a:r>
              <a:endParaRPr lang="en-US" sz="2100" b="1" dirty="0">
                <a:latin typeface="+mn-lt"/>
              </a:endParaRPr>
            </a:p>
          </p:txBody>
        </p:sp>
        <p:pic>
          <p:nvPicPr>
            <p:cNvPr id="9" name="Picture 2" descr="https://encrypted-tbn1.gstatic.com/images?q=tbn:ANd9GcTK_F8L-OPyM4Ya-Fv2rik1sly0mrZ1pZPj2w6PQPlwCDMMtBkQ"/>
            <p:cNvPicPr>
              <a:picLocks noChangeAspect="1" noChangeArrowheads="1"/>
            </p:cNvPicPr>
            <p:nvPr/>
          </p:nvPicPr>
          <p:blipFill>
            <a:blip r:embed="rId4" cstate="print"/>
            <a:srcRect/>
            <a:stretch>
              <a:fillRect/>
            </a:stretch>
          </p:blipFill>
          <p:spPr bwMode="auto">
            <a:xfrm>
              <a:off x="6804248" y="188640"/>
              <a:ext cx="2339751" cy="1557875"/>
            </a:xfrm>
            <a:prstGeom prst="rect">
              <a:avLst/>
            </a:prstGeom>
            <a:noFill/>
          </p:spPr>
        </p:pic>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381000"/>
            <a:ext cx="8229600" cy="1143000"/>
          </a:xfrm>
        </p:spPr>
        <p:txBody>
          <a:bodyPr/>
          <a:lstStyle/>
          <a:p>
            <a:pPr algn="ctr"/>
            <a:r>
              <a:rPr lang="en-US" b="1" dirty="0" smtClean="0"/>
              <a:t>Symptoms</a:t>
            </a:r>
          </a:p>
        </p:txBody>
      </p:sp>
      <p:sp>
        <p:nvSpPr>
          <p:cNvPr id="7171" name="Content Placeholder 2"/>
          <p:cNvSpPr>
            <a:spLocks noGrp="1"/>
          </p:cNvSpPr>
          <p:nvPr>
            <p:ph sz="half" idx="1"/>
          </p:nvPr>
        </p:nvSpPr>
        <p:spPr>
          <a:xfrm>
            <a:off x="-152400" y="1920875"/>
            <a:ext cx="8153400" cy="4479925"/>
          </a:xfrm>
        </p:spPr>
        <p:txBody>
          <a:bodyPr>
            <a:normAutofit lnSpcReduction="10000"/>
          </a:bodyPr>
          <a:lstStyle/>
          <a:p>
            <a:pPr>
              <a:buNone/>
            </a:pPr>
            <a:r>
              <a:rPr lang="en-US" dirty="0" smtClean="0"/>
              <a:t>    The symptoms of digestive disorders are the following:</a:t>
            </a:r>
          </a:p>
          <a:p>
            <a:pPr>
              <a:buNone/>
            </a:pPr>
            <a:endParaRPr lang="en-US" dirty="0" smtClean="0"/>
          </a:p>
          <a:p>
            <a:pPr>
              <a:buClr>
                <a:schemeClr val="accent3"/>
              </a:buClr>
              <a:buFont typeface="Wingdings" pitchFamily="2" charset="2"/>
              <a:buChar char="§"/>
            </a:pPr>
            <a:r>
              <a:rPr lang="en-US" dirty="0" smtClean="0"/>
              <a:t>Indigestion or heartburn</a:t>
            </a:r>
          </a:p>
          <a:p>
            <a:pPr>
              <a:buClr>
                <a:schemeClr val="accent3"/>
              </a:buClr>
              <a:buFont typeface="Wingdings" pitchFamily="2" charset="2"/>
              <a:buChar char="§"/>
            </a:pPr>
            <a:r>
              <a:rPr lang="en-US" dirty="0" smtClean="0"/>
              <a:t>Pain in the abdomen</a:t>
            </a:r>
          </a:p>
          <a:p>
            <a:pPr>
              <a:buClr>
                <a:schemeClr val="accent3"/>
              </a:buClr>
              <a:buFont typeface="Wingdings" pitchFamily="2" charset="2"/>
              <a:buChar char="§"/>
            </a:pPr>
            <a:r>
              <a:rPr lang="en-US" dirty="0" smtClean="0"/>
              <a:t>Nausea and vomiting</a:t>
            </a:r>
          </a:p>
          <a:p>
            <a:pPr>
              <a:buClr>
                <a:schemeClr val="accent3"/>
              </a:buClr>
              <a:buFont typeface="Wingdings" pitchFamily="2" charset="2"/>
              <a:buChar char="§"/>
            </a:pPr>
            <a:r>
              <a:rPr lang="en-US" dirty="0" smtClean="0"/>
              <a:t>Diarrhea or constipation</a:t>
            </a:r>
          </a:p>
          <a:p>
            <a:pPr>
              <a:buClr>
                <a:schemeClr val="accent3"/>
              </a:buClr>
              <a:buFont typeface="Wingdings" pitchFamily="2" charset="2"/>
              <a:buChar char="§"/>
            </a:pPr>
            <a:r>
              <a:rPr lang="en-US" dirty="0" smtClean="0"/>
              <a:t>Bloating after eating</a:t>
            </a:r>
          </a:p>
          <a:p>
            <a:pPr>
              <a:buClr>
                <a:schemeClr val="accent3"/>
              </a:buClr>
              <a:buFont typeface="Wingdings" pitchFamily="2" charset="2"/>
              <a:buChar char="§"/>
            </a:pPr>
            <a:r>
              <a:rPr lang="en-US" dirty="0" smtClean="0"/>
              <a:t>Loss of appetite</a:t>
            </a:r>
          </a:p>
          <a:p>
            <a:pPr>
              <a:buClr>
                <a:schemeClr val="accent3"/>
              </a:buClr>
              <a:buFont typeface="Wingdings" pitchFamily="2" charset="2"/>
              <a:buChar char="§"/>
            </a:pPr>
            <a:r>
              <a:rPr lang="en-US" dirty="0" smtClean="0"/>
              <a:t>Vomiting blood or blood in the stool (feces)</a:t>
            </a:r>
          </a:p>
          <a:p>
            <a:pPr>
              <a:buClr>
                <a:schemeClr val="accent3"/>
              </a:buClr>
              <a:buFont typeface="Wingdings 2" pitchFamily="18" charset="2"/>
              <a:buNone/>
            </a:pPr>
            <a:endParaRPr lang="en-US" dirty="0" smtClean="0"/>
          </a:p>
        </p:txBody>
      </p:sp>
      <p:pic>
        <p:nvPicPr>
          <p:cNvPr id="8" name="Picture 7" descr="2.jpg"/>
          <p:cNvPicPr>
            <a:picLocks noChangeAspect="1"/>
          </p:cNvPicPr>
          <p:nvPr/>
        </p:nvPicPr>
        <p:blipFill>
          <a:blip r:embed="rId2" cstate="print"/>
          <a:stretch>
            <a:fillRect/>
          </a:stretch>
        </p:blipFill>
        <p:spPr>
          <a:xfrm>
            <a:off x="5562600" y="2362200"/>
            <a:ext cx="3272481" cy="3200400"/>
          </a:xfrm>
          <a:prstGeom prst="rect">
            <a:avLst/>
          </a:prstGeom>
        </p:spPr>
      </p:pic>
      <p:grpSp>
        <p:nvGrpSpPr>
          <p:cNvPr id="5" name="Group 21"/>
          <p:cNvGrpSpPr/>
          <p:nvPr/>
        </p:nvGrpSpPr>
        <p:grpSpPr>
          <a:xfrm>
            <a:off x="0" y="188640"/>
            <a:ext cx="9143999" cy="1800200"/>
            <a:chOff x="0" y="188640"/>
            <a:chExt cx="9143999" cy="1800200"/>
          </a:xfrm>
        </p:grpSpPr>
        <p:grpSp>
          <p:nvGrpSpPr>
            <p:cNvPr id="6" name="Group 8"/>
            <p:cNvGrpSpPr/>
            <p:nvPr/>
          </p:nvGrpSpPr>
          <p:grpSpPr>
            <a:xfrm>
              <a:off x="0" y="188640"/>
              <a:ext cx="2051720" cy="1800200"/>
              <a:chOff x="0" y="188640"/>
              <a:chExt cx="2304256" cy="2097524"/>
            </a:xfrm>
          </p:grpSpPr>
          <p:pic>
            <p:nvPicPr>
              <p:cNvPr id="10" name="Picture 4" descr="OMICS Group"/>
              <p:cNvPicPr>
                <a:picLocks noChangeAspect="1" noChangeArrowheads="1"/>
              </p:cNvPicPr>
              <p:nvPr/>
            </p:nvPicPr>
            <p:blipFill>
              <a:blip r:embed="rId3" cstate="print"/>
              <a:srcRect/>
              <a:stretch>
                <a:fillRect/>
              </a:stretch>
            </p:blipFill>
            <p:spPr bwMode="auto">
              <a:xfrm>
                <a:off x="0" y="188640"/>
                <a:ext cx="1755263" cy="1772816"/>
              </a:xfrm>
              <a:prstGeom prst="rect">
                <a:avLst/>
              </a:prstGeom>
              <a:noFill/>
            </p:spPr>
          </p:pic>
          <p:sp>
            <p:nvSpPr>
              <p:cNvPr id="11" name="TextBox 10"/>
              <p:cNvSpPr txBox="1"/>
              <p:nvPr/>
            </p:nvSpPr>
            <p:spPr>
              <a:xfrm>
                <a:off x="0" y="1916832"/>
                <a:ext cx="2304256" cy="369332"/>
              </a:xfrm>
              <a:prstGeom prst="rect">
                <a:avLst/>
              </a:prstGeom>
              <a:noFill/>
            </p:spPr>
            <p:txBody>
              <a:bodyPr wrap="square" rtlCol="0">
                <a:spAutoFit/>
              </a:bodyPr>
              <a:lstStyle/>
              <a:p>
                <a:r>
                  <a:rPr lang="en-US" b="1" dirty="0" smtClean="0"/>
                  <a:t>ISSN: 2329-9126</a:t>
                </a:r>
                <a:endParaRPr lang="en-US" b="1" dirty="0"/>
              </a:p>
            </p:txBody>
          </p:sp>
        </p:grpSp>
        <p:sp>
          <p:nvSpPr>
            <p:cNvPr id="7" name="TextBox 6"/>
            <p:cNvSpPr txBox="1"/>
            <p:nvPr/>
          </p:nvSpPr>
          <p:spPr>
            <a:xfrm>
              <a:off x="1403648" y="260648"/>
              <a:ext cx="5760640" cy="415498"/>
            </a:xfrm>
            <a:prstGeom prst="rect">
              <a:avLst/>
            </a:prstGeom>
            <a:noFill/>
          </p:spPr>
          <p:txBody>
            <a:bodyPr wrap="square" rtlCol="0">
              <a:spAutoFit/>
            </a:bodyPr>
            <a:lstStyle/>
            <a:p>
              <a:r>
                <a:rPr lang="en-US" sz="2100" b="1" dirty="0" smtClean="0">
                  <a:latin typeface="+mn-lt"/>
                </a:rPr>
                <a:t>Journal of General Practice-Open Access</a:t>
              </a:r>
              <a:endParaRPr lang="en-US" sz="2100" b="1" dirty="0">
                <a:latin typeface="+mn-lt"/>
              </a:endParaRPr>
            </a:p>
          </p:txBody>
        </p:sp>
        <p:pic>
          <p:nvPicPr>
            <p:cNvPr id="9" name="Picture 2" descr="https://encrypted-tbn1.gstatic.com/images?q=tbn:ANd9GcTK_F8L-OPyM4Ya-Fv2rik1sly0mrZ1pZPj2w6PQPlwCDMMtBkQ"/>
            <p:cNvPicPr>
              <a:picLocks noChangeAspect="1" noChangeArrowheads="1"/>
            </p:cNvPicPr>
            <p:nvPr/>
          </p:nvPicPr>
          <p:blipFill>
            <a:blip r:embed="rId4" cstate="print"/>
            <a:srcRect/>
            <a:stretch>
              <a:fillRect/>
            </a:stretch>
          </p:blipFill>
          <p:spPr bwMode="auto">
            <a:xfrm>
              <a:off x="6804248" y="188640"/>
              <a:ext cx="2339751" cy="1557875"/>
            </a:xfrm>
            <a:prstGeom prst="rect">
              <a:avLst/>
            </a:prstGeom>
            <a:noFill/>
          </p:spPr>
        </p:pic>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914400"/>
            <a:ext cx="5791200" cy="713232"/>
          </a:xfrm>
        </p:spPr>
        <p:txBody>
          <a:bodyPr>
            <a:normAutofit/>
          </a:bodyPr>
          <a:lstStyle/>
          <a:p>
            <a:pPr algn="ctr"/>
            <a:r>
              <a:rPr lang="en-US" sz="3600" dirty="0" smtClean="0"/>
              <a:t>Digestive Diseases</a:t>
            </a:r>
            <a:endParaRPr lang="en-US" sz="3600" dirty="0"/>
          </a:p>
        </p:txBody>
      </p:sp>
      <p:sp>
        <p:nvSpPr>
          <p:cNvPr id="3" name="Content Placeholder 2"/>
          <p:cNvSpPr>
            <a:spLocks noGrp="1"/>
          </p:cNvSpPr>
          <p:nvPr>
            <p:ph sz="half" idx="1"/>
          </p:nvPr>
        </p:nvSpPr>
        <p:spPr>
          <a:xfrm>
            <a:off x="381000" y="2332037"/>
            <a:ext cx="8458200" cy="4525963"/>
          </a:xfrm>
        </p:spPr>
        <p:txBody>
          <a:bodyPr>
            <a:normAutofit lnSpcReduction="10000"/>
          </a:bodyPr>
          <a:lstStyle/>
          <a:p>
            <a:pPr>
              <a:spcBef>
                <a:spcPts val="0"/>
              </a:spcBef>
              <a:buClr>
                <a:schemeClr val="accent3"/>
              </a:buClr>
              <a:buNone/>
            </a:pPr>
            <a:r>
              <a:rPr lang="en-US" dirty="0" smtClean="0"/>
              <a:t>    Some of the diseases of digestive system are as follows:</a:t>
            </a:r>
          </a:p>
          <a:p>
            <a:pPr>
              <a:spcBef>
                <a:spcPts val="0"/>
              </a:spcBef>
              <a:buClr>
                <a:schemeClr val="accent3"/>
              </a:buClr>
              <a:buNone/>
            </a:pPr>
            <a:endParaRPr lang="en-US" dirty="0" smtClean="0"/>
          </a:p>
          <a:p>
            <a:pPr>
              <a:spcBef>
                <a:spcPts val="0"/>
              </a:spcBef>
              <a:buClr>
                <a:schemeClr val="accent3"/>
              </a:buClr>
              <a:buFont typeface="Wingdings" pitchFamily="2" charset="2"/>
              <a:buChar char="§"/>
            </a:pPr>
            <a:r>
              <a:rPr lang="en-US" dirty="0" smtClean="0"/>
              <a:t>Tooth Decay</a:t>
            </a:r>
          </a:p>
          <a:p>
            <a:pPr>
              <a:buClr>
                <a:schemeClr val="accent3"/>
              </a:buClr>
              <a:buFont typeface="Wingdings" pitchFamily="2" charset="2"/>
              <a:buChar char="§"/>
            </a:pPr>
            <a:r>
              <a:rPr lang="en-US" dirty="0" smtClean="0"/>
              <a:t>Cold Sores</a:t>
            </a:r>
          </a:p>
          <a:p>
            <a:pPr>
              <a:buClr>
                <a:schemeClr val="accent3"/>
              </a:buClr>
              <a:buFont typeface="Wingdings" pitchFamily="2" charset="2"/>
              <a:buChar char="§"/>
            </a:pPr>
            <a:r>
              <a:rPr lang="en-US" dirty="0" smtClean="0"/>
              <a:t>Heart Burn</a:t>
            </a:r>
          </a:p>
          <a:p>
            <a:pPr>
              <a:buClr>
                <a:schemeClr val="accent3"/>
              </a:buClr>
              <a:buFont typeface="Wingdings" pitchFamily="2" charset="2"/>
              <a:buChar char="§"/>
            </a:pPr>
            <a:r>
              <a:rPr lang="en-US" dirty="0" smtClean="0"/>
              <a:t>Gastroenteritis</a:t>
            </a:r>
          </a:p>
          <a:p>
            <a:pPr>
              <a:buClr>
                <a:schemeClr val="accent3"/>
              </a:buClr>
              <a:buFont typeface="Wingdings" pitchFamily="2" charset="2"/>
              <a:buChar char="§"/>
            </a:pPr>
            <a:r>
              <a:rPr lang="en-US" dirty="0" smtClean="0"/>
              <a:t>Appendicitis</a:t>
            </a:r>
          </a:p>
          <a:p>
            <a:pPr>
              <a:buClr>
                <a:schemeClr val="accent3"/>
              </a:buClr>
              <a:buFont typeface="Wingdings" pitchFamily="2" charset="2"/>
              <a:buChar char="§"/>
            </a:pPr>
            <a:r>
              <a:rPr lang="en-US" dirty="0" smtClean="0"/>
              <a:t>Cirrhosis</a:t>
            </a:r>
          </a:p>
          <a:p>
            <a:pPr>
              <a:buClr>
                <a:schemeClr val="accent3"/>
              </a:buClr>
              <a:buFont typeface="Wingdings" pitchFamily="2" charset="2"/>
              <a:buChar char="§"/>
            </a:pPr>
            <a:r>
              <a:rPr lang="en-US" dirty="0" smtClean="0"/>
              <a:t>Crohn’s Disease, etc.</a:t>
            </a:r>
          </a:p>
          <a:p>
            <a:pPr>
              <a:buClr>
                <a:schemeClr val="accent3"/>
              </a:buClr>
              <a:buFont typeface="Wingdings" pitchFamily="2" charset="2"/>
              <a:buChar char="§"/>
            </a:pPr>
            <a:endParaRPr lang="en-US" dirty="0"/>
          </a:p>
        </p:txBody>
      </p:sp>
      <p:grpSp>
        <p:nvGrpSpPr>
          <p:cNvPr id="4" name="Group 21"/>
          <p:cNvGrpSpPr/>
          <p:nvPr/>
        </p:nvGrpSpPr>
        <p:grpSpPr>
          <a:xfrm>
            <a:off x="0" y="188640"/>
            <a:ext cx="9143999" cy="1800200"/>
            <a:chOff x="0" y="188640"/>
            <a:chExt cx="9143999" cy="1800200"/>
          </a:xfrm>
        </p:grpSpPr>
        <p:grpSp>
          <p:nvGrpSpPr>
            <p:cNvPr id="5" name="Group 8"/>
            <p:cNvGrpSpPr/>
            <p:nvPr/>
          </p:nvGrpSpPr>
          <p:grpSpPr>
            <a:xfrm>
              <a:off x="0" y="188640"/>
              <a:ext cx="2051720" cy="1800200"/>
              <a:chOff x="0" y="188640"/>
              <a:chExt cx="2304256" cy="2097524"/>
            </a:xfrm>
          </p:grpSpPr>
          <p:pic>
            <p:nvPicPr>
              <p:cNvPr id="8" name="Picture 4" descr="OMICS Group"/>
              <p:cNvPicPr>
                <a:picLocks noChangeAspect="1" noChangeArrowheads="1"/>
              </p:cNvPicPr>
              <p:nvPr/>
            </p:nvPicPr>
            <p:blipFill>
              <a:blip r:embed="rId2" cstate="print"/>
              <a:srcRect/>
              <a:stretch>
                <a:fillRect/>
              </a:stretch>
            </p:blipFill>
            <p:spPr bwMode="auto">
              <a:xfrm>
                <a:off x="0" y="188640"/>
                <a:ext cx="1755263" cy="1772816"/>
              </a:xfrm>
              <a:prstGeom prst="rect">
                <a:avLst/>
              </a:prstGeom>
              <a:noFill/>
            </p:spPr>
          </p:pic>
          <p:sp>
            <p:nvSpPr>
              <p:cNvPr id="9" name="TextBox 8"/>
              <p:cNvSpPr txBox="1"/>
              <p:nvPr/>
            </p:nvSpPr>
            <p:spPr>
              <a:xfrm>
                <a:off x="0" y="1916832"/>
                <a:ext cx="2304256" cy="369332"/>
              </a:xfrm>
              <a:prstGeom prst="rect">
                <a:avLst/>
              </a:prstGeom>
              <a:noFill/>
            </p:spPr>
            <p:txBody>
              <a:bodyPr wrap="square" rtlCol="0">
                <a:spAutoFit/>
              </a:bodyPr>
              <a:lstStyle/>
              <a:p>
                <a:r>
                  <a:rPr lang="en-US" b="1" dirty="0" smtClean="0"/>
                  <a:t>ISSN: 2329-9126</a:t>
                </a:r>
                <a:endParaRPr lang="en-US" b="1" dirty="0"/>
              </a:p>
            </p:txBody>
          </p:sp>
        </p:grpSp>
        <p:sp>
          <p:nvSpPr>
            <p:cNvPr id="6" name="TextBox 5"/>
            <p:cNvSpPr txBox="1"/>
            <p:nvPr/>
          </p:nvSpPr>
          <p:spPr>
            <a:xfrm>
              <a:off x="1403648" y="260648"/>
              <a:ext cx="5760640" cy="415498"/>
            </a:xfrm>
            <a:prstGeom prst="rect">
              <a:avLst/>
            </a:prstGeom>
            <a:noFill/>
          </p:spPr>
          <p:txBody>
            <a:bodyPr wrap="square" rtlCol="0">
              <a:spAutoFit/>
            </a:bodyPr>
            <a:lstStyle/>
            <a:p>
              <a:r>
                <a:rPr lang="en-US" sz="2100" b="1" dirty="0" smtClean="0">
                  <a:latin typeface="+mn-lt"/>
                </a:rPr>
                <a:t>Journal of General Practice-Open Access</a:t>
              </a:r>
              <a:endParaRPr lang="en-US" sz="2100" b="1" dirty="0">
                <a:latin typeface="+mn-lt"/>
              </a:endParaRPr>
            </a:p>
          </p:txBody>
        </p:sp>
        <p:pic>
          <p:nvPicPr>
            <p:cNvPr id="7" name="Picture 2" descr="https://encrypted-tbn1.gstatic.com/images?q=tbn:ANd9GcTK_F8L-OPyM4Ya-Fv2rik1sly0mrZ1pZPj2w6PQPlwCDMMtBkQ"/>
            <p:cNvPicPr>
              <a:picLocks noChangeAspect="1" noChangeArrowheads="1"/>
            </p:cNvPicPr>
            <p:nvPr/>
          </p:nvPicPr>
          <p:blipFill>
            <a:blip r:embed="rId3" cstate="print"/>
            <a:srcRect/>
            <a:stretch>
              <a:fillRect/>
            </a:stretch>
          </p:blipFill>
          <p:spPr bwMode="auto">
            <a:xfrm>
              <a:off x="6804248" y="188640"/>
              <a:ext cx="2339751" cy="1557875"/>
            </a:xfrm>
            <a:prstGeom prst="rect">
              <a:avLst/>
            </a:prstGeom>
            <a:noFill/>
          </p:spPr>
        </p:pic>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Tooth Decay</a:t>
            </a:r>
            <a:endParaRPr lang="en-US" dirty="0"/>
          </a:p>
        </p:txBody>
      </p:sp>
      <p:sp>
        <p:nvSpPr>
          <p:cNvPr id="3" name="Content Placeholder 2"/>
          <p:cNvSpPr>
            <a:spLocks noGrp="1"/>
          </p:cNvSpPr>
          <p:nvPr>
            <p:ph sz="half" idx="1"/>
          </p:nvPr>
        </p:nvSpPr>
        <p:spPr>
          <a:xfrm>
            <a:off x="228600" y="1798637"/>
            <a:ext cx="8763000" cy="4525963"/>
          </a:xfrm>
        </p:spPr>
        <p:txBody>
          <a:bodyPr/>
          <a:lstStyle/>
          <a:p>
            <a:pPr>
              <a:buClr>
                <a:schemeClr val="accent3"/>
              </a:buClr>
              <a:buFont typeface="Wingdings" pitchFamily="2" charset="2"/>
              <a:buChar char="§"/>
            </a:pPr>
            <a:r>
              <a:rPr lang="en-US" sz="2800" dirty="0" smtClean="0"/>
              <a:t>This is an endogenous infection.</a:t>
            </a:r>
          </a:p>
          <a:p>
            <a:pPr>
              <a:buClr>
                <a:schemeClr val="accent3"/>
              </a:buClr>
              <a:buFont typeface="Wingdings" pitchFamily="2" charset="2"/>
              <a:buChar char="§"/>
            </a:pPr>
            <a:r>
              <a:rPr lang="en-US" sz="2800" dirty="0" smtClean="0"/>
              <a:t>Young are more susceptible than old.</a:t>
            </a:r>
          </a:p>
          <a:p>
            <a:pPr>
              <a:buClr>
                <a:schemeClr val="accent3"/>
              </a:buClr>
              <a:buFont typeface="Wingdings" pitchFamily="2" charset="2"/>
              <a:buChar char="§"/>
            </a:pPr>
            <a:r>
              <a:rPr lang="en-US" sz="2800" dirty="0" smtClean="0"/>
              <a:t>Occurs due to </a:t>
            </a:r>
            <a:r>
              <a:rPr lang="en-US" sz="2800" i="1" dirty="0" smtClean="0"/>
              <a:t>Streptococcus mutans</a:t>
            </a:r>
            <a:r>
              <a:rPr lang="en-US" sz="2800" dirty="0" smtClean="0"/>
              <a:t> and sucrose</a:t>
            </a:r>
            <a:endParaRPr lang="en-US" dirty="0"/>
          </a:p>
        </p:txBody>
      </p:sp>
      <p:pic>
        <p:nvPicPr>
          <p:cNvPr id="5" name="Picture 5" descr="dental caries"/>
          <p:cNvPicPr>
            <a:picLocks noGrp="1" noChangeAspect="1" noChangeArrowheads="1"/>
          </p:cNvPicPr>
          <p:nvPr>
            <p:ph/>
          </p:nvPr>
        </p:nvPicPr>
        <p:blipFill>
          <a:blip r:embed="rId2" cstate="print"/>
          <a:srcRect/>
          <a:stretch>
            <a:fillRect/>
          </a:stretch>
        </p:blipFill>
        <p:spPr>
          <a:xfrm>
            <a:off x="1981200" y="3581400"/>
            <a:ext cx="5410200" cy="3033497"/>
          </a:xfrm>
          <a:noFill/>
          <a:ln/>
        </p:spPr>
      </p:pic>
      <p:grpSp>
        <p:nvGrpSpPr>
          <p:cNvPr id="6" name="Group 21"/>
          <p:cNvGrpSpPr/>
          <p:nvPr/>
        </p:nvGrpSpPr>
        <p:grpSpPr>
          <a:xfrm>
            <a:off x="0" y="76200"/>
            <a:ext cx="9143999" cy="1800200"/>
            <a:chOff x="0" y="188640"/>
            <a:chExt cx="9143999" cy="1800200"/>
          </a:xfrm>
        </p:grpSpPr>
        <p:grpSp>
          <p:nvGrpSpPr>
            <p:cNvPr id="7" name="Group 8"/>
            <p:cNvGrpSpPr/>
            <p:nvPr/>
          </p:nvGrpSpPr>
          <p:grpSpPr>
            <a:xfrm>
              <a:off x="0" y="188640"/>
              <a:ext cx="2051720" cy="1800200"/>
              <a:chOff x="0" y="188640"/>
              <a:chExt cx="2304256" cy="2097524"/>
            </a:xfrm>
          </p:grpSpPr>
          <p:pic>
            <p:nvPicPr>
              <p:cNvPr id="10" name="Picture 4" descr="OMICS Group"/>
              <p:cNvPicPr>
                <a:picLocks noChangeAspect="1" noChangeArrowheads="1"/>
              </p:cNvPicPr>
              <p:nvPr/>
            </p:nvPicPr>
            <p:blipFill>
              <a:blip r:embed="rId3" cstate="print"/>
              <a:srcRect/>
              <a:stretch>
                <a:fillRect/>
              </a:stretch>
            </p:blipFill>
            <p:spPr bwMode="auto">
              <a:xfrm>
                <a:off x="0" y="188640"/>
                <a:ext cx="1755263" cy="1772816"/>
              </a:xfrm>
              <a:prstGeom prst="rect">
                <a:avLst/>
              </a:prstGeom>
              <a:noFill/>
            </p:spPr>
          </p:pic>
          <p:sp>
            <p:nvSpPr>
              <p:cNvPr id="11" name="TextBox 10"/>
              <p:cNvSpPr txBox="1"/>
              <p:nvPr/>
            </p:nvSpPr>
            <p:spPr>
              <a:xfrm>
                <a:off x="0" y="1916832"/>
                <a:ext cx="2304256" cy="369332"/>
              </a:xfrm>
              <a:prstGeom prst="rect">
                <a:avLst/>
              </a:prstGeom>
              <a:noFill/>
            </p:spPr>
            <p:txBody>
              <a:bodyPr wrap="square" rtlCol="0">
                <a:spAutoFit/>
              </a:bodyPr>
              <a:lstStyle/>
              <a:p>
                <a:r>
                  <a:rPr lang="en-US" b="1" dirty="0" smtClean="0"/>
                  <a:t>ISSN: 2329-9126</a:t>
                </a:r>
                <a:endParaRPr lang="en-US" b="1" dirty="0"/>
              </a:p>
            </p:txBody>
          </p:sp>
        </p:grpSp>
        <p:sp>
          <p:nvSpPr>
            <p:cNvPr id="8" name="TextBox 7"/>
            <p:cNvSpPr txBox="1"/>
            <p:nvPr/>
          </p:nvSpPr>
          <p:spPr>
            <a:xfrm>
              <a:off x="1403648" y="260648"/>
              <a:ext cx="5760640" cy="415498"/>
            </a:xfrm>
            <a:prstGeom prst="rect">
              <a:avLst/>
            </a:prstGeom>
            <a:noFill/>
          </p:spPr>
          <p:txBody>
            <a:bodyPr wrap="square" rtlCol="0">
              <a:spAutoFit/>
            </a:bodyPr>
            <a:lstStyle/>
            <a:p>
              <a:r>
                <a:rPr lang="en-US" sz="2100" b="1" dirty="0" smtClean="0">
                  <a:latin typeface="+mn-lt"/>
                </a:rPr>
                <a:t>Journal of General Practice-Open Access</a:t>
              </a:r>
              <a:endParaRPr lang="en-US" sz="2100" b="1" dirty="0">
                <a:latin typeface="+mn-lt"/>
              </a:endParaRPr>
            </a:p>
          </p:txBody>
        </p:sp>
        <p:pic>
          <p:nvPicPr>
            <p:cNvPr id="9" name="Picture 2" descr="https://encrypted-tbn1.gstatic.com/images?q=tbn:ANd9GcTK_F8L-OPyM4Ya-Fv2rik1sly0mrZ1pZPj2w6PQPlwCDMMtBkQ"/>
            <p:cNvPicPr>
              <a:picLocks noChangeAspect="1" noChangeArrowheads="1"/>
            </p:cNvPicPr>
            <p:nvPr/>
          </p:nvPicPr>
          <p:blipFill>
            <a:blip r:embed="rId4" cstate="print"/>
            <a:srcRect/>
            <a:stretch>
              <a:fillRect/>
            </a:stretch>
          </p:blipFill>
          <p:spPr bwMode="auto">
            <a:xfrm>
              <a:off x="6804248" y="188640"/>
              <a:ext cx="2339751" cy="1557875"/>
            </a:xfrm>
            <a:prstGeom prst="rect">
              <a:avLst/>
            </a:prstGeom>
            <a:noFill/>
          </p:spPr>
        </p:pic>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Cold sores</a:t>
            </a:r>
            <a:endParaRPr lang="en-US" dirty="0"/>
          </a:p>
        </p:txBody>
      </p:sp>
      <p:sp>
        <p:nvSpPr>
          <p:cNvPr id="3" name="Content Placeholder 2"/>
          <p:cNvSpPr>
            <a:spLocks noGrp="1"/>
          </p:cNvSpPr>
          <p:nvPr>
            <p:ph sz="half" idx="1"/>
          </p:nvPr>
        </p:nvSpPr>
        <p:spPr>
          <a:xfrm>
            <a:off x="457200" y="1951037"/>
            <a:ext cx="8458200" cy="4525963"/>
          </a:xfrm>
        </p:spPr>
        <p:txBody>
          <a:bodyPr>
            <a:normAutofit/>
          </a:bodyPr>
          <a:lstStyle/>
          <a:p>
            <a:pPr>
              <a:buClr>
                <a:schemeClr val="accent3"/>
              </a:buClr>
              <a:buFont typeface="Wingdings" pitchFamily="2" charset="2"/>
              <a:buChar char="§"/>
            </a:pPr>
            <a:r>
              <a:rPr lang="en-US" dirty="0" smtClean="0"/>
              <a:t>It is caused by herpes simplex virus Type I Virus.</a:t>
            </a:r>
          </a:p>
          <a:p>
            <a:pPr>
              <a:buClr>
                <a:schemeClr val="accent3"/>
              </a:buClr>
              <a:buFont typeface="Wingdings" pitchFamily="2" charset="2"/>
              <a:buChar char="§"/>
            </a:pPr>
            <a:r>
              <a:rPr lang="en-US" dirty="0" smtClean="0"/>
              <a:t>It is easily transmitted by close physical contact with saliva or the lesions</a:t>
            </a:r>
          </a:p>
          <a:p>
            <a:pPr>
              <a:buClr>
                <a:schemeClr val="accent3"/>
              </a:buClr>
              <a:buFont typeface="Wingdings" pitchFamily="2" charset="2"/>
              <a:buChar char="§"/>
            </a:pPr>
            <a:r>
              <a:rPr lang="en-US" dirty="0" smtClean="0"/>
              <a:t>HSV-1 can infect almost any body tissue</a:t>
            </a:r>
            <a:endParaRPr lang="en-US" dirty="0"/>
          </a:p>
        </p:txBody>
      </p:sp>
      <p:pic>
        <p:nvPicPr>
          <p:cNvPr id="5" name="Picture 4" descr="3.jpg"/>
          <p:cNvPicPr>
            <a:picLocks noChangeAspect="1"/>
          </p:cNvPicPr>
          <p:nvPr/>
        </p:nvPicPr>
        <p:blipFill>
          <a:blip r:embed="rId2" cstate="print"/>
          <a:stretch>
            <a:fillRect/>
          </a:stretch>
        </p:blipFill>
        <p:spPr>
          <a:xfrm>
            <a:off x="2590800" y="3886200"/>
            <a:ext cx="4290834" cy="2971800"/>
          </a:xfrm>
          <a:prstGeom prst="rect">
            <a:avLst/>
          </a:prstGeom>
        </p:spPr>
      </p:pic>
      <p:grpSp>
        <p:nvGrpSpPr>
          <p:cNvPr id="6" name="Group 21"/>
          <p:cNvGrpSpPr/>
          <p:nvPr/>
        </p:nvGrpSpPr>
        <p:grpSpPr>
          <a:xfrm>
            <a:off x="0" y="188640"/>
            <a:ext cx="9143999" cy="1800200"/>
            <a:chOff x="0" y="188640"/>
            <a:chExt cx="9143999" cy="1800200"/>
          </a:xfrm>
        </p:grpSpPr>
        <p:grpSp>
          <p:nvGrpSpPr>
            <p:cNvPr id="7" name="Group 8"/>
            <p:cNvGrpSpPr/>
            <p:nvPr/>
          </p:nvGrpSpPr>
          <p:grpSpPr>
            <a:xfrm>
              <a:off x="0" y="188640"/>
              <a:ext cx="2051720" cy="1800200"/>
              <a:chOff x="0" y="188640"/>
              <a:chExt cx="2304256" cy="2097524"/>
            </a:xfrm>
          </p:grpSpPr>
          <p:pic>
            <p:nvPicPr>
              <p:cNvPr id="10" name="Picture 4" descr="OMICS Group"/>
              <p:cNvPicPr>
                <a:picLocks noChangeAspect="1" noChangeArrowheads="1"/>
              </p:cNvPicPr>
              <p:nvPr/>
            </p:nvPicPr>
            <p:blipFill>
              <a:blip r:embed="rId3" cstate="print"/>
              <a:srcRect/>
              <a:stretch>
                <a:fillRect/>
              </a:stretch>
            </p:blipFill>
            <p:spPr bwMode="auto">
              <a:xfrm>
                <a:off x="0" y="188640"/>
                <a:ext cx="1755263" cy="1772816"/>
              </a:xfrm>
              <a:prstGeom prst="rect">
                <a:avLst/>
              </a:prstGeom>
              <a:noFill/>
            </p:spPr>
          </p:pic>
          <p:sp>
            <p:nvSpPr>
              <p:cNvPr id="11" name="TextBox 10"/>
              <p:cNvSpPr txBox="1"/>
              <p:nvPr/>
            </p:nvSpPr>
            <p:spPr>
              <a:xfrm>
                <a:off x="0" y="1916832"/>
                <a:ext cx="2304256" cy="369332"/>
              </a:xfrm>
              <a:prstGeom prst="rect">
                <a:avLst/>
              </a:prstGeom>
              <a:noFill/>
            </p:spPr>
            <p:txBody>
              <a:bodyPr wrap="square" rtlCol="0">
                <a:spAutoFit/>
              </a:bodyPr>
              <a:lstStyle/>
              <a:p>
                <a:r>
                  <a:rPr lang="en-US" b="1" dirty="0" smtClean="0"/>
                  <a:t>ISSN: 2329-9126</a:t>
                </a:r>
                <a:endParaRPr lang="en-US" b="1" dirty="0"/>
              </a:p>
            </p:txBody>
          </p:sp>
        </p:grpSp>
        <p:sp>
          <p:nvSpPr>
            <p:cNvPr id="8" name="TextBox 7"/>
            <p:cNvSpPr txBox="1"/>
            <p:nvPr/>
          </p:nvSpPr>
          <p:spPr>
            <a:xfrm>
              <a:off x="1403648" y="260648"/>
              <a:ext cx="5760640" cy="415498"/>
            </a:xfrm>
            <a:prstGeom prst="rect">
              <a:avLst/>
            </a:prstGeom>
            <a:noFill/>
          </p:spPr>
          <p:txBody>
            <a:bodyPr wrap="square" rtlCol="0">
              <a:spAutoFit/>
            </a:bodyPr>
            <a:lstStyle/>
            <a:p>
              <a:r>
                <a:rPr lang="en-US" sz="2100" b="1" dirty="0" smtClean="0">
                  <a:latin typeface="+mn-lt"/>
                </a:rPr>
                <a:t>Journal of General Practice-Open Access</a:t>
              </a:r>
              <a:endParaRPr lang="en-US" sz="2100" b="1" dirty="0">
                <a:latin typeface="+mn-lt"/>
              </a:endParaRPr>
            </a:p>
          </p:txBody>
        </p:sp>
        <p:pic>
          <p:nvPicPr>
            <p:cNvPr id="9" name="Picture 2" descr="https://encrypted-tbn1.gstatic.com/images?q=tbn:ANd9GcTK_F8L-OPyM4Ya-Fv2rik1sly0mrZ1pZPj2w6PQPlwCDMMtBkQ"/>
            <p:cNvPicPr>
              <a:picLocks noChangeAspect="1" noChangeArrowheads="1"/>
            </p:cNvPicPr>
            <p:nvPr/>
          </p:nvPicPr>
          <p:blipFill>
            <a:blip r:embed="rId4" cstate="print"/>
            <a:srcRect/>
            <a:stretch>
              <a:fillRect/>
            </a:stretch>
          </p:blipFill>
          <p:spPr bwMode="auto">
            <a:xfrm>
              <a:off x="6804248" y="188640"/>
              <a:ext cx="2339751" cy="1557875"/>
            </a:xfrm>
            <a:prstGeom prst="rect">
              <a:avLst/>
            </a:prstGeom>
            <a:noFill/>
          </p:spPr>
        </p:pic>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609600"/>
            <a:ext cx="4800600" cy="1056926"/>
          </a:xfrm>
        </p:spPr>
        <p:txBody>
          <a:bodyPr/>
          <a:lstStyle/>
          <a:p>
            <a:pPr algn="ctr"/>
            <a:r>
              <a:rPr lang="en-US" dirty="0" smtClean="0"/>
              <a:t>Heart Burn</a:t>
            </a:r>
            <a:endParaRPr lang="en-US" dirty="0"/>
          </a:p>
        </p:txBody>
      </p:sp>
      <p:sp>
        <p:nvSpPr>
          <p:cNvPr id="3" name="Content Placeholder 2"/>
          <p:cNvSpPr>
            <a:spLocks noGrp="1"/>
          </p:cNvSpPr>
          <p:nvPr>
            <p:ph sz="half" idx="1"/>
          </p:nvPr>
        </p:nvSpPr>
        <p:spPr>
          <a:xfrm>
            <a:off x="0" y="2133600"/>
            <a:ext cx="8991600" cy="3200400"/>
          </a:xfrm>
        </p:spPr>
        <p:txBody>
          <a:bodyPr>
            <a:normAutofit fontScale="92500" lnSpcReduction="20000"/>
          </a:bodyPr>
          <a:lstStyle/>
          <a:p>
            <a:pPr>
              <a:lnSpc>
                <a:spcPct val="80000"/>
              </a:lnSpc>
              <a:buClr>
                <a:schemeClr val="accent3"/>
              </a:buClr>
              <a:buFont typeface="Wingdings" pitchFamily="2" charset="2"/>
              <a:buChar char="§"/>
            </a:pPr>
            <a:r>
              <a:rPr lang="en-US" sz="2800" dirty="0" smtClean="0"/>
              <a:t>Acid Reflux</a:t>
            </a:r>
          </a:p>
          <a:p>
            <a:pPr>
              <a:lnSpc>
                <a:spcPct val="80000"/>
              </a:lnSpc>
              <a:buClr>
                <a:schemeClr val="accent3"/>
              </a:buClr>
              <a:buFont typeface="Wingdings" pitchFamily="2" charset="2"/>
              <a:buChar char="§"/>
            </a:pPr>
            <a:endParaRPr lang="en-US" sz="2800" dirty="0" smtClean="0"/>
          </a:p>
          <a:p>
            <a:pPr>
              <a:lnSpc>
                <a:spcPct val="80000"/>
              </a:lnSpc>
              <a:buClr>
                <a:schemeClr val="accent3"/>
              </a:buClr>
              <a:buFont typeface="Wingdings" pitchFamily="2" charset="2"/>
              <a:buChar char="§"/>
            </a:pPr>
            <a:r>
              <a:rPr lang="en-US" sz="2800" dirty="0" smtClean="0"/>
              <a:t>Symptoms- burning sensation</a:t>
            </a:r>
          </a:p>
          <a:p>
            <a:pPr>
              <a:lnSpc>
                <a:spcPct val="80000"/>
              </a:lnSpc>
              <a:buClr>
                <a:schemeClr val="accent3"/>
              </a:buClr>
              <a:buFont typeface="Wingdings" pitchFamily="2" charset="2"/>
              <a:buChar char="§"/>
            </a:pPr>
            <a:endParaRPr lang="en-US" sz="2800" dirty="0" smtClean="0"/>
          </a:p>
          <a:p>
            <a:pPr>
              <a:lnSpc>
                <a:spcPct val="80000"/>
              </a:lnSpc>
              <a:buClr>
                <a:schemeClr val="accent3"/>
              </a:buClr>
              <a:buFont typeface="Wingdings" pitchFamily="2" charset="2"/>
              <a:buChar char="§"/>
            </a:pPr>
            <a:r>
              <a:rPr lang="en-US" sz="2800" dirty="0" smtClean="0"/>
              <a:t>Remedies- avoid chocolate and peppermint, coffee, citrus, fried or fatty foods, tomato products – stop smoking- take antacids – don’t lay down 2-3 hours after eating.</a:t>
            </a:r>
          </a:p>
          <a:p>
            <a:pPr>
              <a:lnSpc>
                <a:spcPct val="80000"/>
              </a:lnSpc>
              <a:buClr>
                <a:schemeClr val="accent3"/>
              </a:buClr>
              <a:buFont typeface="Wingdings" pitchFamily="2" charset="2"/>
              <a:buChar char="§"/>
            </a:pPr>
            <a:endParaRPr lang="en-US" sz="2800" dirty="0" smtClean="0"/>
          </a:p>
          <a:p>
            <a:pPr>
              <a:lnSpc>
                <a:spcPct val="80000"/>
              </a:lnSpc>
              <a:buClr>
                <a:schemeClr val="accent3"/>
              </a:buClr>
              <a:buFont typeface="Wingdings" pitchFamily="2" charset="2"/>
              <a:buChar char="§"/>
            </a:pPr>
            <a:r>
              <a:rPr lang="en-US" sz="2800" dirty="0" smtClean="0"/>
              <a:t>When small quantities of stomach acid are regurgitated into the esophagus</a:t>
            </a:r>
            <a:endParaRPr lang="en-US" dirty="0"/>
          </a:p>
        </p:txBody>
      </p:sp>
      <p:pic>
        <p:nvPicPr>
          <p:cNvPr id="6" name="Picture 5" descr="4.jpg"/>
          <p:cNvPicPr>
            <a:picLocks noChangeAspect="1"/>
          </p:cNvPicPr>
          <p:nvPr/>
        </p:nvPicPr>
        <p:blipFill>
          <a:blip r:embed="rId2" cstate="print"/>
          <a:stretch>
            <a:fillRect/>
          </a:stretch>
        </p:blipFill>
        <p:spPr>
          <a:xfrm>
            <a:off x="7267575" y="4429125"/>
            <a:ext cx="1876425" cy="2428875"/>
          </a:xfrm>
          <a:prstGeom prst="rect">
            <a:avLst/>
          </a:prstGeom>
        </p:spPr>
      </p:pic>
      <p:grpSp>
        <p:nvGrpSpPr>
          <p:cNvPr id="5" name="Group 21"/>
          <p:cNvGrpSpPr/>
          <p:nvPr/>
        </p:nvGrpSpPr>
        <p:grpSpPr>
          <a:xfrm>
            <a:off x="0" y="188640"/>
            <a:ext cx="9143999" cy="1800200"/>
            <a:chOff x="0" y="188640"/>
            <a:chExt cx="9143999" cy="1800200"/>
          </a:xfrm>
        </p:grpSpPr>
        <p:grpSp>
          <p:nvGrpSpPr>
            <p:cNvPr id="7" name="Group 8"/>
            <p:cNvGrpSpPr/>
            <p:nvPr/>
          </p:nvGrpSpPr>
          <p:grpSpPr>
            <a:xfrm>
              <a:off x="0" y="188640"/>
              <a:ext cx="2051720" cy="1800200"/>
              <a:chOff x="0" y="188640"/>
              <a:chExt cx="2304256" cy="2097524"/>
            </a:xfrm>
          </p:grpSpPr>
          <p:pic>
            <p:nvPicPr>
              <p:cNvPr id="10" name="Picture 4" descr="OMICS Group"/>
              <p:cNvPicPr>
                <a:picLocks noChangeAspect="1" noChangeArrowheads="1"/>
              </p:cNvPicPr>
              <p:nvPr/>
            </p:nvPicPr>
            <p:blipFill>
              <a:blip r:embed="rId3" cstate="print"/>
              <a:srcRect/>
              <a:stretch>
                <a:fillRect/>
              </a:stretch>
            </p:blipFill>
            <p:spPr bwMode="auto">
              <a:xfrm>
                <a:off x="0" y="188640"/>
                <a:ext cx="1755263" cy="1772816"/>
              </a:xfrm>
              <a:prstGeom prst="rect">
                <a:avLst/>
              </a:prstGeom>
              <a:noFill/>
            </p:spPr>
          </p:pic>
          <p:sp>
            <p:nvSpPr>
              <p:cNvPr id="11" name="TextBox 10"/>
              <p:cNvSpPr txBox="1"/>
              <p:nvPr/>
            </p:nvSpPr>
            <p:spPr>
              <a:xfrm>
                <a:off x="0" y="1916832"/>
                <a:ext cx="2304256" cy="369332"/>
              </a:xfrm>
              <a:prstGeom prst="rect">
                <a:avLst/>
              </a:prstGeom>
              <a:noFill/>
            </p:spPr>
            <p:txBody>
              <a:bodyPr wrap="square" rtlCol="0">
                <a:spAutoFit/>
              </a:bodyPr>
              <a:lstStyle/>
              <a:p>
                <a:r>
                  <a:rPr lang="en-US" b="1" dirty="0" smtClean="0"/>
                  <a:t>ISSN: 2329-9126</a:t>
                </a:r>
                <a:endParaRPr lang="en-US" b="1" dirty="0"/>
              </a:p>
            </p:txBody>
          </p:sp>
        </p:grpSp>
        <p:sp>
          <p:nvSpPr>
            <p:cNvPr id="8" name="TextBox 7"/>
            <p:cNvSpPr txBox="1"/>
            <p:nvPr/>
          </p:nvSpPr>
          <p:spPr>
            <a:xfrm>
              <a:off x="1403648" y="260648"/>
              <a:ext cx="5760640" cy="415498"/>
            </a:xfrm>
            <a:prstGeom prst="rect">
              <a:avLst/>
            </a:prstGeom>
            <a:noFill/>
          </p:spPr>
          <p:txBody>
            <a:bodyPr wrap="square" rtlCol="0">
              <a:spAutoFit/>
            </a:bodyPr>
            <a:lstStyle/>
            <a:p>
              <a:r>
                <a:rPr lang="en-US" sz="2100" b="1" dirty="0" smtClean="0">
                  <a:latin typeface="+mn-lt"/>
                </a:rPr>
                <a:t>Journal of General Practice-Open Access</a:t>
              </a:r>
              <a:endParaRPr lang="en-US" sz="2100" b="1" dirty="0">
                <a:latin typeface="+mn-lt"/>
              </a:endParaRPr>
            </a:p>
          </p:txBody>
        </p:sp>
        <p:pic>
          <p:nvPicPr>
            <p:cNvPr id="9" name="Picture 2" descr="https://encrypted-tbn1.gstatic.com/images?q=tbn:ANd9GcTK_F8L-OPyM4Ya-Fv2rik1sly0mrZ1pZPj2w6PQPlwCDMMtBkQ"/>
            <p:cNvPicPr>
              <a:picLocks noChangeAspect="1" noChangeArrowheads="1"/>
            </p:cNvPicPr>
            <p:nvPr/>
          </p:nvPicPr>
          <p:blipFill>
            <a:blip r:embed="rId4" cstate="print"/>
            <a:srcRect/>
            <a:stretch>
              <a:fillRect/>
            </a:stretch>
          </p:blipFill>
          <p:spPr bwMode="auto">
            <a:xfrm>
              <a:off x="6804248" y="188640"/>
              <a:ext cx="2339751" cy="1557875"/>
            </a:xfrm>
            <a:prstGeom prst="rect">
              <a:avLst/>
            </a:prstGeom>
            <a:noFill/>
          </p:spPr>
        </p:pic>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Gastroenteritis</a:t>
            </a:r>
            <a:endParaRPr lang="en-US" dirty="0"/>
          </a:p>
        </p:txBody>
      </p:sp>
      <p:sp>
        <p:nvSpPr>
          <p:cNvPr id="3" name="Content Placeholder 2"/>
          <p:cNvSpPr>
            <a:spLocks noGrp="1"/>
          </p:cNvSpPr>
          <p:nvPr>
            <p:ph sz="half" idx="1"/>
          </p:nvPr>
        </p:nvSpPr>
        <p:spPr>
          <a:xfrm>
            <a:off x="152400" y="1874837"/>
            <a:ext cx="8763000" cy="4525963"/>
          </a:xfrm>
        </p:spPr>
        <p:txBody>
          <a:bodyPr/>
          <a:lstStyle/>
          <a:p>
            <a:pPr>
              <a:buClr>
                <a:schemeClr val="accent3"/>
              </a:buClr>
              <a:buFont typeface="Wingdings" pitchFamily="2" charset="2"/>
              <a:buChar char="§"/>
            </a:pPr>
            <a:r>
              <a:rPr lang="en-US" sz="2800" dirty="0" smtClean="0"/>
              <a:t>Inflammation of mucous membrane lining of stomach and intestine</a:t>
            </a:r>
          </a:p>
          <a:p>
            <a:pPr>
              <a:buClr>
                <a:schemeClr val="accent3"/>
              </a:buClr>
              <a:buFont typeface="Wingdings" pitchFamily="2" charset="2"/>
              <a:buChar char="§"/>
            </a:pPr>
            <a:r>
              <a:rPr lang="en-US" sz="2800" dirty="0" smtClean="0"/>
              <a:t>Common cause = Virus</a:t>
            </a:r>
          </a:p>
          <a:p>
            <a:pPr>
              <a:buClr>
                <a:schemeClr val="accent3"/>
              </a:buClr>
              <a:buFont typeface="Wingdings" pitchFamily="2" charset="2"/>
              <a:buChar char="§"/>
            </a:pPr>
            <a:r>
              <a:rPr lang="en-US" sz="2800" dirty="0" smtClean="0"/>
              <a:t>Symptoms=diarrhea and vomiting for 24-36 hours</a:t>
            </a:r>
          </a:p>
          <a:p>
            <a:pPr>
              <a:buClr>
                <a:schemeClr val="accent3"/>
              </a:buClr>
              <a:buFont typeface="Wingdings" pitchFamily="2" charset="2"/>
              <a:buChar char="§"/>
            </a:pPr>
            <a:r>
              <a:rPr lang="en-US" sz="2800" dirty="0" smtClean="0"/>
              <a:t>Complication=dehydration</a:t>
            </a:r>
          </a:p>
          <a:p>
            <a:endParaRPr lang="en-US" dirty="0"/>
          </a:p>
        </p:txBody>
      </p:sp>
      <p:pic>
        <p:nvPicPr>
          <p:cNvPr id="6" name="Picture 5" descr="5.jpg"/>
          <p:cNvPicPr>
            <a:picLocks noChangeAspect="1"/>
          </p:cNvPicPr>
          <p:nvPr/>
        </p:nvPicPr>
        <p:blipFill>
          <a:blip r:embed="rId2" cstate="print"/>
          <a:stretch>
            <a:fillRect/>
          </a:stretch>
        </p:blipFill>
        <p:spPr>
          <a:xfrm>
            <a:off x="7010400" y="3816484"/>
            <a:ext cx="2133600" cy="3041515"/>
          </a:xfrm>
          <a:prstGeom prst="rect">
            <a:avLst/>
          </a:prstGeom>
        </p:spPr>
      </p:pic>
      <p:grpSp>
        <p:nvGrpSpPr>
          <p:cNvPr id="5" name="Group 21"/>
          <p:cNvGrpSpPr/>
          <p:nvPr/>
        </p:nvGrpSpPr>
        <p:grpSpPr>
          <a:xfrm>
            <a:off x="0" y="76200"/>
            <a:ext cx="9143999" cy="1800200"/>
            <a:chOff x="0" y="188640"/>
            <a:chExt cx="9143999" cy="1800200"/>
          </a:xfrm>
        </p:grpSpPr>
        <p:grpSp>
          <p:nvGrpSpPr>
            <p:cNvPr id="7" name="Group 8"/>
            <p:cNvGrpSpPr/>
            <p:nvPr/>
          </p:nvGrpSpPr>
          <p:grpSpPr>
            <a:xfrm>
              <a:off x="0" y="188640"/>
              <a:ext cx="2051720" cy="1800200"/>
              <a:chOff x="0" y="188640"/>
              <a:chExt cx="2304256" cy="2097524"/>
            </a:xfrm>
          </p:grpSpPr>
          <p:pic>
            <p:nvPicPr>
              <p:cNvPr id="10" name="Picture 4" descr="OMICS Group"/>
              <p:cNvPicPr>
                <a:picLocks noChangeAspect="1" noChangeArrowheads="1"/>
              </p:cNvPicPr>
              <p:nvPr/>
            </p:nvPicPr>
            <p:blipFill>
              <a:blip r:embed="rId3" cstate="print"/>
              <a:srcRect/>
              <a:stretch>
                <a:fillRect/>
              </a:stretch>
            </p:blipFill>
            <p:spPr bwMode="auto">
              <a:xfrm>
                <a:off x="0" y="188640"/>
                <a:ext cx="1755263" cy="1772816"/>
              </a:xfrm>
              <a:prstGeom prst="rect">
                <a:avLst/>
              </a:prstGeom>
              <a:noFill/>
            </p:spPr>
          </p:pic>
          <p:sp>
            <p:nvSpPr>
              <p:cNvPr id="11" name="TextBox 10"/>
              <p:cNvSpPr txBox="1"/>
              <p:nvPr/>
            </p:nvSpPr>
            <p:spPr>
              <a:xfrm>
                <a:off x="0" y="1916832"/>
                <a:ext cx="2304256" cy="369332"/>
              </a:xfrm>
              <a:prstGeom prst="rect">
                <a:avLst/>
              </a:prstGeom>
              <a:noFill/>
            </p:spPr>
            <p:txBody>
              <a:bodyPr wrap="square" rtlCol="0">
                <a:spAutoFit/>
              </a:bodyPr>
              <a:lstStyle/>
              <a:p>
                <a:r>
                  <a:rPr lang="en-US" b="1" dirty="0" smtClean="0"/>
                  <a:t>ISSN: 2329-9126</a:t>
                </a:r>
                <a:endParaRPr lang="en-US" b="1" dirty="0"/>
              </a:p>
            </p:txBody>
          </p:sp>
        </p:grpSp>
        <p:sp>
          <p:nvSpPr>
            <p:cNvPr id="8" name="TextBox 7"/>
            <p:cNvSpPr txBox="1"/>
            <p:nvPr/>
          </p:nvSpPr>
          <p:spPr>
            <a:xfrm>
              <a:off x="1295400" y="341040"/>
              <a:ext cx="5760640" cy="415498"/>
            </a:xfrm>
            <a:prstGeom prst="rect">
              <a:avLst/>
            </a:prstGeom>
            <a:noFill/>
          </p:spPr>
          <p:txBody>
            <a:bodyPr wrap="square" rtlCol="0">
              <a:spAutoFit/>
            </a:bodyPr>
            <a:lstStyle/>
            <a:p>
              <a:r>
                <a:rPr lang="en-US" sz="2100" b="1" dirty="0" smtClean="0">
                  <a:latin typeface="+mn-lt"/>
                </a:rPr>
                <a:t>Journal of General Practice-Open Access</a:t>
              </a:r>
              <a:endParaRPr lang="en-US" sz="2100" b="1" dirty="0">
                <a:latin typeface="+mn-lt"/>
              </a:endParaRPr>
            </a:p>
          </p:txBody>
        </p:sp>
        <p:pic>
          <p:nvPicPr>
            <p:cNvPr id="9" name="Picture 2" descr="https://encrypted-tbn1.gstatic.com/images?q=tbn:ANd9GcTK_F8L-OPyM4Ya-Fv2rik1sly0mrZ1pZPj2w6PQPlwCDMMtBkQ"/>
            <p:cNvPicPr>
              <a:picLocks noChangeAspect="1" noChangeArrowheads="1"/>
            </p:cNvPicPr>
            <p:nvPr/>
          </p:nvPicPr>
          <p:blipFill>
            <a:blip r:embed="rId4" cstate="print"/>
            <a:srcRect/>
            <a:stretch>
              <a:fillRect/>
            </a:stretch>
          </p:blipFill>
          <p:spPr bwMode="auto">
            <a:xfrm>
              <a:off x="6804248" y="188640"/>
              <a:ext cx="2339751" cy="1557875"/>
            </a:xfrm>
            <a:prstGeom prst="rect">
              <a:avLst/>
            </a:prstGeom>
            <a:noFill/>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24274"/>
            <a:ext cx="8229600" cy="980726"/>
          </a:xfrm>
        </p:spPr>
        <p:txBody>
          <a:bodyPr/>
          <a:lstStyle/>
          <a:p>
            <a:pPr algn="ctr"/>
            <a:r>
              <a:rPr lang="en-US" dirty="0" smtClean="0"/>
              <a:t>Appendicitis</a:t>
            </a:r>
            <a:endParaRPr lang="en-US" dirty="0"/>
          </a:p>
        </p:txBody>
      </p:sp>
      <p:sp>
        <p:nvSpPr>
          <p:cNvPr id="3" name="Content Placeholder 2"/>
          <p:cNvSpPr>
            <a:spLocks noGrp="1"/>
          </p:cNvSpPr>
          <p:nvPr>
            <p:ph sz="half" idx="1"/>
          </p:nvPr>
        </p:nvSpPr>
        <p:spPr>
          <a:xfrm>
            <a:off x="0" y="2209800"/>
            <a:ext cx="9144000" cy="3276600"/>
          </a:xfrm>
        </p:spPr>
        <p:txBody>
          <a:bodyPr/>
          <a:lstStyle/>
          <a:p>
            <a:pPr>
              <a:lnSpc>
                <a:spcPct val="80000"/>
              </a:lnSpc>
              <a:buClr>
                <a:schemeClr val="accent3"/>
              </a:buClr>
              <a:buFont typeface="Wingdings" pitchFamily="2" charset="2"/>
              <a:buChar char="§"/>
            </a:pPr>
            <a:r>
              <a:rPr lang="en-US" sz="2800" dirty="0" smtClean="0"/>
              <a:t>A blind sac attached to the cecum and has no known function.</a:t>
            </a:r>
          </a:p>
          <a:p>
            <a:pPr>
              <a:lnSpc>
                <a:spcPct val="80000"/>
              </a:lnSpc>
              <a:buClr>
                <a:schemeClr val="accent3"/>
              </a:buClr>
              <a:buFont typeface="Wingdings" pitchFamily="2" charset="2"/>
              <a:buChar char="§"/>
            </a:pPr>
            <a:r>
              <a:rPr lang="en-US" sz="2800" dirty="0" smtClean="0"/>
              <a:t>When appendix becomes inflamed</a:t>
            </a:r>
          </a:p>
          <a:p>
            <a:pPr>
              <a:lnSpc>
                <a:spcPct val="80000"/>
              </a:lnSpc>
              <a:buClr>
                <a:schemeClr val="accent3"/>
              </a:buClr>
              <a:buFont typeface="Wingdings" pitchFamily="2" charset="2"/>
              <a:buChar char="§"/>
            </a:pPr>
            <a:r>
              <a:rPr lang="en-US" sz="2800" dirty="0" smtClean="0"/>
              <a:t>If it ruptures, bacteria from appendix can spread to peritoneal cavity.</a:t>
            </a:r>
          </a:p>
          <a:p>
            <a:pPr>
              <a:lnSpc>
                <a:spcPct val="80000"/>
              </a:lnSpc>
              <a:buClr>
                <a:schemeClr val="accent3"/>
              </a:buClr>
              <a:buFont typeface="Wingdings" pitchFamily="2" charset="2"/>
              <a:buChar char="§"/>
            </a:pPr>
            <a:r>
              <a:rPr lang="en-US" sz="2800" dirty="0" smtClean="0"/>
              <a:t>Symptoms- RLQ pain, rebound tenderness, fever, nausea, and vomiting</a:t>
            </a:r>
          </a:p>
          <a:p>
            <a:pPr>
              <a:lnSpc>
                <a:spcPct val="80000"/>
              </a:lnSpc>
              <a:buClr>
                <a:schemeClr val="accent3"/>
              </a:buClr>
              <a:buFont typeface="Wingdings" pitchFamily="2" charset="2"/>
              <a:buChar char="§"/>
            </a:pPr>
            <a:r>
              <a:rPr lang="en-US" sz="2800" dirty="0" smtClean="0"/>
              <a:t>RX - appendectomy</a:t>
            </a:r>
            <a:endParaRPr lang="en-US" dirty="0"/>
          </a:p>
        </p:txBody>
      </p:sp>
      <p:pic>
        <p:nvPicPr>
          <p:cNvPr id="6" name="Picture 5" descr="7.jpg"/>
          <p:cNvPicPr>
            <a:picLocks noChangeAspect="1"/>
          </p:cNvPicPr>
          <p:nvPr/>
        </p:nvPicPr>
        <p:blipFill>
          <a:blip r:embed="rId2" cstate="print"/>
          <a:stretch>
            <a:fillRect/>
          </a:stretch>
        </p:blipFill>
        <p:spPr>
          <a:xfrm>
            <a:off x="5990340" y="4495799"/>
            <a:ext cx="3153660" cy="2362201"/>
          </a:xfrm>
          <a:prstGeom prst="rect">
            <a:avLst/>
          </a:prstGeom>
        </p:spPr>
      </p:pic>
      <p:grpSp>
        <p:nvGrpSpPr>
          <p:cNvPr id="5" name="Group 21"/>
          <p:cNvGrpSpPr/>
          <p:nvPr/>
        </p:nvGrpSpPr>
        <p:grpSpPr>
          <a:xfrm>
            <a:off x="0" y="188640"/>
            <a:ext cx="9143999" cy="1800200"/>
            <a:chOff x="0" y="188640"/>
            <a:chExt cx="9143999" cy="1800200"/>
          </a:xfrm>
        </p:grpSpPr>
        <p:grpSp>
          <p:nvGrpSpPr>
            <p:cNvPr id="7" name="Group 8"/>
            <p:cNvGrpSpPr/>
            <p:nvPr/>
          </p:nvGrpSpPr>
          <p:grpSpPr>
            <a:xfrm>
              <a:off x="0" y="188640"/>
              <a:ext cx="2051720" cy="1800200"/>
              <a:chOff x="0" y="188640"/>
              <a:chExt cx="2304256" cy="2097524"/>
            </a:xfrm>
          </p:grpSpPr>
          <p:pic>
            <p:nvPicPr>
              <p:cNvPr id="10" name="Picture 4" descr="OMICS Group"/>
              <p:cNvPicPr>
                <a:picLocks noChangeAspect="1" noChangeArrowheads="1"/>
              </p:cNvPicPr>
              <p:nvPr/>
            </p:nvPicPr>
            <p:blipFill>
              <a:blip r:embed="rId3" cstate="print"/>
              <a:srcRect/>
              <a:stretch>
                <a:fillRect/>
              </a:stretch>
            </p:blipFill>
            <p:spPr bwMode="auto">
              <a:xfrm>
                <a:off x="0" y="188640"/>
                <a:ext cx="1755263" cy="1772816"/>
              </a:xfrm>
              <a:prstGeom prst="rect">
                <a:avLst/>
              </a:prstGeom>
              <a:noFill/>
            </p:spPr>
          </p:pic>
          <p:sp>
            <p:nvSpPr>
              <p:cNvPr id="11" name="TextBox 10"/>
              <p:cNvSpPr txBox="1"/>
              <p:nvPr/>
            </p:nvSpPr>
            <p:spPr>
              <a:xfrm>
                <a:off x="0" y="1916832"/>
                <a:ext cx="2304256" cy="369332"/>
              </a:xfrm>
              <a:prstGeom prst="rect">
                <a:avLst/>
              </a:prstGeom>
              <a:noFill/>
            </p:spPr>
            <p:txBody>
              <a:bodyPr wrap="square" rtlCol="0">
                <a:spAutoFit/>
              </a:bodyPr>
              <a:lstStyle/>
              <a:p>
                <a:r>
                  <a:rPr lang="en-US" b="1" dirty="0" smtClean="0"/>
                  <a:t>ISSN: 2329-9126</a:t>
                </a:r>
                <a:endParaRPr lang="en-US" b="1" dirty="0"/>
              </a:p>
            </p:txBody>
          </p:sp>
        </p:grpSp>
        <p:sp>
          <p:nvSpPr>
            <p:cNvPr id="8" name="TextBox 7"/>
            <p:cNvSpPr txBox="1"/>
            <p:nvPr/>
          </p:nvSpPr>
          <p:spPr>
            <a:xfrm>
              <a:off x="1403648" y="260648"/>
              <a:ext cx="5760640" cy="415498"/>
            </a:xfrm>
            <a:prstGeom prst="rect">
              <a:avLst/>
            </a:prstGeom>
            <a:noFill/>
          </p:spPr>
          <p:txBody>
            <a:bodyPr wrap="square" rtlCol="0">
              <a:spAutoFit/>
            </a:bodyPr>
            <a:lstStyle/>
            <a:p>
              <a:r>
                <a:rPr lang="en-US" sz="2100" b="1" dirty="0" smtClean="0">
                  <a:latin typeface="+mn-lt"/>
                </a:rPr>
                <a:t>Journal of General Practice-Open Access</a:t>
              </a:r>
              <a:endParaRPr lang="en-US" sz="2100" b="1" dirty="0">
                <a:latin typeface="+mn-lt"/>
              </a:endParaRPr>
            </a:p>
          </p:txBody>
        </p:sp>
        <p:pic>
          <p:nvPicPr>
            <p:cNvPr id="9" name="Picture 2" descr="https://encrypted-tbn1.gstatic.com/images?q=tbn:ANd9GcTK_F8L-OPyM4Ya-Fv2rik1sly0mrZ1pZPj2w6PQPlwCDMMtBkQ"/>
            <p:cNvPicPr>
              <a:picLocks noChangeAspect="1" noChangeArrowheads="1"/>
            </p:cNvPicPr>
            <p:nvPr/>
          </p:nvPicPr>
          <p:blipFill>
            <a:blip r:embed="rId4" cstate="print"/>
            <a:srcRect/>
            <a:stretch>
              <a:fillRect/>
            </a:stretch>
          </p:blipFill>
          <p:spPr bwMode="auto">
            <a:xfrm>
              <a:off x="6804248" y="188640"/>
              <a:ext cx="2339751" cy="1557875"/>
            </a:xfrm>
            <a:prstGeom prst="rect">
              <a:avLst/>
            </a:prstGeom>
            <a:noFill/>
          </p:spPr>
        </p:pic>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1874"/>
            <a:ext cx="8229600" cy="1056926"/>
          </a:xfrm>
        </p:spPr>
        <p:txBody>
          <a:bodyPr/>
          <a:lstStyle/>
          <a:p>
            <a:pPr algn="ctr"/>
            <a:r>
              <a:rPr lang="en-US" dirty="0" smtClean="0"/>
              <a:t>Cirrhosis</a:t>
            </a:r>
            <a:endParaRPr lang="en-US" dirty="0"/>
          </a:p>
        </p:txBody>
      </p:sp>
      <p:sp>
        <p:nvSpPr>
          <p:cNvPr id="3" name="Content Placeholder 2"/>
          <p:cNvSpPr>
            <a:spLocks noGrp="1"/>
          </p:cNvSpPr>
          <p:nvPr>
            <p:ph sz="half" idx="1"/>
          </p:nvPr>
        </p:nvSpPr>
        <p:spPr>
          <a:xfrm>
            <a:off x="457200" y="1905000"/>
            <a:ext cx="8382000" cy="1981200"/>
          </a:xfrm>
        </p:spPr>
        <p:txBody>
          <a:bodyPr/>
          <a:lstStyle/>
          <a:p>
            <a:pPr>
              <a:spcBef>
                <a:spcPts val="0"/>
              </a:spcBef>
              <a:buClr>
                <a:schemeClr val="accent3"/>
              </a:buClr>
              <a:buFont typeface="Wingdings" pitchFamily="2" charset="2"/>
              <a:buChar char="§"/>
            </a:pPr>
            <a:r>
              <a:rPr lang="en-US" sz="2400" dirty="0" smtClean="0"/>
              <a:t>Chronic progressive disease of the liver</a:t>
            </a:r>
          </a:p>
          <a:p>
            <a:pPr>
              <a:spcBef>
                <a:spcPts val="0"/>
              </a:spcBef>
              <a:buClr>
                <a:schemeClr val="accent3"/>
              </a:buClr>
              <a:buFont typeface="Wingdings" pitchFamily="2" charset="2"/>
              <a:buChar char="§"/>
            </a:pPr>
            <a:endParaRPr lang="en-US" sz="2400" dirty="0" smtClean="0"/>
          </a:p>
          <a:p>
            <a:pPr>
              <a:spcBef>
                <a:spcPts val="0"/>
              </a:spcBef>
              <a:buClr>
                <a:schemeClr val="accent3"/>
              </a:buClr>
              <a:buFont typeface="Wingdings" pitchFamily="2" charset="2"/>
              <a:buChar char="§"/>
            </a:pPr>
            <a:r>
              <a:rPr lang="en-US" sz="2400" dirty="0" smtClean="0"/>
              <a:t>Normal tissue replaced by fibrous connective tissue</a:t>
            </a:r>
          </a:p>
          <a:p>
            <a:pPr>
              <a:spcBef>
                <a:spcPts val="0"/>
              </a:spcBef>
              <a:buClr>
                <a:schemeClr val="accent3"/>
              </a:buClr>
              <a:buFont typeface="Wingdings" pitchFamily="2" charset="2"/>
              <a:buChar char="§"/>
            </a:pPr>
            <a:endParaRPr lang="en-US" sz="2400" dirty="0" smtClean="0"/>
          </a:p>
          <a:p>
            <a:pPr>
              <a:spcBef>
                <a:spcPts val="0"/>
              </a:spcBef>
              <a:buClr>
                <a:schemeClr val="accent3"/>
              </a:buClr>
              <a:buFont typeface="Wingdings" pitchFamily="2" charset="2"/>
              <a:buChar char="§"/>
            </a:pPr>
            <a:r>
              <a:rPr lang="en-US" sz="2400" dirty="0" smtClean="0"/>
              <a:t>75% caused by excessive alcohol consumption</a:t>
            </a:r>
            <a:endParaRPr lang="en-US" dirty="0"/>
          </a:p>
        </p:txBody>
      </p:sp>
      <p:pic>
        <p:nvPicPr>
          <p:cNvPr id="5" name="Picture 4" descr="8.jpg"/>
          <p:cNvPicPr>
            <a:picLocks noChangeAspect="1"/>
          </p:cNvPicPr>
          <p:nvPr/>
        </p:nvPicPr>
        <p:blipFill>
          <a:blip r:embed="rId2" cstate="print"/>
          <a:stretch>
            <a:fillRect/>
          </a:stretch>
        </p:blipFill>
        <p:spPr>
          <a:xfrm>
            <a:off x="2895600" y="3772322"/>
            <a:ext cx="4495800" cy="3085678"/>
          </a:xfrm>
          <a:prstGeom prst="rect">
            <a:avLst/>
          </a:prstGeom>
        </p:spPr>
      </p:pic>
      <p:grpSp>
        <p:nvGrpSpPr>
          <p:cNvPr id="6" name="Group 21"/>
          <p:cNvGrpSpPr/>
          <p:nvPr/>
        </p:nvGrpSpPr>
        <p:grpSpPr>
          <a:xfrm>
            <a:off x="0" y="0"/>
            <a:ext cx="9143999" cy="1800200"/>
            <a:chOff x="0" y="188640"/>
            <a:chExt cx="9143999" cy="1800200"/>
          </a:xfrm>
        </p:grpSpPr>
        <p:grpSp>
          <p:nvGrpSpPr>
            <p:cNvPr id="7" name="Group 8"/>
            <p:cNvGrpSpPr/>
            <p:nvPr/>
          </p:nvGrpSpPr>
          <p:grpSpPr>
            <a:xfrm>
              <a:off x="0" y="188640"/>
              <a:ext cx="2051720" cy="1800200"/>
              <a:chOff x="0" y="188640"/>
              <a:chExt cx="2304256" cy="2097524"/>
            </a:xfrm>
          </p:grpSpPr>
          <p:pic>
            <p:nvPicPr>
              <p:cNvPr id="10" name="Picture 4" descr="OMICS Group"/>
              <p:cNvPicPr>
                <a:picLocks noChangeAspect="1" noChangeArrowheads="1"/>
              </p:cNvPicPr>
              <p:nvPr/>
            </p:nvPicPr>
            <p:blipFill>
              <a:blip r:embed="rId3" cstate="print"/>
              <a:srcRect/>
              <a:stretch>
                <a:fillRect/>
              </a:stretch>
            </p:blipFill>
            <p:spPr bwMode="auto">
              <a:xfrm>
                <a:off x="0" y="188640"/>
                <a:ext cx="1755263" cy="1772816"/>
              </a:xfrm>
              <a:prstGeom prst="rect">
                <a:avLst/>
              </a:prstGeom>
              <a:noFill/>
            </p:spPr>
          </p:pic>
          <p:sp>
            <p:nvSpPr>
              <p:cNvPr id="11" name="TextBox 10"/>
              <p:cNvSpPr txBox="1"/>
              <p:nvPr/>
            </p:nvSpPr>
            <p:spPr>
              <a:xfrm>
                <a:off x="0" y="1916832"/>
                <a:ext cx="2304256" cy="369332"/>
              </a:xfrm>
              <a:prstGeom prst="rect">
                <a:avLst/>
              </a:prstGeom>
              <a:noFill/>
            </p:spPr>
            <p:txBody>
              <a:bodyPr wrap="square" rtlCol="0">
                <a:spAutoFit/>
              </a:bodyPr>
              <a:lstStyle/>
              <a:p>
                <a:r>
                  <a:rPr lang="en-US" b="1" dirty="0" smtClean="0"/>
                  <a:t>ISSN: 2329-9126</a:t>
                </a:r>
                <a:endParaRPr lang="en-US" b="1" dirty="0"/>
              </a:p>
            </p:txBody>
          </p:sp>
        </p:grpSp>
        <p:sp>
          <p:nvSpPr>
            <p:cNvPr id="8" name="TextBox 7"/>
            <p:cNvSpPr txBox="1"/>
            <p:nvPr/>
          </p:nvSpPr>
          <p:spPr>
            <a:xfrm>
              <a:off x="1403648" y="260648"/>
              <a:ext cx="5760640" cy="415498"/>
            </a:xfrm>
            <a:prstGeom prst="rect">
              <a:avLst/>
            </a:prstGeom>
            <a:noFill/>
          </p:spPr>
          <p:txBody>
            <a:bodyPr wrap="square" rtlCol="0">
              <a:spAutoFit/>
            </a:bodyPr>
            <a:lstStyle/>
            <a:p>
              <a:r>
                <a:rPr lang="en-US" sz="2100" b="1" dirty="0" smtClean="0">
                  <a:latin typeface="+mn-lt"/>
                </a:rPr>
                <a:t>Journal of General Practice-Open Access</a:t>
              </a:r>
              <a:endParaRPr lang="en-US" sz="2100" b="1" dirty="0">
                <a:latin typeface="+mn-lt"/>
              </a:endParaRPr>
            </a:p>
          </p:txBody>
        </p:sp>
        <p:pic>
          <p:nvPicPr>
            <p:cNvPr id="9" name="Picture 2" descr="https://encrypted-tbn1.gstatic.com/images?q=tbn:ANd9GcTK_F8L-OPyM4Ya-Fv2rik1sly0mrZ1pZPj2w6PQPlwCDMMtBkQ"/>
            <p:cNvPicPr>
              <a:picLocks noChangeAspect="1" noChangeArrowheads="1"/>
            </p:cNvPicPr>
            <p:nvPr/>
          </p:nvPicPr>
          <p:blipFill>
            <a:blip r:embed="rId4" cstate="print"/>
            <a:srcRect/>
            <a:stretch>
              <a:fillRect/>
            </a:stretch>
          </p:blipFill>
          <p:spPr bwMode="auto">
            <a:xfrm>
              <a:off x="6804248" y="188640"/>
              <a:ext cx="2339751" cy="1557875"/>
            </a:xfrm>
            <a:prstGeom prst="rect">
              <a:avLst/>
            </a:prstGeom>
            <a:noFill/>
          </p:spPr>
        </p:pic>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28600" y="533400"/>
            <a:ext cx="8229600" cy="1143000"/>
          </a:xfrm>
        </p:spPr>
        <p:txBody>
          <a:bodyPr/>
          <a:lstStyle/>
          <a:p>
            <a:pPr algn="ctr"/>
            <a:r>
              <a:rPr lang="en-US" dirty="0" smtClean="0"/>
              <a:t>Crohn’s Disease</a:t>
            </a:r>
          </a:p>
        </p:txBody>
      </p:sp>
      <p:sp>
        <p:nvSpPr>
          <p:cNvPr id="3" name="Content Placeholder 2"/>
          <p:cNvSpPr>
            <a:spLocks noGrp="1"/>
          </p:cNvSpPr>
          <p:nvPr>
            <p:ph sz="half" idx="1"/>
          </p:nvPr>
        </p:nvSpPr>
        <p:spPr>
          <a:xfrm>
            <a:off x="457200" y="1920875"/>
            <a:ext cx="4038600" cy="4433888"/>
          </a:xfrm>
        </p:spPr>
        <p:txBody>
          <a:bodyPr>
            <a:normAutofit fontScale="92500" lnSpcReduction="20000"/>
          </a:bodyPr>
          <a:lstStyle/>
          <a:p>
            <a:pPr marL="274320" indent="-274320" fontAlgn="auto">
              <a:spcAft>
                <a:spcPts val="0"/>
              </a:spcAft>
              <a:buClr>
                <a:schemeClr val="accent3"/>
              </a:buClr>
              <a:buFont typeface="Wingdings 2"/>
              <a:buChar char=""/>
              <a:defRPr/>
            </a:pPr>
            <a:r>
              <a:rPr lang="en-US" dirty="0" smtClean="0"/>
              <a:t>Inflammatory disorder</a:t>
            </a:r>
          </a:p>
          <a:p>
            <a:pPr marL="274320" indent="-274320" fontAlgn="auto">
              <a:spcAft>
                <a:spcPts val="0"/>
              </a:spcAft>
              <a:buClr>
                <a:schemeClr val="accent3"/>
              </a:buClr>
              <a:buFont typeface="Wingdings 2"/>
              <a:buChar char=""/>
              <a:defRPr/>
            </a:pPr>
            <a:r>
              <a:rPr lang="en-US" dirty="0" smtClean="0"/>
              <a:t>A chronic inflammation of the intestines.</a:t>
            </a:r>
          </a:p>
          <a:p>
            <a:pPr marL="274320" indent="-274320" fontAlgn="auto">
              <a:spcAft>
                <a:spcPts val="0"/>
              </a:spcAft>
              <a:buClr>
                <a:schemeClr val="accent3"/>
              </a:buClr>
              <a:buFont typeface="Wingdings 2"/>
              <a:buChar char=""/>
              <a:defRPr/>
            </a:pPr>
            <a:r>
              <a:rPr lang="en-US" dirty="0" smtClean="0"/>
              <a:t>Ulcers in the intestines.</a:t>
            </a:r>
          </a:p>
          <a:p>
            <a:pPr marL="274320" indent="-274320" fontAlgn="auto">
              <a:spcAft>
                <a:spcPts val="0"/>
              </a:spcAft>
              <a:buClr>
                <a:schemeClr val="accent3"/>
              </a:buClr>
              <a:buFont typeface="Wingdings 2"/>
              <a:buChar char=""/>
              <a:defRPr/>
            </a:pPr>
            <a:r>
              <a:rPr lang="en-US" dirty="0" smtClean="0"/>
              <a:t>Rectal bleeding, weight loss and fever.</a:t>
            </a:r>
          </a:p>
          <a:p>
            <a:pPr marL="274320" indent="-274320" fontAlgn="auto">
              <a:spcAft>
                <a:spcPts val="0"/>
              </a:spcAft>
              <a:buClr>
                <a:schemeClr val="accent3"/>
              </a:buClr>
              <a:buFont typeface="Wingdings 2"/>
              <a:buChar char=""/>
              <a:defRPr/>
            </a:pPr>
            <a:r>
              <a:rPr lang="en-US" dirty="0" smtClean="0"/>
              <a:t>It has no known cause.</a:t>
            </a:r>
          </a:p>
          <a:p>
            <a:pPr marL="274320" indent="-274320" fontAlgn="auto">
              <a:spcAft>
                <a:spcPts val="0"/>
              </a:spcAft>
              <a:buClr>
                <a:schemeClr val="accent3"/>
              </a:buClr>
              <a:buFont typeface="Wingdings 2"/>
              <a:buChar char=""/>
              <a:defRPr/>
            </a:pPr>
            <a:r>
              <a:rPr lang="en-US" dirty="0" smtClean="0"/>
              <a:t>Nuclear imaging or colonoscopy are used to diagnose it.</a:t>
            </a:r>
          </a:p>
          <a:p>
            <a:pPr marL="274320" indent="-274320" fontAlgn="auto">
              <a:spcAft>
                <a:spcPts val="0"/>
              </a:spcAft>
              <a:buClr>
                <a:schemeClr val="accent3"/>
              </a:buClr>
              <a:buFont typeface="Wingdings 2"/>
              <a:buChar char=""/>
              <a:defRPr/>
            </a:pPr>
            <a:r>
              <a:rPr lang="en-US" dirty="0" smtClean="0"/>
              <a:t>Treatment may include medication, surgery or nutritional supplements.</a:t>
            </a:r>
            <a:endParaRPr lang="en-US" dirty="0"/>
          </a:p>
        </p:txBody>
      </p:sp>
      <p:pic>
        <p:nvPicPr>
          <p:cNvPr id="11268" name="Content Placeholder 4" descr="crohn.jpg"/>
          <p:cNvPicPr>
            <a:picLocks noGrp="1" noChangeAspect="1"/>
          </p:cNvPicPr>
          <p:nvPr>
            <p:ph sz="half" idx="2"/>
          </p:nvPr>
        </p:nvPicPr>
        <p:blipFill>
          <a:blip r:embed="rId2" cstate="print"/>
          <a:srcRect/>
          <a:stretch>
            <a:fillRect/>
          </a:stretch>
        </p:blipFill>
        <p:spPr>
          <a:xfrm>
            <a:off x="4648200" y="2154238"/>
            <a:ext cx="4038600" cy="3967162"/>
          </a:xfrm>
        </p:spPr>
      </p:pic>
      <p:grpSp>
        <p:nvGrpSpPr>
          <p:cNvPr id="5" name="Group 21"/>
          <p:cNvGrpSpPr/>
          <p:nvPr/>
        </p:nvGrpSpPr>
        <p:grpSpPr>
          <a:xfrm>
            <a:off x="0" y="188640"/>
            <a:ext cx="9143999" cy="1800200"/>
            <a:chOff x="0" y="188640"/>
            <a:chExt cx="9143999" cy="1800200"/>
          </a:xfrm>
        </p:grpSpPr>
        <p:grpSp>
          <p:nvGrpSpPr>
            <p:cNvPr id="6" name="Group 8"/>
            <p:cNvGrpSpPr/>
            <p:nvPr/>
          </p:nvGrpSpPr>
          <p:grpSpPr>
            <a:xfrm>
              <a:off x="0" y="188640"/>
              <a:ext cx="2051720" cy="1800200"/>
              <a:chOff x="0" y="188640"/>
              <a:chExt cx="2304256" cy="2097524"/>
            </a:xfrm>
          </p:grpSpPr>
          <p:pic>
            <p:nvPicPr>
              <p:cNvPr id="9" name="Picture 4" descr="OMICS Group"/>
              <p:cNvPicPr>
                <a:picLocks noChangeAspect="1" noChangeArrowheads="1"/>
              </p:cNvPicPr>
              <p:nvPr/>
            </p:nvPicPr>
            <p:blipFill>
              <a:blip r:embed="rId3" cstate="print"/>
              <a:srcRect/>
              <a:stretch>
                <a:fillRect/>
              </a:stretch>
            </p:blipFill>
            <p:spPr bwMode="auto">
              <a:xfrm>
                <a:off x="0" y="188640"/>
                <a:ext cx="1755263" cy="1772816"/>
              </a:xfrm>
              <a:prstGeom prst="rect">
                <a:avLst/>
              </a:prstGeom>
              <a:noFill/>
            </p:spPr>
          </p:pic>
          <p:sp>
            <p:nvSpPr>
              <p:cNvPr id="10" name="TextBox 9"/>
              <p:cNvSpPr txBox="1"/>
              <p:nvPr/>
            </p:nvSpPr>
            <p:spPr>
              <a:xfrm>
                <a:off x="0" y="1916832"/>
                <a:ext cx="2304256" cy="369332"/>
              </a:xfrm>
              <a:prstGeom prst="rect">
                <a:avLst/>
              </a:prstGeom>
              <a:noFill/>
            </p:spPr>
            <p:txBody>
              <a:bodyPr wrap="square" rtlCol="0">
                <a:spAutoFit/>
              </a:bodyPr>
              <a:lstStyle/>
              <a:p>
                <a:r>
                  <a:rPr lang="en-US" b="1" dirty="0" smtClean="0"/>
                  <a:t>ISSN: 2329-9126</a:t>
                </a:r>
                <a:endParaRPr lang="en-US" b="1" dirty="0"/>
              </a:p>
            </p:txBody>
          </p:sp>
        </p:grpSp>
        <p:sp>
          <p:nvSpPr>
            <p:cNvPr id="7" name="TextBox 6"/>
            <p:cNvSpPr txBox="1"/>
            <p:nvPr/>
          </p:nvSpPr>
          <p:spPr>
            <a:xfrm>
              <a:off x="1403648" y="260648"/>
              <a:ext cx="5760640" cy="415498"/>
            </a:xfrm>
            <a:prstGeom prst="rect">
              <a:avLst/>
            </a:prstGeom>
            <a:noFill/>
          </p:spPr>
          <p:txBody>
            <a:bodyPr wrap="square" rtlCol="0">
              <a:spAutoFit/>
            </a:bodyPr>
            <a:lstStyle/>
            <a:p>
              <a:r>
                <a:rPr lang="en-US" sz="2100" b="1" dirty="0" smtClean="0">
                  <a:latin typeface="+mn-lt"/>
                </a:rPr>
                <a:t>Journal of General Practice-Open Access</a:t>
              </a:r>
              <a:endParaRPr lang="en-US" sz="2100" b="1" dirty="0">
                <a:latin typeface="+mn-lt"/>
              </a:endParaRPr>
            </a:p>
          </p:txBody>
        </p:sp>
        <p:pic>
          <p:nvPicPr>
            <p:cNvPr id="8" name="Picture 2" descr="https://encrypted-tbn1.gstatic.com/images?q=tbn:ANd9GcTK_F8L-OPyM4Ya-Fv2rik1sly0mrZ1pZPj2w6PQPlwCDMMtBkQ"/>
            <p:cNvPicPr>
              <a:picLocks noChangeAspect="1" noChangeArrowheads="1"/>
            </p:cNvPicPr>
            <p:nvPr/>
          </p:nvPicPr>
          <p:blipFill>
            <a:blip r:embed="rId4" cstate="print"/>
            <a:srcRect/>
            <a:stretch>
              <a:fillRect/>
            </a:stretch>
          </p:blipFill>
          <p:spPr bwMode="auto">
            <a:xfrm>
              <a:off x="6804248" y="188640"/>
              <a:ext cx="2339751" cy="1557875"/>
            </a:xfrm>
            <a:prstGeom prst="rect">
              <a:avLst/>
            </a:prstGeom>
            <a:noFill/>
          </p:spPr>
        </p:pic>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23888" y="225425"/>
            <a:ext cx="8229600" cy="1143000"/>
          </a:xfrm>
          <a:prstGeom prst="rect">
            <a:avLst/>
          </a:prstGeom>
          <a:solidFill>
            <a:schemeClr val="accent1">
              <a:lumMod val="20000"/>
              <a:lumOff val="80000"/>
            </a:schemeClr>
          </a:solidFill>
          <a:ln>
            <a:solidFill>
              <a:schemeClr val="accent1"/>
            </a:solidFill>
          </a:ln>
        </p:spPr>
        <p:style>
          <a:lnRef idx="1">
            <a:schemeClr val="accent3"/>
          </a:lnRef>
          <a:fillRef idx="2">
            <a:schemeClr val="accent3"/>
          </a:fillRef>
          <a:effectRef idx="1">
            <a:schemeClr val="accent3"/>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General Practice</a:t>
            </a:r>
            <a:endParaRPr lang="en-US" dirty="0"/>
          </a:p>
        </p:txBody>
      </p:sp>
      <p:sp>
        <p:nvSpPr>
          <p:cNvPr id="8" name="Rectangle 7"/>
          <p:cNvSpPr/>
          <p:nvPr/>
        </p:nvSpPr>
        <p:spPr>
          <a:xfrm>
            <a:off x="899592" y="1772816"/>
            <a:ext cx="6912768" cy="2031325"/>
          </a:xfrm>
          <a:prstGeom prst="rect">
            <a:avLst/>
          </a:prstGeom>
        </p:spPr>
        <p:txBody>
          <a:bodyPr wrap="square">
            <a:spAutoFit/>
          </a:bodyPr>
          <a:lstStyle/>
          <a:p>
            <a:pPr marL="342900" indent="-342900">
              <a:buFont typeface="Wingdings" panose="05000000000000000000" pitchFamily="2" charset="2"/>
              <a:buChar char="Ø"/>
              <a:defRPr/>
            </a:pPr>
            <a:r>
              <a:rPr lang="en-US" dirty="0" smtClean="0">
                <a:ln>
                  <a:solidFill>
                    <a:schemeClr val="tx1"/>
                  </a:solidFill>
                </a:ln>
                <a:solidFill>
                  <a:schemeClr val="bg2">
                    <a:lumMod val="25000"/>
                  </a:schemeClr>
                </a:solidFill>
                <a:hlinkClick r:id="rId2" tooltip="Journal of Primary Health Care: Open Access"/>
              </a:rPr>
              <a:t>Journal of Primary Health Care: Open Access</a:t>
            </a:r>
            <a:endParaRPr lang="en-US" dirty="0" smtClean="0">
              <a:ln>
                <a:solidFill>
                  <a:schemeClr val="tx1"/>
                </a:solidFill>
              </a:ln>
              <a:solidFill>
                <a:schemeClr val="bg2">
                  <a:lumMod val="25000"/>
                </a:schemeClr>
              </a:solidFill>
            </a:endParaRPr>
          </a:p>
          <a:p>
            <a:pPr marL="342900" indent="-342900">
              <a:defRPr/>
            </a:pPr>
            <a:endParaRPr lang="en-US" dirty="0" smtClean="0">
              <a:ln>
                <a:solidFill>
                  <a:schemeClr val="tx1"/>
                </a:solidFill>
              </a:ln>
              <a:solidFill>
                <a:schemeClr val="bg2">
                  <a:lumMod val="25000"/>
                </a:schemeClr>
              </a:solidFill>
            </a:endParaRPr>
          </a:p>
          <a:p>
            <a:pPr marL="342900" indent="-342900">
              <a:buFont typeface="Wingdings" panose="05000000000000000000" pitchFamily="2" charset="2"/>
              <a:buChar char="Ø"/>
              <a:defRPr/>
            </a:pPr>
            <a:r>
              <a:rPr lang="en-US" dirty="0" smtClean="0">
                <a:ln>
                  <a:solidFill>
                    <a:schemeClr val="tx1"/>
                  </a:solidFill>
                </a:ln>
                <a:solidFill>
                  <a:schemeClr val="bg2">
                    <a:lumMod val="25000"/>
                  </a:schemeClr>
                </a:solidFill>
              </a:rPr>
              <a:t> </a:t>
            </a:r>
            <a:r>
              <a:rPr lang="en-US" dirty="0" smtClean="0">
                <a:ln>
                  <a:solidFill>
                    <a:schemeClr val="tx1"/>
                  </a:solidFill>
                </a:ln>
                <a:solidFill>
                  <a:schemeClr val="bg2">
                    <a:lumMod val="25000"/>
                  </a:schemeClr>
                </a:solidFill>
                <a:hlinkClick r:id="rId3" tooltip="Journal of Health Care : Current Reviews"/>
              </a:rPr>
              <a:t>Journal of Health Care : Current Reviews</a:t>
            </a:r>
            <a:r>
              <a:rPr lang="en-US" dirty="0" smtClean="0">
                <a:ln>
                  <a:solidFill>
                    <a:schemeClr val="tx1"/>
                  </a:solidFill>
                </a:ln>
                <a:solidFill>
                  <a:schemeClr val="bg2">
                    <a:lumMod val="25000"/>
                  </a:schemeClr>
                </a:solidFill>
              </a:rPr>
              <a:t> </a:t>
            </a:r>
          </a:p>
          <a:p>
            <a:pPr marL="342900" indent="-342900">
              <a:defRPr/>
            </a:pPr>
            <a:endParaRPr lang="en-US" dirty="0" smtClean="0">
              <a:ln>
                <a:solidFill>
                  <a:schemeClr val="tx1"/>
                </a:solidFill>
              </a:ln>
              <a:solidFill>
                <a:schemeClr val="bg2">
                  <a:lumMod val="25000"/>
                </a:schemeClr>
              </a:solidFill>
            </a:endParaRPr>
          </a:p>
          <a:p>
            <a:pPr marL="342900" indent="-342900">
              <a:buFont typeface="Wingdings" panose="05000000000000000000" pitchFamily="2" charset="2"/>
              <a:buChar char="Ø"/>
              <a:defRPr/>
            </a:pPr>
            <a:r>
              <a:rPr lang="en-US" dirty="0" smtClean="0">
                <a:ln>
                  <a:solidFill>
                    <a:schemeClr val="tx1"/>
                  </a:solidFill>
                </a:ln>
                <a:solidFill>
                  <a:schemeClr val="bg2">
                    <a:lumMod val="25000"/>
                  </a:schemeClr>
                </a:solidFill>
                <a:hlinkClick r:id="rId4" tooltip="Journal of General Medicine: Open Access "/>
              </a:rPr>
              <a:t>Journal of General Medicine: Open Access</a:t>
            </a:r>
          </a:p>
          <a:p>
            <a:pPr marL="342900" indent="-342900">
              <a:defRPr/>
            </a:pPr>
            <a:endParaRPr lang="en-US" dirty="0" smtClean="0">
              <a:ln>
                <a:solidFill>
                  <a:schemeClr val="tx1"/>
                </a:solidFill>
              </a:ln>
              <a:solidFill>
                <a:schemeClr val="bg2">
                  <a:lumMod val="25000"/>
                </a:schemeClr>
              </a:solidFill>
              <a:hlinkClick r:id="rId4" tooltip="Journal of General Medicine: Open Access "/>
            </a:endParaRPr>
          </a:p>
          <a:p>
            <a:pPr marL="342900" indent="-342900">
              <a:buFont typeface="Wingdings" panose="05000000000000000000" pitchFamily="2" charset="2"/>
              <a:buChar char="Ø"/>
              <a:defRPr/>
            </a:pPr>
            <a:r>
              <a:rPr lang="en-US" dirty="0" smtClean="0">
                <a:ln>
                  <a:solidFill>
                    <a:schemeClr val="tx1"/>
                  </a:solidFill>
                </a:ln>
                <a:solidFill>
                  <a:schemeClr val="bg2">
                    <a:lumMod val="25000"/>
                  </a:schemeClr>
                </a:solidFill>
                <a:hlinkClick r:id="rId4" tooltip="Journal of General Medicine: Open Access "/>
              </a:rPr>
              <a:t> </a:t>
            </a:r>
            <a:r>
              <a:rPr lang="en-US" dirty="0" smtClean="0">
                <a:ln>
                  <a:solidFill>
                    <a:schemeClr val="tx1"/>
                  </a:solidFill>
                </a:ln>
                <a:solidFill>
                  <a:schemeClr val="bg2">
                    <a:lumMod val="25000"/>
                  </a:schemeClr>
                </a:solidFill>
                <a:hlinkClick r:id="rId5" tooltip="Journal of Family Medicine &amp; Medical Science Research"/>
              </a:rPr>
              <a:t>Journal of Family Medicine &amp; Medical Science Research</a:t>
            </a:r>
            <a:endParaRPr lang="en-US" dirty="0">
              <a:ln>
                <a:solidFill>
                  <a:schemeClr val="tx1"/>
                </a:solidFill>
              </a:ln>
              <a:solidFill>
                <a:schemeClr val="bg2">
                  <a:lumMod val="25000"/>
                </a:schemeClr>
              </a:solidFill>
              <a:latin typeface="Estrangelo Edessa" panose="03080600000000000000" pitchFamily="66" charset="0"/>
              <a:cs typeface="Estrangelo Edessa" panose="03080600000000000000" pitchFamily="66" charset="0"/>
            </a:endParaRPr>
          </a:p>
        </p:txBody>
      </p:sp>
      <p:pic>
        <p:nvPicPr>
          <p:cNvPr id="83970" name="Picture 2" descr="https://encrypted-tbn0.gstatic.com/images?q=tbn:ANd9GcQYmNxOgG43PcwgYt2ZTefWXnlqB_U1Ot4iSRRXD-sUIb8PjnVs"/>
          <p:cNvPicPr>
            <a:picLocks noChangeAspect="1" noChangeArrowheads="1"/>
          </p:cNvPicPr>
          <p:nvPr/>
        </p:nvPicPr>
        <p:blipFill>
          <a:blip r:embed="rId6" cstate="print"/>
          <a:srcRect/>
          <a:stretch>
            <a:fillRect/>
          </a:stretch>
        </p:blipFill>
        <p:spPr bwMode="auto">
          <a:xfrm>
            <a:off x="5220072" y="4149080"/>
            <a:ext cx="3583872" cy="2376264"/>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ouble Wave 6"/>
          <p:cNvSpPr/>
          <p:nvPr/>
        </p:nvSpPr>
        <p:spPr>
          <a:xfrm>
            <a:off x="187325" y="0"/>
            <a:ext cx="8777288" cy="1435100"/>
          </a:xfrm>
          <a:prstGeom prst="doubleWave">
            <a:avLst/>
          </a:prstGeom>
          <a:solidFill>
            <a:schemeClr val="bg2"/>
          </a:solidFill>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smtClean="0"/>
              <a:t>Journal of General Practice</a:t>
            </a:r>
            <a:r>
              <a:rPr lang="en-US" sz="3600" dirty="0"/>
              <a:t/>
            </a:r>
            <a:br>
              <a:rPr lang="en-US" sz="3600" dirty="0"/>
            </a:br>
            <a:r>
              <a:rPr lang="en-US" sz="3600" dirty="0"/>
              <a:t>Related Conferences</a:t>
            </a:r>
          </a:p>
        </p:txBody>
      </p:sp>
      <p:pic>
        <p:nvPicPr>
          <p:cNvPr id="5" name="Picture 2" descr="https://encrypted-tbn0.gstatic.com/images?q=tbn:ANd9GcQYmNxOgG43PcwgYt2ZTefWXnlqB_U1Ot4iSRRXD-sUIb8PjnVs"/>
          <p:cNvPicPr>
            <a:picLocks noChangeAspect="1" noChangeArrowheads="1"/>
          </p:cNvPicPr>
          <p:nvPr/>
        </p:nvPicPr>
        <p:blipFill>
          <a:blip r:embed="rId2" cstate="print"/>
          <a:srcRect/>
          <a:stretch>
            <a:fillRect/>
          </a:stretch>
        </p:blipFill>
        <p:spPr bwMode="auto">
          <a:xfrm>
            <a:off x="5220072" y="4149080"/>
            <a:ext cx="3583872" cy="2376264"/>
          </a:xfrm>
          <a:prstGeom prst="rect">
            <a:avLst/>
          </a:prstGeom>
          <a:noFill/>
        </p:spPr>
      </p:pic>
      <p:sp>
        <p:nvSpPr>
          <p:cNvPr id="8" name="Rectangle 7"/>
          <p:cNvSpPr/>
          <p:nvPr/>
        </p:nvSpPr>
        <p:spPr>
          <a:xfrm>
            <a:off x="683568" y="1988840"/>
            <a:ext cx="7560840" cy="1477328"/>
          </a:xfrm>
          <a:prstGeom prst="rect">
            <a:avLst/>
          </a:prstGeom>
        </p:spPr>
        <p:txBody>
          <a:bodyPr wrap="square">
            <a:spAutoFit/>
          </a:bodyPr>
          <a:lstStyle/>
          <a:p>
            <a:pPr marL="285750" indent="-285750">
              <a:buFont typeface="Wingdings" panose="05000000000000000000" pitchFamily="2" charset="2"/>
              <a:buChar char="Ø"/>
              <a:defRPr/>
            </a:pPr>
            <a:r>
              <a:rPr lang="en-US" dirty="0" smtClean="0">
                <a:ln>
                  <a:solidFill>
                    <a:schemeClr val="tx1"/>
                  </a:solidFill>
                </a:ln>
                <a:hlinkClick r:id="rId3" tooltip="Click here"/>
              </a:rPr>
              <a:t>3</a:t>
            </a:r>
            <a:r>
              <a:rPr lang="en-US" baseline="30000" dirty="0" smtClean="0">
                <a:ln>
                  <a:solidFill>
                    <a:schemeClr val="tx1"/>
                  </a:solidFill>
                </a:ln>
                <a:hlinkClick r:id="rId3" tooltip="Click here"/>
              </a:rPr>
              <a:t>rd</a:t>
            </a:r>
            <a:r>
              <a:rPr lang="en-US" dirty="0" smtClean="0">
                <a:ln>
                  <a:solidFill>
                    <a:schemeClr val="tx1"/>
                  </a:solidFill>
                </a:ln>
                <a:hlinkClick r:id="rId3" tooltip="Click here"/>
              </a:rPr>
              <a:t> International Conference on Surgery and Anesthesia</a:t>
            </a:r>
            <a:r>
              <a:rPr lang="en-US" dirty="0" smtClean="0">
                <a:ln>
                  <a:solidFill>
                    <a:schemeClr val="tx1"/>
                  </a:solidFill>
                </a:ln>
              </a:rPr>
              <a:t> </a:t>
            </a:r>
          </a:p>
          <a:p>
            <a:pPr marL="285750" indent="-285750">
              <a:defRPr/>
            </a:pPr>
            <a:endParaRPr lang="en-US" dirty="0" smtClean="0">
              <a:ln>
                <a:solidFill>
                  <a:schemeClr val="tx1"/>
                </a:solidFill>
              </a:ln>
            </a:endParaRPr>
          </a:p>
          <a:p>
            <a:pPr marL="285750" indent="-285750">
              <a:buFont typeface="Wingdings" panose="05000000000000000000" pitchFamily="2" charset="2"/>
              <a:buChar char="Ø"/>
              <a:defRPr/>
            </a:pPr>
            <a:r>
              <a:rPr lang="en-US" dirty="0" smtClean="0">
                <a:ln>
                  <a:solidFill>
                    <a:schemeClr val="tx1"/>
                  </a:solidFill>
                </a:ln>
                <a:hlinkClick r:id="rId4" tooltip="Click here"/>
              </a:rPr>
              <a:t>3</a:t>
            </a:r>
            <a:r>
              <a:rPr lang="en-US" baseline="30000" dirty="0" smtClean="0">
                <a:ln>
                  <a:solidFill>
                    <a:schemeClr val="tx1"/>
                  </a:solidFill>
                </a:ln>
                <a:hlinkClick r:id="rId4" tooltip="Click here"/>
              </a:rPr>
              <a:t>rd</a:t>
            </a:r>
            <a:r>
              <a:rPr lang="en-US" dirty="0" smtClean="0">
                <a:ln>
                  <a:solidFill>
                    <a:schemeClr val="tx1"/>
                  </a:solidFill>
                </a:ln>
                <a:hlinkClick r:id="rId4" tooltip="Click here"/>
              </a:rPr>
              <a:t> International Conference on Nursing &amp; Emergency Medicine</a:t>
            </a:r>
          </a:p>
          <a:p>
            <a:pPr marL="285750" indent="-285750">
              <a:defRPr/>
            </a:pPr>
            <a:endParaRPr lang="en-US" dirty="0" smtClean="0">
              <a:ln>
                <a:solidFill>
                  <a:schemeClr val="tx1"/>
                </a:solidFill>
              </a:ln>
              <a:hlinkClick r:id="rId4" tooltip="Click here"/>
            </a:endParaRPr>
          </a:p>
          <a:p>
            <a:pPr marL="285750" indent="-285750">
              <a:buFont typeface="Wingdings" panose="05000000000000000000" pitchFamily="2" charset="2"/>
              <a:buChar char="Ø"/>
              <a:defRPr/>
            </a:pPr>
            <a:r>
              <a:rPr lang="en-US" dirty="0" smtClean="0">
                <a:ln>
                  <a:solidFill>
                    <a:schemeClr val="tx1"/>
                  </a:solidFill>
                </a:ln>
                <a:hlinkClick r:id="rId4" tooltip="Click here"/>
              </a:rPr>
              <a:t> </a:t>
            </a:r>
            <a:r>
              <a:rPr lang="en-US" dirty="0" smtClean="0">
                <a:ln>
                  <a:solidFill>
                    <a:schemeClr val="tx1"/>
                  </a:solidFill>
                </a:ln>
                <a:hlinkClick r:id="rId5" tooltip="Click here"/>
              </a:rPr>
              <a:t>2</a:t>
            </a:r>
            <a:r>
              <a:rPr lang="en-US" baseline="30000" dirty="0" smtClean="0">
                <a:ln>
                  <a:solidFill>
                    <a:schemeClr val="tx1"/>
                  </a:solidFill>
                </a:ln>
                <a:hlinkClick r:id="rId5" tooltip="Click here"/>
              </a:rPr>
              <a:t>nd</a:t>
            </a:r>
            <a:r>
              <a:rPr lang="en-US" dirty="0" smtClean="0">
                <a:ln>
                  <a:solidFill>
                    <a:schemeClr val="tx1"/>
                  </a:solidFill>
                </a:ln>
                <a:hlinkClick r:id="rId5" tooltip="Click here"/>
              </a:rPr>
              <a:t> International Conference on Nursing &amp; Healthcare</a:t>
            </a:r>
            <a:endParaRPr lang="en-US" dirty="0">
              <a:ln>
                <a:solidFill>
                  <a:schemeClr val="tx1"/>
                </a:solidFill>
              </a:ln>
              <a:latin typeface="Footlight MT Light" panose="0204060206030A020304"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
          <p:cNvSpPr txBox="1">
            <a:spLocks noChangeArrowheads="1"/>
          </p:cNvSpPr>
          <p:nvPr/>
        </p:nvSpPr>
        <p:spPr bwMode="auto">
          <a:xfrm>
            <a:off x="2743200" y="2514600"/>
            <a:ext cx="5410200" cy="17748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lgn="ctr">
                <a:solidFill>
                  <a:srgbClr val="000000"/>
                </a:solidFill>
                <a:miter lim="800000"/>
                <a:headEnd/>
                <a:tailEnd/>
              </a14:hiddenLine>
            </a:ext>
          </a:extLst>
        </p:spPr>
        <p:txBody>
          <a:bodyPr wrap="square">
            <a:spAutoFit/>
          </a:bodyPr>
          <a:lstStyle>
            <a:lvl1pPr defTabSz="912813" eaLnBrk="0" hangingPunct="0">
              <a:defRPr>
                <a:solidFill>
                  <a:schemeClr val="tx1"/>
                </a:solidFill>
                <a:latin typeface="Arial" charset="0"/>
                <a:cs typeface="Arial" charset="0"/>
              </a:defRPr>
            </a:lvl1pPr>
            <a:lvl2pPr marL="742950" indent="-285750" defTabSz="912813" eaLnBrk="0" hangingPunct="0">
              <a:defRPr>
                <a:solidFill>
                  <a:schemeClr val="tx1"/>
                </a:solidFill>
                <a:latin typeface="Arial" charset="0"/>
                <a:cs typeface="Arial" charset="0"/>
              </a:defRPr>
            </a:lvl2pPr>
            <a:lvl3pPr marL="1143000" indent="-228600" defTabSz="912813" eaLnBrk="0" hangingPunct="0">
              <a:defRPr>
                <a:solidFill>
                  <a:schemeClr val="tx1"/>
                </a:solidFill>
                <a:latin typeface="Arial" charset="0"/>
                <a:cs typeface="Arial" charset="0"/>
              </a:defRPr>
            </a:lvl3pPr>
            <a:lvl4pPr marL="1600200" indent="-228600" defTabSz="912813" eaLnBrk="0" hangingPunct="0">
              <a:defRPr>
                <a:solidFill>
                  <a:schemeClr val="tx1"/>
                </a:solidFill>
                <a:latin typeface="Arial" charset="0"/>
                <a:cs typeface="Arial" charset="0"/>
              </a:defRPr>
            </a:lvl4pPr>
            <a:lvl5pPr marL="2057400" indent="-228600" defTabSz="912813" eaLnBrk="0" hangingPunct="0">
              <a:defRPr>
                <a:solidFill>
                  <a:schemeClr val="tx1"/>
                </a:solidFill>
                <a:latin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cs typeface="Arial" charset="0"/>
              </a:defRPr>
            </a:lvl9pPr>
          </a:lstStyle>
          <a:p>
            <a:pPr marL="365760" indent="-256032" defTabSz="914400" eaLnBrk="1" fontAlgn="auto" hangingPunct="1">
              <a:lnSpc>
                <a:spcPct val="80000"/>
              </a:lnSpc>
              <a:spcBef>
                <a:spcPts val="400"/>
              </a:spcBef>
              <a:spcAft>
                <a:spcPts val="0"/>
              </a:spcAft>
              <a:buClr>
                <a:schemeClr val="accent1"/>
              </a:buClr>
              <a:buSzPct val="68000"/>
              <a:defRPr/>
            </a:pPr>
            <a:r>
              <a:rPr lang="en-US" altLang="it-IT" sz="2400" b="1" dirty="0" smtClean="0"/>
              <a:t>Prof. </a:t>
            </a:r>
            <a:r>
              <a:rPr lang="en-US" altLang="it-IT" sz="2400" b="1" dirty="0" smtClean="0"/>
              <a:t>John </a:t>
            </a:r>
            <a:r>
              <a:rPr lang="en-US" altLang="it-IT" sz="2400" b="1" dirty="0" smtClean="0"/>
              <a:t>K Triantafillidis</a:t>
            </a:r>
          </a:p>
          <a:p>
            <a:pPr marL="365760" indent="-256032" defTabSz="914400" eaLnBrk="1" fontAlgn="auto" hangingPunct="1">
              <a:lnSpc>
                <a:spcPct val="80000"/>
              </a:lnSpc>
              <a:spcBef>
                <a:spcPts val="400"/>
              </a:spcBef>
              <a:spcAft>
                <a:spcPts val="0"/>
              </a:spcAft>
              <a:buClr>
                <a:schemeClr val="accent1"/>
              </a:buClr>
              <a:buSzPct val="68000"/>
              <a:defRPr/>
            </a:pPr>
            <a:r>
              <a:rPr lang="en-US" altLang="it-IT" sz="2400" b="1" dirty="0" smtClean="0"/>
              <a:t>Director</a:t>
            </a:r>
          </a:p>
          <a:p>
            <a:pPr marL="365760" indent="-256032" defTabSz="914400" eaLnBrk="1" fontAlgn="auto" hangingPunct="1">
              <a:lnSpc>
                <a:spcPct val="80000"/>
              </a:lnSpc>
              <a:spcBef>
                <a:spcPts val="400"/>
              </a:spcBef>
              <a:spcAft>
                <a:spcPts val="0"/>
              </a:spcAft>
              <a:buClr>
                <a:schemeClr val="accent1"/>
              </a:buClr>
              <a:buSzPct val="68000"/>
              <a:defRPr/>
            </a:pPr>
            <a:r>
              <a:rPr lang="en-US" altLang="it-IT" sz="2400" b="1" dirty="0" smtClean="0"/>
              <a:t>Inflammatory Bowel Disease Unit</a:t>
            </a:r>
          </a:p>
          <a:p>
            <a:pPr marL="365760" indent="-256032" defTabSz="914400" eaLnBrk="1" fontAlgn="auto" hangingPunct="1">
              <a:lnSpc>
                <a:spcPct val="80000"/>
              </a:lnSpc>
              <a:spcBef>
                <a:spcPts val="400"/>
              </a:spcBef>
              <a:spcAft>
                <a:spcPts val="0"/>
              </a:spcAft>
              <a:buClr>
                <a:schemeClr val="accent1"/>
              </a:buClr>
              <a:buSzPct val="68000"/>
              <a:defRPr/>
            </a:pPr>
            <a:r>
              <a:rPr lang="en-US" altLang="it-IT" sz="2400" b="1" dirty="0" smtClean="0"/>
              <a:t>IASO General Hospital</a:t>
            </a:r>
          </a:p>
          <a:p>
            <a:pPr marL="365760" indent="-256032" defTabSz="914400" eaLnBrk="1" fontAlgn="auto" hangingPunct="1">
              <a:lnSpc>
                <a:spcPct val="80000"/>
              </a:lnSpc>
              <a:spcBef>
                <a:spcPts val="400"/>
              </a:spcBef>
              <a:spcAft>
                <a:spcPts val="0"/>
              </a:spcAft>
              <a:buClr>
                <a:schemeClr val="accent1"/>
              </a:buClr>
              <a:buSzPct val="68000"/>
              <a:defRPr/>
            </a:pPr>
            <a:r>
              <a:rPr lang="en-US" altLang="it-IT" sz="2400" b="1" dirty="0" smtClean="0"/>
              <a:t>Greece</a:t>
            </a:r>
            <a:endParaRPr lang="it-IT" altLang="it-IT" sz="2400" b="1" i="1" dirty="0"/>
          </a:p>
        </p:txBody>
      </p:sp>
      <p:pic>
        <p:nvPicPr>
          <p:cNvPr id="19458" name="Picture 2" descr="IASO General Hospital"/>
          <p:cNvPicPr>
            <a:picLocks noChangeAspect="1" noChangeArrowheads="1"/>
          </p:cNvPicPr>
          <p:nvPr/>
        </p:nvPicPr>
        <p:blipFill>
          <a:blip r:embed="rId2" cstate="print"/>
          <a:srcRect/>
          <a:stretch>
            <a:fillRect/>
          </a:stretch>
        </p:blipFill>
        <p:spPr bwMode="auto">
          <a:xfrm>
            <a:off x="6096000" y="4876800"/>
            <a:ext cx="2639289" cy="1447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3554" name="Picture 2" descr="ΒΙΟΓΡΑΦΙΚΟ"/>
          <p:cNvPicPr>
            <a:picLocks noChangeAspect="1" noChangeArrowheads="1"/>
          </p:cNvPicPr>
          <p:nvPr/>
        </p:nvPicPr>
        <p:blipFill>
          <a:blip r:embed="rId3" cstate="print"/>
          <a:srcRect/>
          <a:stretch>
            <a:fillRect/>
          </a:stretch>
        </p:blipFill>
        <p:spPr bwMode="auto">
          <a:xfrm>
            <a:off x="304800" y="228600"/>
            <a:ext cx="2057400" cy="278083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980726"/>
          </a:xfrm>
        </p:spPr>
        <p:txBody>
          <a:bodyPr/>
          <a:lstStyle/>
          <a:p>
            <a:r>
              <a:rPr lang="en-US" dirty="0" smtClean="0"/>
              <a:t>Biography</a:t>
            </a:r>
            <a:endParaRPr lang="en-US" dirty="0"/>
          </a:p>
        </p:txBody>
      </p:sp>
      <p:sp>
        <p:nvSpPr>
          <p:cNvPr id="3" name="Content Placeholder 2"/>
          <p:cNvSpPr>
            <a:spLocks noGrp="1"/>
          </p:cNvSpPr>
          <p:nvPr>
            <p:ph idx="1"/>
          </p:nvPr>
        </p:nvSpPr>
        <p:spPr>
          <a:xfrm>
            <a:off x="0" y="990600"/>
            <a:ext cx="9144000" cy="4572000"/>
          </a:xfrm>
        </p:spPr>
        <p:txBody>
          <a:bodyPr>
            <a:noAutofit/>
          </a:bodyPr>
          <a:lstStyle/>
          <a:p>
            <a:pPr algn="just"/>
            <a:r>
              <a:rPr lang="en-US" sz="2000" dirty="0" smtClean="0"/>
              <a:t>John K Triantafillidis started his career as a research Fellow Gastroenterology Unit, University of Oxford, UK (1981-1982). Then as the Head of Department of Gastroenterology “METAXAS” Cancer Hospital, Piraeus, Greece (1988-1991) AND Head, Department of Gastroenterology: “Saint Panteleimon” General State Hospital, Greece during 1991 - 2013. </a:t>
            </a:r>
            <a:r>
              <a:rPr lang="en-US" sz="2000" dirty="0" smtClean="0"/>
              <a:t>Head </a:t>
            </a:r>
            <a:r>
              <a:rPr lang="en-US" sz="2000" dirty="0" smtClean="0"/>
              <a:t>Inflammatory Bowel Disease Unit, “Iaso General” Hospital, Athens, Greece (</a:t>
            </a:r>
            <a:r>
              <a:rPr lang="en-US" sz="2000" dirty="0" smtClean="0"/>
              <a:t>2013). Visiting </a:t>
            </a:r>
            <a:r>
              <a:rPr lang="en-US" sz="2000" dirty="0" smtClean="0"/>
              <a:t>professor, Department of Gastroenterology, University of Washington, Seattle, U.S.A. (1995). Fellow of the European Board of Gastroenterology (2002). Associated Professor, Medical University of IASI, Romania </a:t>
            </a:r>
            <a:r>
              <a:rPr lang="en-US" sz="2000" dirty="0" smtClean="0"/>
              <a:t>(2007</a:t>
            </a:r>
            <a:r>
              <a:rPr lang="en-US" sz="2000" dirty="0" smtClean="0"/>
              <a:t>). Editor of the official Medical Journal of the Hellenic Society of Gastroenterology “Annals of Gastroenterology” (1996 till 2010) published in the English language. Editor of the official Medical Journal of the Hellenic Society of Gastrointestinal Oncology entitled “Digestive Oncology” (2000-2010) published in the Greek and English language. Translations of many books in the Greek language including “The acute abdomen” (ed. De </a:t>
            </a:r>
            <a:r>
              <a:rPr lang="en-US" sz="2000" dirty="0" err="1" smtClean="0"/>
              <a:t>Dombal</a:t>
            </a:r>
            <a:r>
              <a:rPr lang="en-US" sz="2000" dirty="0" smtClean="0"/>
              <a:t>), “Diseases of the Gut and Pancreas” (Ed. Miscievitz et al</a:t>
            </a:r>
            <a:r>
              <a:rPr lang="en-US" sz="2000" dirty="0" smtClean="0"/>
              <a:t>), etc</a:t>
            </a:r>
            <a:r>
              <a:rPr lang="en-US" sz="2000" dirty="0" smtClean="0"/>
              <a:t>. </a:t>
            </a:r>
            <a:br>
              <a:rPr lang="en-US" sz="2000" dirty="0" smtClean="0"/>
            </a:br>
            <a:endParaRPr lang="en-US"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4572000"/>
          </a:xfrm>
        </p:spPr>
        <p:txBody>
          <a:bodyPr>
            <a:noAutofit/>
          </a:bodyPr>
          <a:lstStyle/>
          <a:p>
            <a:pPr algn="just"/>
            <a:r>
              <a:rPr lang="en-US" sz="2000" dirty="0" smtClean="0"/>
              <a:t>Reviewer in many Greek and International medical journals including Digestive and Liver Disease, Pharmacological Research, Aging Health etc. Member of many National and International Medical Societies including The American College of Gastroenterology, British Medical Association, European Association for Clinical Investigation, International Society for the study of the Esophagus, Mediterranean Medical Society for Digestive Diseases etc. President of the Organizing Committee of many International and Greek Congresses. President of the Hellenic Society of Gastroenterology, Hellenic Society of Digestive Oncology, Hellenic Helicobacter Pylori Study Group, and Hellenic Inflammatory Bowel Disease Study Group. Papers: Up to the end of 2012 more than 210 papers appeared in peer review international medical journals and more than 340 in the Greek medical literature. Books: Editor of many books including the book INFLAMMATORY BOWEL DISEASE (4th Edition in the English language (International Edition 2012) “Gastrointestinal lymphomas”, “Digestive Oncology” (award of the Hellenic Academy of Sciences 1991) etc. Up to the end of </a:t>
            </a:r>
            <a:r>
              <a:rPr lang="en-US" sz="2000" dirty="0" smtClean="0"/>
              <a:t>2013 </a:t>
            </a:r>
            <a:r>
              <a:rPr lang="en-US" sz="2000" dirty="0" smtClean="0"/>
              <a:t>more than </a:t>
            </a:r>
            <a:r>
              <a:rPr lang="en-US" sz="2000" dirty="0" smtClean="0"/>
              <a:t>20</a:t>
            </a:r>
            <a:r>
              <a:rPr lang="en-US" sz="2000" dirty="0" smtClean="0"/>
              <a:t>00 </a:t>
            </a:r>
            <a:r>
              <a:rPr lang="en-US" sz="2000" dirty="0" smtClean="0"/>
              <a:t>citations appeared in the international literature.</a:t>
            </a:r>
          </a:p>
          <a:p>
            <a:pPr algn="just"/>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Interests</a:t>
            </a:r>
            <a:endParaRPr lang="en-US" dirty="0"/>
          </a:p>
        </p:txBody>
      </p:sp>
      <p:sp>
        <p:nvSpPr>
          <p:cNvPr id="3" name="Content Placeholder 2"/>
          <p:cNvSpPr>
            <a:spLocks noGrp="1"/>
          </p:cNvSpPr>
          <p:nvPr>
            <p:ph idx="1"/>
          </p:nvPr>
        </p:nvSpPr>
        <p:spPr/>
        <p:txBody>
          <a:bodyPr/>
          <a:lstStyle/>
          <a:p>
            <a:r>
              <a:rPr lang="en-US" dirty="0" smtClean="0"/>
              <a:t>Inflammatory Bowel </a:t>
            </a:r>
            <a:r>
              <a:rPr lang="en-US" dirty="0" smtClean="0"/>
              <a:t>Disease</a:t>
            </a:r>
          </a:p>
          <a:p>
            <a:r>
              <a:rPr lang="en-US" dirty="0" smtClean="0"/>
              <a:t>Digestive </a:t>
            </a:r>
            <a:r>
              <a:rPr lang="en-US" dirty="0" smtClean="0"/>
              <a:t>Oncology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lstStyle/>
          <a:p>
            <a:r>
              <a:rPr lang="en-US" dirty="0" smtClean="0"/>
              <a:t>Some recent publications</a:t>
            </a:r>
            <a:endParaRPr lang="en-US" dirty="0"/>
          </a:p>
        </p:txBody>
      </p:sp>
      <p:sp>
        <p:nvSpPr>
          <p:cNvPr id="3" name="Content Placeholder 2"/>
          <p:cNvSpPr>
            <a:spLocks noGrp="1"/>
          </p:cNvSpPr>
          <p:nvPr>
            <p:ph idx="1"/>
          </p:nvPr>
        </p:nvSpPr>
        <p:spPr>
          <a:xfrm>
            <a:off x="0" y="1828800"/>
            <a:ext cx="9144000" cy="4038600"/>
          </a:xfrm>
        </p:spPr>
        <p:txBody>
          <a:bodyPr>
            <a:noAutofit/>
          </a:bodyPr>
          <a:lstStyle/>
          <a:p>
            <a:r>
              <a:rPr lang="en-US" sz="2000" dirty="0" smtClean="0"/>
              <a:t>Triantafillidis JK ,Gikas A (2013) Over-time changes of Helicobacter pylori infection rate in patients with inflammatory bowel disease. Journal of Crohn's &amp; colitis 7: 681.</a:t>
            </a:r>
          </a:p>
          <a:p>
            <a:endParaRPr lang="en-US" sz="2000" dirty="0" smtClean="0"/>
          </a:p>
          <a:p>
            <a:r>
              <a:rPr lang="en-US" sz="2000" dirty="0" smtClean="0"/>
              <a:t>Triantafillidis JK, Merikas E, Gikas A (2013) Psychological factors and stress in inflammatory bowel disease. Expert review of gastroenterology &amp; hepatology 7: 225-238.</a:t>
            </a:r>
          </a:p>
          <a:p>
            <a:endParaRPr lang="en-US" sz="2000" dirty="0" smtClean="0"/>
          </a:p>
          <a:p>
            <a:r>
              <a:rPr lang="en-US" sz="2000" dirty="0" smtClean="0"/>
              <a:t>Triantafillidis JK, Malgarinos G (2013) Severe psoriasis preceding diagnosis of large bowel Crohn's disease for 15 years. Journal of Crohn's &amp; colitis 7: e80.</a:t>
            </a:r>
          </a:p>
          <a:p>
            <a:endParaRPr lang="en-US" sz="1800" dirty="0" smtClean="0"/>
          </a:p>
          <a:p>
            <a:pPr>
              <a:buNone/>
            </a:pPr>
            <a:endParaRPr lang="en-US" sz="1800" dirty="0" smtClean="0"/>
          </a:p>
          <a:p>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28600"/>
            <a:ext cx="8229600" cy="1398587"/>
          </a:xfrm>
        </p:spPr>
        <p:txBody>
          <a:bodyPr/>
          <a:lstStyle/>
          <a:p>
            <a:r>
              <a:rPr lang="en-US" dirty="0" smtClean="0"/>
              <a:t>Some recent publications</a:t>
            </a:r>
            <a:endParaRPr lang="el-GR" dirty="0"/>
          </a:p>
        </p:txBody>
      </p:sp>
      <p:sp>
        <p:nvSpPr>
          <p:cNvPr id="3" name="Content Placeholder 2"/>
          <p:cNvSpPr>
            <a:spLocks noGrp="1"/>
          </p:cNvSpPr>
          <p:nvPr>
            <p:ph idx="4294967295"/>
          </p:nvPr>
        </p:nvSpPr>
        <p:spPr>
          <a:xfrm>
            <a:off x="381000" y="1600200"/>
            <a:ext cx="8229600" cy="4953000"/>
          </a:xfrm>
        </p:spPr>
        <p:txBody>
          <a:bodyPr>
            <a:normAutofit/>
          </a:bodyPr>
          <a:lstStyle/>
          <a:p>
            <a:r>
              <a:rPr lang="en-US" sz="2000" dirty="0" smtClean="0">
                <a:hlinkClick r:id="rId2"/>
              </a:rPr>
              <a:t>Effect of </a:t>
            </a:r>
            <a:r>
              <a:rPr lang="en-US" sz="2000" dirty="0" err="1" smtClean="0">
                <a:hlinkClick r:id="rId2"/>
              </a:rPr>
              <a:t>mesalamine</a:t>
            </a:r>
            <a:r>
              <a:rPr lang="en-US" sz="2000" dirty="0" smtClean="0">
                <a:hlinkClick r:id="rId2"/>
              </a:rPr>
              <a:t> and </a:t>
            </a:r>
            <a:r>
              <a:rPr lang="en-US" sz="2000" dirty="0" err="1" smtClean="0">
                <a:hlinkClick r:id="rId2"/>
              </a:rPr>
              <a:t>prednisolone</a:t>
            </a:r>
            <a:r>
              <a:rPr lang="en-US" sz="2000" dirty="0" smtClean="0">
                <a:hlinkClick r:id="rId2"/>
              </a:rPr>
              <a:t> on TNBS experimental colitis, following various doses of orally administered iron.</a:t>
            </a:r>
            <a:r>
              <a:rPr lang="en-US" sz="2000" dirty="0" smtClean="0"/>
              <a:t> </a:t>
            </a:r>
            <a:r>
              <a:rPr lang="en-US" sz="2000" dirty="0" err="1" smtClean="0"/>
              <a:t>Triantafillidis</a:t>
            </a:r>
            <a:r>
              <a:rPr lang="en-US" sz="2000" dirty="0" smtClean="0"/>
              <a:t> JK, </a:t>
            </a:r>
            <a:r>
              <a:rPr lang="en-US" sz="2000" dirty="0" err="1" smtClean="0"/>
              <a:t>Douvi</a:t>
            </a:r>
            <a:r>
              <a:rPr lang="en-US" sz="2000" dirty="0" smtClean="0"/>
              <a:t> G, </a:t>
            </a:r>
            <a:r>
              <a:rPr lang="en-US" sz="2000" dirty="0" err="1" smtClean="0"/>
              <a:t>Agrogiannis</a:t>
            </a:r>
            <a:r>
              <a:rPr lang="en-US" sz="2000" dirty="0" smtClean="0"/>
              <a:t> G, </a:t>
            </a:r>
            <a:r>
              <a:rPr lang="en-US" sz="2000" dirty="0" err="1" smtClean="0"/>
              <a:t>Patsouris</a:t>
            </a:r>
            <a:r>
              <a:rPr lang="en-US" sz="2000" dirty="0" smtClean="0"/>
              <a:t> E, </a:t>
            </a:r>
            <a:r>
              <a:rPr lang="en-US" sz="2000" dirty="0" err="1" smtClean="0"/>
              <a:t>Gikas</a:t>
            </a:r>
            <a:r>
              <a:rPr lang="en-US" sz="2000" dirty="0" smtClean="0"/>
              <a:t> A, </a:t>
            </a:r>
            <a:r>
              <a:rPr lang="en-US" sz="2000" dirty="0" err="1" smtClean="0"/>
              <a:t>Papalois</a:t>
            </a:r>
            <a:r>
              <a:rPr lang="en-US" sz="2000" dirty="0" smtClean="0"/>
              <a:t> AE. Biomed Res Int. 2014;2014:648535. </a:t>
            </a:r>
          </a:p>
          <a:p>
            <a:pPr>
              <a:buNone/>
            </a:pPr>
            <a:endParaRPr lang="en-US" sz="1800" dirty="0" smtClean="0"/>
          </a:p>
          <a:p>
            <a:r>
              <a:rPr lang="en-US" sz="2000" dirty="0" smtClean="0">
                <a:hlinkClick r:id="rId3"/>
              </a:rPr>
              <a:t>Diagnostic capabilities of high-definition white light endoscopy for the diagnosis of gastric intestinal </a:t>
            </a:r>
            <a:r>
              <a:rPr lang="en-US" sz="2000" dirty="0" err="1" smtClean="0">
                <a:hlinkClick r:id="rId3"/>
              </a:rPr>
              <a:t>metaplasia</a:t>
            </a:r>
            <a:r>
              <a:rPr lang="en-US" sz="2000" dirty="0" smtClean="0">
                <a:hlinkClick r:id="rId3"/>
              </a:rPr>
              <a:t> and correlation with </a:t>
            </a:r>
            <a:r>
              <a:rPr lang="en-US" sz="2000" dirty="0" err="1" smtClean="0">
                <a:hlinkClick r:id="rId3"/>
              </a:rPr>
              <a:t>histologic</a:t>
            </a:r>
            <a:r>
              <a:rPr lang="en-US" sz="2000" dirty="0" smtClean="0">
                <a:hlinkClick r:id="rId3"/>
              </a:rPr>
              <a:t> and clinical data.</a:t>
            </a:r>
            <a:r>
              <a:rPr lang="en-US" sz="2000" dirty="0" smtClean="0"/>
              <a:t> </a:t>
            </a:r>
            <a:r>
              <a:rPr lang="en-US" sz="2000" dirty="0" err="1" smtClean="0"/>
              <a:t>Panteris</a:t>
            </a:r>
            <a:r>
              <a:rPr lang="en-US" sz="2000" dirty="0" smtClean="0"/>
              <a:t> V, </a:t>
            </a:r>
            <a:r>
              <a:rPr lang="en-US" sz="2000" dirty="0" err="1" smtClean="0"/>
              <a:t>Nikolopoulou</a:t>
            </a:r>
            <a:r>
              <a:rPr lang="en-US" sz="2000" dirty="0" smtClean="0"/>
              <a:t> S, </a:t>
            </a:r>
            <a:r>
              <a:rPr lang="en-US" sz="2000" dirty="0" err="1" smtClean="0"/>
              <a:t>Lountou</a:t>
            </a:r>
            <a:r>
              <a:rPr lang="en-US" sz="2000" dirty="0" smtClean="0"/>
              <a:t> A, </a:t>
            </a:r>
            <a:r>
              <a:rPr lang="en-US" sz="2000" dirty="0" err="1" smtClean="0"/>
              <a:t>Triantafillidis</a:t>
            </a:r>
            <a:r>
              <a:rPr lang="en-US" sz="2000" dirty="0" smtClean="0"/>
              <a:t> JK. </a:t>
            </a:r>
            <a:r>
              <a:rPr lang="en-US" sz="2000" dirty="0" err="1" smtClean="0"/>
              <a:t>Eur</a:t>
            </a:r>
            <a:r>
              <a:rPr lang="en-US" sz="2000" dirty="0" smtClean="0"/>
              <a:t> J </a:t>
            </a:r>
            <a:r>
              <a:rPr lang="en-US" sz="2000" dirty="0" err="1" smtClean="0"/>
              <a:t>Gastroenterol</a:t>
            </a:r>
            <a:r>
              <a:rPr lang="en-US" sz="2000" dirty="0" smtClean="0"/>
              <a:t> </a:t>
            </a:r>
            <a:r>
              <a:rPr lang="en-US" sz="2000" dirty="0" err="1" smtClean="0"/>
              <a:t>Hepatol</a:t>
            </a:r>
            <a:r>
              <a:rPr lang="en-US" sz="2000" dirty="0" smtClean="0"/>
              <a:t>. 2014 Jun;26(6):594-601. </a:t>
            </a:r>
          </a:p>
          <a:p>
            <a:pPr>
              <a:buNone/>
            </a:pPr>
            <a:endParaRPr lang="en-US" sz="1800" dirty="0" smtClean="0"/>
          </a:p>
          <a:p>
            <a:r>
              <a:rPr lang="en-US" sz="2000" dirty="0" smtClean="0">
                <a:hlinkClick r:id="rId4"/>
              </a:rPr>
              <a:t>Long-term efficacy and safety of </a:t>
            </a:r>
            <a:r>
              <a:rPr lang="en-US" sz="2000" dirty="0" err="1" smtClean="0">
                <a:hlinkClick r:id="rId4"/>
              </a:rPr>
              <a:t>otilonium</a:t>
            </a:r>
            <a:r>
              <a:rPr lang="en-US" sz="2000" dirty="0" smtClean="0">
                <a:hlinkClick r:id="rId4"/>
              </a:rPr>
              <a:t> bromide in the management of irritable bowel syndrome: a literature review.</a:t>
            </a:r>
            <a:r>
              <a:rPr lang="en-US" sz="2000" dirty="0" smtClean="0"/>
              <a:t> </a:t>
            </a:r>
            <a:r>
              <a:rPr lang="en-US" sz="2000" dirty="0" err="1" smtClean="0"/>
              <a:t>Triantafillidis</a:t>
            </a:r>
            <a:r>
              <a:rPr lang="en-US" sz="2000" dirty="0" smtClean="0"/>
              <a:t> JK, </a:t>
            </a:r>
            <a:r>
              <a:rPr lang="en-US" sz="2000" dirty="0" err="1" smtClean="0"/>
              <a:t>Malgarinos</a:t>
            </a:r>
            <a:r>
              <a:rPr lang="en-US" sz="2000" dirty="0" smtClean="0"/>
              <a:t> </a:t>
            </a:r>
            <a:r>
              <a:rPr lang="en-US" sz="2000" dirty="0" err="1" smtClean="0"/>
              <a:t>G.Clin</a:t>
            </a:r>
            <a:r>
              <a:rPr lang="en-US" sz="2000" dirty="0" smtClean="0"/>
              <a:t> Exp </a:t>
            </a:r>
            <a:r>
              <a:rPr lang="en-US" sz="2000" dirty="0" err="1" smtClean="0"/>
              <a:t>Gastroenterol</a:t>
            </a:r>
            <a:r>
              <a:rPr lang="en-US" sz="2000" dirty="0" smtClean="0"/>
              <a:t>. 2014 Apr 7;7:75-82. </a:t>
            </a:r>
            <a:r>
              <a:rPr lang="en-US" sz="2000" dirty="0" err="1" smtClean="0"/>
              <a:t>doi</a:t>
            </a:r>
            <a:r>
              <a:rPr lang="en-US" sz="2000" dirty="0" smtClean="0"/>
              <a:t>: 10.2147/CEG.S46291. </a:t>
            </a:r>
            <a:r>
              <a:rPr lang="en-US" sz="2000" dirty="0" err="1" smtClean="0"/>
              <a:t>eCollection</a:t>
            </a:r>
            <a:r>
              <a:rPr lang="en-US" sz="2000" dirty="0" smtClean="0"/>
              <a:t> 2014. Review</a:t>
            </a:r>
            <a:r>
              <a:rPr lang="en-US" sz="1800" dirty="0" smtClean="0"/>
              <a:t>.</a:t>
            </a:r>
          </a:p>
          <a:p>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219200"/>
          </a:xfrm>
        </p:spPr>
        <p:txBody>
          <a:bodyPr/>
          <a:lstStyle/>
          <a:p>
            <a:r>
              <a:rPr lang="en-US" dirty="0" smtClean="0"/>
              <a:t>Some recent publications</a:t>
            </a:r>
            <a:endParaRPr lang="el-GR" dirty="0"/>
          </a:p>
        </p:txBody>
      </p:sp>
      <p:sp>
        <p:nvSpPr>
          <p:cNvPr id="3" name="Content Placeholder 2"/>
          <p:cNvSpPr>
            <a:spLocks noGrp="1"/>
          </p:cNvSpPr>
          <p:nvPr>
            <p:ph idx="4294967295"/>
          </p:nvPr>
        </p:nvSpPr>
        <p:spPr>
          <a:xfrm>
            <a:off x="228600" y="1371600"/>
            <a:ext cx="8610600" cy="5486400"/>
          </a:xfrm>
        </p:spPr>
        <p:txBody>
          <a:bodyPr>
            <a:noAutofit/>
          </a:bodyPr>
          <a:lstStyle/>
          <a:p>
            <a:r>
              <a:rPr lang="en-US" sz="1800" dirty="0" smtClean="0">
                <a:hlinkClick r:id="rId2"/>
              </a:rPr>
              <a:t>The role of primary care physicians in early diagnosis and treatment of chronic gastrointestinal diseases.</a:t>
            </a:r>
            <a:r>
              <a:rPr lang="en-US" sz="1800" dirty="0" smtClean="0"/>
              <a:t> </a:t>
            </a:r>
            <a:r>
              <a:rPr lang="en-US" sz="1800" dirty="0" err="1" smtClean="0"/>
              <a:t>Gikas</a:t>
            </a:r>
            <a:r>
              <a:rPr lang="en-US" sz="1800" dirty="0" smtClean="0"/>
              <a:t> A, </a:t>
            </a:r>
            <a:r>
              <a:rPr lang="en-US" sz="1800" dirty="0" err="1" smtClean="0"/>
              <a:t>Triantafillidis</a:t>
            </a:r>
            <a:r>
              <a:rPr lang="en-US" sz="1800" dirty="0" smtClean="0"/>
              <a:t> JK. </a:t>
            </a:r>
            <a:r>
              <a:rPr lang="en-US" sz="1800" dirty="0" err="1" smtClean="0"/>
              <a:t>Int</a:t>
            </a:r>
            <a:r>
              <a:rPr lang="en-US" sz="1800" dirty="0" smtClean="0"/>
              <a:t> J Gen Med. 2014 Mar 13;7:159-73. </a:t>
            </a:r>
            <a:endParaRPr lang="en-US" sz="1800" dirty="0" smtClean="0"/>
          </a:p>
          <a:p>
            <a:pPr>
              <a:buNone/>
            </a:pPr>
            <a:endParaRPr lang="en-US" sz="1400" dirty="0" smtClean="0"/>
          </a:p>
          <a:p>
            <a:r>
              <a:rPr lang="en-US" sz="1800" dirty="0" smtClean="0">
                <a:hlinkClick r:id="rId3"/>
              </a:rPr>
              <a:t>The role of total </a:t>
            </a:r>
            <a:r>
              <a:rPr lang="en-US" sz="1800" dirty="0" err="1" smtClean="0">
                <a:hlinkClick r:id="rId3"/>
              </a:rPr>
              <a:t>parenteral</a:t>
            </a:r>
            <a:r>
              <a:rPr lang="en-US" sz="1800" dirty="0" smtClean="0">
                <a:hlinkClick r:id="rId3"/>
              </a:rPr>
              <a:t> nutrition in inflammatory bowel disease: current aspects.</a:t>
            </a:r>
            <a:r>
              <a:rPr lang="en-US" sz="1800" dirty="0" smtClean="0"/>
              <a:t> </a:t>
            </a:r>
            <a:r>
              <a:rPr lang="en-US" sz="1800" dirty="0" err="1" smtClean="0"/>
              <a:t>Triantafillidis</a:t>
            </a:r>
            <a:r>
              <a:rPr lang="en-US" sz="1800" dirty="0" smtClean="0"/>
              <a:t> JK, </a:t>
            </a:r>
            <a:r>
              <a:rPr lang="en-US" sz="1800" dirty="0" err="1" smtClean="0"/>
              <a:t>Papalois</a:t>
            </a:r>
            <a:r>
              <a:rPr lang="en-US" sz="1800" dirty="0" smtClean="0"/>
              <a:t> AE. Scand J </a:t>
            </a:r>
            <a:r>
              <a:rPr lang="en-US" sz="1800" dirty="0" err="1" smtClean="0"/>
              <a:t>Gastroenterol</a:t>
            </a:r>
            <a:r>
              <a:rPr lang="en-US" sz="1800" dirty="0" smtClean="0"/>
              <a:t>. 2014 Jan;49(1):3-14. </a:t>
            </a:r>
          </a:p>
          <a:p>
            <a:pPr>
              <a:buNone/>
            </a:pPr>
            <a:endParaRPr lang="en-US" sz="1400" dirty="0" smtClean="0"/>
          </a:p>
          <a:p>
            <a:r>
              <a:rPr lang="en-US" sz="1800" dirty="0" smtClean="0">
                <a:hlinkClick r:id="rId4"/>
              </a:rPr>
              <a:t>Nutritional status and nutritional support before and after </a:t>
            </a:r>
            <a:r>
              <a:rPr lang="en-US" sz="1800" dirty="0" err="1" smtClean="0">
                <a:hlinkClick r:id="rId4"/>
              </a:rPr>
              <a:t>pancreatectomy</a:t>
            </a:r>
            <a:r>
              <a:rPr lang="en-US" sz="1800" dirty="0" smtClean="0">
                <a:hlinkClick r:id="rId4"/>
              </a:rPr>
              <a:t> for pancreatic cancer and chronic pancreatitis.</a:t>
            </a:r>
            <a:r>
              <a:rPr lang="en-US" sz="1800" dirty="0" smtClean="0"/>
              <a:t> </a:t>
            </a:r>
            <a:r>
              <a:rPr lang="en-US" sz="1800" dirty="0" err="1" smtClean="0"/>
              <a:t>Karagianni</a:t>
            </a:r>
            <a:r>
              <a:rPr lang="en-US" sz="1800" dirty="0" smtClean="0"/>
              <a:t> VT, </a:t>
            </a:r>
            <a:r>
              <a:rPr lang="en-US" sz="1800" dirty="0" err="1" smtClean="0"/>
              <a:t>Papalois</a:t>
            </a:r>
            <a:r>
              <a:rPr lang="en-US" sz="1800" dirty="0" smtClean="0"/>
              <a:t> AE, </a:t>
            </a:r>
            <a:r>
              <a:rPr lang="en-US" sz="1800" dirty="0" err="1" smtClean="0"/>
              <a:t>Triantafillidis</a:t>
            </a:r>
            <a:r>
              <a:rPr lang="en-US" sz="1800" dirty="0" smtClean="0"/>
              <a:t> JK. Indian J </a:t>
            </a:r>
            <a:r>
              <a:rPr lang="en-US" sz="1800" dirty="0" err="1" smtClean="0"/>
              <a:t>Surg</a:t>
            </a:r>
            <a:r>
              <a:rPr lang="en-US" sz="1800" dirty="0" smtClean="0"/>
              <a:t> </a:t>
            </a:r>
            <a:r>
              <a:rPr lang="en-US" sz="1800" dirty="0" err="1" smtClean="0"/>
              <a:t>Oncol</a:t>
            </a:r>
            <a:r>
              <a:rPr lang="en-US" sz="1800" dirty="0" smtClean="0"/>
              <a:t>. 2012 Dec;3(4):348-59. </a:t>
            </a:r>
            <a:endParaRPr lang="en-US" sz="1800" dirty="0" smtClean="0"/>
          </a:p>
          <a:p>
            <a:pPr>
              <a:buNone/>
            </a:pPr>
            <a:endParaRPr lang="en-US" sz="1400" dirty="0" smtClean="0"/>
          </a:p>
          <a:p>
            <a:r>
              <a:rPr lang="en-US" sz="1800" dirty="0" smtClean="0">
                <a:hlinkClick r:id="rId5"/>
              </a:rPr>
              <a:t>Non-colorectal intestinal tract carcinomas in inflammatory bowel disease: results of the 3rd ECCO Pathogenesis Scientific Workshop (II).</a:t>
            </a:r>
            <a:r>
              <a:rPr lang="en-US" sz="1800" dirty="0" smtClean="0"/>
              <a:t> Egan L, </a:t>
            </a:r>
            <a:r>
              <a:rPr lang="en-US" sz="1800" dirty="0" err="1" smtClean="0"/>
              <a:t>D'Inca</a:t>
            </a:r>
            <a:r>
              <a:rPr lang="en-US" sz="1800" dirty="0" smtClean="0"/>
              <a:t> R, Jess T, </a:t>
            </a:r>
            <a:r>
              <a:rPr lang="en-US" sz="1800" dirty="0" err="1" smtClean="0"/>
              <a:t>Pellino</a:t>
            </a:r>
            <a:r>
              <a:rPr lang="en-US" sz="1800" dirty="0" smtClean="0"/>
              <a:t> G, </a:t>
            </a:r>
            <a:r>
              <a:rPr lang="en-US" sz="1800" dirty="0" err="1" smtClean="0"/>
              <a:t>Carbonnel</a:t>
            </a:r>
            <a:r>
              <a:rPr lang="en-US" sz="1800" dirty="0" smtClean="0"/>
              <a:t> F, </a:t>
            </a:r>
            <a:r>
              <a:rPr lang="en-US" sz="1800" dirty="0" err="1" smtClean="0"/>
              <a:t>Bokemeyer</a:t>
            </a:r>
            <a:r>
              <a:rPr lang="en-US" sz="1800" dirty="0" smtClean="0"/>
              <a:t> B, </a:t>
            </a:r>
            <a:r>
              <a:rPr lang="en-US" sz="1800" dirty="0" err="1" smtClean="0"/>
              <a:t>Harbord</a:t>
            </a:r>
            <a:r>
              <a:rPr lang="en-US" sz="1800" dirty="0" smtClean="0"/>
              <a:t> M, </a:t>
            </a:r>
            <a:r>
              <a:rPr lang="en-US" sz="1800" dirty="0" err="1" smtClean="0"/>
              <a:t>Nunes</a:t>
            </a:r>
            <a:r>
              <a:rPr lang="en-US" sz="1800" dirty="0" smtClean="0"/>
              <a:t> P, Van </a:t>
            </a:r>
            <a:r>
              <a:rPr lang="en-US" sz="1800" dirty="0" err="1" smtClean="0"/>
              <a:t>der</a:t>
            </a:r>
            <a:r>
              <a:rPr lang="en-US" sz="1800" dirty="0" smtClean="0"/>
              <a:t> </a:t>
            </a:r>
            <a:r>
              <a:rPr lang="en-US" sz="1800" dirty="0" err="1" smtClean="0"/>
              <a:t>Woude</a:t>
            </a:r>
            <a:r>
              <a:rPr lang="en-US" sz="1800" dirty="0" smtClean="0"/>
              <a:t> J, </a:t>
            </a:r>
            <a:r>
              <a:rPr lang="en-US" sz="1800" dirty="0" err="1" smtClean="0"/>
              <a:t>Selvagg</a:t>
            </a:r>
            <a:r>
              <a:rPr lang="en-US" sz="1800" dirty="0" smtClean="0"/>
              <a:t> F, </a:t>
            </a:r>
            <a:r>
              <a:rPr lang="en-US" sz="1800" b="1" dirty="0" err="1" smtClean="0"/>
              <a:t>Triantafillidis</a:t>
            </a:r>
            <a:r>
              <a:rPr lang="en-US" sz="1800" b="1" dirty="0" smtClean="0"/>
              <a:t> J</a:t>
            </a:r>
            <a:r>
              <a:rPr lang="en-US" sz="1800" dirty="0" smtClean="0"/>
              <a:t>. J </a:t>
            </a:r>
            <a:r>
              <a:rPr lang="en-US" sz="1800" dirty="0" err="1" smtClean="0"/>
              <a:t>Crohns</a:t>
            </a:r>
            <a:r>
              <a:rPr lang="en-US" sz="1800" dirty="0" smtClean="0"/>
              <a:t> Colitis. 2014 Jan;8(1):</a:t>
            </a:r>
            <a:r>
              <a:rPr lang="en-US" sz="1600" dirty="0" smtClean="0"/>
              <a:t>19-30</a:t>
            </a:r>
            <a:r>
              <a:rPr lang="en-US" sz="1800" dirty="0" smtClean="0"/>
              <a:t>. </a:t>
            </a:r>
            <a:endParaRPr lang="en-US" sz="1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150</TotalTime>
  <Words>1871</Words>
  <Application>Microsoft Office PowerPoint</Application>
  <PresentationFormat>On-screen Show (4:3)</PresentationFormat>
  <Paragraphs>162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Verve</vt:lpstr>
      <vt:lpstr>Slide 1</vt:lpstr>
      <vt:lpstr>Slide 2</vt:lpstr>
      <vt:lpstr>Slide 3</vt:lpstr>
      <vt:lpstr>Biography</vt:lpstr>
      <vt:lpstr>Slide 5</vt:lpstr>
      <vt:lpstr>Research Interests</vt:lpstr>
      <vt:lpstr>Some recent publications</vt:lpstr>
      <vt:lpstr>Some recent publications</vt:lpstr>
      <vt:lpstr>Some recent publications</vt:lpstr>
      <vt:lpstr>Some recent publications</vt:lpstr>
      <vt:lpstr>Slide 11</vt:lpstr>
      <vt:lpstr>Slide 12</vt:lpstr>
      <vt:lpstr>Digestive Disorders</vt:lpstr>
      <vt:lpstr>Symptoms</vt:lpstr>
      <vt:lpstr>Digestive Diseases</vt:lpstr>
      <vt:lpstr>Tooth Decay</vt:lpstr>
      <vt:lpstr>Cold sores</vt:lpstr>
      <vt:lpstr>Heart Burn</vt:lpstr>
      <vt:lpstr>Gastroenteritis</vt:lpstr>
      <vt:lpstr>Appendicitis</vt:lpstr>
      <vt:lpstr>Cirrhosis</vt:lpstr>
      <vt:lpstr>Crohn’s Disease</vt:lpstr>
      <vt:lpstr>Slide 23</vt:lpstr>
      <vt:lpstr>Slide 24</vt:lpstr>
      <vt:lpstr>Slide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Dipika Rungunta</dc:creator>
  <cp:lastModifiedBy>John</cp:lastModifiedBy>
  <cp:revision>26</cp:revision>
  <dcterms:created xsi:type="dcterms:W3CDTF">2006-08-16T00:00:00Z</dcterms:created>
  <dcterms:modified xsi:type="dcterms:W3CDTF">2014-11-15T09:48:17Z</dcterms:modified>
</cp:coreProperties>
</file>