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65" r:id="rId2"/>
    <p:sldId id="264" r:id="rId3"/>
    <p:sldId id="257" r:id="rId4"/>
    <p:sldId id="258" r:id="rId5"/>
    <p:sldId id="259" r:id="rId6"/>
    <p:sldId id="260" r:id="rId7"/>
    <p:sldId id="261" r:id="rId8"/>
    <p:sldId id="262"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360" y="1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10/13/2015</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group.org/journals/brain-disorders-therapy.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www.conferenceseries.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xplore.georgetown.edu/publications/index.cfm?Action=View&amp;DocumentID=46097" TargetMode="External"/><Relationship Id="rId2" Type="http://schemas.openxmlformats.org/officeDocument/2006/relationships/hyperlink" Target="http://explore.georgetown.edu/publications/index.cfm?Action=View&amp;DocumentID=46098"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explore.georgetown.edu/publications/index.cfm?Action=View&amp;DocumentID=46095"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explore.georgetown.edu/publications/index.cfm?Action=View&amp;DocumentID=4609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a:t>
            </a:r>
            <a:r>
              <a:rPr lang="en-IN" sz="2000" dirty="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04800" y="5910262"/>
            <a:ext cx="8534400"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a:t>
            </a:r>
            <a:r>
              <a:rPr lang="en-US" b="1" dirty="0" smtClean="0">
                <a:solidFill>
                  <a:srgbClr val="0070C0"/>
                </a:solidFill>
                <a:latin typeface="Microsoft YaHei" panose="020B0503020204020204" pitchFamily="34" charset="-122"/>
                <a:ea typeface="Microsoft YaHei" panose="020B0503020204020204" pitchFamily="34" charset="-122"/>
              </a:rPr>
              <a:t>:</a:t>
            </a:r>
          </a:p>
          <a:p>
            <a:pPr>
              <a:defRPr/>
            </a:pPr>
            <a:r>
              <a:rPr lang="en-US" b="1" dirty="0" smtClean="0">
                <a:solidFill>
                  <a:schemeClr val="accent5">
                    <a:lumMod val="10000"/>
                  </a:schemeClr>
                </a:solidFill>
                <a:latin typeface="Microsoft YaHei" panose="020B0503020204020204" pitchFamily="34" charset="-122"/>
                <a:ea typeface="Microsoft YaHei" panose="020B0503020204020204" pitchFamily="34" charset="-122"/>
                <a:hlinkClick r:id="rId3"/>
              </a:rPr>
              <a:t>http://omicsgroup.org/journals/brain-disorders-therapy.php</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228600" y="41275"/>
            <a:ext cx="87630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643463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914400"/>
            <a:ext cx="7315200" cy="4031873"/>
          </a:xfrm>
          <a:prstGeom prst="rect">
            <a:avLst/>
          </a:prstGeom>
          <a:noFill/>
        </p:spPr>
        <p:txBody>
          <a:bodyPr wrap="square" rtlCol="0">
            <a:spAutoFit/>
          </a:bodyPr>
          <a:lstStyle/>
          <a:p>
            <a:r>
              <a:rPr lang="en-US" sz="4000" dirty="0" smtClean="0"/>
              <a:t>For Upcoming Conferences visit:</a:t>
            </a:r>
          </a:p>
          <a:p>
            <a:endParaRPr lang="en-US" sz="4000" dirty="0"/>
          </a:p>
          <a:p>
            <a:endParaRPr lang="en-US" sz="4000" dirty="0" smtClean="0"/>
          </a:p>
          <a:p>
            <a:endParaRPr lang="en-US" sz="4000" dirty="0"/>
          </a:p>
          <a:p>
            <a:endParaRPr lang="en-US" sz="4000" dirty="0" smtClean="0"/>
          </a:p>
          <a:p>
            <a:r>
              <a:rPr lang="en-US" sz="2800" dirty="0">
                <a:hlinkClick r:id="rId2"/>
              </a:rPr>
              <a:t>http://www.conferenceseries.com</a:t>
            </a:r>
            <a:r>
              <a:rPr lang="en-US" sz="2800" dirty="0" smtClean="0">
                <a:hlinkClick r:id="rId2"/>
              </a:rPr>
              <a:t>/</a:t>
            </a:r>
            <a:endParaRPr lang="en-US" sz="2800" dirty="0" smtClean="0"/>
          </a:p>
          <a:p>
            <a:r>
              <a:rPr lang="en-US" sz="2800" dirty="0" smtClean="0"/>
              <a:t> </a:t>
            </a:r>
            <a:endParaRPr lang="en-US" sz="2800" dirty="0"/>
          </a:p>
        </p:txBody>
      </p:sp>
    </p:spTree>
    <p:extLst>
      <p:ext uri="{BB962C8B-B14F-4D97-AF65-F5344CB8AC3E}">
        <p14:creationId xmlns:p14="http://schemas.microsoft.com/office/powerpoint/2010/main" val="1817267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971800"/>
            <a:ext cx="8229600" cy="2819400"/>
          </a:xfrm>
        </p:spPr>
        <p:txBody>
          <a:bodyPr>
            <a:normAutofit fontScale="90000"/>
          </a:bodyPr>
          <a:lstStyle/>
          <a:p>
            <a:pPr fontAlgn="base"/>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100" dirty="0" smtClean="0">
                <a:solidFill>
                  <a:schemeClr val="tx1"/>
                </a:solidFill>
              </a:rPr>
              <a:t/>
            </a:r>
            <a:br>
              <a:rPr lang="en-US" sz="3100" dirty="0" smtClean="0">
                <a:solidFill>
                  <a:schemeClr val="tx1"/>
                </a:solidFill>
              </a:rPr>
            </a:br>
            <a:r>
              <a:rPr lang="en-US" sz="3100" dirty="0" smtClean="0">
                <a:solidFill>
                  <a:schemeClr val="tx1"/>
                </a:solidFill>
              </a:rPr>
              <a:t>John </a:t>
            </a:r>
            <a:r>
              <a:rPr lang="en-US" sz="3100" dirty="0">
                <a:solidFill>
                  <a:schemeClr val="tx1"/>
                </a:solidFill>
              </a:rPr>
              <a:t>W </a:t>
            </a:r>
            <a:r>
              <a:rPr lang="en-US" sz="3100" dirty="0" err="1">
                <a:solidFill>
                  <a:schemeClr val="tx1"/>
                </a:solidFill>
              </a:rPr>
              <a:t>Vanmeter</a:t>
            </a:r>
            <a:r>
              <a:rPr lang="en-US" sz="3100" dirty="0">
                <a:solidFill>
                  <a:schemeClr val="tx1"/>
                </a:solidFill>
              </a:rPr>
              <a:t/>
            </a:r>
            <a:br>
              <a:rPr lang="en-US" sz="3100" dirty="0">
                <a:solidFill>
                  <a:schemeClr val="tx1"/>
                </a:solidFill>
              </a:rPr>
            </a:br>
            <a:r>
              <a:rPr lang="en-US" sz="3100" dirty="0">
                <a:solidFill>
                  <a:schemeClr val="tx1"/>
                </a:solidFill>
              </a:rPr>
              <a:t>Associate Professor on the Research Track</a:t>
            </a:r>
            <a:br>
              <a:rPr lang="en-US" sz="3100" dirty="0">
                <a:solidFill>
                  <a:schemeClr val="tx1"/>
                </a:solidFill>
              </a:rPr>
            </a:br>
            <a:r>
              <a:rPr lang="en-US" sz="3100" dirty="0">
                <a:solidFill>
                  <a:schemeClr val="tx1"/>
                </a:solidFill>
              </a:rPr>
              <a:t>Director, Center for Functional and Molecular Imaging Associate Professor, </a:t>
            </a:r>
            <a:r>
              <a:rPr lang="en-US" sz="3100" dirty="0" err="1">
                <a:solidFill>
                  <a:schemeClr val="tx1"/>
                </a:solidFill>
              </a:rPr>
              <a:t>Dept</a:t>
            </a:r>
            <a:r>
              <a:rPr lang="en-US" sz="3100" dirty="0">
                <a:solidFill>
                  <a:schemeClr val="tx1"/>
                </a:solidFill>
              </a:rPr>
              <a:t> of Neurology</a:t>
            </a:r>
            <a:r>
              <a:rPr lang="en-US" sz="2200" dirty="0"/>
              <a:t/>
            </a:r>
            <a:br>
              <a:rPr lang="en-US" sz="2200" dirty="0"/>
            </a:br>
            <a:r>
              <a:rPr lang="en-US" dirty="0"/>
              <a:t/>
            </a:r>
            <a:br>
              <a:rPr lang="en-US" dirty="0"/>
            </a:br>
            <a:endParaRPr lang="en-US" dirty="0"/>
          </a:p>
        </p:txBody>
      </p:sp>
      <p:pic>
        <p:nvPicPr>
          <p:cNvPr id="6" name="Picture 2" descr="C:\Users\sasidhar-r\Desktop\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3400"/>
            <a:ext cx="9045468"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3661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a:t>Dr. </a:t>
            </a:r>
            <a:r>
              <a:rPr lang="en-US" dirty="0" err="1"/>
              <a:t>VanMeter</a:t>
            </a:r>
            <a:r>
              <a:rPr lang="en-US" dirty="0"/>
              <a:t> has significant expertise in the analysis of magnetic resonance imaging (MRI) data. His graduate work involved the development of computer algorithms used for the analysis of white matter and gray matter segmentation in structural MRI scans. Before joining the faculty at Georgetown, he was a staff fellow in the Laboratory of Neuroscience in the National Institute of Aging, where he co-authored the first paper to use fMRI to investigate dyslexia. Dr. </a:t>
            </a:r>
            <a:r>
              <a:rPr lang="en-US" dirty="0" err="1"/>
              <a:t>VanMeter</a:t>
            </a:r>
            <a:r>
              <a:rPr lang="en-US" dirty="0"/>
              <a:t> has led the development of a number of major software programs as the Director of Research and Development at Sensor Systems, Inc. This includes a commercial software package that is utilized at over 300 research institutions worldwide in the analysis of multi-modal datasets including structural MRI and fMRI as well as the subsequent development of one of the first FDA cleared fMRI clinical analysis package. </a:t>
            </a:r>
          </a:p>
        </p:txBody>
      </p:sp>
      <p:sp>
        <p:nvSpPr>
          <p:cNvPr id="2" name="Title 1"/>
          <p:cNvSpPr>
            <a:spLocks noGrp="1"/>
          </p:cNvSpPr>
          <p:nvPr>
            <p:ph type="title"/>
          </p:nvPr>
        </p:nvSpPr>
        <p:spPr>
          <a:xfrm>
            <a:off x="457200" y="1371600"/>
            <a:ext cx="8229600" cy="219456"/>
          </a:xfrm>
        </p:spPr>
        <p:txBody>
          <a:bodyPr>
            <a:normAutofit fontScale="90000"/>
          </a:bodyPr>
          <a:lstStyle/>
          <a:p>
            <a:r>
              <a:rPr lang="en-US" dirty="0" smtClean="0"/>
              <a:t/>
            </a:r>
            <a:br>
              <a:rPr lang="en-US" dirty="0" smtClean="0"/>
            </a:br>
            <a:r>
              <a:rPr lang="en-US" dirty="0" smtClean="0">
                <a:solidFill>
                  <a:schemeClr val="tx1"/>
                </a:solidFill>
              </a:rPr>
              <a:t>Biography</a:t>
            </a:r>
            <a:endParaRPr lang="en-US" dirty="0">
              <a:solidFill>
                <a:schemeClr val="tx1"/>
              </a:solidFill>
            </a:endParaRPr>
          </a:p>
        </p:txBody>
      </p:sp>
      <p:pic>
        <p:nvPicPr>
          <p:cNvPr id="7" name="Picture 2" descr="C:\Users\sasidhar-r\Desktop\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32" y="228600"/>
            <a:ext cx="9045468"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9955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Recently, he has developed a coordinated data analysis platform for all data collected and analyzed in the Center for Functional and Molecular Imaging (CFMI). In addition, he is developing a database integrating neuroimaging data (e.g. MRI and near-infrared optical) and neuropsychological and behavioral measures improving data management and allowing for mining of the CFMI. </a:t>
            </a:r>
            <a:br>
              <a:rPr lang="en-US" dirty="0"/>
            </a:br>
            <a:endParaRPr lang="en-US" dirty="0"/>
          </a:p>
        </p:txBody>
      </p:sp>
      <p:sp>
        <p:nvSpPr>
          <p:cNvPr id="2" name="Title 1"/>
          <p:cNvSpPr>
            <a:spLocks noGrp="1"/>
          </p:cNvSpPr>
          <p:nvPr>
            <p:ph type="title"/>
          </p:nvPr>
        </p:nvSpPr>
        <p:spPr/>
        <p:txBody>
          <a:bodyPr/>
          <a:lstStyle/>
          <a:p>
            <a:endParaRPr lang="en-US" dirty="0"/>
          </a:p>
        </p:txBody>
      </p:sp>
      <p:pic>
        <p:nvPicPr>
          <p:cNvPr id="5" name="Picture 2" descr="C:\Users\sasidhar-r\Desktop\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387" y="304800"/>
            <a:ext cx="9045468"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210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fontAlgn="base"/>
            <a:r>
              <a:rPr lang="en-US" dirty="0"/>
              <a:t>Ph.D. (1993) Dartmouth College, Computer Science</a:t>
            </a:r>
          </a:p>
          <a:p>
            <a:pPr fontAlgn="base"/>
            <a:r>
              <a:rPr lang="en-US" dirty="0"/>
              <a:t>M.S. (1991) Dartmouth College, Computer Science</a:t>
            </a:r>
          </a:p>
          <a:p>
            <a:pPr fontAlgn="base"/>
            <a:r>
              <a:rPr lang="en-US" dirty="0"/>
              <a:t>B.S. (1987) University of Oklahoma, Computer Science</a:t>
            </a:r>
          </a:p>
          <a:p>
            <a:endParaRPr lang="en-US" dirty="0"/>
          </a:p>
        </p:txBody>
      </p:sp>
      <p:sp>
        <p:nvSpPr>
          <p:cNvPr id="2" name="Title 1"/>
          <p:cNvSpPr>
            <a:spLocks noGrp="1"/>
          </p:cNvSpPr>
          <p:nvPr>
            <p:ph type="title"/>
          </p:nvPr>
        </p:nvSpPr>
        <p:spPr>
          <a:xfrm>
            <a:off x="533400" y="1676400"/>
            <a:ext cx="8229600" cy="1252728"/>
          </a:xfrm>
        </p:spPr>
        <p:txBody>
          <a:bodyPr/>
          <a:lstStyle/>
          <a:p>
            <a:r>
              <a:rPr lang="en-US" dirty="0" smtClean="0">
                <a:solidFill>
                  <a:schemeClr val="tx1"/>
                </a:solidFill>
              </a:rPr>
              <a:t>Education</a:t>
            </a:r>
            <a:endParaRPr lang="en-US" dirty="0">
              <a:solidFill>
                <a:schemeClr val="tx1"/>
              </a:solidFill>
            </a:endParaRPr>
          </a:p>
        </p:txBody>
      </p:sp>
      <p:pic>
        <p:nvPicPr>
          <p:cNvPr id="5122" name="Picture 2" descr="OMICS Gro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228600"/>
            <a:ext cx="952500" cy="9620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sasidhar-r\Desktop\Untitl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263236"/>
            <a:ext cx="9045468"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4241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971799"/>
            <a:ext cx="7408333" cy="3154363"/>
          </a:xfrm>
        </p:spPr>
        <p:txBody>
          <a:bodyPr/>
          <a:lstStyle/>
          <a:p>
            <a:r>
              <a:rPr lang="en-US" dirty="0"/>
              <a:t>My research focuses on emotion regulation and the role of key cortical areas in modulating emotional reactivity. I have been studying this using neuroimaging techniques in autism and posttraumatic stress disorder. In addition, I study deception detection using fMRI.</a:t>
            </a:r>
          </a:p>
        </p:txBody>
      </p:sp>
      <p:sp>
        <p:nvSpPr>
          <p:cNvPr id="2" name="Title 1"/>
          <p:cNvSpPr>
            <a:spLocks noGrp="1"/>
          </p:cNvSpPr>
          <p:nvPr>
            <p:ph type="title"/>
          </p:nvPr>
        </p:nvSpPr>
        <p:spPr>
          <a:xfrm>
            <a:off x="609600" y="1600200"/>
            <a:ext cx="8229600" cy="1252728"/>
          </a:xfrm>
        </p:spPr>
        <p:txBody>
          <a:bodyPr/>
          <a:lstStyle/>
          <a:p>
            <a:r>
              <a:rPr lang="en-US" dirty="0" smtClean="0">
                <a:solidFill>
                  <a:schemeClr val="tx1"/>
                </a:solidFill>
              </a:rPr>
              <a:t>Research Interest</a:t>
            </a:r>
            <a:endParaRPr lang="en-US" dirty="0">
              <a:solidFill>
                <a:schemeClr val="tx1"/>
              </a:solidFill>
            </a:endParaRPr>
          </a:p>
        </p:txBody>
      </p:sp>
      <p:pic>
        <p:nvPicPr>
          <p:cNvPr id="5" name="Picture 2" descr="C:\Users\sasidhar-r\Desktop\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241" y="228600"/>
            <a:ext cx="9045468"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4546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fontAlgn="base"/>
            <a:r>
              <a:rPr lang="en-US" b="1" dirty="0"/>
              <a:t>Articles in journals</a:t>
            </a:r>
          </a:p>
          <a:p>
            <a:pPr fontAlgn="base"/>
            <a:r>
              <a:rPr lang="en-US" dirty="0"/>
              <a:t>Bhatt S., </a:t>
            </a:r>
            <a:r>
              <a:rPr lang="en-US" dirty="0" err="1"/>
              <a:t>Mbwana</a:t>
            </a:r>
            <a:r>
              <a:rPr lang="en-US" dirty="0"/>
              <a:t> J., </a:t>
            </a:r>
            <a:r>
              <a:rPr lang="en-US" dirty="0" err="1"/>
              <a:t>Adeyemo</a:t>
            </a:r>
            <a:r>
              <a:rPr lang="en-US" dirty="0"/>
              <a:t> A., Sawyer A., </a:t>
            </a:r>
            <a:r>
              <a:rPr lang="en-US" dirty="0" err="1"/>
              <a:t>Hailu</a:t>
            </a:r>
            <a:r>
              <a:rPr lang="en-US" dirty="0"/>
              <a:t> A., </a:t>
            </a:r>
            <a:r>
              <a:rPr lang="en-US" dirty="0" err="1"/>
              <a:t>VanMeter</a:t>
            </a:r>
            <a:r>
              <a:rPr lang="en-US" dirty="0"/>
              <a:t> </a:t>
            </a:r>
            <a:r>
              <a:rPr lang="en-US" dirty="0" err="1"/>
              <a:t>J.W.."</a:t>
            </a:r>
            <a:r>
              <a:rPr lang="en-US" b="1" dirty="0" err="1">
                <a:hlinkClick r:id="rId2"/>
              </a:rPr>
              <a:t>Lying</a:t>
            </a:r>
            <a:r>
              <a:rPr lang="en-US" b="1" dirty="0">
                <a:hlinkClick r:id="rId2"/>
              </a:rPr>
              <a:t> about facial recognition: an fMRI study</a:t>
            </a:r>
            <a:r>
              <a:rPr lang="en-US" dirty="0"/>
              <a:t>." </a:t>
            </a:r>
            <a:r>
              <a:rPr lang="en-US" i="1" dirty="0"/>
              <a:t>Brain and Cognition</a:t>
            </a:r>
            <a:r>
              <a:rPr lang="en-US" dirty="0"/>
              <a:t> 69.2 (2009): 382-390.</a:t>
            </a:r>
          </a:p>
          <a:p>
            <a:pPr fontAlgn="base"/>
            <a:r>
              <a:rPr lang="en-US" dirty="0"/>
              <a:t>Medvedev A.V., </a:t>
            </a:r>
            <a:r>
              <a:rPr lang="en-US" dirty="0" err="1"/>
              <a:t>Kainerstorfer</a:t>
            </a:r>
            <a:r>
              <a:rPr lang="en-US" dirty="0"/>
              <a:t> J., </a:t>
            </a:r>
            <a:r>
              <a:rPr lang="en-US" dirty="0" err="1"/>
              <a:t>Borisov</a:t>
            </a:r>
            <a:r>
              <a:rPr lang="en-US" dirty="0"/>
              <a:t> S.V., Barbour R.L., </a:t>
            </a:r>
            <a:r>
              <a:rPr lang="en-US" dirty="0" err="1"/>
              <a:t>VanMeter</a:t>
            </a:r>
            <a:r>
              <a:rPr lang="en-US" dirty="0"/>
              <a:t> J.W.. "</a:t>
            </a:r>
            <a:r>
              <a:rPr lang="en-US" b="1" dirty="0">
                <a:hlinkClick r:id="rId3"/>
              </a:rPr>
              <a:t>Event-related fast optical signal in a rapid object recognition task: Improving detection by independent component analysis</a:t>
            </a:r>
            <a:r>
              <a:rPr lang="en-US" dirty="0"/>
              <a:t>." </a:t>
            </a:r>
            <a:r>
              <a:rPr lang="en-US" i="1" dirty="0"/>
              <a:t>Brain</a:t>
            </a:r>
            <a:r>
              <a:rPr lang="en-US" dirty="0"/>
              <a:t> 1236 (2008): 145-158.</a:t>
            </a:r>
          </a:p>
          <a:p>
            <a:pPr fontAlgn="base"/>
            <a:r>
              <a:rPr lang="en-US" dirty="0"/>
              <a:t>Jiang, X., Bradley, E., </a:t>
            </a:r>
            <a:r>
              <a:rPr lang="en-US" dirty="0" err="1"/>
              <a:t>Rini</a:t>
            </a:r>
            <a:r>
              <a:rPr lang="en-US" dirty="0"/>
              <a:t>, R.A., </a:t>
            </a:r>
            <a:r>
              <a:rPr lang="en-US" dirty="0" err="1"/>
              <a:t>Zeffiro</a:t>
            </a:r>
            <a:r>
              <a:rPr lang="en-US" dirty="0"/>
              <a:t>, T., </a:t>
            </a:r>
            <a:r>
              <a:rPr lang="en-US" dirty="0" err="1"/>
              <a:t>VanMeter</a:t>
            </a:r>
            <a:r>
              <a:rPr lang="en-US" dirty="0"/>
              <a:t>, J.W., and </a:t>
            </a:r>
            <a:r>
              <a:rPr lang="en-US" dirty="0" err="1"/>
              <a:t>Riesenhuber</a:t>
            </a:r>
            <a:r>
              <a:rPr lang="en-US" dirty="0"/>
              <a:t>, M.. "</a:t>
            </a:r>
            <a:r>
              <a:rPr lang="en-US" b="1" dirty="0">
                <a:hlinkClick r:id="rId4"/>
              </a:rPr>
              <a:t>Categorization training results in shape- and category-selective human neural plasticity</a:t>
            </a:r>
            <a:r>
              <a:rPr lang="en-US" dirty="0"/>
              <a:t>." </a:t>
            </a:r>
            <a:r>
              <a:rPr lang="en-US" i="1" dirty="0"/>
              <a:t>Neuron</a:t>
            </a:r>
            <a:r>
              <a:rPr lang="en-US" dirty="0"/>
              <a:t> 53.6 (2007): 891-903.</a:t>
            </a:r>
          </a:p>
          <a:p>
            <a:endParaRPr lang="en-US" dirty="0"/>
          </a:p>
        </p:txBody>
      </p:sp>
      <p:sp>
        <p:nvSpPr>
          <p:cNvPr id="2" name="Title 1"/>
          <p:cNvSpPr>
            <a:spLocks noGrp="1"/>
          </p:cNvSpPr>
          <p:nvPr>
            <p:ph type="title"/>
          </p:nvPr>
        </p:nvSpPr>
        <p:spPr>
          <a:xfrm>
            <a:off x="533400" y="1676400"/>
            <a:ext cx="8229600" cy="1252728"/>
          </a:xfrm>
        </p:spPr>
        <p:txBody>
          <a:bodyPr/>
          <a:lstStyle/>
          <a:p>
            <a:r>
              <a:rPr lang="en-US" dirty="0" smtClean="0">
                <a:solidFill>
                  <a:schemeClr val="tx1"/>
                </a:solidFill>
              </a:rPr>
              <a:t>Publications</a:t>
            </a:r>
            <a:endParaRPr lang="en-US" dirty="0">
              <a:solidFill>
                <a:schemeClr val="tx1"/>
              </a:solidFill>
            </a:endParaRPr>
          </a:p>
        </p:txBody>
      </p:sp>
      <p:pic>
        <p:nvPicPr>
          <p:cNvPr id="7170" name="Picture 2" descr="C:\Users\sasidhar-r\Desktop\Untitled.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138" y="457200"/>
            <a:ext cx="9045468"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8533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fontAlgn="base"/>
            <a:r>
              <a:rPr lang="en-US" b="1" dirty="0"/>
              <a:t>Articles in books</a:t>
            </a:r>
          </a:p>
          <a:p>
            <a:pPr fontAlgn="base"/>
            <a:r>
              <a:rPr lang="en-US" dirty="0" err="1"/>
              <a:t>VanMeter</a:t>
            </a:r>
            <a:r>
              <a:rPr lang="en-US" dirty="0"/>
              <a:t>, J.W.. "</a:t>
            </a:r>
            <a:r>
              <a:rPr lang="en-US" b="1" dirty="0">
                <a:hlinkClick r:id="rId2"/>
              </a:rPr>
              <a:t>Neuroimaging: Thinking in Pictures</a:t>
            </a:r>
            <a:r>
              <a:rPr lang="en-US" dirty="0"/>
              <a:t>." Scientific and Philosophical Perspectives in </a:t>
            </a:r>
            <a:r>
              <a:rPr lang="en-US" dirty="0" err="1"/>
              <a:t>Neuroethics</a:t>
            </a:r>
            <a:r>
              <a:rPr lang="en-US" dirty="0"/>
              <a:t>. Ed. J.J. Giordano and B. </a:t>
            </a:r>
            <a:r>
              <a:rPr lang="en-US" dirty="0" err="1"/>
              <a:t>Gordijn</a:t>
            </a:r>
            <a:r>
              <a:rPr lang="en-US" dirty="0"/>
              <a:t>. Cambridge: Cambridge University Press, 2010.</a:t>
            </a:r>
          </a:p>
          <a:p>
            <a:endParaRPr lang="en-US" dirty="0"/>
          </a:p>
        </p:txBody>
      </p:sp>
      <p:sp>
        <p:nvSpPr>
          <p:cNvPr id="2" name="Title 1"/>
          <p:cNvSpPr>
            <a:spLocks noGrp="1"/>
          </p:cNvSpPr>
          <p:nvPr>
            <p:ph type="title"/>
          </p:nvPr>
        </p:nvSpPr>
        <p:spPr>
          <a:xfrm>
            <a:off x="457200" y="1828800"/>
            <a:ext cx="8229600" cy="685800"/>
          </a:xfrm>
        </p:spPr>
        <p:txBody>
          <a:bodyPr>
            <a:normAutofit fontScale="90000"/>
          </a:bodyPr>
          <a:lstStyle/>
          <a:p>
            <a:r>
              <a:rPr lang="en-US" dirty="0" smtClean="0">
                <a:solidFill>
                  <a:schemeClr val="tx1"/>
                </a:solidFill>
              </a:rPr>
              <a:t>Articles in Books</a:t>
            </a:r>
            <a:endParaRPr lang="en-US" dirty="0">
              <a:solidFill>
                <a:schemeClr val="tx1"/>
              </a:solidFill>
            </a:endParaRPr>
          </a:p>
        </p:txBody>
      </p:sp>
      <p:pic>
        <p:nvPicPr>
          <p:cNvPr id="4" name="Picture 2" descr="C:\Users\sasidhar-r\Desktop\Untitl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3400"/>
            <a:ext cx="9045468"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3049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052" y="2564904"/>
            <a:ext cx="4191000" cy="3912096"/>
          </a:xfrm>
        </p:spPr>
        <p:txBody>
          <a:bodyPr>
            <a:normAutofit lnSpcReduction="10000"/>
          </a:bodyPr>
          <a:lstStyle/>
          <a:p>
            <a:pPr marL="0" indent="0">
              <a:buNone/>
              <a:defRPr/>
            </a:pPr>
            <a:endParaRPr lang="en-US" dirty="0" smtClean="0"/>
          </a:p>
          <a:p>
            <a:pPr>
              <a:buFont typeface="Wingdings" pitchFamily="2" charset="2"/>
              <a:buChar char="q"/>
              <a:defRPr/>
            </a:pPr>
            <a:r>
              <a:rPr lang="en-US" b="1" dirty="0" smtClean="0"/>
              <a:t>Journal </a:t>
            </a:r>
            <a:r>
              <a:rPr lang="en-US" b="1" dirty="0"/>
              <a:t>of </a:t>
            </a:r>
            <a:r>
              <a:rPr lang="en-US" b="1" dirty="0" smtClean="0"/>
              <a:t>Neurological Disorders</a:t>
            </a:r>
          </a:p>
          <a:p>
            <a:pPr marL="0" indent="0">
              <a:buNone/>
              <a:defRPr/>
            </a:pPr>
            <a:endParaRPr lang="en-US" b="1" dirty="0" smtClean="0"/>
          </a:p>
          <a:p>
            <a:pPr>
              <a:buFont typeface="Wingdings" pitchFamily="2" charset="2"/>
              <a:buChar char="q"/>
              <a:defRPr/>
            </a:pPr>
            <a:r>
              <a:rPr lang="en-US" b="1" dirty="0" smtClean="0"/>
              <a:t>Journal of Multiple Sclerosis</a:t>
            </a:r>
            <a:endParaRPr lang="en-US" b="1" dirty="0"/>
          </a:p>
          <a:p>
            <a:pPr>
              <a:buFont typeface="Wingdings" pitchFamily="2" charset="2"/>
              <a:buChar char="q"/>
              <a:defRPr/>
            </a:pPr>
            <a:endParaRPr lang="en-US" b="1" dirty="0" smtClean="0"/>
          </a:p>
          <a:p>
            <a:pPr>
              <a:buFont typeface="Wingdings" pitchFamily="2" charset="2"/>
              <a:buChar char="q"/>
              <a:defRPr/>
            </a:pPr>
            <a:r>
              <a:rPr lang="en-US" b="1" dirty="0"/>
              <a:t>Alzheimer's Disease &amp; Parkinsonism </a:t>
            </a:r>
            <a:r>
              <a:rPr lang="en-US" dirty="0"/>
              <a:t/>
            </a:r>
            <a:br>
              <a:rPr lang="en-US" dirty="0"/>
            </a:br>
            <a:r>
              <a:rPr lang="en-US" dirty="0"/>
              <a:t/>
            </a:r>
            <a:br>
              <a:rPr lang="en-US" dirty="0"/>
            </a:br>
            <a:endParaRPr lang="en-US" sz="2600" dirty="0" smtClean="0"/>
          </a:p>
        </p:txBody>
      </p:sp>
      <p:sp>
        <p:nvSpPr>
          <p:cNvPr id="8" name="Titre 1"/>
          <p:cNvSpPr>
            <a:spLocks noGrp="1"/>
          </p:cNvSpPr>
          <p:nvPr>
            <p:ph type="title"/>
          </p:nvPr>
        </p:nvSpPr>
        <p:spPr>
          <a:xfrm>
            <a:off x="430699" y="1700808"/>
            <a:ext cx="7239000" cy="680068"/>
          </a:xfrm>
        </p:spPr>
        <p:txBody>
          <a:bodyPr>
            <a:normAutofit fontScale="90000"/>
          </a:bodyPr>
          <a:lstStyle/>
          <a:p>
            <a:pPr algn="ctr"/>
            <a:r>
              <a:rPr lang="fr-FR" dirty="0" err="1" smtClean="0">
                <a:solidFill>
                  <a:schemeClr val="tx1"/>
                </a:solidFill>
              </a:rPr>
              <a:t>Related</a:t>
            </a:r>
            <a:r>
              <a:rPr lang="fr-FR" dirty="0" smtClean="0">
                <a:solidFill>
                  <a:schemeClr val="tx1"/>
                </a:solidFill>
              </a:rPr>
              <a:t> </a:t>
            </a:r>
            <a:r>
              <a:rPr lang="fr-FR" dirty="0" err="1" smtClean="0">
                <a:solidFill>
                  <a:schemeClr val="tx1"/>
                </a:solidFill>
              </a:rPr>
              <a:t>journals</a:t>
            </a:r>
            <a:endParaRPr lang="fr-FR" dirty="0">
              <a:solidFill>
                <a:schemeClr val="tx1"/>
              </a:solidFill>
            </a:endParaRPr>
          </a:p>
        </p:txBody>
      </p:sp>
      <p:pic>
        <p:nvPicPr>
          <p:cNvPr id="3074" name="Picture 2" descr="Journal Flyer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2971800"/>
            <a:ext cx="2209800" cy="307752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sasidhar-r\Desktop\Untitl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677" y="304800"/>
            <a:ext cx="9045468"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91065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49</TotalTime>
  <Words>512</Words>
  <Application>Microsoft Office PowerPoint</Application>
  <PresentationFormat>On-screen Show (4:3)</PresentationFormat>
  <Paragraphs>39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Waveform</vt:lpstr>
      <vt:lpstr>PowerPoint Presentation</vt:lpstr>
      <vt:lpstr>                                 John W Vanmeter Associate Professor on the Research Track Director, Center for Functional and Molecular Imaging Associate Professor, Dept of Neurology  </vt:lpstr>
      <vt:lpstr> Biography</vt:lpstr>
      <vt:lpstr>PowerPoint Presentation</vt:lpstr>
      <vt:lpstr>Education</vt:lpstr>
      <vt:lpstr>Research Interest</vt:lpstr>
      <vt:lpstr>Publications</vt:lpstr>
      <vt:lpstr>Articles in Books</vt:lpstr>
      <vt:lpstr>Related journals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W Vanmeter Associate Professor on the Research Track Director, Center for Functional and Molecular Imaging Associate Professor, Dept of Neurology Neurology</dc:title>
  <dc:creator>Sasidhar Rajana</dc:creator>
  <cp:lastModifiedBy>madhavi yamjala</cp:lastModifiedBy>
  <cp:revision>13</cp:revision>
  <dcterms:created xsi:type="dcterms:W3CDTF">2006-08-16T00:00:00Z</dcterms:created>
  <dcterms:modified xsi:type="dcterms:W3CDTF">2015-10-13T12:40:21Z</dcterms:modified>
</cp:coreProperties>
</file>