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311" r:id="rId2"/>
    <p:sldId id="256" r:id="rId3"/>
    <p:sldId id="277" r:id="rId4"/>
    <p:sldId id="278" r:id="rId5"/>
    <p:sldId id="279" r:id="rId6"/>
    <p:sldId id="289" r:id="rId7"/>
    <p:sldId id="290" r:id="rId8"/>
    <p:sldId id="291" r:id="rId9"/>
    <p:sldId id="292" r:id="rId10"/>
    <p:sldId id="293" r:id="rId11"/>
    <p:sldId id="307" r:id="rId12"/>
    <p:sldId id="288" r:id="rId13"/>
    <p:sldId id="309" r:id="rId14"/>
    <p:sldId id="294" r:id="rId15"/>
    <p:sldId id="296" r:id="rId16"/>
    <p:sldId id="297" r:id="rId17"/>
    <p:sldId id="308" r:id="rId18"/>
    <p:sldId id="298" r:id="rId19"/>
    <p:sldId id="299" r:id="rId20"/>
    <p:sldId id="300" r:id="rId21"/>
    <p:sldId id="304" r:id="rId22"/>
    <p:sldId id="305" r:id="rId23"/>
    <p:sldId id="306" r:id="rId24"/>
    <p:sldId id="287" r:id="rId25"/>
    <p:sldId id="312" r:id="rId26"/>
    <p:sldId id="313" r:id="rId27"/>
    <p:sldId id="314"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4" d="100"/>
          <a:sy n="94" d="100"/>
        </p:scale>
        <p:origin x="-696" y="4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91EB365-2BC3-446D-8EE5-C9F05C1E9523}" type="datetimeFigureOut">
              <a:rPr lang="en-US" smtClean="0"/>
              <a:t>10/19/2015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9030EBD-4E4D-439B-83C8-069EDC029151}" type="slidenum">
              <a:rPr lang="en-US" smtClean="0"/>
              <a:t>‹#›</a:t>
            </a:fld>
            <a:endParaRPr lang="en-US"/>
          </a:p>
        </p:txBody>
      </p:sp>
    </p:spTree>
    <p:extLst>
      <p:ext uri="{BB962C8B-B14F-4D97-AF65-F5344CB8AC3E}">
        <p14:creationId xmlns:p14="http://schemas.microsoft.com/office/powerpoint/2010/main" val="4097426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5EB34C-53A8-4C71-9B05-FA1A3058A5D5}" type="slidenum">
              <a:rPr lang="en-US"/>
              <a:pPr/>
              <a:t>6</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t>Has anybody worked with plasmids? What are they?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372" indent="-302066" eaLnBrk="0" hangingPunct="0">
              <a:defRPr>
                <a:solidFill>
                  <a:schemeClr val="tx1"/>
                </a:solidFill>
                <a:latin typeface="Arial" charset="0"/>
              </a:defRPr>
            </a:lvl2pPr>
            <a:lvl3pPr marL="1208265" indent="-241653" eaLnBrk="0" hangingPunct="0">
              <a:defRPr>
                <a:solidFill>
                  <a:schemeClr val="tx1"/>
                </a:solidFill>
                <a:latin typeface="Arial" charset="0"/>
              </a:defRPr>
            </a:lvl3pPr>
            <a:lvl4pPr marL="1691571" indent="-241653" eaLnBrk="0" hangingPunct="0">
              <a:defRPr>
                <a:solidFill>
                  <a:schemeClr val="tx1"/>
                </a:solidFill>
                <a:latin typeface="Arial" charset="0"/>
              </a:defRPr>
            </a:lvl4pPr>
            <a:lvl5pPr marL="2174878" indent="-241653" eaLnBrk="0" hangingPunct="0">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eaLnBrk="1" hangingPunct="1"/>
            <a:fld id="{16C63127-6E5E-48DB-8B33-CFA3D15A9700}" type="slidenum">
              <a:rPr lang="en-US"/>
              <a:pPr eaLnBrk="1" hangingPunct="1"/>
              <a:t>11</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4540E1E-352C-4BD5-B7AA-EC99868F9A12}" type="datetimeFigureOut">
              <a:rPr lang="en-US" smtClean="0"/>
              <a:t>10/19/2015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5DE315D-11EA-485F-9442-899E0D95A6A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540E1E-352C-4BD5-B7AA-EC99868F9A12}"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E315D-11EA-485F-9442-899E0D95A6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540E1E-352C-4BD5-B7AA-EC99868F9A12}"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E315D-11EA-485F-9442-899E0D95A6A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6FB2FC24-4E8A-4B08-9D6A-58C68F919627}" type="slidenum">
              <a:rPr lang="en-US"/>
              <a:pPr/>
              <a:t>‹#›</a:t>
            </a:fld>
            <a:endParaRPr lang="en-US"/>
          </a:p>
        </p:txBody>
      </p:sp>
    </p:spTree>
    <p:extLst>
      <p:ext uri="{BB962C8B-B14F-4D97-AF65-F5344CB8AC3E}">
        <p14:creationId xmlns:p14="http://schemas.microsoft.com/office/powerpoint/2010/main" val="1832665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CE9DA16-3EB6-4FF4-BBBE-18D6FED7E94D}" type="slidenum">
              <a:rPr lang="en-US"/>
              <a:pPr/>
              <a:t>‹#›</a:t>
            </a:fld>
            <a:endParaRPr lang="en-US"/>
          </a:p>
        </p:txBody>
      </p:sp>
    </p:spTree>
    <p:extLst>
      <p:ext uri="{BB962C8B-B14F-4D97-AF65-F5344CB8AC3E}">
        <p14:creationId xmlns:p14="http://schemas.microsoft.com/office/powerpoint/2010/main" val="1264581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4DB935-7DCF-437B-B918-0C9E144B3FBA}" type="slidenum">
              <a:rPr lang="en-US"/>
              <a:pPr>
                <a:defRPr/>
              </a:pPr>
              <a:t>‹#›</a:t>
            </a:fld>
            <a:endParaRPr lang="en-US"/>
          </a:p>
        </p:txBody>
      </p:sp>
    </p:spTree>
    <p:extLst>
      <p:ext uri="{BB962C8B-B14F-4D97-AF65-F5344CB8AC3E}">
        <p14:creationId xmlns:p14="http://schemas.microsoft.com/office/powerpoint/2010/main" val="49706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4540E1E-352C-4BD5-B7AA-EC99868F9A12}" type="datetimeFigureOut">
              <a:rPr lang="en-US" smtClean="0"/>
              <a:t>10/19/2015</a:t>
            </a:fld>
            <a:endParaRPr lang="en-US"/>
          </a:p>
        </p:txBody>
      </p:sp>
      <p:sp>
        <p:nvSpPr>
          <p:cNvPr id="9" name="Slide Number Placeholder 8"/>
          <p:cNvSpPr>
            <a:spLocks noGrp="1"/>
          </p:cNvSpPr>
          <p:nvPr>
            <p:ph type="sldNum" sz="quarter" idx="15"/>
          </p:nvPr>
        </p:nvSpPr>
        <p:spPr/>
        <p:txBody>
          <a:bodyPr rtlCol="0"/>
          <a:lstStyle/>
          <a:p>
            <a:fld id="{65DE315D-11EA-485F-9442-899E0D95A6AA}"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4540E1E-352C-4BD5-B7AA-EC99868F9A12}" type="datetimeFigureOut">
              <a:rPr lang="en-US" smtClean="0"/>
              <a:t>10/19/2015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5DE315D-11EA-485F-9442-899E0D95A6A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4540E1E-352C-4BD5-B7AA-EC99868F9A12}"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E315D-11EA-485F-9442-899E0D95A6AA}"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4540E1E-352C-4BD5-B7AA-EC99868F9A12}" type="datetimeFigureOut">
              <a:rPr lang="en-US" smtClean="0"/>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DE315D-11EA-485F-9442-899E0D95A6AA}"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4540E1E-352C-4BD5-B7AA-EC99868F9A12}" type="datetimeFigureOut">
              <a:rPr lang="en-US" smtClean="0"/>
              <a:t>10/19/2015</a:t>
            </a:fld>
            <a:endParaRPr lang="en-US"/>
          </a:p>
        </p:txBody>
      </p:sp>
      <p:sp>
        <p:nvSpPr>
          <p:cNvPr id="7" name="Slide Number Placeholder 6"/>
          <p:cNvSpPr>
            <a:spLocks noGrp="1"/>
          </p:cNvSpPr>
          <p:nvPr>
            <p:ph type="sldNum" sz="quarter" idx="11"/>
          </p:nvPr>
        </p:nvSpPr>
        <p:spPr/>
        <p:txBody>
          <a:bodyPr rtlCol="0"/>
          <a:lstStyle/>
          <a:p>
            <a:fld id="{65DE315D-11EA-485F-9442-899E0D95A6AA}"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40E1E-352C-4BD5-B7AA-EC99868F9A12}" type="datetimeFigureOut">
              <a:rPr lang="en-US" smtClean="0"/>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DE315D-11EA-485F-9442-899E0D95A6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4540E1E-352C-4BD5-B7AA-EC99868F9A12}" type="datetimeFigureOut">
              <a:rPr lang="en-US" smtClean="0"/>
              <a:t>10/19/2015</a:t>
            </a:fld>
            <a:endParaRPr lang="en-US"/>
          </a:p>
        </p:txBody>
      </p:sp>
      <p:sp>
        <p:nvSpPr>
          <p:cNvPr id="22" name="Slide Number Placeholder 21"/>
          <p:cNvSpPr>
            <a:spLocks noGrp="1"/>
          </p:cNvSpPr>
          <p:nvPr>
            <p:ph type="sldNum" sz="quarter" idx="15"/>
          </p:nvPr>
        </p:nvSpPr>
        <p:spPr/>
        <p:txBody>
          <a:bodyPr rtlCol="0"/>
          <a:lstStyle/>
          <a:p>
            <a:fld id="{65DE315D-11EA-485F-9442-899E0D95A6AA}"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4540E1E-352C-4BD5-B7AA-EC99868F9A12}" type="datetimeFigureOut">
              <a:rPr lang="en-US" smtClean="0"/>
              <a:t>10/19/2015</a:t>
            </a:fld>
            <a:endParaRPr lang="en-US"/>
          </a:p>
        </p:txBody>
      </p:sp>
      <p:sp>
        <p:nvSpPr>
          <p:cNvPr id="18" name="Slide Number Placeholder 17"/>
          <p:cNvSpPr>
            <a:spLocks noGrp="1"/>
          </p:cNvSpPr>
          <p:nvPr>
            <p:ph type="sldNum" sz="quarter" idx="11"/>
          </p:nvPr>
        </p:nvSpPr>
        <p:spPr/>
        <p:txBody>
          <a:bodyPr rtlCol="0"/>
          <a:lstStyle/>
          <a:p>
            <a:fld id="{65DE315D-11EA-485F-9442-899E0D95A6AA}"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4540E1E-352C-4BD5-B7AA-EC99868F9A12}" type="datetimeFigureOut">
              <a:rPr lang="en-US" smtClean="0"/>
              <a:t>10/19/2015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5DE315D-11EA-485F-9442-899E0D95A6A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roteomics-bioinformatics-open-access.php"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omicsonline.org/pharmacogenomics-pharmacoproteomics.php" TargetMode="External"/><Relationship Id="rId2" Type="http://schemas.openxmlformats.org/officeDocument/2006/relationships/hyperlink" Target="http://esciencecentral.org/journals/transcriptomics.php"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omicsonline.org/data-mining-in-genomics-proteomics.php"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www.conferenceseries.com/biochemistry-meeting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omicsonline.org/membership.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welcomes </a:t>
            </a:r>
            <a:r>
              <a:rPr lang="en-IN" sz="2000" dirty="0">
                <a:solidFill>
                  <a:schemeClr val="bg2">
                    <a:lumMod val="10000"/>
                  </a:schemeClr>
                </a:solidFill>
                <a:latin typeface="Centaur" panose="02030504050205020304" pitchFamily="18" charset="0"/>
              </a:rPr>
              <a:t>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142875" y="5918200"/>
            <a:ext cx="8716963" cy="76944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200"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sz="2200" b="1" dirty="0" smtClean="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11013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 Results</a:t>
            </a:r>
            <a:endParaRPr lang="en-US" dirty="0"/>
          </a:p>
        </p:txBody>
      </p:sp>
      <p:sp>
        <p:nvSpPr>
          <p:cNvPr id="3" name="Content Placeholder 2"/>
          <p:cNvSpPr>
            <a:spLocks noGrp="1"/>
          </p:cNvSpPr>
          <p:nvPr>
            <p:ph idx="1"/>
          </p:nvPr>
        </p:nvSpPr>
        <p:spPr/>
        <p:txBody>
          <a:bodyPr/>
          <a:lstStyle/>
          <a:p>
            <a:r>
              <a:rPr lang="en-US" dirty="0" err="1" smtClean="0"/>
              <a:t>Pb</a:t>
            </a:r>
            <a:r>
              <a:rPr lang="en-US" dirty="0" smtClean="0"/>
              <a:t>(NO</a:t>
            </a:r>
            <a:r>
              <a:rPr lang="en-US" baseline="-25000" dirty="0" smtClean="0"/>
              <a:t>3</a:t>
            </a:r>
            <a:r>
              <a:rPr lang="en-US" dirty="0" smtClean="0"/>
              <a:t>)</a:t>
            </a:r>
            <a:r>
              <a:rPr lang="en-US" baseline="-25000" dirty="0" smtClean="0"/>
              <a:t>2</a:t>
            </a:r>
            <a:r>
              <a:rPr lang="en-US" dirty="0" smtClean="0"/>
              <a:t> MIC difficult to determine because it is precipitates in most growth media</a:t>
            </a:r>
          </a:p>
          <a:p>
            <a:r>
              <a:rPr lang="en-US" dirty="0"/>
              <a:t>Na</a:t>
            </a:r>
            <a:r>
              <a:rPr lang="en-US" baseline="-25000" dirty="0"/>
              <a:t>2</a:t>
            </a:r>
            <a:r>
              <a:rPr lang="en-US" dirty="0"/>
              <a:t>SeO</a:t>
            </a:r>
            <a:r>
              <a:rPr lang="en-US" baseline="-25000" dirty="0"/>
              <a:t>3</a:t>
            </a:r>
            <a:r>
              <a:rPr lang="en-US" dirty="0"/>
              <a:t> MIC difficult to determine because red color produced by </a:t>
            </a:r>
            <a:r>
              <a:rPr lang="en-US" dirty="0" smtClean="0"/>
              <a:t>cell reduction of selenite (SeO</a:t>
            </a:r>
            <a:r>
              <a:rPr lang="en-US" baseline="-25000" dirty="0" smtClean="0"/>
              <a:t>3</a:t>
            </a:r>
            <a:r>
              <a:rPr lang="en-US" baseline="30000" dirty="0" smtClean="0"/>
              <a:t>2-</a:t>
            </a:r>
            <a:r>
              <a:rPr lang="en-US" dirty="0" smtClean="0"/>
              <a:t>)  to elemental selenium interfered </a:t>
            </a:r>
            <a:r>
              <a:rPr lang="en-US" dirty="0"/>
              <a:t>with turbidity readings</a:t>
            </a:r>
          </a:p>
          <a:p>
            <a:endParaRPr lang="en-US" dirty="0" smtClean="0"/>
          </a:p>
        </p:txBody>
      </p:sp>
      <p:pic>
        <p:nvPicPr>
          <p:cNvPr id="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6917" t="10204" r="5571" b="4762"/>
          <a:stretch/>
        </p:blipFill>
        <p:spPr>
          <a:xfrm flipH="1">
            <a:off x="2971803" y="3972560"/>
            <a:ext cx="2834222" cy="2333950"/>
          </a:xfrm>
          <a:prstGeom prst="rect">
            <a:avLst/>
          </a:prstGeom>
          <a:noFill/>
        </p:spPr>
      </p:pic>
      <p:sp>
        <p:nvSpPr>
          <p:cNvPr id="5" name="TextBox 4"/>
          <p:cNvSpPr txBox="1"/>
          <p:nvPr/>
        </p:nvSpPr>
        <p:spPr>
          <a:xfrm>
            <a:off x="2763520" y="6319520"/>
            <a:ext cx="1380506" cy="369332"/>
          </a:xfrm>
          <a:prstGeom prst="rect">
            <a:avLst/>
          </a:prstGeom>
          <a:noFill/>
        </p:spPr>
        <p:txBody>
          <a:bodyPr wrap="none" rtlCol="0">
            <a:spAutoFit/>
          </a:bodyPr>
          <a:lstStyle/>
          <a:p>
            <a:r>
              <a:rPr lang="en-US" dirty="0" smtClean="0"/>
              <a:t>No selenite</a:t>
            </a:r>
            <a:endParaRPr lang="en-US" dirty="0"/>
          </a:p>
        </p:txBody>
      </p:sp>
      <p:sp>
        <p:nvSpPr>
          <p:cNvPr id="6" name="TextBox 5"/>
          <p:cNvSpPr txBox="1"/>
          <p:nvPr/>
        </p:nvSpPr>
        <p:spPr>
          <a:xfrm>
            <a:off x="4947920" y="6346428"/>
            <a:ext cx="1051891" cy="369332"/>
          </a:xfrm>
          <a:prstGeom prst="rect">
            <a:avLst/>
          </a:prstGeom>
          <a:noFill/>
        </p:spPr>
        <p:txBody>
          <a:bodyPr wrap="none" rtlCol="0">
            <a:spAutoFit/>
          </a:bodyPr>
          <a:lstStyle/>
          <a:p>
            <a:r>
              <a:rPr lang="en-US" dirty="0" smtClean="0"/>
              <a:t>Selenite</a:t>
            </a:r>
            <a:endParaRPr lang="en-US" dirty="0"/>
          </a:p>
        </p:txBody>
      </p:sp>
    </p:spTree>
    <p:extLst>
      <p:ext uri="{BB962C8B-B14F-4D97-AF65-F5344CB8AC3E}">
        <p14:creationId xmlns:p14="http://schemas.microsoft.com/office/powerpoint/2010/main" val="2223331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Selenium Characteristics</a:t>
            </a:r>
          </a:p>
        </p:txBody>
      </p:sp>
      <p:graphicFrame>
        <p:nvGraphicFramePr>
          <p:cNvPr id="31800" name="Group 56"/>
          <p:cNvGraphicFramePr>
            <a:graphicFrameLocks noGrp="1"/>
          </p:cNvGraphicFramePr>
          <p:nvPr>
            <p:ph sz="half" idx="1"/>
          </p:nvPr>
        </p:nvGraphicFramePr>
        <p:xfrm>
          <a:off x="457200" y="1600200"/>
          <a:ext cx="8229600" cy="3214772"/>
        </p:xfrm>
        <a:graphic>
          <a:graphicData uri="http://schemas.openxmlformats.org/drawingml/2006/table">
            <a:tbl>
              <a:tblPr/>
              <a:tblGrid>
                <a:gridCol w="3476625"/>
                <a:gridCol w="2051050"/>
                <a:gridCol w="2701925"/>
              </a:tblGrid>
              <a:tr h="9447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Compound</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Formula</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Oxidation State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Selenate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SeO</a:t>
                      </a:r>
                      <a:r>
                        <a:rPr kumimoji="0" lang="en-US" sz="2800" b="0" i="0" u="none" strike="noStrike" cap="none" normalizeH="0" baseline="-25000" smtClean="0">
                          <a:ln>
                            <a:noFill/>
                          </a:ln>
                          <a:solidFill>
                            <a:schemeClr val="tx1"/>
                          </a:solidFill>
                          <a:effectLst/>
                          <a:latin typeface="Arial" charset="0"/>
                        </a:rPr>
                        <a:t>4</a:t>
                      </a:r>
                      <a:r>
                        <a:rPr kumimoji="0" lang="en-US" sz="2800" b="0" i="0" u="none" strike="noStrike" cap="none" normalizeH="0" baseline="30000" smtClean="0">
                          <a:ln>
                            <a:noFill/>
                          </a:ln>
                          <a:solidFill>
                            <a:schemeClr val="tx1"/>
                          </a:solidFill>
                          <a:effectLst/>
                          <a:latin typeface="Arial" charset="0"/>
                        </a:rPr>
                        <a:t>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6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Selenite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SeO</a:t>
                      </a:r>
                      <a:r>
                        <a:rPr kumimoji="0" lang="en-US" sz="2800" b="0" i="0" u="none" strike="noStrike" cap="none" normalizeH="0" baseline="-25000" smtClean="0">
                          <a:ln>
                            <a:noFill/>
                          </a:ln>
                          <a:solidFill>
                            <a:schemeClr val="tx1"/>
                          </a:solidFill>
                          <a:effectLst/>
                          <a:latin typeface="Arial" charset="0"/>
                        </a:rPr>
                        <a:t>3</a:t>
                      </a:r>
                      <a:r>
                        <a:rPr kumimoji="0" lang="en-US" sz="2800" b="0" i="0" u="none" strike="noStrike" cap="none" normalizeH="0" baseline="30000" smtClean="0">
                          <a:ln>
                            <a:noFill/>
                          </a:ln>
                          <a:solidFill>
                            <a:schemeClr val="tx1"/>
                          </a:solidFill>
                          <a:effectLst/>
                          <a:latin typeface="Arial" charset="0"/>
                        </a:rPr>
                        <a:t>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Elemental Selenium</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Se</a:t>
                      </a:r>
                      <a:r>
                        <a:rPr kumimoji="0" lang="en-US" sz="2800" b="0" i="0" u="none" strike="noStrike" cap="none" normalizeH="0" baseline="30000" smtClean="0">
                          <a:ln>
                            <a:noFill/>
                          </a:ln>
                          <a:solidFill>
                            <a:schemeClr val="tx1"/>
                          </a:solidFill>
                          <a:effectLst/>
                          <a:latin typeface="Arial" charset="0"/>
                        </a:rPr>
                        <a:t>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6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Selenide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Se</a:t>
                      </a:r>
                      <a:r>
                        <a:rPr kumimoji="0" lang="en-US" sz="2800" b="0" i="0" u="none" strike="noStrike" cap="none" normalizeH="0" baseline="30000" smtClean="0">
                          <a:ln>
                            <a:noFill/>
                          </a:ln>
                          <a:solidFill>
                            <a:schemeClr val="tx1"/>
                          </a:solidFill>
                          <a:effectLst/>
                          <a:latin typeface="Arial" charset="0"/>
                        </a:rPr>
                        <a:t>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73" name="Text Box 29"/>
          <p:cNvSpPr txBox="1">
            <a:spLocks noChangeArrowheads="1"/>
          </p:cNvSpPr>
          <p:nvPr/>
        </p:nvSpPr>
        <p:spPr bwMode="auto">
          <a:xfrm>
            <a:off x="1508125" y="5440363"/>
            <a:ext cx="925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latin typeface="Arial Narrow" pitchFamily="34" charset="0"/>
              </a:rPr>
              <a:t>SeO</a:t>
            </a:r>
            <a:r>
              <a:rPr lang="en-US" sz="2400" b="1" baseline="-25000">
                <a:latin typeface="Arial Narrow" pitchFamily="34" charset="0"/>
              </a:rPr>
              <a:t>4</a:t>
            </a:r>
            <a:r>
              <a:rPr lang="en-US" sz="2400" b="1" baseline="30000">
                <a:latin typeface="Arial Narrow" pitchFamily="34" charset="0"/>
              </a:rPr>
              <a:t>2-</a:t>
            </a:r>
          </a:p>
        </p:txBody>
      </p:sp>
      <p:sp>
        <p:nvSpPr>
          <p:cNvPr id="6174" name="Text Box 30"/>
          <p:cNvSpPr txBox="1">
            <a:spLocks noChangeArrowheads="1"/>
          </p:cNvSpPr>
          <p:nvPr/>
        </p:nvSpPr>
        <p:spPr bwMode="auto">
          <a:xfrm>
            <a:off x="3411538" y="5440363"/>
            <a:ext cx="925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latin typeface="Arial Narrow" pitchFamily="34" charset="0"/>
              </a:rPr>
              <a:t>SeO</a:t>
            </a:r>
            <a:r>
              <a:rPr lang="en-US" sz="2400" b="1" baseline="-25000">
                <a:latin typeface="Arial Narrow" pitchFamily="34" charset="0"/>
              </a:rPr>
              <a:t>3</a:t>
            </a:r>
            <a:r>
              <a:rPr lang="en-US" sz="2400" b="1" baseline="30000">
                <a:latin typeface="Arial Narrow" pitchFamily="34" charset="0"/>
              </a:rPr>
              <a:t>2-</a:t>
            </a:r>
          </a:p>
        </p:txBody>
      </p:sp>
      <p:sp>
        <p:nvSpPr>
          <p:cNvPr id="6175" name="Text Box 31"/>
          <p:cNvSpPr txBox="1">
            <a:spLocks noChangeArrowheads="1"/>
          </p:cNvSpPr>
          <p:nvPr/>
        </p:nvSpPr>
        <p:spPr bwMode="auto">
          <a:xfrm>
            <a:off x="5314950" y="5440363"/>
            <a:ext cx="582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latin typeface="Arial Narrow" pitchFamily="34" charset="0"/>
              </a:rPr>
              <a:t>Se</a:t>
            </a:r>
            <a:r>
              <a:rPr lang="en-US" sz="2400" b="1" baseline="30000">
                <a:latin typeface="Arial Narrow" pitchFamily="34" charset="0"/>
              </a:rPr>
              <a:t>0</a:t>
            </a:r>
          </a:p>
        </p:txBody>
      </p:sp>
      <p:sp>
        <p:nvSpPr>
          <p:cNvPr id="6176" name="Text Box 32"/>
          <p:cNvSpPr txBox="1">
            <a:spLocks noChangeArrowheads="1"/>
          </p:cNvSpPr>
          <p:nvPr/>
        </p:nvSpPr>
        <p:spPr bwMode="auto">
          <a:xfrm>
            <a:off x="6816725" y="5440363"/>
            <a:ext cx="638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latin typeface="Arial Narrow" pitchFamily="34" charset="0"/>
              </a:rPr>
              <a:t>Se</a:t>
            </a:r>
            <a:r>
              <a:rPr lang="en-US" sz="2400" b="1" baseline="30000">
                <a:latin typeface="Arial Narrow" pitchFamily="34" charset="0"/>
              </a:rPr>
              <a:t>2-</a:t>
            </a:r>
          </a:p>
        </p:txBody>
      </p:sp>
      <p:grpSp>
        <p:nvGrpSpPr>
          <p:cNvPr id="6177" name="Group 33"/>
          <p:cNvGrpSpPr>
            <a:grpSpLocks/>
          </p:cNvGrpSpPr>
          <p:nvPr/>
        </p:nvGrpSpPr>
        <p:grpSpPr bwMode="auto">
          <a:xfrm>
            <a:off x="2514600" y="5435600"/>
            <a:ext cx="838200" cy="488950"/>
            <a:chOff x="1784" y="2020"/>
            <a:chExt cx="528" cy="308"/>
          </a:xfrm>
        </p:grpSpPr>
        <p:grpSp>
          <p:nvGrpSpPr>
            <p:cNvPr id="6194" name="Group 34"/>
            <p:cNvGrpSpPr>
              <a:grpSpLocks/>
            </p:cNvGrpSpPr>
            <p:nvPr/>
          </p:nvGrpSpPr>
          <p:grpSpPr bwMode="auto">
            <a:xfrm>
              <a:off x="1784" y="2020"/>
              <a:ext cx="528" cy="100"/>
              <a:chOff x="1784" y="2020"/>
              <a:chExt cx="528" cy="100"/>
            </a:xfrm>
          </p:grpSpPr>
          <p:sp>
            <p:nvSpPr>
              <p:cNvPr id="6198" name="Line 35"/>
              <p:cNvSpPr>
                <a:spLocks noChangeShapeType="1"/>
              </p:cNvSpPr>
              <p:nvPr/>
            </p:nvSpPr>
            <p:spPr bwMode="auto">
              <a:xfrm>
                <a:off x="1784" y="2120"/>
                <a:ext cx="52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9" name="Line 36"/>
              <p:cNvSpPr>
                <a:spLocks noChangeShapeType="1"/>
              </p:cNvSpPr>
              <p:nvPr/>
            </p:nvSpPr>
            <p:spPr bwMode="auto">
              <a:xfrm flipH="1" flipV="1">
                <a:off x="2217" y="2020"/>
                <a:ext cx="81" cy="9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95" name="Group 37"/>
            <p:cNvGrpSpPr>
              <a:grpSpLocks/>
            </p:cNvGrpSpPr>
            <p:nvPr/>
          </p:nvGrpSpPr>
          <p:grpSpPr bwMode="auto">
            <a:xfrm rot="10800000">
              <a:off x="1784" y="2228"/>
              <a:ext cx="528" cy="100"/>
              <a:chOff x="1784" y="2020"/>
              <a:chExt cx="528" cy="100"/>
            </a:xfrm>
          </p:grpSpPr>
          <p:sp>
            <p:nvSpPr>
              <p:cNvPr id="6196" name="Line 38"/>
              <p:cNvSpPr>
                <a:spLocks noChangeShapeType="1"/>
              </p:cNvSpPr>
              <p:nvPr/>
            </p:nvSpPr>
            <p:spPr bwMode="auto">
              <a:xfrm flipH="1" flipV="1">
                <a:off x="1784" y="2120"/>
                <a:ext cx="52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7" name="Line 39"/>
              <p:cNvSpPr>
                <a:spLocks noChangeShapeType="1"/>
              </p:cNvSpPr>
              <p:nvPr/>
            </p:nvSpPr>
            <p:spPr bwMode="auto">
              <a:xfrm flipH="1" flipV="1">
                <a:off x="2217" y="2020"/>
                <a:ext cx="81" cy="9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6178" name="Group 40"/>
          <p:cNvGrpSpPr>
            <a:grpSpLocks/>
          </p:cNvGrpSpPr>
          <p:nvPr/>
        </p:nvGrpSpPr>
        <p:grpSpPr bwMode="auto">
          <a:xfrm>
            <a:off x="4483100" y="5435600"/>
            <a:ext cx="838200" cy="488950"/>
            <a:chOff x="3024" y="1988"/>
            <a:chExt cx="528" cy="308"/>
          </a:xfrm>
        </p:grpSpPr>
        <p:grpSp>
          <p:nvGrpSpPr>
            <p:cNvPr id="6188" name="Group 41"/>
            <p:cNvGrpSpPr>
              <a:grpSpLocks/>
            </p:cNvGrpSpPr>
            <p:nvPr/>
          </p:nvGrpSpPr>
          <p:grpSpPr bwMode="auto">
            <a:xfrm>
              <a:off x="3024" y="1988"/>
              <a:ext cx="528" cy="100"/>
              <a:chOff x="1784" y="2020"/>
              <a:chExt cx="528" cy="100"/>
            </a:xfrm>
          </p:grpSpPr>
          <p:sp>
            <p:nvSpPr>
              <p:cNvPr id="6192" name="Line 42"/>
              <p:cNvSpPr>
                <a:spLocks noChangeShapeType="1"/>
              </p:cNvSpPr>
              <p:nvPr/>
            </p:nvSpPr>
            <p:spPr bwMode="auto">
              <a:xfrm>
                <a:off x="1784" y="2120"/>
                <a:ext cx="52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3" name="Line 43"/>
              <p:cNvSpPr>
                <a:spLocks noChangeShapeType="1"/>
              </p:cNvSpPr>
              <p:nvPr/>
            </p:nvSpPr>
            <p:spPr bwMode="auto">
              <a:xfrm flipH="1" flipV="1">
                <a:off x="2217" y="2020"/>
                <a:ext cx="81" cy="9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89" name="Group 44"/>
            <p:cNvGrpSpPr>
              <a:grpSpLocks/>
            </p:cNvGrpSpPr>
            <p:nvPr/>
          </p:nvGrpSpPr>
          <p:grpSpPr bwMode="auto">
            <a:xfrm rot="10800000">
              <a:off x="3024" y="2196"/>
              <a:ext cx="528" cy="100"/>
              <a:chOff x="1784" y="2020"/>
              <a:chExt cx="528" cy="100"/>
            </a:xfrm>
          </p:grpSpPr>
          <p:sp>
            <p:nvSpPr>
              <p:cNvPr id="6190" name="Line 45"/>
              <p:cNvSpPr>
                <a:spLocks noChangeShapeType="1"/>
              </p:cNvSpPr>
              <p:nvPr/>
            </p:nvSpPr>
            <p:spPr bwMode="auto">
              <a:xfrm flipH="1" flipV="1">
                <a:off x="1784" y="2120"/>
                <a:ext cx="52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1" name="Line 46"/>
              <p:cNvSpPr>
                <a:spLocks noChangeShapeType="1"/>
              </p:cNvSpPr>
              <p:nvPr/>
            </p:nvSpPr>
            <p:spPr bwMode="auto">
              <a:xfrm flipH="1" flipV="1">
                <a:off x="2217" y="2020"/>
                <a:ext cx="81" cy="9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6179" name="Group 47"/>
          <p:cNvGrpSpPr>
            <a:grpSpLocks/>
          </p:cNvGrpSpPr>
          <p:nvPr/>
        </p:nvGrpSpPr>
        <p:grpSpPr bwMode="auto">
          <a:xfrm>
            <a:off x="5969000" y="5435600"/>
            <a:ext cx="838200" cy="488950"/>
            <a:chOff x="3960" y="1972"/>
            <a:chExt cx="528" cy="308"/>
          </a:xfrm>
        </p:grpSpPr>
        <p:grpSp>
          <p:nvGrpSpPr>
            <p:cNvPr id="6182" name="Group 48"/>
            <p:cNvGrpSpPr>
              <a:grpSpLocks/>
            </p:cNvGrpSpPr>
            <p:nvPr/>
          </p:nvGrpSpPr>
          <p:grpSpPr bwMode="auto">
            <a:xfrm>
              <a:off x="3960" y="1972"/>
              <a:ext cx="528" cy="100"/>
              <a:chOff x="1784" y="2020"/>
              <a:chExt cx="528" cy="100"/>
            </a:xfrm>
          </p:grpSpPr>
          <p:sp>
            <p:nvSpPr>
              <p:cNvPr id="6186" name="Line 49"/>
              <p:cNvSpPr>
                <a:spLocks noChangeShapeType="1"/>
              </p:cNvSpPr>
              <p:nvPr/>
            </p:nvSpPr>
            <p:spPr bwMode="auto">
              <a:xfrm>
                <a:off x="1784" y="2120"/>
                <a:ext cx="52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7" name="Line 50"/>
              <p:cNvSpPr>
                <a:spLocks noChangeShapeType="1"/>
              </p:cNvSpPr>
              <p:nvPr/>
            </p:nvSpPr>
            <p:spPr bwMode="auto">
              <a:xfrm flipH="1" flipV="1">
                <a:off x="2217" y="2020"/>
                <a:ext cx="81" cy="9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83" name="Group 51"/>
            <p:cNvGrpSpPr>
              <a:grpSpLocks/>
            </p:cNvGrpSpPr>
            <p:nvPr/>
          </p:nvGrpSpPr>
          <p:grpSpPr bwMode="auto">
            <a:xfrm rot="10800000">
              <a:off x="3960" y="2180"/>
              <a:ext cx="528" cy="100"/>
              <a:chOff x="1784" y="2020"/>
              <a:chExt cx="528" cy="100"/>
            </a:xfrm>
          </p:grpSpPr>
          <p:sp>
            <p:nvSpPr>
              <p:cNvPr id="6184" name="Line 52"/>
              <p:cNvSpPr>
                <a:spLocks noChangeShapeType="1"/>
              </p:cNvSpPr>
              <p:nvPr/>
            </p:nvSpPr>
            <p:spPr bwMode="auto">
              <a:xfrm flipH="1" flipV="1">
                <a:off x="1784" y="2120"/>
                <a:ext cx="52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5" name="Line 53"/>
              <p:cNvSpPr>
                <a:spLocks noChangeShapeType="1"/>
              </p:cNvSpPr>
              <p:nvPr/>
            </p:nvSpPr>
            <p:spPr bwMode="auto">
              <a:xfrm flipH="1" flipV="1">
                <a:off x="2217" y="2020"/>
                <a:ext cx="81" cy="9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6180" name="Text Box 54"/>
          <p:cNvSpPr txBox="1">
            <a:spLocks noChangeArrowheads="1"/>
          </p:cNvSpPr>
          <p:nvPr/>
        </p:nvSpPr>
        <p:spPr bwMode="auto">
          <a:xfrm>
            <a:off x="1389063" y="5002213"/>
            <a:ext cx="9667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latin typeface="Arial Narrow" pitchFamily="34" charset="0"/>
              </a:rPr>
              <a:t>Oxidized</a:t>
            </a:r>
          </a:p>
        </p:txBody>
      </p:sp>
      <p:sp>
        <p:nvSpPr>
          <p:cNvPr id="6181" name="Text Box 55"/>
          <p:cNvSpPr txBox="1">
            <a:spLocks noChangeArrowheads="1"/>
          </p:cNvSpPr>
          <p:nvPr/>
        </p:nvSpPr>
        <p:spPr bwMode="auto">
          <a:xfrm>
            <a:off x="6634163" y="5002213"/>
            <a:ext cx="9763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latin typeface="Arial Narrow" pitchFamily="34" charset="0"/>
              </a:rPr>
              <a:t>Reduced</a:t>
            </a:r>
          </a:p>
        </p:txBody>
      </p:sp>
      <p:sp>
        <p:nvSpPr>
          <p:cNvPr id="2" name="Rectangle 1"/>
          <p:cNvSpPr/>
          <p:nvPr/>
        </p:nvSpPr>
        <p:spPr>
          <a:xfrm>
            <a:off x="3411538" y="5293360"/>
            <a:ext cx="2486025" cy="77216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88578" y="6187440"/>
            <a:ext cx="4833374" cy="369332"/>
          </a:xfrm>
          <a:prstGeom prst="rect">
            <a:avLst/>
          </a:prstGeom>
          <a:noFill/>
        </p:spPr>
        <p:txBody>
          <a:bodyPr wrap="none" rtlCol="0">
            <a:spAutoFit/>
          </a:bodyPr>
          <a:lstStyle/>
          <a:p>
            <a:r>
              <a:rPr lang="en-US" dirty="0" smtClean="0">
                <a:solidFill>
                  <a:srgbClr val="C00000"/>
                </a:solidFill>
              </a:rPr>
              <a:t>Reduction of selenite to elemental selenium</a:t>
            </a:r>
            <a:endParaRPr lang="en-US" dirty="0">
              <a:solidFill>
                <a:srgbClr val="C00000"/>
              </a:solidFill>
            </a:endParaRPr>
          </a:p>
        </p:txBody>
      </p:sp>
    </p:spTree>
    <p:extLst>
      <p:ext uri="{BB962C8B-B14F-4D97-AF65-F5344CB8AC3E}">
        <p14:creationId xmlns:p14="http://schemas.microsoft.com/office/powerpoint/2010/main" val="276380649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Selenite Resistance Study</a:t>
            </a:r>
            <a:endParaRPr lang="en-US" dirty="0"/>
          </a:p>
        </p:txBody>
      </p:sp>
      <p:sp>
        <p:nvSpPr>
          <p:cNvPr id="3" name="Content Placeholder 2"/>
          <p:cNvSpPr>
            <a:spLocks noGrp="1"/>
          </p:cNvSpPr>
          <p:nvPr>
            <p:ph sz="quarter" idx="1"/>
          </p:nvPr>
        </p:nvSpPr>
        <p:spPr/>
        <p:txBody>
          <a:bodyPr/>
          <a:lstStyle/>
          <a:p>
            <a:r>
              <a:rPr lang="en-US" dirty="0" smtClean="0"/>
              <a:t>Selenite transported into </a:t>
            </a:r>
            <a:r>
              <a:rPr lang="en-US" i="1" dirty="0" smtClean="0"/>
              <a:t>E. coli </a:t>
            </a:r>
            <a:r>
              <a:rPr lang="en-US" dirty="0" smtClean="0"/>
              <a:t>using two pathways</a:t>
            </a:r>
          </a:p>
          <a:p>
            <a:r>
              <a:rPr lang="en-US" dirty="0" smtClean="0"/>
              <a:t>Sulfate transport – </a:t>
            </a:r>
            <a:r>
              <a:rPr lang="en-US" dirty="0" err="1" smtClean="0"/>
              <a:t>CysA</a:t>
            </a:r>
            <a:r>
              <a:rPr lang="en-US" dirty="0" smtClean="0"/>
              <a:t>, </a:t>
            </a:r>
            <a:r>
              <a:rPr lang="en-US" dirty="0" err="1" smtClean="0"/>
              <a:t>CysW</a:t>
            </a:r>
            <a:r>
              <a:rPr lang="en-US" dirty="0" smtClean="0"/>
              <a:t> and </a:t>
            </a:r>
            <a:r>
              <a:rPr lang="en-US" dirty="0" err="1" smtClean="0"/>
              <a:t>CysT</a:t>
            </a:r>
            <a:endParaRPr lang="en-US" dirty="0" smtClean="0"/>
          </a:p>
          <a:p>
            <a:pPr lvl="1"/>
            <a:r>
              <a:rPr lang="en-US" dirty="0" smtClean="0"/>
              <a:t>The non-specific pathway</a:t>
            </a:r>
          </a:p>
          <a:p>
            <a:r>
              <a:rPr lang="en-US" dirty="0" smtClean="0"/>
              <a:t>Undetermined selenite-specific pathway</a:t>
            </a:r>
          </a:p>
          <a:p>
            <a:pPr lvl="1"/>
            <a:r>
              <a:rPr lang="en-US" dirty="0" smtClean="0"/>
              <a:t>The specific pathway</a:t>
            </a:r>
          </a:p>
          <a:p>
            <a:r>
              <a:rPr lang="en-US" i="1" dirty="0" err="1" smtClean="0"/>
              <a:t>Enterobacter</a:t>
            </a:r>
            <a:r>
              <a:rPr lang="en-US" dirty="0" smtClean="0"/>
              <a:t> sp. YSU requires cysteine for selenite resistance in M-9 minimal salts medium</a:t>
            </a:r>
            <a:endParaRPr lang="en-US" dirty="0"/>
          </a:p>
        </p:txBody>
      </p:sp>
      <p:sp>
        <p:nvSpPr>
          <p:cNvPr id="4" name="Text Box 3"/>
          <p:cNvSpPr txBox="1">
            <a:spLocks noChangeArrowheads="1"/>
          </p:cNvSpPr>
          <p:nvPr/>
        </p:nvSpPr>
        <p:spPr bwMode="auto">
          <a:xfrm>
            <a:off x="609600" y="5943600"/>
            <a:ext cx="65161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dirty="0">
                <a:latin typeface="Times New Roman" pitchFamily="18" charset="0"/>
              </a:rPr>
              <a:t>Sabine Müller · Johann </a:t>
            </a:r>
            <a:r>
              <a:rPr lang="en-US" altLang="en-US" sz="1400" b="1" dirty="0" err="1">
                <a:latin typeface="Times New Roman" pitchFamily="18" charset="0"/>
              </a:rPr>
              <a:t>Heider</a:t>
            </a:r>
            <a:r>
              <a:rPr lang="en-US" altLang="en-US" sz="1400" b="1" dirty="0">
                <a:latin typeface="Times New Roman" pitchFamily="18" charset="0"/>
              </a:rPr>
              <a:t> · August </a:t>
            </a:r>
            <a:r>
              <a:rPr lang="en-US" altLang="en-US" sz="1400" b="1" dirty="0" err="1">
                <a:latin typeface="Times New Roman" pitchFamily="18" charset="0"/>
              </a:rPr>
              <a:t>Böck</a:t>
            </a:r>
            <a:r>
              <a:rPr lang="en-US" altLang="en-US" sz="1400" dirty="0" err="1"/>
              <a:t>The</a:t>
            </a:r>
            <a:r>
              <a:rPr lang="en-US" altLang="en-US" sz="1400" dirty="0"/>
              <a:t> path of unspecific incorporation</a:t>
            </a:r>
            <a:br>
              <a:rPr lang="en-US" altLang="en-US" sz="1400" dirty="0"/>
            </a:br>
            <a:r>
              <a:rPr lang="en-US" altLang="en-US" sz="1400" dirty="0"/>
              <a:t>of selenium in Escherichia coli </a:t>
            </a:r>
            <a:r>
              <a:rPr lang="en-US" altLang="en-US" sz="1400" dirty="0">
                <a:latin typeface="Times New Roman" pitchFamily="18" charset="0"/>
              </a:rPr>
              <a:t>Arch </a:t>
            </a:r>
            <a:r>
              <a:rPr lang="en-US" altLang="en-US" sz="1400" dirty="0" err="1">
                <a:latin typeface="Times New Roman" pitchFamily="18" charset="0"/>
              </a:rPr>
              <a:t>Microbiol</a:t>
            </a:r>
            <a:r>
              <a:rPr lang="en-US" altLang="en-US" sz="1400" dirty="0">
                <a:latin typeface="Times New Roman" pitchFamily="18" charset="0"/>
              </a:rPr>
              <a:t> (1997) 168 : </a:t>
            </a:r>
            <a:r>
              <a:rPr lang="en-US" altLang="en-US" sz="1400" dirty="0" smtClean="0">
                <a:latin typeface="Times New Roman" pitchFamily="18" charset="0"/>
              </a:rPr>
              <a:t>421–427c</a:t>
            </a:r>
            <a:endParaRPr lang="en-US" altLang="en-US" sz="1400" dirty="0">
              <a:latin typeface="Times New Roman" pitchFamily="18" charset="0"/>
            </a:endParaRPr>
          </a:p>
        </p:txBody>
      </p:sp>
    </p:spTree>
    <p:extLst>
      <p:ext uri="{BB962C8B-B14F-4D97-AF65-F5344CB8AC3E}">
        <p14:creationId xmlns:p14="http://schemas.microsoft.com/office/powerpoint/2010/main" val="2687948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smtClean="0"/>
              <a:t>Methods - Growth</a:t>
            </a:r>
          </a:p>
        </p:txBody>
      </p:sp>
      <p:sp>
        <p:nvSpPr>
          <p:cNvPr id="13315" name="Rectangle 3"/>
          <p:cNvSpPr>
            <a:spLocks noGrp="1" noChangeArrowheads="1"/>
          </p:cNvSpPr>
          <p:nvPr>
            <p:ph type="body" idx="1"/>
          </p:nvPr>
        </p:nvSpPr>
        <p:spPr/>
        <p:txBody>
          <a:bodyPr>
            <a:normAutofit/>
          </a:bodyPr>
          <a:lstStyle/>
          <a:p>
            <a:pPr eaLnBrk="1" hangingPunct="1"/>
            <a:r>
              <a:rPr lang="en-US" altLang="en-US" sz="2800" dirty="0" smtClean="0"/>
              <a:t>Grow cells in the presence and absence of cysteine to early-log phase</a:t>
            </a:r>
          </a:p>
          <a:p>
            <a:pPr eaLnBrk="1" hangingPunct="1"/>
            <a:r>
              <a:rPr lang="en-US" altLang="en-US" sz="2800" dirty="0" smtClean="0"/>
              <a:t>Split the cultures – original set </a:t>
            </a:r>
          </a:p>
          <a:p>
            <a:pPr lvl="1"/>
            <a:r>
              <a:rPr lang="en-US" altLang="en-US" sz="2500" dirty="0" smtClean="0"/>
              <a:t>No cysteine, no selenite (NCNS) and</a:t>
            </a:r>
          </a:p>
          <a:p>
            <a:pPr lvl="1"/>
            <a:r>
              <a:rPr lang="en-US" altLang="en-US" sz="2500" dirty="0" smtClean="0"/>
              <a:t>Cysteine, no selenite (CNS)</a:t>
            </a:r>
          </a:p>
          <a:p>
            <a:pPr eaLnBrk="1" hangingPunct="1"/>
            <a:r>
              <a:rPr lang="en-US" altLang="en-US" sz="2800" dirty="0" smtClean="0"/>
              <a:t>Add 40 </a:t>
            </a:r>
            <a:r>
              <a:rPr lang="en-US" altLang="en-US" sz="2800" dirty="0" err="1" smtClean="0"/>
              <a:t>mM</a:t>
            </a:r>
            <a:r>
              <a:rPr lang="en-US" altLang="en-US" sz="2800" dirty="0" smtClean="0"/>
              <a:t> selenite to the second set</a:t>
            </a:r>
          </a:p>
          <a:p>
            <a:pPr lvl="1"/>
            <a:r>
              <a:rPr lang="en-US" altLang="en-US" sz="2500" dirty="0" smtClean="0"/>
              <a:t>No cysteine, selenite (NCS) and </a:t>
            </a:r>
          </a:p>
          <a:p>
            <a:pPr lvl="1"/>
            <a:r>
              <a:rPr lang="en-US" altLang="en-US" sz="2500" dirty="0" smtClean="0"/>
              <a:t>Cysteine, selenite (CS)</a:t>
            </a:r>
          </a:p>
          <a:p>
            <a:r>
              <a:rPr lang="en-US" altLang="en-US" sz="2800" dirty="0" smtClean="0"/>
              <a:t>Follow growth by viable cell count</a:t>
            </a:r>
          </a:p>
        </p:txBody>
      </p:sp>
      <p:sp>
        <p:nvSpPr>
          <p:cNvPr id="4" name="TextBox 3"/>
          <p:cNvSpPr txBox="1"/>
          <p:nvPr/>
        </p:nvSpPr>
        <p:spPr>
          <a:xfrm>
            <a:off x="152400" y="6524655"/>
            <a:ext cx="3815468" cy="307777"/>
          </a:xfrm>
          <a:prstGeom prst="rect">
            <a:avLst/>
          </a:prstGeom>
          <a:noFill/>
        </p:spPr>
        <p:txBody>
          <a:bodyPr wrap="none" rtlCol="0">
            <a:spAutoFit/>
          </a:bodyPr>
          <a:lstStyle/>
          <a:p>
            <a:r>
              <a:rPr lang="en-US" sz="1400" dirty="0" err="1" smtClean="0">
                <a:latin typeface="Arial" panose="020B0604020202020204" pitchFamily="34" charset="0"/>
                <a:cs typeface="Arial" panose="020B0604020202020204" pitchFamily="34" charset="0"/>
              </a:rPr>
              <a:t>Jasenec</a:t>
            </a:r>
            <a:r>
              <a:rPr lang="en-US" sz="1400" dirty="0" smtClean="0">
                <a:latin typeface="Arial" panose="020B0604020202020204" pitchFamily="34" charset="0"/>
                <a:cs typeface="Arial" panose="020B0604020202020204" pitchFamily="34" charset="0"/>
              </a:rPr>
              <a:t> et al. </a:t>
            </a:r>
            <a:r>
              <a:rPr lang="en-US" sz="1400" cap="all" dirty="0" smtClean="0">
                <a:latin typeface="Arial" panose="020B0604020202020204" pitchFamily="34" charset="0"/>
                <a:cs typeface="Arial" panose="020B0604020202020204" pitchFamily="34" charset="0"/>
              </a:rPr>
              <a:t>(2009)</a:t>
            </a:r>
            <a:r>
              <a:rPr lang="en-US" sz="1400" dirty="0" smtClean="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Proteome Science</a:t>
            </a:r>
            <a:r>
              <a:rPr lang="en-US" sz="1400" dirty="0">
                <a:latin typeface="Arial" panose="020B0604020202020204" pitchFamily="34" charset="0"/>
                <a:cs typeface="Arial" panose="020B0604020202020204" pitchFamily="34" charset="0"/>
              </a:rPr>
              <a:t> 7:30</a:t>
            </a:r>
          </a:p>
        </p:txBody>
      </p:sp>
    </p:spTree>
    <p:extLst>
      <p:ext uri="{BB962C8B-B14F-4D97-AF65-F5344CB8AC3E}">
        <p14:creationId xmlns:p14="http://schemas.microsoft.com/office/powerpoint/2010/main" val="2105095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p:txBody>
          <a:bodyPr>
            <a:normAutofit fontScale="90000"/>
          </a:bodyPr>
          <a:lstStyle/>
          <a:p>
            <a:pPr eaLnBrk="1" hangingPunct="1"/>
            <a:r>
              <a:rPr lang="en-US" altLang="en-US" sz="4000" smtClean="0"/>
              <a:t>Cysteine Requirement for Selenite Resistance</a:t>
            </a:r>
          </a:p>
        </p:txBody>
      </p:sp>
      <p:graphicFrame>
        <p:nvGraphicFramePr>
          <p:cNvPr id="9219" name="Object 12"/>
          <p:cNvGraphicFramePr>
            <a:graphicFrameLocks noGrp="1" noChangeAspect="1"/>
          </p:cNvGraphicFramePr>
          <p:nvPr>
            <p:ph idx="1"/>
          </p:nvPr>
        </p:nvGraphicFramePr>
        <p:xfrm>
          <a:off x="1757363" y="1366838"/>
          <a:ext cx="5073650" cy="5276850"/>
        </p:xfrm>
        <a:graphic>
          <a:graphicData uri="http://schemas.openxmlformats.org/presentationml/2006/ole">
            <mc:AlternateContent xmlns:mc="http://schemas.openxmlformats.org/markup-compatibility/2006">
              <mc:Choice xmlns:v="urn:schemas-microsoft-com:vml" Requires="v">
                <p:oleObj spid="_x0000_s2075" name="SPW 11.0 Graph" r:id="rId3" imgW="5934600" imgH="6168960" progId="SigmaPlotGraphicObject.10">
                  <p:embed/>
                </p:oleObj>
              </mc:Choice>
              <mc:Fallback>
                <p:oleObj name="SPW 11.0 Graph" r:id="rId3" imgW="5934600" imgH="6168960" progId="SigmaPlotGraphicObject.1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7363" y="1366838"/>
                        <a:ext cx="5073650"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extBox 1"/>
          <p:cNvSpPr txBox="1"/>
          <p:nvPr/>
        </p:nvSpPr>
        <p:spPr>
          <a:xfrm>
            <a:off x="152400" y="6524655"/>
            <a:ext cx="3815468" cy="307777"/>
          </a:xfrm>
          <a:prstGeom prst="rect">
            <a:avLst/>
          </a:prstGeom>
          <a:noFill/>
        </p:spPr>
        <p:txBody>
          <a:bodyPr wrap="none" rtlCol="0">
            <a:spAutoFit/>
          </a:bodyPr>
          <a:lstStyle/>
          <a:p>
            <a:r>
              <a:rPr lang="en-US" sz="1400" dirty="0" err="1" smtClean="0">
                <a:latin typeface="Arial" panose="020B0604020202020204" pitchFamily="34" charset="0"/>
                <a:cs typeface="Arial" panose="020B0604020202020204" pitchFamily="34" charset="0"/>
              </a:rPr>
              <a:t>Jasenec</a:t>
            </a:r>
            <a:r>
              <a:rPr lang="en-US" sz="1400" dirty="0" smtClean="0">
                <a:latin typeface="Arial" panose="020B0604020202020204" pitchFamily="34" charset="0"/>
                <a:cs typeface="Arial" panose="020B0604020202020204" pitchFamily="34" charset="0"/>
              </a:rPr>
              <a:t> et al. </a:t>
            </a:r>
            <a:r>
              <a:rPr lang="en-US" sz="1400" cap="all" dirty="0" smtClean="0">
                <a:latin typeface="Arial" panose="020B0604020202020204" pitchFamily="34" charset="0"/>
                <a:cs typeface="Arial" panose="020B0604020202020204" pitchFamily="34" charset="0"/>
              </a:rPr>
              <a:t>(2009)</a:t>
            </a:r>
            <a:r>
              <a:rPr lang="en-US" sz="1400" dirty="0" smtClean="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Proteome Science</a:t>
            </a:r>
            <a:r>
              <a:rPr lang="en-US" sz="1400" dirty="0">
                <a:latin typeface="Arial" panose="020B0604020202020204" pitchFamily="34" charset="0"/>
                <a:cs typeface="Arial" panose="020B0604020202020204" pitchFamily="34" charset="0"/>
              </a:rPr>
              <a:t> 7:30</a:t>
            </a:r>
          </a:p>
        </p:txBody>
      </p:sp>
    </p:spTree>
    <p:extLst>
      <p:ext uri="{BB962C8B-B14F-4D97-AF65-F5344CB8AC3E}">
        <p14:creationId xmlns:p14="http://schemas.microsoft.com/office/powerpoint/2010/main" val="4156265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smtClean="0"/>
              <a:t>Hypothesis</a:t>
            </a:r>
          </a:p>
        </p:txBody>
      </p:sp>
      <p:sp>
        <p:nvSpPr>
          <p:cNvPr id="12291" name="Rectangle 3"/>
          <p:cNvSpPr>
            <a:spLocks noGrp="1" noChangeArrowheads="1"/>
          </p:cNvSpPr>
          <p:nvPr>
            <p:ph type="body" idx="1"/>
          </p:nvPr>
        </p:nvSpPr>
        <p:spPr/>
        <p:txBody>
          <a:bodyPr/>
          <a:lstStyle/>
          <a:p>
            <a:pPr eaLnBrk="1" hangingPunct="1"/>
            <a:r>
              <a:rPr lang="en-US" altLang="en-US" dirty="0" smtClean="0"/>
              <a:t>Cysteine confers selenite resistance by blocking transport through the non-specific (sulfate </a:t>
            </a:r>
            <a:r>
              <a:rPr lang="en-US" altLang="en-US" dirty="0" err="1" smtClean="0"/>
              <a:t>permease</a:t>
            </a:r>
            <a:r>
              <a:rPr lang="en-US" altLang="en-US" dirty="0" smtClean="0"/>
              <a:t>) pathway</a:t>
            </a:r>
          </a:p>
        </p:txBody>
      </p:sp>
      <p:sp>
        <p:nvSpPr>
          <p:cNvPr id="4" name="TextBox 3"/>
          <p:cNvSpPr txBox="1"/>
          <p:nvPr/>
        </p:nvSpPr>
        <p:spPr>
          <a:xfrm>
            <a:off x="152400" y="6524655"/>
            <a:ext cx="3815468" cy="307777"/>
          </a:xfrm>
          <a:prstGeom prst="rect">
            <a:avLst/>
          </a:prstGeom>
          <a:noFill/>
        </p:spPr>
        <p:txBody>
          <a:bodyPr wrap="none" rtlCol="0">
            <a:spAutoFit/>
          </a:bodyPr>
          <a:lstStyle/>
          <a:p>
            <a:r>
              <a:rPr lang="en-US" sz="1400" dirty="0" err="1" smtClean="0">
                <a:latin typeface="Arial" panose="020B0604020202020204" pitchFamily="34" charset="0"/>
                <a:cs typeface="Arial" panose="020B0604020202020204" pitchFamily="34" charset="0"/>
              </a:rPr>
              <a:t>Jasenec</a:t>
            </a:r>
            <a:r>
              <a:rPr lang="en-US" sz="1400" dirty="0" smtClean="0">
                <a:latin typeface="Arial" panose="020B0604020202020204" pitchFamily="34" charset="0"/>
                <a:cs typeface="Arial" panose="020B0604020202020204" pitchFamily="34" charset="0"/>
              </a:rPr>
              <a:t> et al. </a:t>
            </a:r>
            <a:r>
              <a:rPr lang="en-US" sz="1400" cap="all" dirty="0" smtClean="0">
                <a:latin typeface="Arial" panose="020B0604020202020204" pitchFamily="34" charset="0"/>
                <a:cs typeface="Arial" panose="020B0604020202020204" pitchFamily="34" charset="0"/>
              </a:rPr>
              <a:t>(2009)</a:t>
            </a:r>
            <a:r>
              <a:rPr lang="en-US" sz="1400" dirty="0" smtClean="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Proteome Science</a:t>
            </a:r>
            <a:r>
              <a:rPr lang="en-US" sz="1400" dirty="0">
                <a:latin typeface="Arial" panose="020B0604020202020204" pitchFamily="34" charset="0"/>
                <a:cs typeface="Arial" panose="020B0604020202020204" pitchFamily="34" charset="0"/>
              </a:rPr>
              <a:t> 7:30</a:t>
            </a:r>
          </a:p>
        </p:txBody>
      </p:sp>
    </p:spTree>
    <p:extLst>
      <p:ext uri="{BB962C8B-B14F-4D97-AF65-F5344CB8AC3E}">
        <p14:creationId xmlns:p14="http://schemas.microsoft.com/office/powerpoint/2010/main" val="2499214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smtClean="0"/>
              <a:t>Methods - Proteomics</a:t>
            </a:r>
          </a:p>
        </p:txBody>
      </p:sp>
      <p:sp>
        <p:nvSpPr>
          <p:cNvPr id="13315" name="Rectangle 3"/>
          <p:cNvSpPr>
            <a:spLocks noGrp="1" noChangeArrowheads="1"/>
          </p:cNvSpPr>
          <p:nvPr>
            <p:ph type="body" idx="1"/>
          </p:nvPr>
        </p:nvSpPr>
        <p:spPr/>
        <p:txBody>
          <a:bodyPr>
            <a:normAutofit/>
          </a:bodyPr>
          <a:lstStyle/>
          <a:p>
            <a:pPr eaLnBrk="1" hangingPunct="1"/>
            <a:r>
              <a:rPr lang="en-US" altLang="en-US" sz="2800" dirty="0" smtClean="0"/>
              <a:t>Grow cells in the presence and absence of cysteine to early-log phase</a:t>
            </a:r>
          </a:p>
          <a:p>
            <a:pPr eaLnBrk="1" hangingPunct="1"/>
            <a:r>
              <a:rPr lang="en-US" altLang="en-US" sz="2800" dirty="0" smtClean="0"/>
              <a:t>Remove no selenite samples </a:t>
            </a:r>
          </a:p>
          <a:p>
            <a:pPr lvl="1"/>
            <a:r>
              <a:rPr lang="en-US" altLang="en-US" sz="2500" dirty="0" smtClean="0"/>
              <a:t>No cysteine, no selenite (NCNS) and</a:t>
            </a:r>
          </a:p>
          <a:p>
            <a:pPr lvl="1"/>
            <a:r>
              <a:rPr lang="en-US" altLang="en-US" sz="2500" dirty="0" smtClean="0"/>
              <a:t>Cysteine, no selenite (CNS)</a:t>
            </a:r>
          </a:p>
          <a:p>
            <a:pPr eaLnBrk="1" hangingPunct="1"/>
            <a:r>
              <a:rPr lang="en-US" altLang="en-US" sz="2800" dirty="0" smtClean="0"/>
              <a:t>Add 40 </a:t>
            </a:r>
            <a:r>
              <a:rPr lang="en-US" altLang="en-US" sz="2800" dirty="0" err="1" smtClean="0"/>
              <a:t>mM</a:t>
            </a:r>
            <a:r>
              <a:rPr lang="en-US" altLang="en-US" sz="2800" dirty="0" smtClean="0"/>
              <a:t> selenite</a:t>
            </a:r>
          </a:p>
          <a:p>
            <a:pPr eaLnBrk="1" hangingPunct="1"/>
            <a:r>
              <a:rPr lang="en-US" altLang="en-US" sz="2800" dirty="0" smtClean="0"/>
              <a:t>Remove selenite samples one hour after exposure</a:t>
            </a:r>
          </a:p>
          <a:p>
            <a:pPr lvl="1"/>
            <a:r>
              <a:rPr lang="en-US" altLang="en-US" sz="2500" dirty="0" smtClean="0"/>
              <a:t>No cysteine, selenite (NCS) and </a:t>
            </a:r>
          </a:p>
          <a:p>
            <a:pPr lvl="1"/>
            <a:r>
              <a:rPr lang="en-US" altLang="en-US" sz="2500" dirty="0" smtClean="0"/>
              <a:t>Cysteine, selenite (CS)</a:t>
            </a:r>
          </a:p>
        </p:txBody>
      </p:sp>
      <p:sp>
        <p:nvSpPr>
          <p:cNvPr id="4" name="TextBox 3"/>
          <p:cNvSpPr txBox="1"/>
          <p:nvPr/>
        </p:nvSpPr>
        <p:spPr>
          <a:xfrm>
            <a:off x="152400" y="6524655"/>
            <a:ext cx="3815468" cy="307777"/>
          </a:xfrm>
          <a:prstGeom prst="rect">
            <a:avLst/>
          </a:prstGeom>
          <a:noFill/>
        </p:spPr>
        <p:txBody>
          <a:bodyPr wrap="none" rtlCol="0">
            <a:spAutoFit/>
          </a:bodyPr>
          <a:lstStyle/>
          <a:p>
            <a:r>
              <a:rPr lang="en-US" sz="1400" dirty="0" err="1" smtClean="0">
                <a:latin typeface="Arial" panose="020B0604020202020204" pitchFamily="34" charset="0"/>
                <a:cs typeface="Arial" panose="020B0604020202020204" pitchFamily="34" charset="0"/>
              </a:rPr>
              <a:t>Jasenec</a:t>
            </a:r>
            <a:r>
              <a:rPr lang="en-US" sz="1400" dirty="0" smtClean="0">
                <a:latin typeface="Arial" panose="020B0604020202020204" pitchFamily="34" charset="0"/>
                <a:cs typeface="Arial" panose="020B0604020202020204" pitchFamily="34" charset="0"/>
              </a:rPr>
              <a:t> et al. </a:t>
            </a:r>
            <a:r>
              <a:rPr lang="en-US" sz="1400" cap="all" dirty="0" smtClean="0">
                <a:latin typeface="Arial" panose="020B0604020202020204" pitchFamily="34" charset="0"/>
                <a:cs typeface="Arial" panose="020B0604020202020204" pitchFamily="34" charset="0"/>
              </a:rPr>
              <a:t>(2009)</a:t>
            </a:r>
            <a:r>
              <a:rPr lang="en-US" sz="1400" dirty="0" smtClean="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Proteome Science</a:t>
            </a:r>
            <a:r>
              <a:rPr lang="en-US" sz="1400" dirty="0">
                <a:latin typeface="Arial" panose="020B0604020202020204" pitchFamily="34" charset="0"/>
                <a:cs typeface="Arial" panose="020B0604020202020204" pitchFamily="34" charset="0"/>
              </a:rPr>
              <a:t> 7:30</a:t>
            </a:r>
          </a:p>
        </p:txBody>
      </p:sp>
    </p:spTree>
    <p:extLst>
      <p:ext uri="{BB962C8B-B14F-4D97-AF65-F5344CB8AC3E}">
        <p14:creationId xmlns:p14="http://schemas.microsoft.com/office/powerpoint/2010/main" val="2587246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Methods - Proteomics</a:t>
            </a:r>
            <a:endParaRPr lang="en-US" dirty="0"/>
          </a:p>
        </p:txBody>
      </p:sp>
      <p:sp>
        <p:nvSpPr>
          <p:cNvPr id="3" name="Content Placeholder 2"/>
          <p:cNvSpPr>
            <a:spLocks noGrp="1"/>
          </p:cNvSpPr>
          <p:nvPr>
            <p:ph sz="quarter" idx="1"/>
          </p:nvPr>
        </p:nvSpPr>
        <p:spPr/>
        <p:txBody>
          <a:bodyPr/>
          <a:lstStyle/>
          <a:p>
            <a:r>
              <a:rPr lang="en-US" altLang="en-US" dirty="0"/>
              <a:t>Extract proteins from each sample and separate equal amounts by charge (isoelectric focusing) and size (SDS-polyacrylamide gel electrophoresis)</a:t>
            </a:r>
          </a:p>
          <a:p>
            <a:endParaRPr lang="en-US" dirty="0"/>
          </a:p>
        </p:txBody>
      </p:sp>
      <p:sp>
        <p:nvSpPr>
          <p:cNvPr id="4" name="TextBox 3"/>
          <p:cNvSpPr txBox="1"/>
          <p:nvPr/>
        </p:nvSpPr>
        <p:spPr>
          <a:xfrm>
            <a:off x="152400" y="6524655"/>
            <a:ext cx="3815468" cy="307777"/>
          </a:xfrm>
          <a:prstGeom prst="rect">
            <a:avLst/>
          </a:prstGeom>
          <a:noFill/>
        </p:spPr>
        <p:txBody>
          <a:bodyPr wrap="none" rtlCol="0">
            <a:spAutoFit/>
          </a:bodyPr>
          <a:lstStyle/>
          <a:p>
            <a:r>
              <a:rPr lang="en-US" sz="1400" dirty="0" err="1" smtClean="0">
                <a:latin typeface="Arial" panose="020B0604020202020204" pitchFamily="34" charset="0"/>
                <a:cs typeface="Arial" panose="020B0604020202020204" pitchFamily="34" charset="0"/>
              </a:rPr>
              <a:t>Jasenec</a:t>
            </a:r>
            <a:r>
              <a:rPr lang="en-US" sz="1400" dirty="0" smtClean="0">
                <a:latin typeface="Arial" panose="020B0604020202020204" pitchFamily="34" charset="0"/>
                <a:cs typeface="Arial" panose="020B0604020202020204" pitchFamily="34" charset="0"/>
              </a:rPr>
              <a:t> et al. </a:t>
            </a:r>
            <a:r>
              <a:rPr lang="en-US" sz="1400" cap="all" dirty="0" smtClean="0">
                <a:latin typeface="Arial" panose="020B0604020202020204" pitchFamily="34" charset="0"/>
                <a:cs typeface="Arial" panose="020B0604020202020204" pitchFamily="34" charset="0"/>
              </a:rPr>
              <a:t>(2009)</a:t>
            </a:r>
            <a:r>
              <a:rPr lang="en-US" sz="1400" dirty="0" smtClean="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Proteome Science</a:t>
            </a:r>
            <a:r>
              <a:rPr lang="en-US" sz="1400" dirty="0">
                <a:latin typeface="Arial" panose="020B0604020202020204" pitchFamily="34" charset="0"/>
                <a:cs typeface="Arial" panose="020B0604020202020204" pitchFamily="34" charset="0"/>
              </a:rPr>
              <a:t> 7:30</a:t>
            </a:r>
          </a:p>
        </p:txBody>
      </p:sp>
    </p:spTree>
    <p:extLst>
      <p:ext uri="{BB962C8B-B14F-4D97-AF65-F5344CB8AC3E}">
        <p14:creationId xmlns:p14="http://schemas.microsoft.com/office/powerpoint/2010/main" val="3828049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238" y="881063"/>
            <a:ext cx="3787775" cy="2533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238" y="3444875"/>
            <a:ext cx="3790950" cy="2533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0" name="Line 4"/>
          <p:cNvSpPr>
            <a:spLocks noChangeShapeType="1"/>
          </p:cNvSpPr>
          <p:nvPr/>
        </p:nvSpPr>
        <p:spPr bwMode="auto">
          <a:xfrm>
            <a:off x="5364163" y="4576763"/>
            <a:ext cx="228600" cy="228600"/>
          </a:xfrm>
          <a:prstGeom prst="line">
            <a:avLst/>
          </a:prstGeom>
          <a:noFill/>
          <a:ln w="22225">
            <a:solidFill>
              <a:srgbClr val="0000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1" name="Line 5"/>
          <p:cNvSpPr>
            <a:spLocks noChangeShapeType="1"/>
          </p:cNvSpPr>
          <p:nvPr/>
        </p:nvSpPr>
        <p:spPr bwMode="auto">
          <a:xfrm>
            <a:off x="5445125" y="2036763"/>
            <a:ext cx="228600" cy="228600"/>
          </a:xfrm>
          <a:prstGeom prst="line">
            <a:avLst/>
          </a:prstGeom>
          <a:noFill/>
          <a:ln w="22225">
            <a:solidFill>
              <a:srgbClr val="0000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2" name="Text Box 6"/>
          <p:cNvSpPr txBox="1">
            <a:spLocks noChangeArrowheads="1"/>
          </p:cNvSpPr>
          <p:nvPr/>
        </p:nvSpPr>
        <p:spPr bwMode="auto">
          <a:xfrm>
            <a:off x="5245100" y="1816100"/>
            <a:ext cx="260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0000FF"/>
                </a:solidFill>
              </a:rPr>
              <a:t>1</a:t>
            </a:r>
            <a:endParaRPr lang="en-US" altLang="en-US" sz="1600"/>
          </a:p>
        </p:txBody>
      </p:sp>
      <p:sp>
        <p:nvSpPr>
          <p:cNvPr id="14343" name="Line 7"/>
          <p:cNvSpPr>
            <a:spLocks noChangeShapeType="1"/>
          </p:cNvSpPr>
          <p:nvPr/>
        </p:nvSpPr>
        <p:spPr bwMode="auto">
          <a:xfrm>
            <a:off x="6080125" y="1995488"/>
            <a:ext cx="214313" cy="238125"/>
          </a:xfrm>
          <a:prstGeom prst="line">
            <a:avLst/>
          </a:prstGeom>
          <a:noFill/>
          <a:ln w="22225">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4" name="Line 8"/>
          <p:cNvSpPr>
            <a:spLocks noChangeShapeType="1"/>
          </p:cNvSpPr>
          <p:nvPr/>
        </p:nvSpPr>
        <p:spPr bwMode="auto">
          <a:xfrm>
            <a:off x="5607050" y="2560638"/>
            <a:ext cx="304800" cy="114300"/>
          </a:xfrm>
          <a:prstGeom prst="line">
            <a:avLst/>
          </a:prstGeom>
          <a:noFill/>
          <a:ln w="22225">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5" name="Line 9"/>
          <p:cNvSpPr>
            <a:spLocks noChangeShapeType="1"/>
          </p:cNvSpPr>
          <p:nvPr/>
        </p:nvSpPr>
        <p:spPr bwMode="auto">
          <a:xfrm flipH="1">
            <a:off x="7461250" y="2024063"/>
            <a:ext cx="168275" cy="254000"/>
          </a:xfrm>
          <a:prstGeom prst="line">
            <a:avLst/>
          </a:prstGeom>
          <a:noFill/>
          <a:ln w="22225">
            <a:solidFill>
              <a:srgbClr val="CC00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6" name="Line 10"/>
          <p:cNvSpPr>
            <a:spLocks noChangeShapeType="1"/>
          </p:cNvSpPr>
          <p:nvPr/>
        </p:nvSpPr>
        <p:spPr bwMode="auto">
          <a:xfrm flipH="1">
            <a:off x="7659688" y="3113088"/>
            <a:ext cx="457200" cy="114300"/>
          </a:xfrm>
          <a:prstGeom prst="line">
            <a:avLst/>
          </a:prstGeom>
          <a:noFill/>
          <a:ln w="22225">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7" name="Text Box 11"/>
          <p:cNvSpPr txBox="1">
            <a:spLocks noChangeArrowheads="1"/>
          </p:cNvSpPr>
          <p:nvPr/>
        </p:nvSpPr>
        <p:spPr bwMode="auto">
          <a:xfrm>
            <a:off x="8045450" y="2930525"/>
            <a:ext cx="3365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FF0000"/>
                </a:solidFill>
              </a:rPr>
              <a:t>9</a:t>
            </a:r>
            <a:endParaRPr lang="en-US" altLang="en-US" sz="1600"/>
          </a:p>
        </p:txBody>
      </p:sp>
      <p:sp>
        <p:nvSpPr>
          <p:cNvPr id="14348" name="Text Box 12"/>
          <p:cNvSpPr txBox="1">
            <a:spLocks noChangeArrowheads="1"/>
          </p:cNvSpPr>
          <p:nvPr/>
        </p:nvSpPr>
        <p:spPr bwMode="auto">
          <a:xfrm>
            <a:off x="7531100" y="1765300"/>
            <a:ext cx="309563"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CC00FF"/>
                </a:solidFill>
              </a:rPr>
              <a:t>3</a:t>
            </a:r>
            <a:endParaRPr lang="en-US" altLang="en-US" sz="1600">
              <a:solidFill>
                <a:srgbClr val="CC00FF"/>
              </a:solidFill>
            </a:endParaRPr>
          </a:p>
        </p:txBody>
      </p:sp>
      <p:sp>
        <p:nvSpPr>
          <p:cNvPr id="14349" name="Text Box 13"/>
          <p:cNvSpPr txBox="1">
            <a:spLocks noChangeArrowheads="1"/>
          </p:cNvSpPr>
          <p:nvPr/>
        </p:nvSpPr>
        <p:spPr bwMode="auto">
          <a:xfrm>
            <a:off x="5840413" y="1782763"/>
            <a:ext cx="3683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FF0000"/>
                </a:solidFill>
              </a:rPr>
              <a:t>7</a:t>
            </a:r>
            <a:endParaRPr lang="en-US" altLang="en-US" sz="1600"/>
          </a:p>
        </p:txBody>
      </p:sp>
      <p:sp>
        <p:nvSpPr>
          <p:cNvPr id="14350" name="Text Box 14"/>
          <p:cNvSpPr txBox="1">
            <a:spLocks noChangeArrowheads="1"/>
          </p:cNvSpPr>
          <p:nvPr/>
        </p:nvSpPr>
        <p:spPr bwMode="auto">
          <a:xfrm>
            <a:off x="5381625" y="2362200"/>
            <a:ext cx="24447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FF0000"/>
                </a:solidFill>
              </a:rPr>
              <a:t>8</a:t>
            </a:r>
            <a:endParaRPr lang="en-US" altLang="en-US" sz="1600"/>
          </a:p>
        </p:txBody>
      </p:sp>
      <p:sp>
        <p:nvSpPr>
          <p:cNvPr id="14351" name="Text Box 15"/>
          <p:cNvSpPr txBox="1">
            <a:spLocks noChangeArrowheads="1"/>
          </p:cNvSpPr>
          <p:nvPr/>
        </p:nvSpPr>
        <p:spPr bwMode="auto">
          <a:xfrm>
            <a:off x="5106988" y="4365625"/>
            <a:ext cx="366712"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0000FF"/>
                </a:solidFill>
              </a:rPr>
              <a:t>1</a:t>
            </a:r>
            <a:endParaRPr lang="en-US" altLang="en-US" sz="1600"/>
          </a:p>
        </p:txBody>
      </p:sp>
      <p:sp>
        <p:nvSpPr>
          <p:cNvPr id="14352" name="Line 16"/>
          <p:cNvSpPr>
            <a:spLocks noChangeShapeType="1"/>
          </p:cNvSpPr>
          <p:nvPr/>
        </p:nvSpPr>
        <p:spPr bwMode="auto">
          <a:xfrm flipV="1">
            <a:off x="6353175" y="4937125"/>
            <a:ext cx="228600" cy="228600"/>
          </a:xfrm>
          <a:prstGeom prst="line">
            <a:avLst/>
          </a:prstGeom>
          <a:noFill/>
          <a:ln w="22225">
            <a:solidFill>
              <a:srgbClr val="0000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3" name="Text Box 17"/>
          <p:cNvSpPr txBox="1">
            <a:spLocks noChangeArrowheads="1"/>
          </p:cNvSpPr>
          <p:nvPr/>
        </p:nvSpPr>
        <p:spPr bwMode="auto">
          <a:xfrm>
            <a:off x="6122988" y="5064125"/>
            <a:ext cx="376237"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0000FF"/>
                </a:solidFill>
              </a:rPr>
              <a:t>2</a:t>
            </a:r>
            <a:endParaRPr lang="en-US" altLang="en-US" sz="1600"/>
          </a:p>
        </p:txBody>
      </p:sp>
      <p:sp>
        <p:nvSpPr>
          <p:cNvPr id="14354" name="Line 18"/>
          <p:cNvSpPr>
            <a:spLocks noChangeShapeType="1"/>
          </p:cNvSpPr>
          <p:nvPr/>
        </p:nvSpPr>
        <p:spPr bwMode="auto">
          <a:xfrm>
            <a:off x="6069013" y="4546600"/>
            <a:ext cx="184150" cy="242888"/>
          </a:xfrm>
          <a:prstGeom prst="line">
            <a:avLst/>
          </a:prstGeom>
          <a:noFill/>
          <a:ln w="22225">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5" name="Line 19"/>
          <p:cNvSpPr>
            <a:spLocks noChangeShapeType="1"/>
          </p:cNvSpPr>
          <p:nvPr/>
        </p:nvSpPr>
        <p:spPr bwMode="auto">
          <a:xfrm flipH="1">
            <a:off x="6445250" y="4449763"/>
            <a:ext cx="80963" cy="352425"/>
          </a:xfrm>
          <a:prstGeom prst="line">
            <a:avLst/>
          </a:prstGeom>
          <a:noFill/>
          <a:ln w="22225">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6" name="Line 20"/>
          <p:cNvSpPr>
            <a:spLocks noChangeShapeType="1"/>
          </p:cNvSpPr>
          <p:nvPr/>
        </p:nvSpPr>
        <p:spPr bwMode="auto">
          <a:xfrm flipV="1">
            <a:off x="6032500" y="4867275"/>
            <a:ext cx="85725" cy="255588"/>
          </a:xfrm>
          <a:prstGeom prst="line">
            <a:avLst/>
          </a:prstGeom>
          <a:noFill/>
          <a:ln w="22225">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7" name="Text Box 21"/>
          <p:cNvSpPr txBox="1">
            <a:spLocks noChangeArrowheads="1"/>
          </p:cNvSpPr>
          <p:nvPr/>
        </p:nvSpPr>
        <p:spPr bwMode="auto">
          <a:xfrm>
            <a:off x="5816600" y="5053013"/>
            <a:ext cx="427038"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FF0000"/>
                </a:solidFill>
              </a:rPr>
              <a:t>10</a:t>
            </a:r>
            <a:endParaRPr lang="en-US" altLang="en-US" sz="1600"/>
          </a:p>
        </p:txBody>
      </p:sp>
      <p:sp>
        <p:nvSpPr>
          <p:cNvPr id="14358" name="Text Box 22"/>
          <p:cNvSpPr txBox="1">
            <a:spLocks noChangeArrowheads="1"/>
          </p:cNvSpPr>
          <p:nvPr/>
        </p:nvSpPr>
        <p:spPr bwMode="auto">
          <a:xfrm>
            <a:off x="6356350" y="4167188"/>
            <a:ext cx="423863"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FF0000"/>
                </a:solidFill>
              </a:rPr>
              <a:t>11</a:t>
            </a:r>
            <a:endParaRPr lang="en-US" altLang="en-US" sz="1600"/>
          </a:p>
        </p:txBody>
      </p:sp>
      <p:sp>
        <p:nvSpPr>
          <p:cNvPr id="14359" name="Text Box 23"/>
          <p:cNvSpPr txBox="1">
            <a:spLocks noChangeArrowheads="1"/>
          </p:cNvSpPr>
          <p:nvPr/>
        </p:nvSpPr>
        <p:spPr bwMode="auto">
          <a:xfrm>
            <a:off x="5864225" y="4335463"/>
            <a:ext cx="37782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FF0000"/>
                </a:solidFill>
              </a:rPr>
              <a:t>7</a:t>
            </a:r>
            <a:endParaRPr lang="en-US" altLang="en-US" sz="1600"/>
          </a:p>
        </p:txBody>
      </p:sp>
      <p:pic>
        <p:nvPicPr>
          <p:cNvPr id="14360" name="Picture 24"/>
          <p:cNvPicPr>
            <a:picLocks noChangeAspect="1" noChangeArrowheads="1"/>
          </p:cNvPicPr>
          <p:nvPr/>
        </p:nvPicPr>
        <p:blipFill>
          <a:blip r:embed="rId4">
            <a:extLst>
              <a:ext uri="{28A0092B-C50C-407E-A947-70E740481C1C}">
                <a14:useLocalDpi xmlns:a14="http://schemas.microsoft.com/office/drawing/2010/main" val="0"/>
              </a:ext>
            </a:extLst>
          </a:blip>
          <a:srcRect l="1126" t="4607"/>
          <a:stretch>
            <a:fillRect/>
          </a:stretch>
        </p:blipFill>
        <p:spPr bwMode="auto">
          <a:xfrm>
            <a:off x="1079500" y="881063"/>
            <a:ext cx="3840163" cy="2533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61" name="Picture 25"/>
          <p:cNvPicPr>
            <a:picLocks noChangeAspect="1" noChangeArrowheads="1"/>
          </p:cNvPicPr>
          <p:nvPr/>
        </p:nvPicPr>
        <p:blipFill>
          <a:blip r:embed="rId5">
            <a:extLst>
              <a:ext uri="{28A0092B-C50C-407E-A947-70E740481C1C}">
                <a14:useLocalDpi xmlns:a14="http://schemas.microsoft.com/office/drawing/2010/main" val="0"/>
              </a:ext>
            </a:extLst>
          </a:blip>
          <a:srcRect l="581" t="6679" r="291"/>
          <a:stretch>
            <a:fillRect/>
          </a:stretch>
        </p:blipFill>
        <p:spPr bwMode="auto">
          <a:xfrm>
            <a:off x="1077913" y="3444875"/>
            <a:ext cx="3841750" cy="2535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62" name="Text Box 26"/>
          <p:cNvSpPr txBox="1">
            <a:spLocks noChangeArrowheads="1"/>
          </p:cNvSpPr>
          <p:nvPr/>
        </p:nvSpPr>
        <p:spPr bwMode="auto">
          <a:xfrm>
            <a:off x="3003550" y="896938"/>
            <a:ext cx="196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NCNS – 2.5 hrs</a:t>
            </a:r>
          </a:p>
        </p:txBody>
      </p:sp>
      <p:sp>
        <p:nvSpPr>
          <p:cNvPr id="14363" name="Line 27"/>
          <p:cNvSpPr>
            <a:spLocks noChangeShapeType="1"/>
          </p:cNvSpPr>
          <p:nvPr/>
        </p:nvSpPr>
        <p:spPr bwMode="auto">
          <a:xfrm>
            <a:off x="1590675" y="2092325"/>
            <a:ext cx="228600" cy="228600"/>
          </a:xfrm>
          <a:prstGeom prst="line">
            <a:avLst/>
          </a:prstGeom>
          <a:noFill/>
          <a:ln w="22225">
            <a:solidFill>
              <a:srgbClr val="0000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4" name="Text Box 28"/>
          <p:cNvSpPr txBox="1">
            <a:spLocks noChangeArrowheads="1"/>
          </p:cNvSpPr>
          <p:nvPr/>
        </p:nvSpPr>
        <p:spPr bwMode="auto">
          <a:xfrm>
            <a:off x="1381125" y="1881188"/>
            <a:ext cx="260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0000FF"/>
                </a:solidFill>
              </a:rPr>
              <a:t>1</a:t>
            </a:r>
            <a:endParaRPr lang="en-US" altLang="en-US" sz="1600"/>
          </a:p>
        </p:txBody>
      </p:sp>
      <p:sp>
        <p:nvSpPr>
          <p:cNvPr id="14365" name="Line 29"/>
          <p:cNvSpPr>
            <a:spLocks noChangeShapeType="1"/>
          </p:cNvSpPr>
          <p:nvPr/>
        </p:nvSpPr>
        <p:spPr bwMode="auto">
          <a:xfrm flipV="1">
            <a:off x="2547938" y="2444750"/>
            <a:ext cx="257175" cy="185738"/>
          </a:xfrm>
          <a:prstGeom prst="line">
            <a:avLst/>
          </a:prstGeom>
          <a:noFill/>
          <a:ln w="22225">
            <a:solidFill>
              <a:srgbClr val="0000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6" name="Text Box 30"/>
          <p:cNvSpPr txBox="1">
            <a:spLocks noChangeArrowheads="1"/>
          </p:cNvSpPr>
          <p:nvPr/>
        </p:nvSpPr>
        <p:spPr bwMode="auto">
          <a:xfrm>
            <a:off x="2333625" y="2530475"/>
            <a:ext cx="260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0000FF"/>
                </a:solidFill>
              </a:rPr>
              <a:t>2</a:t>
            </a:r>
            <a:endParaRPr lang="en-US" altLang="en-US" sz="1600"/>
          </a:p>
        </p:txBody>
      </p:sp>
      <p:sp>
        <p:nvSpPr>
          <p:cNvPr id="14367" name="Line 31"/>
          <p:cNvSpPr>
            <a:spLocks noChangeShapeType="1"/>
          </p:cNvSpPr>
          <p:nvPr/>
        </p:nvSpPr>
        <p:spPr bwMode="auto">
          <a:xfrm flipH="1">
            <a:off x="3522663" y="1746250"/>
            <a:ext cx="263525" cy="327025"/>
          </a:xfrm>
          <a:prstGeom prst="line">
            <a:avLst/>
          </a:prstGeom>
          <a:noFill/>
          <a:ln w="22225">
            <a:solidFill>
              <a:srgbClr val="80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8" name="Line 32"/>
          <p:cNvSpPr>
            <a:spLocks noChangeShapeType="1"/>
          </p:cNvSpPr>
          <p:nvPr/>
        </p:nvSpPr>
        <p:spPr bwMode="auto">
          <a:xfrm flipH="1">
            <a:off x="3692525" y="2070100"/>
            <a:ext cx="195263" cy="254000"/>
          </a:xfrm>
          <a:prstGeom prst="line">
            <a:avLst/>
          </a:prstGeom>
          <a:noFill/>
          <a:ln w="22225">
            <a:solidFill>
              <a:srgbClr val="CC00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9" name="Text Box 33"/>
          <p:cNvSpPr txBox="1">
            <a:spLocks noChangeArrowheads="1"/>
          </p:cNvSpPr>
          <p:nvPr/>
        </p:nvSpPr>
        <p:spPr bwMode="auto">
          <a:xfrm>
            <a:off x="3794125" y="1822450"/>
            <a:ext cx="260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CC00FF"/>
                </a:solidFill>
              </a:rPr>
              <a:t>3</a:t>
            </a:r>
            <a:endParaRPr lang="en-US" altLang="en-US" sz="1600">
              <a:solidFill>
                <a:srgbClr val="CC00FF"/>
              </a:solidFill>
            </a:endParaRPr>
          </a:p>
        </p:txBody>
      </p:sp>
      <p:sp>
        <p:nvSpPr>
          <p:cNvPr id="14370" name="Text Box 34"/>
          <p:cNvSpPr txBox="1">
            <a:spLocks noChangeArrowheads="1"/>
          </p:cNvSpPr>
          <p:nvPr/>
        </p:nvSpPr>
        <p:spPr bwMode="auto">
          <a:xfrm>
            <a:off x="3703638" y="1511300"/>
            <a:ext cx="260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800000"/>
                </a:solidFill>
              </a:rPr>
              <a:t>4</a:t>
            </a:r>
            <a:endParaRPr lang="en-US" altLang="en-US" sz="1600">
              <a:solidFill>
                <a:srgbClr val="800000"/>
              </a:solidFill>
            </a:endParaRPr>
          </a:p>
        </p:txBody>
      </p:sp>
      <p:sp>
        <p:nvSpPr>
          <p:cNvPr id="14371" name="Text Box 35"/>
          <p:cNvSpPr txBox="1">
            <a:spLocks noChangeArrowheads="1"/>
          </p:cNvSpPr>
          <p:nvPr/>
        </p:nvSpPr>
        <p:spPr bwMode="auto">
          <a:xfrm>
            <a:off x="3003550" y="3389313"/>
            <a:ext cx="177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CNS – 2.5 hrs</a:t>
            </a:r>
          </a:p>
        </p:txBody>
      </p:sp>
      <p:sp>
        <p:nvSpPr>
          <p:cNvPr id="14372" name="Line 36"/>
          <p:cNvSpPr>
            <a:spLocks noChangeShapeType="1"/>
          </p:cNvSpPr>
          <p:nvPr/>
        </p:nvSpPr>
        <p:spPr bwMode="auto">
          <a:xfrm>
            <a:off x="1574800" y="4508500"/>
            <a:ext cx="228600" cy="228600"/>
          </a:xfrm>
          <a:prstGeom prst="line">
            <a:avLst/>
          </a:prstGeom>
          <a:noFill/>
          <a:ln w="22225">
            <a:solidFill>
              <a:srgbClr val="0000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3" name="Line 37"/>
          <p:cNvSpPr>
            <a:spLocks noChangeShapeType="1"/>
          </p:cNvSpPr>
          <p:nvPr/>
        </p:nvSpPr>
        <p:spPr bwMode="auto">
          <a:xfrm flipV="1">
            <a:off x="2565400" y="4879975"/>
            <a:ext cx="228600" cy="228600"/>
          </a:xfrm>
          <a:prstGeom prst="line">
            <a:avLst/>
          </a:prstGeom>
          <a:noFill/>
          <a:ln w="22225">
            <a:solidFill>
              <a:srgbClr val="0000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4" name="Text Box 38"/>
          <p:cNvSpPr txBox="1">
            <a:spLocks noChangeArrowheads="1"/>
          </p:cNvSpPr>
          <p:nvPr/>
        </p:nvSpPr>
        <p:spPr bwMode="auto">
          <a:xfrm>
            <a:off x="1355725" y="4281488"/>
            <a:ext cx="4318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0000FF"/>
                </a:solidFill>
              </a:rPr>
              <a:t>1</a:t>
            </a:r>
            <a:endParaRPr lang="en-US" altLang="en-US" sz="1600">
              <a:solidFill>
                <a:srgbClr val="0000FF"/>
              </a:solidFill>
            </a:endParaRPr>
          </a:p>
        </p:txBody>
      </p:sp>
      <p:sp>
        <p:nvSpPr>
          <p:cNvPr id="14375" name="Text Box 39"/>
          <p:cNvSpPr txBox="1">
            <a:spLocks noChangeArrowheads="1"/>
          </p:cNvSpPr>
          <p:nvPr/>
        </p:nvSpPr>
        <p:spPr bwMode="auto">
          <a:xfrm>
            <a:off x="2298700" y="5013325"/>
            <a:ext cx="374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0000FF"/>
                </a:solidFill>
              </a:rPr>
              <a:t>2</a:t>
            </a:r>
            <a:endParaRPr lang="en-US" altLang="en-US" sz="1600"/>
          </a:p>
        </p:txBody>
      </p:sp>
      <p:sp>
        <p:nvSpPr>
          <p:cNvPr id="14376" name="Line 40"/>
          <p:cNvSpPr>
            <a:spLocks noChangeShapeType="1"/>
          </p:cNvSpPr>
          <p:nvPr/>
        </p:nvSpPr>
        <p:spPr bwMode="auto">
          <a:xfrm flipH="1">
            <a:off x="3560763" y="4138613"/>
            <a:ext cx="160337" cy="328612"/>
          </a:xfrm>
          <a:prstGeom prst="line">
            <a:avLst/>
          </a:prstGeom>
          <a:noFill/>
          <a:ln w="22225">
            <a:solidFill>
              <a:srgbClr val="80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7" name="Text Box 41"/>
          <p:cNvSpPr txBox="1">
            <a:spLocks noChangeArrowheads="1"/>
          </p:cNvSpPr>
          <p:nvPr/>
        </p:nvSpPr>
        <p:spPr bwMode="auto">
          <a:xfrm>
            <a:off x="3621088" y="3884613"/>
            <a:ext cx="373062"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800000"/>
                </a:solidFill>
              </a:rPr>
              <a:t>4</a:t>
            </a:r>
            <a:endParaRPr lang="en-US" altLang="en-US" sz="1600">
              <a:solidFill>
                <a:srgbClr val="800000"/>
              </a:solidFill>
            </a:endParaRPr>
          </a:p>
        </p:txBody>
      </p:sp>
      <p:sp>
        <p:nvSpPr>
          <p:cNvPr id="14378" name="Line 42"/>
          <p:cNvSpPr>
            <a:spLocks noChangeShapeType="1"/>
          </p:cNvSpPr>
          <p:nvPr/>
        </p:nvSpPr>
        <p:spPr bwMode="auto">
          <a:xfrm flipV="1">
            <a:off x="3535363" y="4702175"/>
            <a:ext cx="1587" cy="306388"/>
          </a:xfrm>
          <a:prstGeom prst="line">
            <a:avLst/>
          </a:prstGeom>
          <a:noFill/>
          <a:ln w="22225">
            <a:solidFill>
              <a:srgbClr val="80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9" name="Line 43"/>
          <p:cNvSpPr>
            <a:spLocks noChangeShapeType="1"/>
          </p:cNvSpPr>
          <p:nvPr/>
        </p:nvSpPr>
        <p:spPr bwMode="auto">
          <a:xfrm flipV="1">
            <a:off x="3173413" y="4670425"/>
            <a:ext cx="114300" cy="342900"/>
          </a:xfrm>
          <a:prstGeom prst="line">
            <a:avLst/>
          </a:prstGeom>
          <a:noFill/>
          <a:ln w="22225">
            <a:solidFill>
              <a:srgbClr val="80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80" name="Text Box 44"/>
          <p:cNvSpPr txBox="1">
            <a:spLocks noChangeArrowheads="1"/>
          </p:cNvSpPr>
          <p:nvPr/>
        </p:nvSpPr>
        <p:spPr bwMode="auto">
          <a:xfrm>
            <a:off x="3011488" y="4953000"/>
            <a:ext cx="333375"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800000"/>
                </a:solidFill>
              </a:rPr>
              <a:t>5</a:t>
            </a:r>
            <a:endParaRPr lang="en-US" altLang="en-US" sz="1600">
              <a:solidFill>
                <a:srgbClr val="800000"/>
              </a:solidFill>
            </a:endParaRPr>
          </a:p>
        </p:txBody>
      </p:sp>
      <p:sp>
        <p:nvSpPr>
          <p:cNvPr id="14381" name="Text Box 45"/>
          <p:cNvSpPr txBox="1">
            <a:spLocks noChangeArrowheads="1"/>
          </p:cNvSpPr>
          <p:nvPr/>
        </p:nvSpPr>
        <p:spPr bwMode="auto">
          <a:xfrm>
            <a:off x="3419475" y="4953000"/>
            <a:ext cx="357188"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800000"/>
                </a:solidFill>
              </a:rPr>
              <a:t>6</a:t>
            </a:r>
            <a:endParaRPr lang="en-US" altLang="en-US" sz="1600">
              <a:solidFill>
                <a:srgbClr val="800000"/>
              </a:solidFill>
            </a:endParaRPr>
          </a:p>
        </p:txBody>
      </p:sp>
      <p:sp>
        <p:nvSpPr>
          <p:cNvPr id="14382" name="Text Box 46"/>
          <p:cNvSpPr txBox="1">
            <a:spLocks noChangeArrowheads="1"/>
          </p:cNvSpPr>
          <p:nvPr/>
        </p:nvSpPr>
        <p:spPr bwMode="auto">
          <a:xfrm>
            <a:off x="6972300" y="3389313"/>
            <a:ext cx="159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CS – 3.5 hrs</a:t>
            </a:r>
          </a:p>
        </p:txBody>
      </p:sp>
      <p:sp>
        <p:nvSpPr>
          <p:cNvPr id="14383" name="Text Box 47"/>
          <p:cNvSpPr txBox="1">
            <a:spLocks noChangeArrowheads="1"/>
          </p:cNvSpPr>
          <p:nvPr/>
        </p:nvSpPr>
        <p:spPr bwMode="auto">
          <a:xfrm>
            <a:off x="6972300" y="896938"/>
            <a:ext cx="177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NCS – 3.5 hrs</a:t>
            </a:r>
          </a:p>
        </p:txBody>
      </p:sp>
      <p:sp>
        <p:nvSpPr>
          <p:cNvPr id="14384" name="Line 48"/>
          <p:cNvSpPr>
            <a:spLocks noChangeShapeType="1"/>
          </p:cNvSpPr>
          <p:nvPr/>
        </p:nvSpPr>
        <p:spPr bwMode="auto">
          <a:xfrm flipV="1">
            <a:off x="6397625" y="2373313"/>
            <a:ext cx="252413" cy="198437"/>
          </a:xfrm>
          <a:prstGeom prst="line">
            <a:avLst/>
          </a:prstGeom>
          <a:noFill/>
          <a:ln w="22225">
            <a:solidFill>
              <a:srgbClr val="0000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85" name="Text Box 49"/>
          <p:cNvSpPr txBox="1">
            <a:spLocks noChangeArrowheads="1"/>
          </p:cNvSpPr>
          <p:nvPr/>
        </p:nvSpPr>
        <p:spPr bwMode="auto">
          <a:xfrm>
            <a:off x="6169025" y="2466975"/>
            <a:ext cx="260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0000FF"/>
                </a:solidFill>
              </a:rPr>
              <a:t>2</a:t>
            </a:r>
            <a:endParaRPr lang="en-US" altLang="en-US" sz="1600"/>
          </a:p>
        </p:txBody>
      </p:sp>
      <p:grpSp>
        <p:nvGrpSpPr>
          <p:cNvPr id="14386" name="Group 50"/>
          <p:cNvGrpSpPr>
            <a:grpSpLocks/>
          </p:cNvGrpSpPr>
          <p:nvPr/>
        </p:nvGrpSpPr>
        <p:grpSpPr bwMode="auto">
          <a:xfrm>
            <a:off x="1060450" y="403225"/>
            <a:ext cx="3827463" cy="398463"/>
            <a:chOff x="409" y="3842"/>
            <a:chExt cx="2411" cy="251"/>
          </a:xfrm>
        </p:grpSpPr>
        <p:sp>
          <p:nvSpPr>
            <p:cNvPr id="14400" name="Text Box 51"/>
            <p:cNvSpPr txBox="1">
              <a:spLocks noChangeArrowheads="1"/>
            </p:cNvSpPr>
            <p:nvPr/>
          </p:nvSpPr>
          <p:spPr bwMode="auto">
            <a:xfrm>
              <a:off x="409" y="3843"/>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4</a:t>
              </a:r>
            </a:p>
          </p:txBody>
        </p:sp>
        <p:sp>
          <p:nvSpPr>
            <p:cNvPr id="14401" name="Text Box 52"/>
            <p:cNvSpPr txBox="1">
              <a:spLocks noChangeArrowheads="1"/>
            </p:cNvSpPr>
            <p:nvPr/>
          </p:nvSpPr>
          <p:spPr bwMode="auto">
            <a:xfrm>
              <a:off x="2615" y="3842"/>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7</a:t>
              </a:r>
            </a:p>
          </p:txBody>
        </p:sp>
        <p:sp>
          <p:nvSpPr>
            <p:cNvPr id="14402" name="Line 53"/>
            <p:cNvSpPr>
              <a:spLocks noChangeShapeType="1"/>
            </p:cNvSpPr>
            <p:nvPr/>
          </p:nvSpPr>
          <p:spPr bwMode="auto">
            <a:xfrm>
              <a:off x="594" y="3975"/>
              <a:ext cx="205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3" name="Text Box 54"/>
            <p:cNvSpPr txBox="1">
              <a:spLocks noChangeArrowheads="1"/>
            </p:cNvSpPr>
            <p:nvPr/>
          </p:nvSpPr>
          <p:spPr bwMode="auto">
            <a:xfrm>
              <a:off x="1504" y="3843"/>
              <a:ext cx="249"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pI</a:t>
              </a:r>
            </a:p>
          </p:txBody>
        </p:sp>
      </p:grpSp>
      <p:grpSp>
        <p:nvGrpSpPr>
          <p:cNvPr id="14387" name="Group 55"/>
          <p:cNvGrpSpPr>
            <a:grpSpLocks/>
          </p:cNvGrpSpPr>
          <p:nvPr/>
        </p:nvGrpSpPr>
        <p:grpSpPr bwMode="auto">
          <a:xfrm>
            <a:off x="0" y="763588"/>
            <a:ext cx="1130300" cy="2671762"/>
            <a:chOff x="0" y="489"/>
            <a:chExt cx="712" cy="1683"/>
          </a:xfrm>
        </p:grpSpPr>
        <p:sp>
          <p:nvSpPr>
            <p:cNvPr id="14397" name="Line 56"/>
            <p:cNvSpPr>
              <a:spLocks noChangeShapeType="1"/>
            </p:cNvSpPr>
            <p:nvPr/>
          </p:nvSpPr>
          <p:spPr bwMode="auto">
            <a:xfrm>
              <a:off x="303" y="733"/>
              <a:ext cx="0" cy="12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98" name="Text Box 57"/>
            <p:cNvSpPr txBox="1">
              <a:spLocks noChangeArrowheads="1"/>
            </p:cNvSpPr>
            <p:nvPr/>
          </p:nvSpPr>
          <p:spPr bwMode="auto">
            <a:xfrm>
              <a:off x="0" y="489"/>
              <a:ext cx="7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250 kDa</a:t>
              </a:r>
            </a:p>
          </p:txBody>
        </p:sp>
        <p:sp>
          <p:nvSpPr>
            <p:cNvPr id="14399" name="Text Box 58"/>
            <p:cNvSpPr txBox="1">
              <a:spLocks noChangeArrowheads="1"/>
            </p:cNvSpPr>
            <p:nvPr/>
          </p:nvSpPr>
          <p:spPr bwMode="auto">
            <a:xfrm>
              <a:off x="0" y="1922"/>
              <a:ext cx="6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10 kDa</a:t>
              </a:r>
            </a:p>
          </p:txBody>
        </p:sp>
      </p:grpSp>
      <p:grpSp>
        <p:nvGrpSpPr>
          <p:cNvPr id="14388" name="Group 59"/>
          <p:cNvGrpSpPr>
            <a:grpSpLocks/>
          </p:cNvGrpSpPr>
          <p:nvPr/>
        </p:nvGrpSpPr>
        <p:grpSpPr bwMode="auto">
          <a:xfrm>
            <a:off x="4948238" y="403225"/>
            <a:ext cx="3827462" cy="398463"/>
            <a:chOff x="409" y="3842"/>
            <a:chExt cx="2411" cy="251"/>
          </a:xfrm>
        </p:grpSpPr>
        <p:sp>
          <p:nvSpPr>
            <p:cNvPr id="14393" name="Text Box 60"/>
            <p:cNvSpPr txBox="1">
              <a:spLocks noChangeArrowheads="1"/>
            </p:cNvSpPr>
            <p:nvPr/>
          </p:nvSpPr>
          <p:spPr bwMode="auto">
            <a:xfrm>
              <a:off x="409" y="3843"/>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4</a:t>
              </a:r>
            </a:p>
          </p:txBody>
        </p:sp>
        <p:sp>
          <p:nvSpPr>
            <p:cNvPr id="14394" name="Text Box 61"/>
            <p:cNvSpPr txBox="1">
              <a:spLocks noChangeArrowheads="1"/>
            </p:cNvSpPr>
            <p:nvPr/>
          </p:nvSpPr>
          <p:spPr bwMode="auto">
            <a:xfrm>
              <a:off x="2615" y="3842"/>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7</a:t>
              </a:r>
            </a:p>
          </p:txBody>
        </p:sp>
        <p:sp>
          <p:nvSpPr>
            <p:cNvPr id="14395" name="Line 62"/>
            <p:cNvSpPr>
              <a:spLocks noChangeShapeType="1"/>
            </p:cNvSpPr>
            <p:nvPr/>
          </p:nvSpPr>
          <p:spPr bwMode="auto">
            <a:xfrm>
              <a:off x="594" y="3975"/>
              <a:ext cx="205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6" name="Text Box 63"/>
            <p:cNvSpPr txBox="1">
              <a:spLocks noChangeArrowheads="1"/>
            </p:cNvSpPr>
            <p:nvPr/>
          </p:nvSpPr>
          <p:spPr bwMode="auto">
            <a:xfrm>
              <a:off x="1504" y="3843"/>
              <a:ext cx="249"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pI</a:t>
              </a:r>
            </a:p>
          </p:txBody>
        </p:sp>
      </p:grpSp>
      <p:grpSp>
        <p:nvGrpSpPr>
          <p:cNvPr id="14389" name="Group 64"/>
          <p:cNvGrpSpPr>
            <a:grpSpLocks/>
          </p:cNvGrpSpPr>
          <p:nvPr/>
        </p:nvGrpSpPr>
        <p:grpSpPr bwMode="auto">
          <a:xfrm>
            <a:off x="0" y="3417888"/>
            <a:ext cx="1130300" cy="2671762"/>
            <a:chOff x="42" y="2153"/>
            <a:chExt cx="712" cy="1683"/>
          </a:xfrm>
        </p:grpSpPr>
        <p:sp>
          <p:nvSpPr>
            <p:cNvPr id="14390" name="Line 65"/>
            <p:cNvSpPr>
              <a:spLocks noChangeShapeType="1"/>
            </p:cNvSpPr>
            <p:nvPr/>
          </p:nvSpPr>
          <p:spPr bwMode="auto">
            <a:xfrm>
              <a:off x="345" y="2397"/>
              <a:ext cx="0" cy="12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91" name="Text Box 66"/>
            <p:cNvSpPr txBox="1">
              <a:spLocks noChangeArrowheads="1"/>
            </p:cNvSpPr>
            <p:nvPr/>
          </p:nvSpPr>
          <p:spPr bwMode="auto">
            <a:xfrm>
              <a:off x="42" y="2153"/>
              <a:ext cx="7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250 kDa</a:t>
              </a:r>
            </a:p>
          </p:txBody>
        </p:sp>
        <p:sp>
          <p:nvSpPr>
            <p:cNvPr id="14392" name="Text Box 67"/>
            <p:cNvSpPr txBox="1">
              <a:spLocks noChangeArrowheads="1"/>
            </p:cNvSpPr>
            <p:nvPr/>
          </p:nvSpPr>
          <p:spPr bwMode="auto">
            <a:xfrm>
              <a:off x="42" y="3586"/>
              <a:ext cx="6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10 kDa</a:t>
              </a:r>
            </a:p>
          </p:txBody>
        </p:sp>
      </p:grpSp>
      <p:sp>
        <p:nvSpPr>
          <p:cNvPr id="68" name="TextBox 67"/>
          <p:cNvSpPr txBox="1"/>
          <p:nvPr/>
        </p:nvSpPr>
        <p:spPr>
          <a:xfrm>
            <a:off x="152400" y="6524655"/>
            <a:ext cx="3815468" cy="307777"/>
          </a:xfrm>
          <a:prstGeom prst="rect">
            <a:avLst/>
          </a:prstGeom>
          <a:noFill/>
        </p:spPr>
        <p:txBody>
          <a:bodyPr wrap="none" rtlCol="0">
            <a:spAutoFit/>
          </a:bodyPr>
          <a:lstStyle/>
          <a:p>
            <a:r>
              <a:rPr lang="en-US" sz="1400" dirty="0" err="1" smtClean="0">
                <a:latin typeface="Arial" panose="020B0604020202020204" pitchFamily="34" charset="0"/>
                <a:cs typeface="Arial" panose="020B0604020202020204" pitchFamily="34" charset="0"/>
              </a:rPr>
              <a:t>Jasenec</a:t>
            </a:r>
            <a:r>
              <a:rPr lang="en-US" sz="1400" dirty="0" smtClean="0">
                <a:latin typeface="Arial" panose="020B0604020202020204" pitchFamily="34" charset="0"/>
                <a:cs typeface="Arial" panose="020B0604020202020204" pitchFamily="34" charset="0"/>
              </a:rPr>
              <a:t> et al. </a:t>
            </a:r>
            <a:r>
              <a:rPr lang="en-US" sz="1400" cap="all" dirty="0" smtClean="0">
                <a:latin typeface="Arial" panose="020B0604020202020204" pitchFamily="34" charset="0"/>
                <a:cs typeface="Arial" panose="020B0604020202020204" pitchFamily="34" charset="0"/>
              </a:rPr>
              <a:t>(2009)</a:t>
            </a:r>
            <a:r>
              <a:rPr lang="en-US" sz="1400" dirty="0" smtClean="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Proteome Science</a:t>
            </a:r>
            <a:r>
              <a:rPr lang="en-US" sz="1400" dirty="0">
                <a:latin typeface="Arial" panose="020B0604020202020204" pitchFamily="34" charset="0"/>
                <a:cs typeface="Arial" panose="020B0604020202020204" pitchFamily="34" charset="0"/>
              </a:rPr>
              <a:t> 7:30</a:t>
            </a:r>
          </a:p>
        </p:txBody>
      </p:sp>
    </p:spTree>
    <p:extLst>
      <p:ext uri="{BB962C8B-B14F-4D97-AF65-F5344CB8AC3E}">
        <p14:creationId xmlns:p14="http://schemas.microsoft.com/office/powerpoint/2010/main" val="1248191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Findings</a:t>
            </a:r>
          </a:p>
        </p:txBody>
      </p:sp>
      <p:sp>
        <p:nvSpPr>
          <p:cNvPr id="15363" name="Rectangle 3"/>
          <p:cNvSpPr>
            <a:spLocks noGrp="1" noChangeArrowheads="1"/>
          </p:cNvSpPr>
          <p:nvPr>
            <p:ph type="body" idx="1"/>
          </p:nvPr>
        </p:nvSpPr>
        <p:spPr/>
        <p:txBody>
          <a:bodyPr>
            <a:normAutofit/>
          </a:bodyPr>
          <a:lstStyle/>
          <a:p>
            <a:pPr eaLnBrk="1" hangingPunct="1"/>
            <a:r>
              <a:rPr lang="en-US" altLang="en-US" dirty="0" smtClean="0"/>
              <a:t>Controls – all four conditions</a:t>
            </a:r>
          </a:p>
          <a:p>
            <a:pPr lvl="1" eaLnBrk="1" hangingPunct="1"/>
            <a:r>
              <a:rPr lang="en-US" altLang="en-US" dirty="0" smtClean="0"/>
              <a:t>Spot 1 - </a:t>
            </a:r>
            <a:r>
              <a:rPr lang="en-US" altLang="en-US" dirty="0" err="1" smtClean="0"/>
              <a:t>OmpF</a:t>
            </a:r>
            <a:r>
              <a:rPr lang="en-US" altLang="en-US" dirty="0" smtClean="0"/>
              <a:t> </a:t>
            </a:r>
            <a:r>
              <a:rPr lang="en-US" altLang="en-US" dirty="0" err="1" smtClean="0"/>
              <a:t>porin</a:t>
            </a:r>
            <a:endParaRPr lang="en-US" altLang="en-US" dirty="0" smtClean="0"/>
          </a:p>
          <a:p>
            <a:pPr lvl="1" eaLnBrk="1" hangingPunct="1"/>
            <a:r>
              <a:rPr lang="en-US" altLang="en-US" dirty="0" smtClean="0"/>
              <a:t>Spot 2 - protein chain elongation factor EF-Ts</a:t>
            </a:r>
          </a:p>
          <a:p>
            <a:r>
              <a:rPr lang="en-US" altLang="en-US" dirty="0" smtClean="0"/>
              <a:t>Unique spot from samples lacking cysteine (NC)</a:t>
            </a:r>
          </a:p>
          <a:p>
            <a:pPr lvl="1" eaLnBrk="1" hangingPunct="1"/>
            <a:r>
              <a:rPr lang="en-US" altLang="en-US" dirty="0" smtClean="0"/>
              <a:t>Spot 3 - conserved hypothetical </a:t>
            </a:r>
            <a:r>
              <a:rPr lang="en-US" altLang="en-US" dirty="0" err="1" smtClean="0"/>
              <a:t>lipobinding</a:t>
            </a:r>
            <a:r>
              <a:rPr lang="en-US" altLang="en-US" dirty="0" smtClean="0"/>
              <a:t> protein</a:t>
            </a:r>
          </a:p>
          <a:p>
            <a:r>
              <a:rPr lang="en-US" altLang="en-US" dirty="0"/>
              <a:t>Spots from samples lacking selenite (NS</a:t>
            </a:r>
            <a:r>
              <a:rPr lang="en-US" altLang="en-US" dirty="0" smtClean="0"/>
              <a:t>)</a:t>
            </a:r>
            <a:endParaRPr lang="en-US" altLang="en-US" dirty="0"/>
          </a:p>
          <a:p>
            <a:pPr lvl="1"/>
            <a:r>
              <a:rPr lang="en-US" altLang="en-US" dirty="0"/>
              <a:t>Spots 4, 5 and 6 - translation elongation factor EF-</a:t>
            </a:r>
            <a:r>
              <a:rPr lang="en-US" altLang="en-US" dirty="0" err="1"/>
              <a:t>Tu</a:t>
            </a:r>
            <a:endParaRPr lang="en-US" altLang="en-US" dirty="0"/>
          </a:p>
          <a:p>
            <a:r>
              <a:rPr lang="en-US" altLang="en-US" dirty="0"/>
              <a:t>Spots from samples treated with selenite (S</a:t>
            </a:r>
            <a:r>
              <a:rPr lang="en-US" altLang="en-US" dirty="0" smtClean="0"/>
              <a:t>)</a:t>
            </a:r>
            <a:endParaRPr lang="en-US" altLang="en-US" dirty="0"/>
          </a:p>
          <a:p>
            <a:pPr lvl="1"/>
            <a:r>
              <a:rPr lang="en-US" altLang="en-US" dirty="0"/>
              <a:t>Spot 8 - putative tellurium resistance </a:t>
            </a:r>
            <a:br>
              <a:rPr lang="en-US" altLang="en-US" dirty="0"/>
            </a:br>
            <a:r>
              <a:rPr lang="en-US" altLang="en-US" dirty="0"/>
              <a:t>protein C</a:t>
            </a:r>
          </a:p>
          <a:p>
            <a:pPr lvl="1"/>
            <a:r>
              <a:rPr lang="en-US" altLang="en-US" dirty="0"/>
              <a:t>Spot 9 - small heat shock protein</a:t>
            </a:r>
          </a:p>
          <a:p>
            <a:endParaRPr lang="en-US" altLang="en-US" dirty="0" smtClean="0"/>
          </a:p>
        </p:txBody>
      </p:sp>
      <p:sp>
        <p:nvSpPr>
          <p:cNvPr id="4" name="TextBox 3"/>
          <p:cNvSpPr txBox="1"/>
          <p:nvPr/>
        </p:nvSpPr>
        <p:spPr>
          <a:xfrm>
            <a:off x="152400" y="6524655"/>
            <a:ext cx="3815468" cy="307777"/>
          </a:xfrm>
          <a:prstGeom prst="rect">
            <a:avLst/>
          </a:prstGeom>
          <a:noFill/>
        </p:spPr>
        <p:txBody>
          <a:bodyPr wrap="none" rtlCol="0">
            <a:spAutoFit/>
          </a:bodyPr>
          <a:lstStyle/>
          <a:p>
            <a:r>
              <a:rPr lang="en-US" sz="1400" dirty="0" err="1" smtClean="0">
                <a:latin typeface="Arial" panose="020B0604020202020204" pitchFamily="34" charset="0"/>
                <a:cs typeface="Arial" panose="020B0604020202020204" pitchFamily="34" charset="0"/>
              </a:rPr>
              <a:t>Jasenec</a:t>
            </a:r>
            <a:r>
              <a:rPr lang="en-US" sz="1400" dirty="0" smtClean="0">
                <a:latin typeface="Arial" panose="020B0604020202020204" pitchFamily="34" charset="0"/>
                <a:cs typeface="Arial" panose="020B0604020202020204" pitchFamily="34" charset="0"/>
              </a:rPr>
              <a:t> et al. </a:t>
            </a:r>
            <a:r>
              <a:rPr lang="en-US" sz="1400" cap="all" dirty="0" smtClean="0">
                <a:latin typeface="Arial" panose="020B0604020202020204" pitchFamily="34" charset="0"/>
                <a:cs typeface="Arial" panose="020B0604020202020204" pitchFamily="34" charset="0"/>
              </a:rPr>
              <a:t>(2009)</a:t>
            </a:r>
            <a:r>
              <a:rPr lang="en-US" sz="1400" dirty="0" smtClean="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Proteome Science</a:t>
            </a:r>
            <a:r>
              <a:rPr lang="en-US" sz="1400" dirty="0">
                <a:latin typeface="Arial" panose="020B0604020202020204" pitchFamily="34" charset="0"/>
                <a:cs typeface="Arial" panose="020B0604020202020204" pitchFamily="34" charset="0"/>
              </a:rPr>
              <a:t> 7:30</a:t>
            </a:r>
          </a:p>
        </p:txBody>
      </p:sp>
    </p:spTree>
    <p:extLst>
      <p:ext uri="{BB962C8B-B14F-4D97-AF65-F5344CB8AC3E}">
        <p14:creationId xmlns:p14="http://schemas.microsoft.com/office/powerpoint/2010/main" val="3545192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20000"/>
          </a:bodyPr>
          <a:lstStyle/>
          <a:p>
            <a:r>
              <a:rPr lang="en-US" dirty="0">
                <a:solidFill>
                  <a:schemeClr val="tx1"/>
                </a:solidFill>
              </a:rPr>
              <a:t>Jonathan J. Caguiat</a:t>
            </a:r>
          </a:p>
          <a:p>
            <a:r>
              <a:rPr lang="en-US" dirty="0">
                <a:solidFill>
                  <a:schemeClr val="tx1"/>
                </a:solidFill>
              </a:rPr>
              <a:t>Associate Professor</a:t>
            </a:r>
          </a:p>
          <a:p>
            <a:r>
              <a:rPr lang="en-US" dirty="0">
                <a:solidFill>
                  <a:schemeClr val="tx1"/>
                </a:solidFill>
              </a:rPr>
              <a:t>Department of Biological Sciences</a:t>
            </a:r>
          </a:p>
          <a:p>
            <a:r>
              <a:rPr lang="en-US" dirty="0">
                <a:solidFill>
                  <a:schemeClr val="tx1"/>
                </a:solidFill>
              </a:rPr>
              <a:t>Youngstown State University</a:t>
            </a:r>
          </a:p>
          <a:p>
            <a:r>
              <a:rPr lang="en-US" dirty="0">
                <a:solidFill>
                  <a:schemeClr val="tx1"/>
                </a:solidFill>
              </a:rPr>
              <a:t>USA</a:t>
            </a:r>
          </a:p>
        </p:txBody>
      </p:sp>
    </p:spTree>
    <p:extLst>
      <p:ext uri="{BB962C8B-B14F-4D97-AF65-F5344CB8AC3E}">
        <p14:creationId xmlns:p14="http://schemas.microsoft.com/office/powerpoint/2010/main" val="3595950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Findings</a:t>
            </a:r>
          </a:p>
        </p:txBody>
      </p:sp>
      <p:sp>
        <p:nvSpPr>
          <p:cNvPr id="16387" name="Rectangle 3"/>
          <p:cNvSpPr>
            <a:spLocks noGrp="1" noChangeArrowheads="1"/>
          </p:cNvSpPr>
          <p:nvPr>
            <p:ph type="body" idx="1"/>
          </p:nvPr>
        </p:nvSpPr>
        <p:spPr/>
        <p:txBody>
          <a:bodyPr/>
          <a:lstStyle/>
          <a:p>
            <a:r>
              <a:rPr lang="en-US" altLang="en-US" sz="2800" dirty="0"/>
              <a:t>Spots from samples treated with selenite (S)</a:t>
            </a:r>
          </a:p>
          <a:p>
            <a:pPr lvl="1"/>
            <a:r>
              <a:rPr lang="en-US" altLang="en-US" sz="2400" dirty="0"/>
              <a:t>Spots 10 and 11 (CS) – proteins for outer membrane protein + </a:t>
            </a:r>
            <a:r>
              <a:rPr lang="en-US" altLang="en-US" sz="2400" dirty="0" err="1"/>
              <a:t>hydrogenase</a:t>
            </a:r>
            <a:r>
              <a:rPr lang="en-US" altLang="en-US" sz="2400" dirty="0"/>
              <a:t> component</a:t>
            </a:r>
          </a:p>
          <a:p>
            <a:pPr lvl="1"/>
            <a:r>
              <a:rPr lang="en-US" altLang="en-US" sz="2400" dirty="0"/>
              <a:t>Spot 7 (NCS) contains </a:t>
            </a:r>
            <a:r>
              <a:rPr lang="en-US" altLang="en-US" sz="2400" dirty="0" err="1"/>
              <a:t>CysK</a:t>
            </a:r>
            <a:endParaRPr lang="en-US" altLang="en-US" sz="2400" dirty="0"/>
          </a:p>
          <a:p>
            <a:pPr lvl="1"/>
            <a:r>
              <a:rPr lang="en-US" altLang="en-US" sz="2400" dirty="0"/>
              <a:t>Spot 7 (CS) lacked </a:t>
            </a:r>
            <a:r>
              <a:rPr lang="en-US" altLang="en-US" sz="2400" dirty="0" err="1" smtClean="0"/>
              <a:t>CysK</a:t>
            </a:r>
            <a:endParaRPr lang="en-US" altLang="en-US" sz="2400" dirty="0" smtClean="0"/>
          </a:p>
          <a:p>
            <a:r>
              <a:rPr lang="en-US" altLang="en-US" sz="2800" dirty="0"/>
              <a:t>Does the addition of cysteine also decrease the expression levels of other non-specific sulfate transport genes</a:t>
            </a:r>
            <a:r>
              <a:rPr lang="en-US" altLang="en-US" sz="2800" dirty="0" smtClean="0"/>
              <a:t>?</a:t>
            </a:r>
            <a:endParaRPr lang="en-US" altLang="en-US" sz="2700" dirty="0"/>
          </a:p>
          <a:p>
            <a:endParaRPr lang="en-US" altLang="en-US" dirty="0" smtClean="0"/>
          </a:p>
        </p:txBody>
      </p:sp>
      <p:sp>
        <p:nvSpPr>
          <p:cNvPr id="4" name="TextBox 3"/>
          <p:cNvSpPr txBox="1"/>
          <p:nvPr/>
        </p:nvSpPr>
        <p:spPr>
          <a:xfrm>
            <a:off x="152400" y="6524655"/>
            <a:ext cx="3815468" cy="307777"/>
          </a:xfrm>
          <a:prstGeom prst="rect">
            <a:avLst/>
          </a:prstGeom>
          <a:noFill/>
        </p:spPr>
        <p:txBody>
          <a:bodyPr wrap="none" rtlCol="0">
            <a:spAutoFit/>
          </a:bodyPr>
          <a:lstStyle/>
          <a:p>
            <a:r>
              <a:rPr lang="en-US" sz="1400" dirty="0" err="1" smtClean="0">
                <a:latin typeface="Arial" panose="020B0604020202020204" pitchFamily="34" charset="0"/>
                <a:cs typeface="Arial" panose="020B0604020202020204" pitchFamily="34" charset="0"/>
              </a:rPr>
              <a:t>Jasenec</a:t>
            </a:r>
            <a:r>
              <a:rPr lang="en-US" sz="1400" dirty="0" smtClean="0">
                <a:latin typeface="Arial" panose="020B0604020202020204" pitchFamily="34" charset="0"/>
                <a:cs typeface="Arial" panose="020B0604020202020204" pitchFamily="34" charset="0"/>
              </a:rPr>
              <a:t> et al. </a:t>
            </a:r>
            <a:r>
              <a:rPr lang="en-US" sz="1400" cap="all" dirty="0" smtClean="0">
                <a:latin typeface="Arial" panose="020B0604020202020204" pitchFamily="34" charset="0"/>
                <a:cs typeface="Arial" panose="020B0604020202020204" pitchFamily="34" charset="0"/>
              </a:rPr>
              <a:t>(2009)</a:t>
            </a:r>
            <a:r>
              <a:rPr lang="en-US" sz="1400" dirty="0" smtClean="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Proteome Science</a:t>
            </a:r>
            <a:r>
              <a:rPr lang="en-US" sz="1400" dirty="0">
                <a:latin typeface="Arial" panose="020B0604020202020204" pitchFamily="34" charset="0"/>
                <a:cs typeface="Arial" panose="020B0604020202020204" pitchFamily="34" charset="0"/>
              </a:rPr>
              <a:t> 7:30</a:t>
            </a:r>
          </a:p>
        </p:txBody>
      </p:sp>
    </p:spTree>
    <p:extLst>
      <p:ext uri="{BB962C8B-B14F-4D97-AF65-F5344CB8AC3E}">
        <p14:creationId xmlns:p14="http://schemas.microsoft.com/office/powerpoint/2010/main" val="1616228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normAutofit fontScale="90000"/>
          </a:bodyPr>
          <a:lstStyle/>
          <a:p>
            <a:pPr eaLnBrk="1" hangingPunct="1"/>
            <a:r>
              <a:rPr lang="en-US" altLang="en-US" sz="4000" smtClean="0"/>
              <a:t>Reverse Transcriptase – PCR </a:t>
            </a:r>
            <a:br>
              <a:rPr lang="en-US" altLang="en-US" sz="4000" smtClean="0"/>
            </a:br>
            <a:r>
              <a:rPr lang="en-US" altLang="en-US" sz="4000" smtClean="0"/>
              <a:t>(RT-PCR)</a:t>
            </a:r>
          </a:p>
        </p:txBody>
      </p:sp>
      <p:sp>
        <p:nvSpPr>
          <p:cNvPr id="20483" name="Rectangle 23"/>
          <p:cNvSpPr>
            <a:spLocks noGrp="1" noChangeArrowheads="1"/>
          </p:cNvSpPr>
          <p:nvPr>
            <p:ph type="body" sz="half" idx="1"/>
          </p:nvPr>
        </p:nvSpPr>
        <p:spPr/>
        <p:txBody>
          <a:bodyPr/>
          <a:lstStyle/>
          <a:p>
            <a:pPr eaLnBrk="1" hangingPunct="1"/>
            <a:r>
              <a:rPr lang="en-US" altLang="en-US" sz="2400" smtClean="0"/>
              <a:t>Grow cells – Mid-log phase</a:t>
            </a:r>
          </a:p>
          <a:p>
            <a:pPr eaLnBrk="1" hangingPunct="1"/>
            <a:r>
              <a:rPr lang="en-US" altLang="en-US" sz="2400" smtClean="0"/>
              <a:t>Take NS samples</a:t>
            </a:r>
          </a:p>
          <a:p>
            <a:pPr eaLnBrk="1" hangingPunct="1"/>
            <a:r>
              <a:rPr lang="en-US" altLang="en-US" sz="2400" smtClean="0"/>
              <a:t>Add Se</a:t>
            </a:r>
          </a:p>
          <a:p>
            <a:pPr eaLnBrk="1" hangingPunct="1"/>
            <a:r>
              <a:rPr lang="en-US" altLang="en-US" sz="2400" smtClean="0"/>
              <a:t>Take samples after 1 hr (S samples)</a:t>
            </a:r>
          </a:p>
          <a:p>
            <a:pPr eaLnBrk="1" hangingPunct="1"/>
            <a:r>
              <a:rPr lang="en-US" altLang="en-US" sz="2400" smtClean="0"/>
              <a:t>Purify RNA</a:t>
            </a:r>
          </a:p>
          <a:p>
            <a:pPr eaLnBrk="1" hangingPunct="1"/>
            <a:r>
              <a:rPr lang="en-US" altLang="en-US" sz="2400" smtClean="0"/>
              <a:t>Make cDNA</a:t>
            </a:r>
          </a:p>
          <a:p>
            <a:pPr eaLnBrk="1" hangingPunct="1"/>
            <a:r>
              <a:rPr lang="en-US" altLang="en-US" sz="2400" smtClean="0"/>
              <a:t>PCR with primers for sulfate transport genes </a:t>
            </a:r>
          </a:p>
        </p:txBody>
      </p:sp>
      <p:pic>
        <p:nvPicPr>
          <p:cNvPr id="20484" name="Picture 6" descr="Proteome Science gel"/>
          <p:cNvPicPr>
            <a:picLocks noChangeAspect="1" noChangeArrowheads="1"/>
          </p:cNvPicPr>
          <p:nvPr/>
        </p:nvPicPr>
        <p:blipFill>
          <a:blip r:embed="rId2">
            <a:lum bright="28000" contrast="52000"/>
            <a:extLst>
              <a:ext uri="{28A0092B-C50C-407E-A947-70E740481C1C}">
                <a14:useLocalDpi xmlns:a14="http://schemas.microsoft.com/office/drawing/2010/main" val="0"/>
              </a:ext>
            </a:extLst>
          </a:blip>
          <a:srcRect l="20277" t="22314" r="64191" b="73889"/>
          <a:stretch>
            <a:fillRect/>
          </a:stretch>
        </p:blipFill>
        <p:spPr bwMode="auto">
          <a:xfrm>
            <a:off x="5702300" y="2382838"/>
            <a:ext cx="27305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7"/>
          <p:cNvSpPr txBox="1">
            <a:spLocks noChangeAspect="1" noChangeArrowheads="1"/>
          </p:cNvSpPr>
          <p:nvPr/>
        </p:nvSpPr>
        <p:spPr bwMode="auto">
          <a:xfrm>
            <a:off x="4887913" y="2427288"/>
            <a:ext cx="735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i="1"/>
              <a:t>cysK</a:t>
            </a:r>
          </a:p>
        </p:txBody>
      </p:sp>
      <p:pic>
        <p:nvPicPr>
          <p:cNvPr id="20486" name="Picture 8" descr="Proteome Science gel"/>
          <p:cNvPicPr>
            <a:picLocks noChangeAspect="1" noChangeArrowheads="1"/>
          </p:cNvPicPr>
          <p:nvPr/>
        </p:nvPicPr>
        <p:blipFill>
          <a:blip r:embed="rId2">
            <a:extLst>
              <a:ext uri="{28A0092B-C50C-407E-A947-70E740481C1C}">
                <a14:useLocalDpi xmlns:a14="http://schemas.microsoft.com/office/drawing/2010/main" val="0"/>
              </a:ext>
            </a:extLst>
          </a:blip>
          <a:srcRect l="43163" t="21350" r="41281" b="74744"/>
          <a:stretch>
            <a:fillRect/>
          </a:stretch>
        </p:blipFill>
        <p:spPr bwMode="auto">
          <a:xfrm>
            <a:off x="5702300" y="4562475"/>
            <a:ext cx="27320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9"/>
          <p:cNvSpPr txBox="1">
            <a:spLocks noChangeAspect="1" noChangeArrowheads="1"/>
          </p:cNvSpPr>
          <p:nvPr/>
        </p:nvSpPr>
        <p:spPr bwMode="auto">
          <a:xfrm>
            <a:off x="4876800" y="4611688"/>
            <a:ext cx="735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i="1"/>
              <a:t>cysE</a:t>
            </a:r>
          </a:p>
        </p:txBody>
      </p:sp>
      <p:pic>
        <p:nvPicPr>
          <p:cNvPr id="20488" name="Picture 10" descr="Proteome Science gel"/>
          <p:cNvPicPr>
            <a:picLocks noChangeAspect="1" noChangeArrowheads="1"/>
          </p:cNvPicPr>
          <p:nvPr/>
        </p:nvPicPr>
        <p:blipFill>
          <a:blip r:embed="rId2">
            <a:extLst>
              <a:ext uri="{28A0092B-C50C-407E-A947-70E740481C1C}">
                <a14:useLocalDpi xmlns:a14="http://schemas.microsoft.com/office/drawing/2010/main" val="0"/>
              </a:ext>
            </a:extLst>
          </a:blip>
          <a:srcRect l="66597" t="20833" r="17853" b="75278"/>
          <a:stretch>
            <a:fillRect/>
          </a:stretch>
        </p:blipFill>
        <p:spPr bwMode="auto">
          <a:xfrm>
            <a:off x="5702300" y="2917825"/>
            <a:ext cx="27305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11"/>
          <p:cNvSpPr txBox="1">
            <a:spLocks noChangeAspect="1" noChangeArrowheads="1"/>
          </p:cNvSpPr>
          <p:nvPr/>
        </p:nvSpPr>
        <p:spPr bwMode="auto">
          <a:xfrm>
            <a:off x="4883150" y="2967038"/>
            <a:ext cx="735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i="1"/>
              <a:t>cysA</a:t>
            </a:r>
          </a:p>
        </p:txBody>
      </p:sp>
      <p:pic>
        <p:nvPicPr>
          <p:cNvPr id="20490" name="Picture 12" descr="Proteome Science gel"/>
          <p:cNvPicPr>
            <a:picLocks noChangeAspect="1" noChangeArrowheads="1"/>
          </p:cNvPicPr>
          <p:nvPr/>
        </p:nvPicPr>
        <p:blipFill>
          <a:blip r:embed="rId2">
            <a:lum bright="28000" contrast="54000"/>
            <a:extLst>
              <a:ext uri="{28A0092B-C50C-407E-A947-70E740481C1C}">
                <a14:useLocalDpi xmlns:a14="http://schemas.microsoft.com/office/drawing/2010/main" val="0"/>
              </a:ext>
            </a:extLst>
          </a:blip>
          <a:srcRect l="18959" t="69908" r="65495" b="26204"/>
          <a:stretch>
            <a:fillRect/>
          </a:stretch>
        </p:blipFill>
        <p:spPr bwMode="auto">
          <a:xfrm>
            <a:off x="5702300" y="3463925"/>
            <a:ext cx="27289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 Box 13"/>
          <p:cNvSpPr txBox="1">
            <a:spLocks noChangeAspect="1" noChangeArrowheads="1"/>
          </p:cNvSpPr>
          <p:nvPr/>
        </p:nvSpPr>
        <p:spPr bwMode="auto">
          <a:xfrm>
            <a:off x="4883150" y="3511550"/>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i="1"/>
              <a:t>cysT</a:t>
            </a:r>
          </a:p>
        </p:txBody>
      </p:sp>
      <p:pic>
        <p:nvPicPr>
          <p:cNvPr id="20492" name="Picture 14" descr="Proteome Science gel"/>
          <p:cNvPicPr>
            <a:picLocks noChangeAspect="1" noChangeArrowheads="1"/>
          </p:cNvPicPr>
          <p:nvPr/>
        </p:nvPicPr>
        <p:blipFill>
          <a:blip r:embed="rId2">
            <a:extLst>
              <a:ext uri="{28A0092B-C50C-407E-A947-70E740481C1C}">
                <a14:useLocalDpi xmlns:a14="http://schemas.microsoft.com/office/drawing/2010/main" val="0"/>
              </a:ext>
            </a:extLst>
          </a:blip>
          <a:srcRect l="42674" t="69670" r="41789" b="26396"/>
          <a:stretch>
            <a:fillRect/>
          </a:stretch>
        </p:blipFill>
        <p:spPr bwMode="auto">
          <a:xfrm>
            <a:off x="5702300" y="4008438"/>
            <a:ext cx="27289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Text Box 15"/>
          <p:cNvSpPr txBox="1">
            <a:spLocks noChangeAspect="1" noChangeArrowheads="1"/>
          </p:cNvSpPr>
          <p:nvPr/>
        </p:nvSpPr>
        <p:spPr bwMode="auto">
          <a:xfrm>
            <a:off x="4876800" y="4060825"/>
            <a:ext cx="804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i="1"/>
              <a:t>cysW</a:t>
            </a:r>
          </a:p>
        </p:txBody>
      </p:sp>
      <p:sp>
        <p:nvSpPr>
          <p:cNvPr id="20494" name="Text Box 16"/>
          <p:cNvSpPr txBox="1">
            <a:spLocks noChangeAspect="1" noChangeArrowheads="1"/>
          </p:cNvSpPr>
          <p:nvPr/>
        </p:nvSpPr>
        <p:spPr bwMode="auto">
          <a:xfrm rot="-5400000">
            <a:off x="5525295" y="1770856"/>
            <a:ext cx="906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NCNS</a:t>
            </a:r>
          </a:p>
        </p:txBody>
      </p:sp>
      <p:sp>
        <p:nvSpPr>
          <p:cNvPr id="20495" name="Text Box 20"/>
          <p:cNvSpPr txBox="1">
            <a:spLocks noChangeAspect="1" noChangeArrowheads="1"/>
          </p:cNvSpPr>
          <p:nvPr/>
        </p:nvSpPr>
        <p:spPr bwMode="auto">
          <a:xfrm rot="-5400000">
            <a:off x="6315870" y="1862931"/>
            <a:ext cx="722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NCS</a:t>
            </a:r>
          </a:p>
        </p:txBody>
      </p:sp>
      <p:sp>
        <p:nvSpPr>
          <p:cNvPr id="20496" name="Text Box 21"/>
          <p:cNvSpPr txBox="1">
            <a:spLocks noChangeAspect="1" noChangeArrowheads="1"/>
          </p:cNvSpPr>
          <p:nvPr/>
        </p:nvSpPr>
        <p:spPr bwMode="auto">
          <a:xfrm rot="-5400000">
            <a:off x="7020720" y="1862931"/>
            <a:ext cx="722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CNS</a:t>
            </a:r>
          </a:p>
        </p:txBody>
      </p:sp>
      <p:sp>
        <p:nvSpPr>
          <p:cNvPr id="20497" name="Text Box 22"/>
          <p:cNvSpPr txBox="1">
            <a:spLocks noChangeAspect="1" noChangeArrowheads="1"/>
          </p:cNvSpPr>
          <p:nvPr/>
        </p:nvSpPr>
        <p:spPr bwMode="auto">
          <a:xfrm rot="-5400000">
            <a:off x="7735095" y="1955006"/>
            <a:ext cx="538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CS</a:t>
            </a:r>
          </a:p>
        </p:txBody>
      </p:sp>
      <p:sp>
        <p:nvSpPr>
          <p:cNvPr id="18" name="TextBox 17"/>
          <p:cNvSpPr txBox="1"/>
          <p:nvPr/>
        </p:nvSpPr>
        <p:spPr>
          <a:xfrm>
            <a:off x="152400" y="6524655"/>
            <a:ext cx="3815468" cy="307777"/>
          </a:xfrm>
          <a:prstGeom prst="rect">
            <a:avLst/>
          </a:prstGeom>
          <a:noFill/>
        </p:spPr>
        <p:txBody>
          <a:bodyPr wrap="none" rtlCol="0">
            <a:spAutoFit/>
          </a:bodyPr>
          <a:lstStyle/>
          <a:p>
            <a:r>
              <a:rPr lang="en-US" sz="1400" dirty="0" err="1" smtClean="0">
                <a:latin typeface="Arial" panose="020B0604020202020204" pitchFamily="34" charset="0"/>
                <a:cs typeface="Arial" panose="020B0604020202020204" pitchFamily="34" charset="0"/>
              </a:rPr>
              <a:t>Jasenec</a:t>
            </a:r>
            <a:r>
              <a:rPr lang="en-US" sz="1400" dirty="0" smtClean="0">
                <a:latin typeface="Arial" panose="020B0604020202020204" pitchFamily="34" charset="0"/>
                <a:cs typeface="Arial" panose="020B0604020202020204" pitchFamily="34" charset="0"/>
              </a:rPr>
              <a:t> et al. </a:t>
            </a:r>
            <a:r>
              <a:rPr lang="en-US" sz="1400" cap="all" dirty="0" smtClean="0">
                <a:latin typeface="Arial" panose="020B0604020202020204" pitchFamily="34" charset="0"/>
                <a:cs typeface="Arial" panose="020B0604020202020204" pitchFamily="34" charset="0"/>
              </a:rPr>
              <a:t>(2009)</a:t>
            </a:r>
            <a:r>
              <a:rPr lang="en-US" sz="1400" dirty="0" smtClean="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Proteome Science</a:t>
            </a:r>
            <a:r>
              <a:rPr lang="en-US" sz="1400" dirty="0">
                <a:latin typeface="Arial" panose="020B0604020202020204" pitchFamily="34" charset="0"/>
                <a:cs typeface="Arial" panose="020B0604020202020204" pitchFamily="34" charset="0"/>
              </a:rPr>
              <a:t> 7:30</a:t>
            </a:r>
          </a:p>
        </p:txBody>
      </p:sp>
    </p:spTree>
    <p:extLst>
      <p:ext uri="{BB962C8B-B14F-4D97-AF65-F5344CB8AC3E}">
        <p14:creationId xmlns:p14="http://schemas.microsoft.com/office/powerpoint/2010/main" val="1010170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Conclusions</a:t>
            </a:r>
          </a:p>
        </p:txBody>
      </p:sp>
      <p:sp>
        <p:nvSpPr>
          <p:cNvPr id="21507" name="Rectangle 3"/>
          <p:cNvSpPr>
            <a:spLocks noGrp="1" noChangeArrowheads="1"/>
          </p:cNvSpPr>
          <p:nvPr>
            <p:ph type="body" idx="1"/>
          </p:nvPr>
        </p:nvSpPr>
        <p:spPr/>
        <p:txBody>
          <a:bodyPr/>
          <a:lstStyle/>
          <a:p>
            <a:pPr eaLnBrk="1" hangingPunct="1"/>
            <a:r>
              <a:rPr lang="en-US" altLang="en-US" i="1" dirty="0" err="1" smtClean="0"/>
              <a:t>Enterobacter</a:t>
            </a:r>
            <a:r>
              <a:rPr lang="en-US" altLang="en-US" dirty="0" smtClean="0"/>
              <a:t> sp. YSU requires Cysteine for resistance to 40 </a:t>
            </a:r>
            <a:r>
              <a:rPr lang="en-US" altLang="en-US" dirty="0" err="1" smtClean="0"/>
              <a:t>mM</a:t>
            </a:r>
            <a:r>
              <a:rPr lang="en-US" altLang="en-US" dirty="0" smtClean="0"/>
              <a:t> selenite</a:t>
            </a:r>
          </a:p>
          <a:p>
            <a:pPr eaLnBrk="1" hangingPunct="1"/>
            <a:r>
              <a:rPr lang="en-US" altLang="en-US" dirty="0" smtClean="0"/>
              <a:t>Proteomic and RT-PCR data support the hypothesis that cysteine confers resistance by blocking selenite transport through the sulfate </a:t>
            </a:r>
            <a:r>
              <a:rPr lang="en-US" altLang="en-US" dirty="0" err="1" smtClean="0"/>
              <a:t>permease</a:t>
            </a:r>
            <a:r>
              <a:rPr lang="en-US" altLang="en-US" dirty="0" smtClean="0"/>
              <a:t> pathway</a:t>
            </a:r>
          </a:p>
          <a:p>
            <a:pPr eaLnBrk="1" hangingPunct="1"/>
            <a:r>
              <a:rPr lang="en-US" altLang="en-US" dirty="0" smtClean="0"/>
              <a:t>Red color of the cultures containing cysteine and selenite suggest that the selenite still enters through a selenite specific pathway and is reduced to elemental selenium</a:t>
            </a:r>
          </a:p>
          <a:p>
            <a:pPr eaLnBrk="1" hangingPunct="1"/>
            <a:endParaRPr lang="en-US" altLang="en-US" dirty="0" smtClean="0"/>
          </a:p>
        </p:txBody>
      </p:sp>
      <p:sp>
        <p:nvSpPr>
          <p:cNvPr id="4" name="TextBox 3"/>
          <p:cNvSpPr txBox="1"/>
          <p:nvPr/>
        </p:nvSpPr>
        <p:spPr>
          <a:xfrm>
            <a:off x="152400" y="6524655"/>
            <a:ext cx="3815468" cy="307777"/>
          </a:xfrm>
          <a:prstGeom prst="rect">
            <a:avLst/>
          </a:prstGeom>
          <a:noFill/>
        </p:spPr>
        <p:txBody>
          <a:bodyPr wrap="none" rtlCol="0">
            <a:spAutoFit/>
          </a:bodyPr>
          <a:lstStyle/>
          <a:p>
            <a:r>
              <a:rPr lang="en-US" sz="1400" dirty="0" err="1" smtClean="0">
                <a:latin typeface="Arial" panose="020B0604020202020204" pitchFamily="34" charset="0"/>
                <a:cs typeface="Arial" panose="020B0604020202020204" pitchFamily="34" charset="0"/>
              </a:rPr>
              <a:t>Jasenec</a:t>
            </a:r>
            <a:r>
              <a:rPr lang="en-US" sz="1400" dirty="0" smtClean="0">
                <a:latin typeface="Arial" panose="020B0604020202020204" pitchFamily="34" charset="0"/>
                <a:cs typeface="Arial" panose="020B0604020202020204" pitchFamily="34" charset="0"/>
              </a:rPr>
              <a:t> et al. </a:t>
            </a:r>
            <a:r>
              <a:rPr lang="en-US" sz="1400" cap="all" dirty="0" smtClean="0">
                <a:latin typeface="Arial" panose="020B0604020202020204" pitchFamily="34" charset="0"/>
                <a:cs typeface="Arial" panose="020B0604020202020204" pitchFamily="34" charset="0"/>
              </a:rPr>
              <a:t>(2009)</a:t>
            </a:r>
            <a:r>
              <a:rPr lang="en-US" sz="1400" dirty="0" smtClean="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Proteome Science</a:t>
            </a:r>
            <a:r>
              <a:rPr lang="en-US" sz="1400" dirty="0">
                <a:latin typeface="Arial" panose="020B0604020202020204" pitchFamily="34" charset="0"/>
                <a:cs typeface="Arial" panose="020B0604020202020204" pitchFamily="34" charset="0"/>
              </a:rPr>
              <a:t> 7:30</a:t>
            </a:r>
          </a:p>
        </p:txBody>
      </p:sp>
    </p:spTree>
    <p:extLst>
      <p:ext uri="{BB962C8B-B14F-4D97-AF65-F5344CB8AC3E}">
        <p14:creationId xmlns:p14="http://schemas.microsoft.com/office/powerpoint/2010/main" val="3092033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Other Work</a:t>
            </a:r>
          </a:p>
        </p:txBody>
      </p:sp>
      <p:sp>
        <p:nvSpPr>
          <p:cNvPr id="22531" name="Rectangle 3"/>
          <p:cNvSpPr>
            <a:spLocks noGrp="1" noChangeArrowheads="1"/>
          </p:cNvSpPr>
          <p:nvPr>
            <p:ph type="body" idx="1"/>
          </p:nvPr>
        </p:nvSpPr>
        <p:spPr/>
        <p:txBody>
          <a:bodyPr/>
          <a:lstStyle/>
          <a:p>
            <a:r>
              <a:rPr lang="en-US" altLang="en-US" dirty="0"/>
              <a:t>Identify </a:t>
            </a:r>
            <a:r>
              <a:rPr lang="en-US" altLang="en-US" dirty="0" smtClean="0"/>
              <a:t>other metal resistances gene from </a:t>
            </a:r>
            <a:r>
              <a:rPr lang="en-US" altLang="en-US" i="1" dirty="0" err="1" smtClean="0"/>
              <a:t>Enterobacter</a:t>
            </a:r>
            <a:r>
              <a:rPr lang="en-US" altLang="en-US" i="1" dirty="0" smtClean="0"/>
              <a:t> </a:t>
            </a:r>
            <a:r>
              <a:rPr lang="en-US" altLang="en-US" dirty="0" err="1" smtClean="0"/>
              <a:t>sp.YSU</a:t>
            </a:r>
            <a:r>
              <a:rPr lang="en-US" altLang="en-US" dirty="0" smtClean="0"/>
              <a:t> and </a:t>
            </a:r>
            <a:r>
              <a:rPr lang="en-US" altLang="en-US" i="1" dirty="0" smtClean="0"/>
              <a:t>S. </a:t>
            </a:r>
            <a:r>
              <a:rPr lang="en-US" altLang="en-US" i="1" dirty="0" err="1" smtClean="0"/>
              <a:t>maltophilia</a:t>
            </a:r>
            <a:r>
              <a:rPr lang="en-US" altLang="en-US" i="1" dirty="0" smtClean="0"/>
              <a:t> </a:t>
            </a:r>
            <a:r>
              <a:rPr lang="en-US" altLang="en-US" dirty="0" smtClean="0"/>
              <a:t>OR02 using a transposon mutagenesis system </a:t>
            </a:r>
          </a:p>
          <a:p>
            <a:pPr eaLnBrk="1" hangingPunct="1"/>
            <a:r>
              <a:rPr lang="en-US" altLang="en-US" dirty="0" smtClean="0"/>
              <a:t>2,500 colonies isolated from Poplar creek in Oak Ridge.</a:t>
            </a:r>
          </a:p>
          <a:p>
            <a:pPr lvl="1" eaLnBrk="1" hangingPunct="1"/>
            <a:r>
              <a:rPr lang="en-US" altLang="en-US" dirty="0" smtClean="0"/>
              <a:t>Screen for resistances to Hg(II) and other metals</a:t>
            </a:r>
          </a:p>
          <a:p>
            <a:pPr lvl="1" eaLnBrk="1" hangingPunct="1"/>
            <a:r>
              <a:rPr lang="en-US" altLang="en-US" dirty="0" smtClean="0"/>
              <a:t>Identify metal resistance genes</a:t>
            </a:r>
          </a:p>
          <a:p>
            <a:pPr lvl="1"/>
            <a:r>
              <a:rPr lang="en-US" altLang="en-US" dirty="0" smtClean="0"/>
              <a:t>Compare them to the metal resistance genes in </a:t>
            </a:r>
            <a:r>
              <a:rPr lang="en-US" altLang="en-US" i="1" dirty="0" err="1" smtClean="0"/>
              <a:t>Enterobacter</a:t>
            </a:r>
            <a:r>
              <a:rPr lang="en-US" altLang="en-US" dirty="0" smtClean="0"/>
              <a:t> sp. YSU and </a:t>
            </a:r>
            <a:r>
              <a:rPr lang="en-US" altLang="en-US" i="1" dirty="0"/>
              <a:t>S. </a:t>
            </a:r>
            <a:r>
              <a:rPr lang="en-US" altLang="en-US" i="1" dirty="0" err="1"/>
              <a:t>maltophilia</a:t>
            </a:r>
            <a:r>
              <a:rPr lang="en-US" altLang="en-US" i="1" dirty="0"/>
              <a:t> </a:t>
            </a:r>
            <a:r>
              <a:rPr lang="en-US" altLang="en-US" dirty="0"/>
              <a:t>OR02 </a:t>
            </a:r>
            <a:endParaRPr lang="en-US" altLang="en-US" dirty="0" smtClean="0"/>
          </a:p>
        </p:txBody>
      </p:sp>
    </p:spTree>
    <p:extLst>
      <p:ext uri="{BB962C8B-B14F-4D97-AF65-F5344CB8AC3E}">
        <p14:creationId xmlns:p14="http://schemas.microsoft.com/office/powerpoint/2010/main" val="3685864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Signature</a:t>
            </a:r>
            <a:br>
              <a:rPr lang="en-US" dirty="0"/>
            </a:br>
            <a:endParaRPr lang="en-US" dirty="0"/>
          </a:p>
        </p:txBody>
      </p:sp>
      <p:sp>
        <p:nvSpPr>
          <p:cNvPr id="3" name="Content Placeholder 2"/>
          <p:cNvSpPr>
            <a:spLocks noGrp="1"/>
          </p:cNvSpPr>
          <p:nvPr>
            <p:ph sz="quarter"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43877" y="1396047"/>
            <a:ext cx="1838325" cy="428625"/>
          </a:xfrm>
          <a:prstGeom prst="rect">
            <a:avLst/>
          </a:prstGeom>
          <a:noFill/>
          <a:ln>
            <a:noFill/>
          </a:ln>
        </p:spPr>
      </p:pic>
    </p:spTree>
    <p:extLst>
      <p:ext uri="{BB962C8B-B14F-4D97-AF65-F5344CB8AC3E}">
        <p14:creationId xmlns:p14="http://schemas.microsoft.com/office/powerpoint/2010/main" val="360404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855" y="841858"/>
            <a:ext cx="8382000" cy="1015663"/>
          </a:xfrm>
          <a:prstGeom prst="rect">
            <a:avLst/>
          </a:prstGeom>
        </p:spPr>
        <p:txBody>
          <a:bodyPr wrap="square">
            <a:spAutoFit/>
          </a:bodyPr>
          <a:lstStyle/>
          <a:p>
            <a:pPr algn="ctr"/>
            <a:r>
              <a:rPr lang="en-US" sz="3000" dirty="0"/>
              <a:t>Journal of Proteomics &amp; Bioinformatics</a:t>
            </a:r>
            <a:br>
              <a:rPr lang="en-US" sz="3000" dirty="0"/>
            </a:br>
            <a:r>
              <a:rPr lang="en-US" sz="3000" dirty="0"/>
              <a:t>Related Journals</a:t>
            </a:r>
          </a:p>
        </p:txBody>
      </p:sp>
      <p:sp>
        <p:nvSpPr>
          <p:cNvPr id="5" name="Rectangle 4"/>
          <p:cNvSpPr/>
          <p:nvPr/>
        </p:nvSpPr>
        <p:spPr>
          <a:xfrm>
            <a:off x="228600" y="1951672"/>
            <a:ext cx="8915400" cy="1631216"/>
          </a:xfrm>
          <a:prstGeom prst="rect">
            <a:avLst/>
          </a:prstGeom>
        </p:spPr>
        <p:txBody>
          <a:bodyPr wrap="square">
            <a:spAutoFit/>
          </a:bodyPr>
          <a:lstStyle/>
          <a:p>
            <a:pPr marL="342900" indent="-342900">
              <a:buFont typeface="Wingdings" pitchFamily="2" charset="2"/>
              <a:buChar char="Ø"/>
            </a:pPr>
            <a:r>
              <a:rPr lang="en-US" sz="2500" dirty="0" err="1">
                <a:hlinkClick r:id="rId2"/>
              </a:rPr>
              <a:t>Transcriptomics</a:t>
            </a:r>
            <a:r>
              <a:rPr lang="en-US" sz="2500" dirty="0">
                <a:hlinkClick r:id="rId2"/>
              </a:rPr>
              <a:t>: Open Access</a:t>
            </a:r>
            <a:endParaRPr lang="en-US" sz="2500" dirty="0"/>
          </a:p>
          <a:p>
            <a:pPr marL="342900" indent="-342900">
              <a:buFont typeface="Wingdings" pitchFamily="2" charset="2"/>
              <a:buChar char="Ø"/>
            </a:pPr>
            <a:r>
              <a:rPr lang="en-US" sz="2500" dirty="0">
                <a:hlinkClick r:id="rId3" tooltip="Journal of Pharmacogenomics &amp; Pharmacoproteomics "/>
              </a:rPr>
              <a:t>Journal of Pharmacogenomics &amp; </a:t>
            </a:r>
            <a:r>
              <a:rPr lang="en-US" sz="2500" dirty="0" err="1">
                <a:hlinkClick r:id="rId3" tooltip="Journal of Pharmacogenomics &amp; Pharmacoproteomics "/>
              </a:rPr>
              <a:t>Pharmacoproteomics</a:t>
            </a:r>
            <a:r>
              <a:rPr lang="en-US" sz="2500" dirty="0">
                <a:hlinkClick r:id="rId3" tooltip="Journal of Pharmacogenomics &amp; Pharmacoproteomics "/>
              </a:rPr>
              <a:t> </a:t>
            </a:r>
            <a:endParaRPr lang="en-US" sz="2500" dirty="0"/>
          </a:p>
          <a:p>
            <a:pPr marL="342900" indent="-342900">
              <a:buFont typeface="Wingdings" pitchFamily="2" charset="2"/>
              <a:buChar char="Ø"/>
            </a:pPr>
            <a:r>
              <a:rPr lang="en-US" sz="2500" dirty="0">
                <a:hlinkClick r:id="rId4"/>
              </a:rPr>
              <a:t>Journal of Data Mining in Genomics &amp; Proteomics</a:t>
            </a:r>
            <a:endParaRPr lang="en-US" sz="2500" dirty="0"/>
          </a:p>
        </p:txBody>
      </p:sp>
      <p:pic>
        <p:nvPicPr>
          <p:cNvPr id="7" name="Picture 1" descr="C:\Users\satyavarali-m\Desktop\ag_abi_projectare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199" y="4251512"/>
            <a:ext cx="3505201" cy="199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999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640" y="792480"/>
            <a:ext cx="8420100" cy="3185487"/>
          </a:xfrm>
          <a:prstGeom prst="rect">
            <a:avLst/>
          </a:prstGeom>
        </p:spPr>
        <p:txBody>
          <a:bodyPr>
            <a:spAutoFit/>
          </a:bodyPr>
          <a:lstStyle/>
          <a:p>
            <a:pPr>
              <a:defRPr/>
            </a:pPr>
            <a:r>
              <a:rPr lang="en-US" sz="3200" dirty="0" smtClean="0">
                <a:latin typeface="+mn-lt"/>
              </a:rPr>
              <a:t>For more details on </a:t>
            </a:r>
            <a:r>
              <a:rPr lang="en-US" sz="3200" dirty="0">
                <a:latin typeface="+mn-lt"/>
              </a:rPr>
              <a:t>Conferences Related</a:t>
            </a:r>
          </a:p>
          <a:p>
            <a:pPr>
              <a:defRPr/>
            </a:pPr>
            <a:r>
              <a:rPr lang="en-US" sz="3200" dirty="0" smtClean="0">
                <a:latin typeface="+mn-lt"/>
              </a:rPr>
              <a:t>Journal </a:t>
            </a:r>
            <a:r>
              <a:rPr lang="en-US" sz="3200" dirty="0">
                <a:latin typeface="+mn-lt"/>
              </a:rPr>
              <a:t>of Proteomics &amp; </a:t>
            </a:r>
            <a:r>
              <a:rPr lang="en-US" sz="3200" dirty="0" smtClean="0">
                <a:latin typeface="+mn-lt"/>
              </a:rPr>
              <a:t>Bioinformatics please visit: </a:t>
            </a:r>
          </a:p>
          <a:p>
            <a:pPr>
              <a:defRPr/>
            </a:pPr>
            <a:endParaRPr lang="en-US" sz="3500" dirty="0" smtClean="0">
              <a:latin typeface="+mn-lt"/>
            </a:endParaRPr>
          </a:p>
          <a:p>
            <a:pPr>
              <a:defRPr/>
            </a:pPr>
            <a:r>
              <a:rPr lang="en-US" sz="3500" b="1" dirty="0">
                <a:latin typeface="+mn-lt"/>
                <a:hlinkClick r:id="rId2"/>
              </a:rPr>
              <a:t>http://</a:t>
            </a:r>
            <a:r>
              <a:rPr lang="en-US" sz="3500" b="1" dirty="0" smtClean="0">
                <a:latin typeface="+mn-lt"/>
                <a:hlinkClick r:id="rId2"/>
              </a:rPr>
              <a:t>www.conferenceseries.com/biochemistry-meetings</a:t>
            </a:r>
            <a:endParaRPr lang="en-US" sz="3500" b="1" dirty="0">
              <a:latin typeface="+mn-lt"/>
            </a:endParaRPr>
          </a:p>
        </p:txBody>
      </p:sp>
    </p:spTree>
    <p:extLst>
      <p:ext uri="{BB962C8B-B14F-4D97-AF65-F5344CB8AC3E}">
        <p14:creationId xmlns:p14="http://schemas.microsoft.com/office/powerpoint/2010/main" val="2349466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2750" y="563880"/>
            <a:ext cx="8001000" cy="4031873"/>
          </a:xfrm>
          <a:prstGeom prst="rect">
            <a:avLst/>
          </a:prstGeom>
        </p:spPr>
        <p:txBody>
          <a:bodyPr>
            <a:spAutoFit/>
          </a:bodyPr>
          <a:lstStyle/>
          <a:p>
            <a:pPr algn="just">
              <a:defRPr/>
            </a:pPr>
            <a:r>
              <a:rPr lang="en-US" sz="2800" dirty="0" smtClean="0">
                <a:latin typeface="+mn-lt"/>
              </a:rPr>
              <a:t>Open </a:t>
            </a:r>
            <a:r>
              <a:rPr lang="en-US" sz="2800" dirty="0">
                <a:latin typeface="+mn-lt"/>
              </a:rPr>
              <a:t>Access Membership </a:t>
            </a:r>
            <a:r>
              <a:rPr lang="en-US" sz="2800" dirty="0" smtClean="0">
                <a:latin typeface="+mn-lt"/>
              </a:rPr>
              <a:t>with OMICS International enables academicians,</a:t>
            </a:r>
            <a:r>
              <a:rPr lang="en-US" sz="2800" dirty="0">
                <a:latin typeface="+mn-lt"/>
              </a:rPr>
              <a:t> research institutions, funders and corporations to actively encourage open access in scholarly communication and the dissemination of research published by their authors.</a:t>
            </a:r>
          </a:p>
          <a:p>
            <a:pPr algn="just">
              <a:defRPr/>
            </a:pPr>
            <a:r>
              <a:rPr lang="en-US" sz="2800" dirty="0">
                <a:latin typeface="+mn-lt"/>
              </a:rPr>
              <a:t>For more details and benefits, click on the link below:</a:t>
            </a:r>
          </a:p>
          <a:p>
            <a:pPr algn="just">
              <a:defRPr/>
            </a:pPr>
            <a:r>
              <a:rPr lang="en-US" sz="3200" dirty="0">
                <a:latin typeface="+mn-lt"/>
                <a:hlinkClick r:id="rId2"/>
              </a:rPr>
              <a:t>http://omicsonline.org/membership.php</a:t>
            </a:r>
            <a:endParaRPr lang="en-US" sz="3000" dirty="0">
              <a:latin typeface="+mn-lt"/>
            </a:endParaRPr>
          </a:p>
        </p:txBody>
      </p:sp>
    </p:spTree>
    <p:extLst>
      <p:ext uri="{BB962C8B-B14F-4D97-AF65-F5344CB8AC3E}">
        <p14:creationId xmlns:p14="http://schemas.microsoft.com/office/powerpoint/2010/main" val="3233827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solidFill>
                  <a:schemeClr val="tx1"/>
                </a:solidFill>
              </a:rPr>
              <a:t>Biography </a:t>
            </a:r>
            <a:endParaRPr lang="en-US" sz="2600" dirty="0"/>
          </a:p>
        </p:txBody>
      </p:sp>
      <p:sp>
        <p:nvSpPr>
          <p:cNvPr id="3" name="Content Placeholder 2"/>
          <p:cNvSpPr>
            <a:spLocks noGrp="1"/>
          </p:cNvSpPr>
          <p:nvPr>
            <p:ph sz="quarter" idx="1"/>
          </p:nvPr>
        </p:nvSpPr>
        <p:spPr/>
        <p:txBody>
          <a:bodyPr>
            <a:normAutofit/>
          </a:bodyPr>
          <a:lstStyle/>
          <a:p>
            <a:r>
              <a:rPr lang="en-US" sz="2000" dirty="0"/>
              <a:t>Jonathan Caguiat is an Associate Professor in the Department of Biological Sciences and the Center for Applied Chemical Biology at Youngstown State University. He received his Bachelor’s degree in </a:t>
            </a:r>
            <a:r>
              <a:rPr lang="en-US" sz="2000" dirty="0" smtClean="0"/>
              <a:t>Biology with a concentration in Molecular </a:t>
            </a:r>
            <a:r>
              <a:rPr lang="en-US" sz="2000" dirty="0"/>
              <a:t>Biology from the University of Michigan and his Ph.D. in Microbiology from Michigan State University. His research focuses on metal </a:t>
            </a:r>
            <a:r>
              <a:rPr lang="en-US" sz="2000" dirty="0" smtClean="0"/>
              <a:t>resistant </a:t>
            </a:r>
            <a:r>
              <a:rPr lang="en-US" sz="2000" dirty="0"/>
              <a:t>bacteria. He has reviewed manuscripts for Bioremediation </a:t>
            </a:r>
            <a:r>
              <a:rPr lang="en-US" sz="2000" dirty="0" smtClean="0"/>
              <a:t>Journal, Current Microbiology </a:t>
            </a:r>
            <a:r>
              <a:rPr lang="en-US" sz="2000" dirty="0"/>
              <a:t>and Applied </a:t>
            </a:r>
            <a:r>
              <a:rPr lang="en-US" sz="2000" dirty="0" smtClean="0"/>
              <a:t>Microbiology </a:t>
            </a:r>
            <a:r>
              <a:rPr lang="en-US" sz="2000" dirty="0"/>
              <a:t>and Biotechnology.</a:t>
            </a:r>
          </a:p>
        </p:txBody>
      </p:sp>
    </p:spTree>
    <p:extLst>
      <p:ext uri="{BB962C8B-B14F-4D97-AF65-F5344CB8AC3E}">
        <p14:creationId xmlns:p14="http://schemas.microsoft.com/office/powerpoint/2010/main" val="3821596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solidFill>
                  <a:schemeClr val="tx1"/>
                </a:solidFill>
              </a:rPr>
              <a:t>Research Interests</a:t>
            </a:r>
            <a:endParaRPr lang="en-US" sz="2600" dirty="0"/>
          </a:p>
        </p:txBody>
      </p:sp>
      <p:sp>
        <p:nvSpPr>
          <p:cNvPr id="3" name="Content Placeholder 2"/>
          <p:cNvSpPr>
            <a:spLocks noGrp="1"/>
          </p:cNvSpPr>
          <p:nvPr>
            <p:ph sz="quarter" idx="1"/>
          </p:nvPr>
        </p:nvSpPr>
        <p:spPr/>
        <p:txBody>
          <a:bodyPr>
            <a:normAutofit/>
          </a:bodyPr>
          <a:lstStyle/>
          <a:p>
            <a:r>
              <a:rPr lang="en-US" sz="2100" dirty="0"/>
              <a:t>Mechanisms of metal resistances in </a:t>
            </a:r>
            <a:r>
              <a:rPr lang="en-US" sz="2100" dirty="0" smtClean="0"/>
              <a:t>bacteria</a:t>
            </a:r>
          </a:p>
          <a:p>
            <a:r>
              <a:rPr lang="en-US" sz="2100" dirty="0" smtClean="0"/>
              <a:t>Particularly, selenium homeostasis </a:t>
            </a:r>
          </a:p>
          <a:p>
            <a:pPr lvl="1"/>
            <a:r>
              <a:rPr lang="en-US" sz="1800" dirty="0" smtClean="0"/>
              <a:t>Selenium is an important trace element for bacterial growth</a:t>
            </a:r>
          </a:p>
          <a:p>
            <a:pPr lvl="1"/>
            <a:r>
              <a:rPr lang="en-US" sz="1800" dirty="0"/>
              <a:t>I</a:t>
            </a:r>
            <a:r>
              <a:rPr lang="en-US" sz="1800" dirty="0" smtClean="0"/>
              <a:t>n </a:t>
            </a:r>
            <a:r>
              <a:rPr lang="en-US" sz="1800" dirty="0"/>
              <a:t>the presence of toxic levels of </a:t>
            </a:r>
            <a:r>
              <a:rPr lang="en-US" sz="1800" dirty="0" smtClean="0"/>
              <a:t>selenite, how do resistant bacteria process selenite without poisoning themselves?</a:t>
            </a:r>
            <a:endParaRPr lang="en-US" sz="1800" dirty="0"/>
          </a:p>
          <a:p>
            <a:pPr lvl="1"/>
            <a:endParaRPr lang="en-US" sz="1800" dirty="0"/>
          </a:p>
        </p:txBody>
      </p:sp>
    </p:spTree>
    <p:extLst>
      <p:ext uri="{BB962C8B-B14F-4D97-AF65-F5344CB8AC3E}">
        <p14:creationId xmlns:p14="http://schemas.microsoft.com/office/powerpoint/2010/main" val="1064690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534400" cy="685800"/>
          </a:xfrm>
        </p:spPr>
        <p:txBody>
          <a:bodyPr>
            <a:normAutofit/>
          </a:bodyPr>
          <a:lstStyle/>
          <a:p>
            <a:r>
              <a:rPr lang="en-US" sz="2600" dirty="0" smtClean="0">
                <a:solidFill>
                  <a:schemeClr val="tx1"/>
                </a:solidFill>
              </a:rPr>
              <a:t>Recent Publications</a:t>
            </a:r>
            <a:endParaRPr lang="en-US" sz="2600" dirty="0"/>
          </a:p>
        </p:txBody>
      </p:sp>
      <p:sp>
        <p:nvSpPr>
          <p:cNvPr id="3" name="Content Placeholder 2"/>
          <p:cNvSpPr>
            <a:spLocks noGrp="1"/>
          </p:cNvSpPr>
          <p:nvPr>
            <p:ph sz="quarter" idx="1"/>
          </p:nvPr>
        </p:nvSpPr>
        <p:spPr>
          <a:xfrm>
            <a:off x="301752" y="1752600"/>
            <a:ext cx="8503920" cy="4346448"/>
          </a:xfrm>
        </p:spPr>
        <p:txBody>
          <a:bodyPr>
            <a:normAutofit fontScale="85000" lnSpcReduction="20000"/>
          </a:bodyPr>
          <a:lstStyle/>
          <a:p>
            <a:r>
              <a:rPr lang="en-US" sz="2000" b="1" dirty="0"/>
              <a:t>CAGUIAT, J.</a:t>
            </a:r>
            <a:r>
              <a:rPr lang="en-US" sz="2000" dirty="0"/>
              <a:t> (2014). Generation of </a:t>
            </a:r>
            <a:r>
              <a:rPr lang="en-US" sz="2000" i="1" dirty="0" err="1"/>
              <a:t>Enterobacter</a:t>
            </a:r>
            <a:r>
              <a:rPr lang="en-US" sz="2000" dirty="0"/>
              <a:t> sp. YSU </a:t>
            </a:r>
            <a:r>
              <a:rPr lang="en-US" sz="2000" dirty="0" err="1"/>
              <a:t>Auxotrophs</a:t>
            </a:r>
            <a:r>
              <a:rPr lang="en-US" sz="2000" dirty="0"/>
              <a:t> Using Transposon Mutagenesis, </a:t>
            </a:r>
            <a:r>
              <a:rPr lang="en-US" sz="2000" i="1" dirty="0"/>
              <a:t>Journal of Visualized Experiments</a:t>
            </a:r>
            <a:r>
              <a:rPr lang="en-US" sz="2000" dirty="0"/>
              <a:t> (</a:t>
            </a:r>
            <a:r>
              <a:rPr lang="en-US" sz="2000" i="1" dirty="0" err="1"/>
              <a:t>JoVE</a:t>
            </a:r>
            <a:r>
              <a:rPr lang="en-US" sz="2000" dirty="0"/>
              <a:t>), in press</a:t>
            </a:r>
            <a:r>
              <a:rPr lang="en-US" sz="2000" dirty="0" smtClean="0"/>
              <a:t>.</a:t>
            </a:r>
            <a:r>
              <a:rPr lang="en-US" sz="2000" dirty="0"/>
              <a:t> </a:t>
            </a:r>
          </a:p>
          <a:p>
            <a:r>
              <a:rPr lang="en-US" sz="2000" dirty="0" err="1"/>
              <a:t>Jasenec</a:t>
            </a:r>
            <a:r>
              <a:rPr lang="en-US" sz="2000" dirty="0"/>
              <a:t> A., N. </a:t>
            </a:r>
            <a:r>
              <a:rPr lang="en-US" sz="2000" dirty="0" err="1"/>
              <a:t>Barasa</a:t>
            </a:r>
            <a:r>
              <a:rPr lang="en-US" sz="2000" dirty="0"/>
              <a:t>, S. Kulkarni, N. </a:t>
            </a:r>
            <a:r>
              <a:rPr lang="en-US" sz="2000" dirty="0" err="1"/>
              <a:t>Shaik</a:t>
            </a:r>
            <a:r>
              <a:rPr lang="en-US" sz="2000" dirty="0"/>
              <a:t>, S. </a:t>
            </a:r>
            <a:r>
              <a:rPr lang="en-US" sz="2000" dirty="0" err="1"/>
              <a:t>Moparthi</a:t>
            </a:r>
            <a:r>
              <a:rPr lang="en-US" sz="2000" dirty="0"/>
              <a:t>, V. Konda and </a:t>
            </a:r>
            <a:r>
              <a:rPr lang="en-US" sz="2000" b="1" cap="all" dirty="0"/>
              <a:t>J. </a:t>
            </a:r>
            <a:r>
              <a:rPr lang="en-US" sz="2000" b="1" cap="all" dirty="0" err="1"/>
              <a:t>Caguiat</a:t>
            </a:r>
            <a:r>
              <a:rPr lang="en-US" sz="2000" b="1" cap="all" dirty="0"/>
              <a:t> </a:t>
            </a:r>
            <a:r>
              <a:rPr lang="en-US" sz="2000" cap="all" dirty="0"/>
              <a:t>(2009)</a:t>
            </a:r>
            <a:r>
              <a:rPr lang="en-US" sz="2000" dirty="0"/>
              <a:t>. Proteomic profiling of cysteine induced selenite resistance in </a:t>
            </a:r>
            <a:r>
              <a:rPr lang="en-US" sz="2000" i="1" dirty="0" err="1"/>
              <a:t>Enterobacter</a:t>
            </a:r>
            <a:r>
              <a:rPr lang="en-US" sz="2000" dirty="0"/>
              <a:t> sp. YSU. </a:t>
            </a:r>
            <a:r>
              <a:rPr lang="en-US" sz="2000" i="1" dirty="0"/>
              <a:t>Proteome Science</a:t>
            </a:r>
            <a:r>
              <a:rPr lang="en-US" sz="2000" dirty="0"/>
              <a:t> 7:30. </a:t>
            </a:r>
          </a:p>
          <a:p>
            <a:r>
              <a:rPr lang="en-US" sz="2000" dirty="0"/>
              <a:t>Holmes A., A </a:t>
            </a:r>
            <a:r>
              <a:rPr lang="en-US" sz="2000" dirty="0" err="1"/>
              <a:t>Vinayak</a:t>
            </a:r>
            <a:r>
              <a:rPr lang="en-US" sz="2000" dirty="0"/>
              <a:t>, C. Benton, A. </a:t>
            </a:r>
            <a:r>
              <a:rPr lang="en-US" sz="2000" dirty="0" err="1"/>
              <a:t>Esbenshade</a:t>
            </a:r>
            <a:r>
              <a:rPr lang="en-US" sz="2000" dirty="0"/>
              <a:t>, C. </a:t>
            </a:r>
            <a:r>
              <a:rPr lang="en-US" sz="2000" dirty="0" err="1"/>
              <a:t>Heinselman</a:t>
            </a:r>
            <a:r>
              <a:rPr lang="en-US" sz="2000" dirty="0"/>
              <a:t>, D. </a:t>
            </a:r>
            <a:r>
              <a:rPr lang="en-US" sz="2000" dirty="0" err="1"/>
              <a:t>Frankland</a:t>
            </a:r>
            <a:r>
              <a:rPr lang="en-US" sz="2000" dirty="0"/>
              <a:t>, S. Kulkarni, A. </a:t>
            </a:r>
            <a:r>
              <a:rPr lang="en-US" sz="2000" dirty="0" err="1"/>
              <a:t>Kurtanich</a:t>
            </a:r>
            <a:r>
              <a:rPr lang="en-US" sz="2000" dirty="0"/>
              <a:t> and </a:t>
            </a:r>
            <a:r>
              <a:rPr lang="en-US" sz="2000" b="1" cap="all" dirty="0"/>
              <a:t>J. </a:t>
            </a:r>
            <a:r>
              <a:rPr lang="en-US" sz="2000" b="1" cap="all" dirty="0" err="1"/>
              <a:t>Caguiat</a:t>
            </a:r>
            <a:r>
              <a:rPr lang="en-US" sz="2000" b="1" cap="all" dirty="0"/>
              <a:t> </a:t>
            </a:r>
            <a:r>
              <a:rPr lang="en-US" sz="2000" cap="all" dirty="0"/>
              <a:t>(2009)</a:t>
            </a:r>
            <a:r>
              <a:rPr lang="en-US" sz="2000" dirty="0"/>
              <a:t>. Comparison of two </a:t>
            </a:r>
            <a:r>
              <a:rPr lang="en-US" sz="2000" dirty="0" err="1"/>
              <a:t>multimetal</a:t>
            </a:r>
            <a:r>
              <a:rPr lang="en-US" sz="2000" dirty="0"/>
              <a:t> resistant bacterial strains: </a:t>
            </a:r>
            <a:r>
              <a:rPr lang="en-US" sz="2000" i="1" dirty="0" err="1"/>
              <a:t>Enterobacter</a:t>
            </a:r>
            <a:r>
              <a:rPr lang="en-US" sz="2000" i="1" dirty="0"/>
              <a:t> </a:t>
            </a:r>
            <a:r>
              <a:rPr lang="en-US" sz="2000" dirty="0"/>
              <a:t>sp. YSU and </a:t>
            </a:r>
            <a:r>
              <a:rPr lang="en-US" sz="2000" i="1" dirty="0" err="1"/>
              <a:t>Stenotrophomonas</a:t>
            </a:r>
            <a:r>
              <a:rPr lang="en-US" sz="2000" i="1" dirty="0"/>
              <a:t> </a:t>
            </a:r>
            <a:r>
              <a:rPr lang="en-US" sz="2000" i="1" dirty="0" err="1"/>
              <a:t>maltophilia</a:t>
            </a:r>
            <a:r>
              <a:rPr lang="en-US" sz="2000" dirty="0"/>
              <a:t> ORO2. </a:t>
            </a:r>
            <a:r>
              <a:rPr lang="en-US" sz="2000" i="1" dirty="0"/>
              <a:t>Current Microbiology</a:t>
            </a:r>
            <a:r>
              <a:rPr lang="en-US" sz="2000" dirty="0"/>
              <a:t> 59:526. DOI </a:t>
            </a:r>
            <a:r>
              <a:rPr lang="en-US" sz="2000" dirty="0" smtClean="0"/>
              <a:t>10.1007/s00284-009-9471-2</a:t>
            </a:r>
            <a:endParaRPr lang="en-US" sz="2000" dirty="0"/>
          </a:p>
          <a:p>
            <a:r>
              <a:rPr lang="en-US" sz="2000" dirty="0"/>
              <a:t>Summers, A. O. and </a:t>
            </a:r>
            <a:r>
              <a:rPr lang="en-US" sz="2000" b="1" dirty="0"/>
              <a:t>J. CAGUIAT </a:t>
            </a:r>
            <a:r>
              <a:rPr lang="en-US" sz="2000" dirty="0"/>
              <a:t>(2004). Metal binding proteins, recombinant host cells and methods. Patent Number 6,750,042</a:t>
            </a:r>
            <a:r>
              <a:rPr lang="en-US" sz="2000" dirty="0" smtClean="0"/>
              <a:t>.</a:t>
            </a:r>
            <a:r>
              <a:rPr lang="en-US" sz="2000" dirty="0"/>
              <a:t> </a:t>
            </a:r>
          </a:p>
          <a:p>
            <a:r>
              <a:rPr lang="en-US" sz="2000" dirty="0"/>
              <a:t>Song, L., </a:t>
            </a:r>
            <a:r>
              <a:rPr lang="en-US" sz="2000" b="1" dirty="0"/>
              <a:t>J. CAGUIAT</a:t>
            </a:r>
            <a:r>
              <a:rPr lang="en-US" sz="2000" dirty="0"/>
              <a:t>, Z. Li, J. </a:t>
            </a:r>
            <a:r>
              <a:rPr lang="en-US" sz="2000" dirty="0" err="1"/>
              <a:t>Shokes</a:t>
            </a:r>
            <a:r>
              <a:rPr lang="en-US" sz="2000" dirty="0"/>
              <a:t>, R. A. Scott, L. </a:t>
            </a:r>
            <a:r>
              <a:rPr lang="en-US" sz="2000" dirty="0" err="1"/>
              <a:t>Olliff</a:t>
            </a:r>
            <a:r>
              <a:rPr lang="en-US" sz="2000" dirty="0"/>
              <a:t> and A. O. Summers (2004). Engineered single chain, antiparallel, coiled coil mimics </a:t>
            </a:r>
            <a:r>
              <a:rPr lang="en-US" sz="2000" dirty="0" err="1"/>
              <a:t>MerR</a:t>
            </a:r>
            <a:r>
              <a:rPr lang="en-US" sz="2000" dirty="0"/>
              <a:t> metal binding site. </a:t>
            </a:r>
            <a:r>
              <a:rPr lang="en-US" sz="2000" i="1" dirty="0"/>
              <a:t>J. </a:t>
            </a:r>
            <a:r>
              <a:rPr lang="en-US" sz="2000" i="1" dirty="0" err="1"/>
              <a:t>Bacteriol</a:t>
            </a:r>
            <a:r>
              <a:rPr lang="en-US" sz="2000" dirty="0"/>
              <a:t>. 186:1861-1868</a:t>
            </a:r>
            <a:r>
              <a:rPr lang="en-US" sz="2000" dirty="0" smtClean="0"/>
              <a:t>.</a:t>
            </a:r>
            <a:endParaRPr lang="en-US" sz="2000" dirty="0"/>
          </a:p>
          <a:p>
            <a:r>
              <a:rPr lang="en-US" sz="2000" b="1" cap="all" dirty="0" err="1"/>
              <a:t>Caguiat</a:t>
            </a:r>
            <a:r>
              <a:rPr lang="en-US" sz="2000" b="1" dirty="0"/>
              <a:t>, J. J.</a:t>
            </a:r>
            <a:r>
              <a:rPr lang="en-US" sz="2000" dirty="0"/>
              <a:t>, A. L. Watson and A. O. Summers (1999). Cd(II)-responsive and constitutive mutants implicate a novel domain in </a:t>
            </a:r>
            <a:r>
              <a:rPr lang="en-US" sz="2000" dirty="0" err="1"/>
              <a:t>MerR</a:t>
            </a:r>
            <a:r>
              <a:rPr lang="en-US" sz="2000" dirty="0"/>
              <a:t>. </a:t>
            </a:r>
            <a:r>
              <a:rPr lang="en-US" sz="2000" i="1" dirty="0"/>
              <a:t>J. </a:t>
            </a:r>
            <a:r>
              <a:rPr lang="en-US" sz="2000" i="1" dirty="0" err="1"/>
              <a:t>Bacteriol</a:t>
            </a:r>
            <a:r>
              <a:rPr lang="en-US" sz="2000" i="1" dirty="0"/>
              <a:t>.</a:t>
            </a:r>
            <a:r>
              <a:rPr lang="en-US" sz="2000" dirty="0"/>
              <a:t> 181:3462-3471.</a:t>
            </a:r>
          </a:p>
          <a:p>
            <a:pPr lvl="0"/>
            <a:endParaRPr lang="en-US" sz="2100" dirty="0"/>
          </a:p>
        </p:txBody>
      </p:sp>
    </p:spTree>
    <p:extLst>
      <p:ext uri="{BB962C8B-B14F-4D97-AF65-F5344CB8AC3E}">
        <p14:creationId xmlns:p14="http://schemas.microsoft.com/office/powerpoint/2010/main" val="1151442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Rectangle 7"/>
          <p:cNvSpPr>
            <a:spLocks noGrp="1" noChangeArrowheads="1"/>
          </p:cNvSpPr>
          <p:nvPr>
            <p:ph type="title"/>
          </p:nvPr>
        </p:nvSpPr>
        <p:spPr/>
        <p:txBody>
          <a:bodyPr/>
          <a:lstStyle/>
          <a:p>
            <a:r>
              <a:rPr lang="en-US" dirty="0"/>
              <a:t>Poplar Creek </a:t>
            </a:r>
          </a:p>
        </p:txBody>
      </p:sp>
      <p:sp>
        <p:nvSpPr>
          <p:cNvPr id="36872" name="Rectangle 8"/>
          <p:cNvSpPr>
            <a:spLocks noGrp="1" noChangeArrowheads="1"/>
          </p:cNvSpPr>
          <p:nvPr>
            <p:ph type="body" idx="1"/>
          </p:nvPr>
        </p:nvSpPr>
        <p:spPr/>
        <p:txBody>
          <a:bodyPr/>
          <a:lstStyle/>
          <a:p>
            <a:r>
              <a:rPr lang="en-US" dirty="0" smtClean="0"/>
              <a:t>Y-12 plant used to produce materials for nuclear weapons</a:t>
            </a:r>
            <a:endParaRPr lang="en-US" dirty="0"/>
          </a:p>
          <a:p>
            <a:r>
              <a:rPr lang="en-US" dirty="0"/>
              <a:t>Early 40’s – uranium enrichment</a:t>
            </a:r>
          </a:p>
          <a:p>
            <a:r>
              <a:rPr lang="en-US" dirty="0"/>
              <a:t>1950’s and 60’s lithium enrichment </a:t>
            </a:r>
            <a:r>
              <a:rPr lang="en-US" dirty="0" smtClean="0"/>
              <a:t>using mercury</a:t>
            </a:r>
          </a:p>
          <a:p>
            <a:r>
              <a:rPr lang="en-US" dirty="0" smtClean="0"/>
              <a:t>Mercury and other metal wastes contaminated East Fork Poplar </a:t>
            </a:r>
            <a:r>
              <a:rPr lang="en-US" dirty="0"/>
              <a:t>Creek in Oak Ridge, TN</a:t>
            </a:r>
          </a:p>
          <a:p>
            <a:endParaRPr lang="en-US" dirty="0"/>
          </a:p>
        </p:txBody>
      </p:sp>
      <p:sp>
        <p:nvSpPr>
          <p:cNvPr id="36868" name="Text Box 4"/>
          <p:cNvSpPr txBox="1">
            <a:spLocks noChangeArrowheads="1"/>
          </p:cNvSpPr>
          <p:nvPr/>
        </p:nvSpPr>
        <p:spPr bwMode="auto">
          <a:xfrm>
            <a:off x="835025" y="5937250"/>
            <a:ext cx="37671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dirty="0" err="1">
                <a:latin typeface="Tahoma" pitchFamily="34" charset="0"/>
              </a:rPr>
              <a:t>Widner</a:t>
            </a:r>
            <a:r>
              <a:rPr lang="en-US" sz="1400" dirty="0">
                <a:latin typeface="Tahoma" pitchFamily="34" charset="0"/>
              </a:rPr>
              <a:t> et al (1996). Health Phys. 71:457-459</a:t>
            </a:r>
          </a:p>
          <a:p>
            <a:pPr eaLnBrk="0" hangingPunct="0"/>
            <a:r>
              <a:rPr lang="en-US" sz="1400" dirty="0" err="1">
                <a:latin typeface="Tahoma" pitchFamily="34" charset="0"/>
              </a:rPr>
              <a:t>Revis</a:t>
            </a:r>
            <a:r>
              <a:rPr lang="en-US" sz="1400" dirty="0">
                <a:latin typeface="Tahoma" pitchFamily="34" charset="0"/>
              </a:rPr>
              <a:t> et al (1988). Patent # 4,728,427</a:t>
            </a:r>
          </a:p>
        </p:txBody>
      </p:sp>
    </p:spTree>
    <p:extLst>
      <p:ext uri="{BB962C8B-B14F-4D97-AF65-F5344CB8AC3E}">
        <p14:creationId xmlns:p14="http://schemas.microsoft.com/office/powerpoint/2010/main" val="1755039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Poplar Creek Strains</a:t>
            </a:r>
          </a:p>
        </p:txBody>
      </p:sp>
      <p:sp>
        <p:nvSpPr>
          <p:cNvPr id="39939" name="Rectangle 3"/>
          <p:cNvSpPr>
            <a:spLocks noGrp="1" noChangeArrowheads="1"/>
          </p:cNvSpPr>
          <p:nvPr>
            <p:ph type="body" idx="1"/>
          </p:nvPr>
        </p:nvSpPr>
        <p:spPr/>
        <p:txBody>
          <a:bodyPr/>
          <a:lstStyle/>
          <a:p>
            <a:r>
              <a:rPr lang="en-US" i="1" dirty="0" err="1"/>
              <a:t>Stenotrophomonas</a:t>
            </a:r>
            <a:r>
              <a:rPr lang="en-US" i="1" dirty="0"/>
              <a:t> </a:t>
            </a:r>
            <a:r>
              <a:rPr lang="en-US" i="1" dirty="0" err="1"/>
              <a:t>maltophilia</a:t>
            </a:r>
            <a:r>
              <a:rPr lang="en-US" dirty="0"/>
              <a:t> </a:t>
            </a:r>
            <a:r>
              <a:rPr lang="en-US" dirty="0" smtClean="0"/>
              <a:t>OR02 </a:t>
            </a:r>
            <a:r>
              <a:rPr lang="en-US" dirty="0"/>
              <a:t/>
            </a:r>
            <a:br>
              <a:rPr lang="en-US" dirty="0"/>
            </a:br>
            <a:r>
              <a:rPr lang="en-US" dirty="0"/>
              <a:t>(</a:t>
            </a:r>
            <a:r>
              <a:rPr lang="en-US" i="1" dirty="0"/>
              <a:t>S. </a:t>
            </a:r>
            <a:r>
              <a:rPr lang="en-US" i="1" dirty="0" err="1"/>
              <a:t>maltophilia</a:t>
            </a:r>
            <a:r>
              <a:rPr lang="en-US" dirty="0"/>
              <a:t> </a:t>
            </a:r>
            <a:r>
              <a:rPr lang="en-US" dirty="0" smtClean="0"/>
              <a:t>02</a:t>
            </a:r>
            <a:r>
              <a:rPr lang="en-US" dirty="0"/>
              <a:t>)</a:t>
            </a:r>
          </a:p>
          <a:p>
            <a:r>
              <a:rPr lang="en-US" i="1" dirty="0" err="1"/>
              <a:t>Enterobacter</a:t>
            </a:r>
            <a:r>
              <a:rPr lang="en-US" dirty="0"/>
              <a:t> sp. </a:t>
            </a:r>
            <a:r>
              <a:rPr lang="en-US" dirty="0" smtClean="0"/>
              <a:t>YSU</a:t>
            </a:r>
          </a:p>
          <a:p>
            <a:r>
              <a:rPr lang="en-US" dirty="0" smtClean="0"/>
              <a:t>MIC experiments in liquid cultures</a:t>
            </a:r>
          </a:p>
          <a:p>
            <a:pPr lvl="1"/>
            <a:r>
              <a:rPr lang="en-US" dirty="0" smtClean="0"/>
              <a:t>Growth detected by turbidity</a:t>
            </a:r>
            <a:endParaRPr lang="en-US" dirty="0"/>
          </a:p>
        </p:txBody>
      </p:sp>
    </p:spTree>
    <p:extLst>
      <p:ext uri="{BB962C8B-B14F-4D97-AF65-F5344CB8AC3E}">
        <p14:creationId xmlns:p14="http://schemas.microsoft.com/office/powerpoint/2010/main" val="2540141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9" name="Object 5"/>
          <p:cNvGraphicFramePr>
            <a:graphicFrameLocks noGrp="1" noChangeAspect="1"/>
          </p:cNvGraphicFramePr>
          <p:nvPr>
            <p:ph/>
            <p:extLst>
              <p:ext uri="{D42A27DB-BD31-4B8C-83A1-F6EECF244321}">
                <p14:modId xmlns:p14="http://schemas.microsoft.com/office/powerpoint/2010/main" val="1407646638"/>
              </p:ext>
            </p:extLst>
          </p:nvPr>
        </p:nvGraphicFramePr>
        <p:xfrm>
          <a:off x="2808288" y="173038"/>
          <a:ext cx="4797425" cy="6583362"/>
        </p:xfrm>
        <a:graphic>
          <a:graphicData uri="http://schemas.openxmlformats.org/presentationml/2006/ole">
            <mc:AlternateContent xmlns:mc="http://schemas.openxmlformats.org/markup-compatibility/2006">
              <mc:Choice xmlns:v="urn:schemas-microsoft-com:vml" Requires="v">
                <p:oleObj spid="_x0000_s1052" name="Document" r:id="rId3" imgW="5852324" imgH="8030478" progId="Word.Document.8">
                  <p:embed/>
                </p:oleObj>
              </mc:Choice>
              <mc:Fallback>
                <p:oleObj name="Document" r:id="rId3" imgW="5852324" imgH="8030478" progId="Word.Document.8">
                  <p:embed/>
                  <p:pic>
                    <p:nvPicPr>
                      <p:cNvPr id="0" name=""/>
                      <p:cNvPicPr>
                        <a:picLocks noChangeAspect="1" noChangeArrowheads="1"/>
                      </p:cNvPicPr>
                      <p:nvPr/>
                    </p:nvPicPr>
                    <p:blipFill>
                      <a:blip r:embed="rId4"/>
                      <a:srcRect/>
                      <a:stretch>
                        <a:fillRect/>
                      </a:stretch>
                    </p:blipFill>
                    <p:spPr bwMode="auto">
                      <a:xfrm>
                        <a:off x="2808288" y="173038"/>
                        <a:ext cx="4797425" cy="6583362"/>
                      </a:xfrm>
                      <a:prstGeom prst="rect">
                        <a:avLst/>
                      </a:prstGeom>
                    </p:spPr>
                  </p:pic>
                </p:oleObj>
              </mc:Fallback>
            </mc:AlternateContent>
          </a:graphicData>
        </a:graphic>
      </p:graphicFrame>
      <p:sp>
        <p:nvSpPr>
          <p:cNvPr id="2" name="TextBox 1"/>
          <p:cNvSpPr txBox="1"/>
          <p:nvPr/>
        </p:nvSpPr>
        <p:spPr>
          <a:xfrm>
            <a:off x="101598" y="6098985"/>
            <a:ext cx="2428678" cy="523220"/>
          </a:xfrm>
          <a:prstGeom prst="rect">
            <a:avLst/>
          </a:prstGeom>
          <a:noFill/>
        </p:spPr>
        <p:txBody>
          <a:bodyPr wrap="none" rtlCol="0">
            <a:spAutoFi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Holmes et al (2009).</a:t>
            </a:r>
          </a:p>
          <a:p>
            <a:r>
              <a:rPr lang="en-US" sz="1400" i="1" dirty="0" smtClean="0">
                <a:latin typeface="Tahoma" panose="020B0604030504040204" pitchFamily="34" charset="0"/>
                <a:ea typeface="Tahoma" panose="020B0604030504040204" pitchFamily="34" charset="0"/>
                <a:cs typeface="Tahoma" panose="020B0604030504040204" pitchFamily="34" charset="0"/>
              </a:rPr>
              <a:t>Current </a:t>
            </a:r>
            <a:r>
              <a:rPr lang="en-US" sz="1400" i="1" dirty="0">
                <a:latin typeface="Tahoma" panose="020B0604030504040204" pitchFamily="34" charset="0"/>
                <a:ea typeface="Tahoma" panose="020B0604030504040204" pitchFamily="34" charset="0"/>
                <a:cs typeface="Tahoma" panose="020B0604030504040204" pitchFamily="34" charset="0"/>
              </a:rPr>
              <a:t>Microbiology</a:t>
            </a:r>
            <a:r>
              <a:rPr lang="en-US" sz="1400" dirty="0">
                <a:latin typeface="Tahoma" panose="020B0604030504040204" pitchFamily="34" charset="0"/>
                <a:ea typeface="Tahoma" panose="020B0604030504040204" pitchFamily="34" charset="0"/>
                <a:cs typeface="Tahoma" panose="020B0604030504040204" pitchFamily="34" charset="0"/>
              </a:rPr>
              <a:t> 59:526</a:t>
            </a:r>
          </a:p>
        </p:txBody>
      </p:sp>
    </p:spTree>
    <p:extLst>
      <p:ext uri="{BB962C8B-B14F-4D97-AF65-F5344CB8AC3E}">
        <p14:creationId xmlns:p14="http://schemas.microsoft.com/office/powerpoint/2010/main" val="2190501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MIC Results</a:t>
            </a:r>
            <a:endParaRPr lang="en-US" dirty="0"/>
          </a:p>
        </p:txBody>
      </p:sp>
      <p:sp>
        <p:nvSpPr>
          <p:cNvPr id="4" name="Content Placeholder 3"/>
          <p:cNvSpPr>
            <a:spLocks noGrp="1"/>
          </p:cNvSpPr>
          <p:nvPr>
            <p:ph idx="1"/>
          </p:nvPr>
        </p:nvSpPr>
        <p:spPr/>
        <p:txBody>
          <a:bodyPr/>
          <a:lstStyle/>
          <a:p>
            <a:r>
              <a:rPr lang="en-US" i="1" dirty="0"/>
              <a:t>S. </a:t>
            </a:r>
            <a:r>
              <a:rPr lang="en-US" i="1" dirty="0" err="1"/>
              <a:t>maltophilia</a:t>
            </a:r>
            <a:r>
              <a:rPr lang="en-US" dirty="0"/>
              <a:t> </a:t>
            </a:r>
            <a:r>
              <a:rPr lang="en-US" dirty="0" smtClean="0"/>
              <a:t>02 is more resistant to most of the tested metal salts than </a:t>
            </a:r>
            <a:r>
              <a:rPr lang="en-US" i="1" dirty="0" err="1" smtClean="0"/>
              <a:t>Enterobacter</a:t>
            </a:r>
            <a:r>
              <a:rPr lang="en-US" dirty="0" smtClean="0"/>
              <a:t> sp. YSU</a:t>
            </a:r>
          </a:p>
          <a:p>
            <a:pPr lvl="1"/>
            <a:r>
              <a:rPr lang="en-US" dirty="0" smtClean="0"/>
              <a:t>AgNO</a:t>
            </a:r>
            <a:r>
              <a:rPr lang="en-US" baseline="-25000" dirty="0" smtClean="0"/>
              <a:t>3</a:t>
            </a:r>
            <a:r>
              <a:rPr lang="en-US" dirty="0" smtClean="0"/>
              <a:t> is an exception</a:t>
            </a:r>
            <a:endParaRPr lang="en-US" dirty="0"/>
          </a:p>
          <a:p>
            <a:r>
              <a:rPr lang="en-US" i="1" dirty="0" err="1" smtClean="0"/>
              <a:t>Enterobacter</a:t>
            </a:r>
            <a:r>
              <a:rPr lang="en-US" dirty="0" smtClean="0"/>
              <a:t> sp. YSU is more resistant to the tested metal salts than </a:t>
            </a:r>
            <a:r>
              <a:rPr lang="en-US" i="1" dirty="0" smtClean="0"/>
              <a:t>E. coli </a:t>
            </a:r>
            <a:r>
              <a:rPr lang="en-US" dirty="0" smtClean="0"/>
              <a:t>strain HB101</a:t>
            </a:r>
          </a:p>
          <a:p>
            <a:pPr lvl="1"/>
            <a:r>
              <a:rPr lang="en-US" dirty="0" smtClean="0"/>
              <a:t>CuSO</a:t>
            </a:r>
            <a:r>
              <a:rPr lang="en-US" baseline="-25000" dirty="0" smtClean="0"/>
              <a:t>4</a:t>
            </a:r>
            <a:r>
              <a:rPr lang="en-US" dirty="0" smtClean="0"/>
              <a:t> and K</a:t>
            </a:r>
            <a:r>
              <a:rPr lang="en-US" baseline="-25000" dirty="0" smtClean="0"/>
              <a:t>2</a:t>
            </a:r>
            <a:r>
              <a:rPr lang="en-US" dirty="0" smtClean="0"/>
              <a:t>CrO</a:t>
            </a:r>
            <a:r>
              <a:rPr lang="en-US" baseline="-25000" dirty="0" smtClean="0"/>
              <a:t>4</a:t>
            </a:r>
            <a:r>
              <a:rPr lang="en-US" dirty="0" smtClean="0"/>
              <a:t> are exceptions</a:t>
            </a:r>
            <a:endParaRPr lang="en-US" dirty="0"/>
          </a:p>
        </p:txBody>
      </p:sp>
      <p:sp>
        <p:nvSpPr>
          <p:cNvPr id="5" name="TextBox 4"/>
          <p:cNvSpPr txBox="1"/>
          <p:nvPr/>
        </p:nvSpPr>
        <p:spPr>
          <a:xfrm>
            <a:off x="1175655" y="6252873"/>
            <a:ext cx="4688116" cy="307777"/>
          </a:xfrm>
          <a:prstGeom prst="rect">
            <a:avLst/>
          </a:prstGeom>
          <a:noFill/>
        </p:spPr>
        <p:txBody>
          <a:bodyPr wrap="square" rtlCol="0">
            <a:spAutoFi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Holmes et al (2009).</a:t>
            </a:r>
            <a:r>
              <a:rPr lang="en-US" sz="1400" i="1" dirty="0" smtClean="0">
                <a:latin typeface="Tahoma" panose="020B0604030504040204" pitchFamily="34" charset="0"/>
                <a:ea typeface="Tahoma" panose="020B0604030504040204" pitchFamily="34" charset="0"/>
                <a:cs typeface="Tahoma" panose="020B0604030504040204" pitchFamily="34" charset="0"/>
              </a:rPr>
              <a:t>Current </a:t>
            </a:r>
            <a:r>
              <a:rPr lang="en-US" sz="1400" i="1" dirty="0">
                <a:latin typeface="Tahoma" panose="020B0604030504040204" pitchFamily="34" charset="0"/>
                <a:ea typeface="Tahoma" panose="020B0604030504040204" pitchFamily="34" charset="0"/>
                <a:cs typeface="Tahoma" panose="020B0604030504040204" pitchFamily="34" charset="0"/>
              </a:rPr>
              <a:t>Microbiology</a:t>
            </a:r>
            <a:r>
              <a:rPr lang="en-US" sz="1400" dirty="0">
                <a:latin typeface="Tahoma" panose="020B0604030504040204" pitchFamily="34" charset="0"/>
                <a:ea typeface="Tahoma" panose="020B0604030504040204" pitchFamily="34" charset="0"/>
                <a:cs typeface="Tahoma" panose="020B0604030504040204" pitchFamily="34" charset="0"/>
              </a:rPr>
              <a:t> 59:526</a:t>
            </a:r>
          </a:p>
        </p:txBody>
      </p:sp>
    </p:spTree>
    <p:extLst>
      <p:ext uri="{BB962C8B-B14F-4D97-AF65-F5344CB8AC3E}">
        <p14:creationId xmlns:p14="http://schemas.microsoft.com/office/powerpoint/2010/main" val="24606238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708</TotalTime>
  <Words>1250</Words>
  <Application>Microsoft Office PowerPoint</Application>
  <PresentationFormat>On-screen Show (4:3)</PresentationFormat>
  <Paragraphs>212</Paragraphs>
  <Slides>27</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Oriel</vt:lpstr>
      <vt:lpstr>Document</vt:lpstr>
      <vt:lpstr>SPW 11.0 Graph</vt:lpstr>
      <vt:lpstr>PowerPoint Presentation</vt:lpstr>
      <vt:lpstr>PowerPoint Presentation</vt:lpstr>
      <vt:lpstr>Biography </vt:lpstr>
      <vt:lpstr>Research Interests</vt:lpstr>
      <vt:lpstr>Recent Publications</vt:lpstr>
      <vt:lpstr>Poplar Creek </vt:lpstr>
      <vt:lpstr>Poplar Creek Strains</vt:lpstr>
      <vt:lpstr>PowerPoint Presentation</vt:lpstr>
      <vt:lpstr>MIC Results</vt:lpstr>
      <vt:lpstr>MIC Results</vt:lpstr>
      <vt:lpstr>Selenium Characteristics</vt:lpstr>
      <vt:lpstr>Selenite Resistance Study</vt:lpstr>
      <vt:lpstr>Methods - Growth</vt:lpstr>
      <vt:lpstr>Cysteine Requirement for Selenite Resistance</vt:lpstr>
      <vt:lpstr>Hypothesis</vt:lpstr>
      <vt:lpstr>Methods - Proteomics</vt:lpstr>
      <vt:lpstr>Methods - Proteomics</vt:lpstr>
      <vt:lpstr>PowerPoint Presentation</vt:lpstr>
      <vt:lpstr>Findings</vt:lpstr>
      <vt:lpstr>Findings</vt:lpstr>
      <vt:lpstr>Reverse Transcriptase – PCR  (RT-PCR)</vt:lpstr>
      <vt:lpstr>Conclusions</vt:lpstr>
      <vt:lpstr>Other Work</vt:lpstr>
      <vt:lpstr>Digital Signature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Editor PPT</dc:title>
  <dc:creator>rakesh-m</dc:creator>
  <cp:lastModifiedBy>OMICS-WS080</cp:lastModifiedBy>
  <cp:revision>58</cp:revision>
  <cp:lastPrinted>2015-10-19T11:08:52Z</cp:lastPrinted>
  <dcterms:created xsi:type="dcterms:W3CDTF">2014-10-01T07:09:36Z</dcterms:created>
  <dcterms:modified xsi:type="dcterms:W3CDTF">2015-10-19T11:09:21Z</dcterms:modified>
</cp:coreProperties>
</file>