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69" r:id="rId2"/>
    <p:sldId id="270" r:id="rId3"/>
    <p:sldId id="257" r:id="rId4"/>
    <p:sldId id="258" r:id="rId5"/>
    <p:sldId id="259" r:id="rId6"/>
    <p:sldId id="260" r:id="rId7"/>
    <p:sldId id="265" r:id="rId8"/>
    <p:sldId id="262" r:id="rId9"/>
    <p:sldId id="263" r:id="rId10"/>
    <p:sldId id="264" r:id="rId11"/>
    <p:sldId id="266" r:id="rId12"/>
    <p:sldId id="267" r:id="rId13"/>
    <p:sldId id="268" r:id="rId14"/>
    <p:sldId id="27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28" autoAdjust="0"/>
  </p:normalViewPr>
  <p:slideViewPr>
    <p:cSldViewPr>
      <p:cViewPr>
        <p:scale>
          <a:sx n="82" d="100"/>
          <a:sy n="82" d="100"/>
        </p:scale>
        <p:origin x="-1026"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FF21B93-A39D-40E5-A989-ED27AD57AED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11777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622792-24FE-4072-815D-C508631E7A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8586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AF41BF-0B3B-4BC2-B817-6711C1FBD48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284014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8C7326-E6E7-431B-B24A-E915F2589C8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40857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F3EEC0-670C-4AA0-9116-1AFC09B154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9903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B399599-9D58-47C8-A618-482957DBAF9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86424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218602-EE63-4CC5-9E7A-4B64F60A17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32630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B6A1BF8-B695-4236-9769-559B27CFEED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90410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048A8DB-0A1D-4E8D-9F48-A4CA1BD65E3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19560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4795999-C7E0-45A7-819B-87AD6AB55B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57961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39864FF-9C5E-4715-8C8D-2159F43D377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1220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2D6AD7F-0455-4A43-88EF-53701D6AF3B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91207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pPr fontAlgn="base">
              <a:spcBef>
                <a:spcPct val="0"/>
              </a:spcBef>
              <a:spcAft>
                <a:spcPct val="0"/>
              </a:spcAft>
              <a:defRPr/>
            </a:pPr>
            <a:endParaRPr lang="en-US">
              <a:solidFill>
                <a:srgbClr val="000000"/>
              </a:solidFill>
            </a:endParaRPr>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lgn="ctr" fontAlgn="base">
              <a:spcBef>
                <a:spcPct val="0"/>
              </a:spcBef>
              <a:spcAft>
                <a:spcPct val="0"/>
              </a:spcAft>
              <a:defRPr/>
            </a:pPr>
            <a:endParaRPr lang="en-US">
              <a:solidFill>
                <a:srgbClr val="000000"/>
              </a:solidFill>
            </a:endParaRPr>
          </a:p>
        </p:txBody>
      </p:sp>
      <p:sp>
        <p:nvSpPr>
          <p:cNvPr id="410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fontAlgn="base">
              <a:spcBef>
                <a:spcPct val="0"/>
              </a:spcBef>
              <a:spcAft>
                <a:spcPct val="0"/>
              </a:spcAft>
              <a:defRPr/>
            </a:pPr>
            <a:fld id="{2D76CE25-1743-4C94-BFE8-DA00494BE253}"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5732197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omicsgroup.org/journals/electrical-electronic-systems.php" TargetMode="External"/><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omicsgroup.org/journals/editorialboard-lasers-optics-photonics-open-access.ph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omicsgroup.com/lasers-optics-photonics-conference-2015/"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2" y="1"/>
            <a:ext cx="9138138"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735" y="285750"/>
            <a:ext cx="6556131"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4100" name="Rectangle 8"/>
          <p:cNvSpPr>
            <a:spLocks noChangeArrowheads="1"/>
          </p:cNvSpPr>
          <p:nvPr/>
        </p:nvSpPr>
        <p:spPr bwMode="auto">
          <a:xfrm>
            <a:off x="2209800" y="6372225"/>
            <a:ext cx="545694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latin typeface="Arial" pitchFamily="34" charset="0"/>
                <a:cs typeface="Arial" pitchFamily="34" charset="0"/>
              </a:rPr>
              <a:t>Contact us at: contact.omics@omicsonline.org</a:t>
            </a:r>
          </a:p>
        </p:txBody>
      </p:sp>
      <p:pic>
        <p:nvPicPr>
          <p:cNvPr id="4101"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2"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5862" y="2849563"/>
            <a:ext cx="9138138"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580953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609600"/>
            <a:ext cx="7315200" cy="2400657"/>
          </a:xfrm>
          <a:prstGeom prst="rect">
            <a:avLst/>
          </a:prstGeom>
          <a:noFill/>
        </p:spPr>
        <p:txBody>
          <a:bodyPr wrap="square" rtlCol="0">
            <a:spAutoFit/>
          </a:bodyPr>
          <a:lstStyle/>
          <a:p>
            <a:r>
              <a:rPr lang="en-US" sz="2400" b="1" dirty="0" smtClean="0"/>
              <a:t>Extension of PARAFAC to Interacting </a:t>
            </a:r>
            <a:r>
              <a:rPr lang="en-US" sz="2400" b="1" dirty="0" err="1" smtClean="0"/>
              <a:t>Fluorophores</a:t>
            </a:r>
            <a:endParaRPr lang="en-US" sz="2400" b="1" dirty="0" smtClean="0"/>
          </a:p>
          <a:p>
            <a:endParaRPr lang="en-US" dirty="0" smtClean="0"/>
          </a:p>
          <a:p>
            <a:r>
              <a:rPr lang="en-US" dirty="0" smtClean="0"/>
              <a:t>"Application of PARAFAC to a two-component system exhibiting Fluorescence Resonance Energy Transfer: from theoretical prediction to experimental validation," Hao Chen and Jonathan E. Kenny, Analyst, 2012, 137, 153-162. </a:t>
            </a:r>
          </a:p>
          <a:p>
            <a:r>
              <a:rPr lang="en-US" dirty="0" smtClean="0"/>
              <a:t> </a:t>
            </a:r>
          </a:p>
          <a:p>
            <a:endParaRPr lang="en-US" dirty="0"/>
          </a:p>
        </p:txBody>
      </p:sp>
      <p:pic>
        <p:nvPicPr>
          <p:cNvPr id="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1981200" y="2667000"/>
            <a:ext cx="5088047" cy="3108960"/>
          </a:xfrm>
          <a:prstGeom prst="rect">
            <a:avLst/>
          </a:prstGeom>
          <a:noFill/>
        </p:spPr>
      </p:pic>
    </p:spTree>
    <p:extLst>
      <p:ext uri="{BB962C8B-B14F-4D97-AF65-F5344CB8AC3E}">
        <p14:creationId xmlns:p14="http://schemas.microsoft.com/office/powerpoint/2010/main" val="3597799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685800"/>
            <a:ext cx="7315200" cy="5519460"/>
          </a:xfrm>
          <a:prstGeom prst="rect">
            <a:avLst/>
          </a:prstGeom>
          <a:noFill/>
        </p:spPr>
        <p:txBody>
          <a:bodyPr wrap="square" rtlCol="0">
            <a:spAutoFit/>
          </a:bodyPr>
          <a:lstStyle/>
          <a:p>
            <a:r>
              <a:rPr lang="en-US" sz="2400" b="1" dirty="0" smtClean="0"/>
              <a:t>Spectroscopic Methods and Instrumentation</a:t>
            </a:r>
          </a:p>
          <a:p>
            <a:endParaRPr lang="en-US" sz="2400" b="1" dirty="0" smtClean="0"/>
          </a:p>
          <a:p>
            <a:pPr marL="57150" marR="0">
              <a:spcBef>
                <a:spcPts val="0"/>
              </a:spcBef>
              <a:spcAft>
                <a:spcPts val="1000"/>
              </a:spcAft>
            </a:pPr>
            <a:r>
              <a:rPr lang="en-US" dirty="0" smtClean="0">
                <a:ea typeface="Times New Roman"/>
              </a:rPr>
              <a:t>“Standardization and Quality Assurance in Fluorescence Measurements I: Techniques” (Invited Book review), Jonathan E. Kenny, J. Am. Chem. Soc., (2009), 131(10), 3789-3790.” </a:t>
            </a:r>
            <a:r>
              <a:rPr lang="en-US" dirty="0">
                <a:ea typeface="Times New Roman"/>
              </a:rPr>
              <a:t>(Invited Book review), Jonathan E. Kenny, </a:t>
            </a:r>
            <a:r>
              <a:rPr lang="en-US" i="1" dirty="0">
                <a:ea typeface="Times New Roman"/>
              </a:rPr>
              <a:t>J. Am. Chem. Soc.</a:t>
            </a:r>
            <a:r>
              <a:rPr lang="en-US" dirty="0">
                <a:ea typeface="Times New Roman"/>
              </a:rPr>
              <a:t>, (2009), 131(10), </a:t>
            </a:r>
            <a:r>
              <a:rPr lang="en-US" dirty="0" smtClean="0">
                <a:ea typeface="Times New Roman"/>
              </a:rPr>
              <a:t>3789-3790.</a:t>
            </a:r>
          </a:p>
          <a:p>
            <a:pPr marL="57150" marR="0">
              <a:spcBef>
                <a:spcPts val="0"/>
              </a:spcBef>
              <a:spcAft>
                <a:spcPts val="1000"/>
              </a:spcAft>
            </a:pPr>
            <a:r>
              <a:rPr lang="en-US" dirty="0" smtClean="0"/>
              <a:t>“Improvement of Inner Filter Effect Correction Based on Determination of Effective Geometric Parameters Using a Conventional Fluorimeter," </a:t>
            </a:r>
            <a:r>
              <a:rPr lang="en-US" dirty="0" err="1" smtClean="0"/>
              <a:t>Qun</a:t>
            </a:r>
            <a:r>
              <a:rPr lang="en-US" dirty="0" smtClean="0"/>
              <a:t> </a:t>
            </a:r>
            <a:r>
              <a:rPr lang="en-US" dirty="0" err="1" smtClean="0"/>
              <a:t>Gu</a:t>
            </a:r>
            <a:r>
              <a:rPr lang="en-US" dirty="0" smtClean="0"/>
              <a:t> and Jonathan E. </a:t>
            </a:r>
            <a:r>
              <a:rPr lang="en-US" dirty="0" err="1" smtClean="0"/>
              <a:t>Kenny,Anal</a:t>
            </a:r>
            <a:r>
              <a:rPr lang="en-US" dirty="0" smtClean="0"/>
              <a:t>. Chem., 2009, 81 (1), 420-426.</a:t>
            </a:r>
          </a:p>
          <a:p>
            <a:r>
              <a:rPr lang="en-US" dirty="0" smtClean="0"/>
              <a:t>"Nitrogen Gas Purging for the </a:t>
            </a:r>
            <a:r>
              <a:rPr lang="en-US" dirty="0" err="1" smtClean="0"/>
              <a:t>Deoxygenation</a:t>
            </a:r>
            <a:r>
              <a:rPr lang="en-US" dirty="0" smtClean="0"/>
              <a:t> of </a:t>
            </a:r>
            <a:r>
              <a:rPr lang="en-US" dirty="0" err="1" smtClean="0"/>
              <a:t>Polyaromatic</a:t>
            </a:r>
            <a:r>
              <a:rPr lang="en-US" dirty="0" smtClean="0"/>
              <a:t> Hydrocarbon Solutions in Cyclohexane for Routine Fluorescence Analysis," T. Pagano, A. J. </a:t>
            </a:r>
            <a:r>
              <a:rPr lang="en-US" dirty="0" err="1" smtClean="0"/>
              <a:t>Biacchi</a:t>
            </a:r>
            <a:r>
              <a:rPr lang="en-US" dirty="0" smtClean="0"/>
              <a:t>, and J.E. Kenny, Appl. </a:t>
            </a:r>
            <a:r>
              <a:rPr lang="en-US" dirty="0" err="1" smtClean="0"/>
              <a:t>Spectrosc</a:t>
            </a:r>
            <a:r>
              <a:rPr lang="en-US" dirty="0" smtClean="0"/>
              <a:t>. 62, 333-336 (2008).</a:t>
            </a:r>
          </a:p>
          <a:p>
            <a:r>
              <a:rPr lang="en-US" dirty="0" smtClean="0"/>
              <a:t>"A laser induced fluorescence dual fiber optic array detector applied to rapid HPLC separation of polycyclic aromatic hydrocarbons," S. J. Hart, G. J. Hall and J. E. Kenny, Anal. </a:t>
            </a:r>
            <a:r>
              <a:rPr lang="en-US" dirty="0" err="1" smtClean="0"/>
              <a:t>Bioanal</a:t>
            </a:r>
            <a:r>
              <a:rPr lang="en-US" dirty="0" smtClean="0"/>
              <a:t>. Chem. (2002) 372: 205-215.</a:t>
            </a:r>
          </a:p>
          <a:p>
            <a:r>
              <a:rPr lang="en-US" dirty="0" smtClean="0"/>
              <a:t>"In Situ Measurements of Subsurface Contaminants with a Multi-channel Laser-Induced Fluorescence System," J. W. Pepper, A. O. Wright, and J. E. Kenny, </a:t>
            </a:r>
            <a:r>
              <a:rPr lang="en-US" dirty="0" err="1" smtClean="0"/>
              <a:t>Spectrochimica</a:t>
            </a:r>
            <a:r>
              <a:rPr lang="en-US" dirty="0" smtClean="0"/>
              <a:t> </a:t>
            </a:r>
            <a:r>
              <a:rPr lang="en-US" dirty="0" err="1" smtClean="0"/>
              <a:t>Acta</a:t>
            </a:r>
            <a:r>
              <a:rPr lang="en-US" dirty="0" smtClean="0"/>
              <a:t> A58, 2002, 317.</a:t>
            </a:r>
          </a:p>
        </p:txBody>
      </p:sp>
    </p:spTree>
    <p:extLst>
      <p:ext uri="{BB962C8B-B14F-4D97-AF65-F5344CB8AC3E}">
        <p14:creationId xmlns:p14="http://schemas.microsoft.com/office/powerpoint/2010/main" val="2515692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685800"/>
            <a:ext cx="7315200" cy="5078313"/>
          </a:xfrm>
          <a:prstGeom prst="rect">
            <a:avLst/>
          </a:prstGeom>
          <a:noFill/>
        </p:spPr>
        <p:txBody>
          <a:bodyPr wrap="square" rtlCol="0">
            <a:spAutoFit/>
          </a:bodyPr>
          <a:lstStyle/>
          <a:p>
            <a:r>
              <a:rPr lang="en-US" i="1" dirty="0" smtClean="0"/>
              <a:t>Subsurface Contaminant Monitoring Using Laser Fluorescence,</a:t>
            </a:r>
            <a:r>
              <a:rPr lang="en-US" dirty="0" smtClean="0"/>
              <a:t> J. E. Kenny, J. W. Pepper, A. O. Wright, Y.-M. Chen, S. L. Schwartz, and C. G. Shelton, ed. </a:t>
            </a:r>
            <a:r>
              <a:rPr lang="en-US" dirty="0" err="1" smtClean="0"/>
              <a:t>Balshaw</a:t>
            </a:r>
            <a:r>
              <a:rPr lang="en-US" dirty="0" smtClean="0"/>
              <a:t>-Biddle, </a:t>
            </a:r>
            <a:r>
              <a:rPr lang="en-US" dirty="0" err="1" smtClean="0"/>
              <a:t>Oubre</a:t>
            </a:r>
            <a:r>
              <a:rPr lang="en-US" dirty="0" smtClean="0"/>
              <a:t> and Ward, Lewis Publishers, 2000. </a:t>
            </a:r>
          </a:p>
          <a:p>
            <a:r>
              <a:rPr lang="en-US" dirty="0" smtClean="0"/>
              <a:t>"Speciation of Aromatic Compounds with Excitation-Emission Matrix Measurements," Pepper, Jane W.; Chen, Y.-M,; Wright, Andrew O.; and Kenny, Jonathan E., Proceedings of SPIE. 1999, 3856, 252-260</a:t>
            </a:r>
          </a:p>
          <a:p>
            <a:r>
              <a:rPr lang="en-US" dirty="0" smtClean="0"/>
              <a:t>"Assessment of Inner Filter Effects in Fluorescence Spectroscopy using the Dual- </a:t>
            </a:r>
            <a:r>
              <a:rPr lang="en-US" dirty="0" err="1" smtClean="0"/>
              <a:t>Pathlength</a:t>
            </a:r>
            <a:r>
              <a:rPr lang="en-US" dirty="0" smtClean="0"/>
              <a:t> Method– a Study of Jet Fuel JP-4", Pagano, Todd E. and Kenny, Jonathan E., Proceedings of SPIE. 1999, 3856, 289-297.</a:t>
            </a:r>
          </a:p>
          <a:p>
            <a:r>
              <a:rPr lang="en-US" dirty="0" smtClean="0"/>
              <a:t>"Two-Fiber Spectroscopic Probe with Improved Scattered Light Rejection," Andrew O. Wright, Jane W. Pepper, and Jonathan E. Kenny, Analytical Chemistry 71, 2582-2585 (1999).</a:t>
            </a:r>
          </a:p>
          <a:p>
            <a:r>
              <a:rPr lang="en-US" dirty="0" smtClean="0"/>
              <a:t>"Subsurface Contaminant Monitoring by Laser Excitation-Emission Matrix/Cone Penetrometer," J. Pepper, Y.-M. Chen, A. </a:t>
            </a:r>
            <a:r>
              <a:rPr lang="en-US" dirty="0" err="1" smtClean="0"/>
              <a:t>Wright,R</a:t>
            </a:r>
            <a:r>
              <a:rPr lang="en-US" dirty="0" smtClean="0"/>
              <a:t>. </a:t>
            </a:r>
            <a:r>
              <a:rPr lang="en-US" dirty="0" err="1" smtClean="0"/>
              <a:t>Premasiri</a:t>
            </a:r>
            <a:r>
              <a:rPr lang="en-US" dirty="0" smtClean="0"/>
              <a:t>, J.E. Kenny. Proc. SPIE 3534, pp. 234-242 (1998).</a:t>
            </a:r>
          </a:p>
          <a:p>
            <a:r>
              <a:rPr lang="en-US" dirty="0" smtClean="0"/>
              <a:t>"A Fiber Optic Laser Induced Fluorescence Excitation Emission Detector Applied to Flow Injection Analysis of PAHs," S. J. Hart, G. J. Hall, and J. E. Kenny, Proc., SPIE 3534, pp. 601-611 (1998).</a:t>
            </a:r>
          </a:p>
        </p:txBody>
      </p:sp>
    </p:spTree>
    <p:extLst>
      <p:ext uri="{BB962C8B-B14F-4D97-AF65-F5344CB8AC3E}">
        <p14:creationId xmlns:p14="http://schemas.microsoft.com/office/powerpoint/2010/main" val="518103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685800"/>
            <a:ext cx="7315200" cy="5909310"/>
          </a:xfrm>
          <a:prstGeom prst="rect">
            <a:avLst/>
          </a:prstGeom>
          <a:noFill/>
        </p:spPr>
        <p:txBody>
          <a:bodyPr wrap="square" rtlCol="0">
            <a:spAutoFit/>
          </a:bodyPr>
          <a:lstStyle/>
          <a:p>
            <a:r>
              <a:rPr lang="en-US" dirty="0" smtClean="0"/>
              <a:t>"Laser-Induced Fluorescence and Fast Gas Chromatography/Mass Spectrometry with Subsurface Thermal Extraction of Organics: Field Analytical Technologies for Expediting Site Characterization and Cleanup," A. Robbat Jr., J. E. Kenny, S. </a:t>
            </a:r>
            <a:r>
              <a:rPr lang="en-US" dirty="0" err="1" smtClean="0"/>
              <a:t>Smarason</a:t>
            </a:r>
            <a:r>
              <a:rPr lang="en-US" dirty="0" smtClean="0"/>
              <a:t>, J.W. Pepper, and A. O. Wright, Remediation Winter 1998, 95-111</a:t>
            </a:r>
          </a:p>
          <a:p>
            <a:r>
              <a:rPr lang="en-US" dirty="0" smtClean="0"/>
              <a:t>"Field Demonstration of a Multichannel Fiber Optic Laser Induced Fluorescence System in a Cone Penetrometer Vehicle," S. J. Hart, Y.- M. Chen, J. E. Kenny, B. K. Lien and T. W. Best, Field Analytical Chemistry and Technology, 1, 343 (1997).</a:t>
            </a:r>
          </a:p>
          <a:p>
            <a:r>
              <a:rPr lang="en-US" dirty="0" smtClean="0"/>
              <a:t>"Improved Two-Fiber Probe for In Situ Spectroscopic Measurements," J. Lin, S. J. Hart, and J.E. Kenny, Analytical Chemistry 68, 3098 (1996).</a:t>
            </a:r>
          </a:p>
          <a:p>
            <a:r>
              <a:rPr lang="en-US" dirty="0" smtClean="0"/>
              <a:t>"A Fiber Optic Multichannel Laser Spectrometer System for Remote Fluorescence Detection in Soils," S.J. Hart, Y.-M. </a:t>
            </a:r>
            <a:r>
              <a:rPr lang="en-US" dirty="0" err="1" smtClean="0"/>
              <a:t>Chen,B.K</a:t>
            </a:r>
            <a:r>
              <a:rPr lang="en-US" dirty="0" smtClean="0"/>
              <a:t>. Lien, and J.E. Kenny, Proc. SPIE 2835, 73 (1996).</a:t>
            </a:r>
          </a:p>
          <a:p>
            <a:r>
              <a:rPr lang="en-US" smtClean="0"/>
              <a:t>"</a:t>
            </a:r>
            <a:r>
              <a:rPr lang="en-US" dirty="0" smtClean="0"/>
              <a:t>Spectroscopy in the Field: Emerging Techniques for On-Site Environmental Measurements," </a:t>
            </a:r>
            <a:r>
              <a:rPr lang="en-US" dirty="0" err="1" smtClean="0"/>
              <a:t>A.Henderson</a:t>
            </a:r>
            <a:r>
              <a:rPr lang="en-US" dirty="0" smtClean="0"/>
              <a:t>-Kinney and J.E. Kenny, Spectroscopy, 10, No. 7, p. 32 (1995).</a:t>
            </a:r>
          </a:p>
          <a:p>
            <a:r>
              <a:rPr lang="en-US" dirty="0" smtClean="0"/>
              <a:t>"Laser Fluorescence EEM Probe for Cone Penetrometer Pollution Analysis," J. Lin, S. J. Hart, T. A. Taylor and J. E. </a:t>
            </a:r>
            <a:r>
              <a:rPr lang="en-US" dirty="0" err="1" smtClean="0"/>
              <a:t>Kenny,Proc</a:t>
            </a:r>
            <a:r>
              <a:rPr lang="en-US" dirty="0" smtClean="0"/>
              <a:t>. SPIE 2367, 70 (1994). </a:t>
            </a:r>
          </a:p>
          <a:p>
            <a:r>
              <a:rPr lang="en-US" dirty="0" smtClean="0"/>
              <a:t>"Evaluation of </a:t>
            </a:r>
            <a:r>
              <a:rPr lang="en-US" dirty="0" err="1" smtClean="0"/>
              <a:t>Nd:YAG-Pumped</a:t>
            </a:r>
            <a:r>
              <a:rPr lang="en-US" dirty="0" smtClean="0"/>
              <a:t> Raman Shifter as a Broad-Spectrum Light Source," G.B. Jarvis, S. Mathew and J.E. Kenny, Appl. Opt. 33, 4938 (1994).</a:t>
            </a:r>
          </a:p>
        </p:txBody>
      </p:sp>
    </p:spTree>
    <p:extLst>
      <p:ext uri="{BB962C8B-B14F-4D97-AF65-F5344CB8AC3E}">
        <p14:creationId xmlns:p14="http://schemas.microsoft.com/office/powerpoint/2010/main" val="488645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74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92" y="0"/>
            <a:ext cx="9190892"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4254"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75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b="1" dirty="0"/>
              <a:t>Journal of Physical Chemistry &amp; Biophysics</a:t>
            </a:r>
            <a:r>
              <a:rPr lang="en-US" b="1" dirty="0" smtClean="0"/>
              <a:t/>
            </a:r>
            <a:br>
              <a:rPr lang="en-US" b="1" dirty="0" smtClean="0"/>
            </a:br>
            <a:r>
              <a:rPr lang="en-US" b="1" dirty="0" smtClean="0"/>
              <a:t>Related Journals</a:t>
            </a:r>
            <a:endParaRPr lang="en-US" b="1" dirty="0"/>
          </a:p>
        </p:txBody>
      </p:sp>
      <p:sp>
        <p:nvSpPr>
          <p:cNvPr id="7" name="Vertical Scroll 6"/>
          <p:cNvSpPr/>
          <p:nvPr/>
        </p:nvSpPr>
        <p:spPr>
          <a:xfrm>
            <a:off x="-82061" y="1471613"/>
            <a:ext cx="5864469" cy="5486400"/>
          </a:xfrm>
          <a:prstGeom prst="verticalScroll">
            <a:avLst/>
          </a:prstGeom>
        </p:spPr>
        <p:style>
          <a:lnRef idx="1">
            <a:schemeClr val="accent4"/>
          </a:lnRef>
          <a:fillRef idx="3">
            <a:schemeClr val="accent4"/>
          </a:fillRef>
          <a:effectRef idx="2">
            <a:schemeClr val="accent4"/>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tx1">
                    <a:lumMod val="95000"/>
                    <a:lumOff val="5000"/>
                  </a:schemeClr>
                </a:solidFill>
                <a:hlinkClick r:id="rId3"/>
              </a:rPr>
              <a:t>Journal of Electrical &amp; Electronic Systems</a:t>
            </a:r>
            <a:endParaRPr lang="en-US" sz="2000" dirty="0">
              <a:solidFill>
                <a:schemeClr val="tx1">
                  <a:lumMod val="95000"/>
                  <a:lumOff val="5000"/>
                </a:schemeClr>
              </a:solidFill>
            </a:endParaRPr>
          </a:p>
          <a:p>
            <a:pPr marL="342900" indent="-342900">
              <a:buFont typeface="Wingdings" panose="05000000000000000000" pitchFamily="2" charset="2"/>
              <a:buChar char="Ø"/>
              <a:defRPr/>
            </a:pPr>
            <a:r>
              <a:rPr lang="en-US" sz="2000" dirty="0">
                <a:solidFill>
                  <a:schemeClr val="tx1">
                    <a:lumMod val="95000"/>
                    <a:lumOff val="5000"/>
                  </a:schemeClr>
                </a:solidFill>
                <a:hlinkClick r:id="rId4"/>
              </a:rPr>
              <a:t>Journal of Lasers, Optics &amp; Photonics</a:t>
            </a:r>
            <a:endParaRPr lang="en-US" sz="2000" dirty="0">
              <a:solidFill>
                <a:schemeClr val="tx1">
                  <a:lumMod val="95000"/>
                  <a:lumOff val="5000"/>
                </a:schemeClr>
              </a:solidFill>
            </a:endParaRPr>
          </a:p>
        </p:txBody>
      </p:sp>
      <p:pic>
        <p:nvPicPr>
          <p:cNvPr id="17415" name="Picture 2" descr="https://encrypted-tbn1.gstatic.com/images?q=tbn:ANd9GcSn-jwNs7LuKE7cDch0Llo-6Wz0JcXuSQhBGh2W_K64Xj9b9a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1859" y="3962400"/>
            <a:ext cx="3887665" cy="238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2269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5831"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endParaRPr lang="en-US" sz="2400" dirty="0"/>
          </a:p>
          <a:p>
            <a:pPr marL="285750" indent="-285750">
              <a:buFont typeface="Wingdings" panose="05000000000000000000" pitchFamily="2" charset="2"/>
              <a:buChar char="Ø"/>
              <a:defRPr/>
            </a:pPr>
            <a:r>
              <a:rPr lang="en-US" sz="2400" dirty="0">
                <a:hlinkClick r:id="rId3"/>
              </a:rPr>
              <a:t>3</a:t>
            </a:r>
            <a:r>
              <a:rPr lang="en-US" sz="2400" baseline="30000" dirty="0">
                <a:hlinkClick r:id="rId3"/>
              </a:rPr>
              <a:t>rd</a:t>
            </a:r>
            <a:r>
              <a:rPr lang="en-US" sz="2400" dirty="0">
                <a:hlinkClick r:id="rId3"/>
              </a:rPr>
              <a:t> International Conference and Exhibition on</a:t>
            </a:r>
          </a:p>
          <a:p>
            <a:pPr>
              <a:defRPr/>
            </a:pPr>
            <a:r>
              <a:rPr lang="en-US" sz="2400" dirty="0">
                <a:hlinkClick r:id="rId3"/>
              </a:rPr>
              <a:t>Lasers, Optics &amp; Photonics</a:t>
            </a:r>
            <a:endParaRPr lang="en-US" sz="2400" dirty="0"/>
          </a:p>
        </p:txBody>
      </p:sp>
      <p:sp>
        <p:nvSpPr>
          <p:cNvPr id="7" name="Double Wave 6"/>
          <p:cNvSpPr/>
          <p:nvPr/>
        </p:nvSpPr>
        <p:spPr>
          <a:xfrm>
            <a:off x="187570" y="0"/>
            <a:ext cx="8777654"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Gynecology &amp; Obstetrics</a:t>
            </a:r>
            <a:r>
              <a:rPr lang="en-US" sz="3600" dirty="0"/>
              <a:t> </a:t>
            </a:r>
            <a:br>
              <a:rPr lang="en-US" sz="3600" dirty="0"/>
            </a:br>
            <a:r>
              <a:rPr lang="en-US" sz="3600" dirty="0"/>
              <a:t>Related Conferences</a:t>
            </a:r>
          </a:p>
        </p:txBody>
      </p:sp>
    </p:spTree>
    <p:extLst>
      <p:ext uri="{BB962C8B-B14F-4D97-AF65-F5344CB8AC3E}">
        <p14:creationId xmlns:p14="http://schemas.microsoft.com/office/powerpoint/2010/main" val="1673803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9460"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743959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654" y="831850"/>
            <a:ext cx="9129346"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454" y="5910264"/>
            <a:ext cx="7010400" cy="92333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454"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610807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6"/>
          <p:cNvSpPr>
            <a:spLocks noChangeShapeType="1"/>
          </p:cNvSpPr>
          <p:nvPr/>
        </p:nvSpPr>
        <p:spPr bwMode="auto">
          <a:xfrm>
            <a:off x="912813" y="457200"/>
            <a:ext cx="8031162" cy="0"/>
          </a:xfrm>
          <a:prstGeom prst="line">
            <a:avLst/>
          </a:prstGeom>
          <a:noFill/>
          <a:ln w="38100" cmpd="dbl">
            <a:solidFill>
              <a:schemeClr val="tx1"/>
            </a:solidFill>
            <a:round/>
            <a:headEnd/>
            <a:tailEnd/>
          </a:ln>
          <a:extLst>
            <a:ext uri="{909E8E84-426E-40DD-AFC4-6F175D3DCCD1}">
              <a14:hiddenFill xmlns:a14="http://schemas.microsoft.com/office/drawing/2010/main">
                <a:noFill/>
              </a14:hiddenFill>
            </a:ext>
          </a:extLst>
        </p:spPr>
        <p:txBody>
          <a:bodyPr lIns="91430" tIns="45716" rIns="91430" bIns="45716"/>
          <a:lstStyle/>
          <a:p>
            <a:pPr algn="ctr" fontAlgn="base">
              <a:spcBef>
                <a:spcPct val="0"/>
              </a:spcBef>
              <a:spcAft>
                <a:spcPct val="0"/>
              </a:spcAft>
            </a:pPr>
            <a:endParaRPr lang="en-US" sz="900">
              <a:solidFill>
                <a:srgbClr val="000000"/>
              </a:solidFill>
              <a:latin typeface="Bookman Old Style" pitchFamily="18" charset="0"/>
            </a:endParaRPr>
          </a:p>
        </p:txBody>
      </p:sp>
      <p:pic>
        <p:nvPicPr>
          <p:cNvPr id="6151" name="Picture 9" descr="http://www.eecs.tufts.edu/~dtatar01/tufts_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474" y="315912"/>
            <a:ext cx="1116012" cy="1104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Rectangle 2"/>
          <p:cNvSpPr>
            <a:spLocks noChangeArrowheads="1"/>
          </p:cNvSpPr>
          <p:nvPr/>
        </p:nvSpPr>
        <p:spPr bwMode="auto">
          <a:xfrm>
            <a:off x="912811" y="1752600"/>
            <a:ext cx="7297737"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6179" tIns="38089" rIns="76179" bIns="38089" anchor="ctr"/>
          <a:lstStyle>
            <a:lvl1pPr defTabSz="758825" eaLnBrk="0" hangingPunct="0">
              <a:defRPr sz="900">
                <a:solidFill>
                  <a:schemeClr val="tx1"/>
                </a:solidFill>
                <a:latin typeface="Bookman Old Style" pitchFamily="18" charset="0"/>
              </a:defRPr>
            </a:lvl1pPr>
            <a:lvl2pPr marL="742950" indent="-285750" defTabSz="758825" eaLnBrk="0" hangingPunct="0">
              <a:defRPr sz="900">
                <a:solidFill>
                  <a:schemeClr val="tx1"/>
                </a:solidFill>
                <a:latin typeface="Bookman Old Style" pitchFamily="18" charset="0"/>
              </a:defRPr>
            </a:lvl2pPr>
            <a:lvl3pPr marL="1143000" indent="-228600" defTabSz="758825" eaLnBrk="0" hangingPunct="0">
              <a:defRPr sz="900">
                <a:solidFill>
                  <a:schemeClr val="tx1"/>
                </a:solidFill>
                <a:latin typeface="Bookman Old Style" pitchFamily="18" charset="0"/>
              </a:defRPr>
            </a:lvl3pPr>
            <a:lvl4pPr marL="1600200" indent="-228600" defTabSz="758825" eaLnBrk="0" hangingPunct="0">
              <a:defRPr sz="900">
                <a:solidFill>
                  <a:schemeClr val="tx1"/>
                </a:solidFill>
                <a:latin typeface="Bookman Old Style" pitchFamily="18" charset="0"/>
              </a:defRPr>
            </a:lvl4pPr>
            <a:lvl5pPr marL="2057400" indent="-228600" defTabSz="758825" eaLnBrk="0" hangingPunct="0">
              <a:defRPr sz="900">
                <a:solidFill>
                  <a:schemeClr val="tx1"/>
                </a:solidFill>
                <a:latin typeface="Bookman Old Style" pitchFamily="18" charset="0"/>
              </a:defRPr>
            </a:lvl5pPr>
            <a:lvl6pPr marL="2514600" indent="-228600" algn="ctr" defTabSz="758825" eaLnBrk="0" fontAlgn="base" hangingPunct="0">
              <a:spcBef>
                <a:spcPct val="0"/>
              </a:spcBef>
              <a:spcAft>
                <a:spcPct val="0"/>
              </a:spcAft>
              <a:defRPr sz="900">
                <a:solidFill>
                  <a:schemeClr val="tx1"/>
                </a:solidFill>
                <a:latin typeface="Bookman Old Style" pitchFamily="18" charset="0"/>
              </a:defRPr>
            </a:lvl6pPr>
            <a:lvl7pPr marL="2971800" indent="-228600" algn="ctr" defTabSz="758825" eaLnBrk="0" fontAlgn="base" hangingPunct="0">
              <a:spcBef>
                <a:spcPct val="0"/>
              </a:spcBef>
              <a:spcAft>
                <a:spcPct val="0"/>
              </a:spcAft>
              <a:defRPr sz="900">
                <a:solidFill>
                  <a:schemeClr val="tx1"/>
                </a:solidFill>
                <a:latin typeface="Bookman Old Style" pitchFamily="18" charset="0"/>
              </a:defRPr>
            </a:lvl7pPr>
            <a:lvl8pPr marL="3429000" indent="-228600" algn="ctr" defTabSz="758825" eaLnBrk="0" fontAlgn="base" hangingPunct="0">
              <a:spcBef>
                <a:spcPct val="0"/>
              </a:spcBef>
              <a:spcAft>
                <a:spcPct val="0"/>
              </a:spcAft>
              <a:defRPr sz="900">
                <a:solidFill>
                  <a:schemeClr val="tx1"/>
                </a:solidFill>
                <a:latin typeface="Bookman Old Style" pitchFamily="18" charset="0"/>
              </a:defRPr>
            </a:lvl8pPr>
            <a:lvl9pPr marL="3886200" indent="-228600" algn="ctr" defTabSz="758825" eaLnBrk="0" fontAlgn="base" hangingPunct="0">
              <a:spcBef>
                <a:spcPct val="0"/>
              </a:spcBef>
              <a:spcAft>
                <a:spcPct val="0"/>
              </a:spcAft>
              <a:defRPr sz="900">
                <a:solidFill>
                  <a:schemeClr val="tx1"/>
                </a:solidFill>
                <a:latin typeface="Bookman Old Style" pitchFamily="18" charset="0"/>
              </a:defRPr>
            </a:lvl9pPr>
          </a:lstStyle>
          <a:p>
            <a:pPr algn="ctr" eaLnBrk="1" fontAlgn="base" hangingPunct="1">
              <a:spcBef>
                <a:spcPct val="0"/>
              </a:spcBef>
              <a:spcAft>
                <a:spcPct val="0"/>
              </a:spcAft>
            </a:pPr>
            <a:r>
              <a:rPr lang="en-US" altLang="en-US" sz="3600" b="1" dirty="0">
                <a:solidFill>
                  <a:srgbClr val="000000"/>
                </a:solidFill>
              </a:rPr>
              <a:t>Multidimensional Fluorescence Studies</a:t>
            </a:r>
          </a:p>
        </p:txBody>
      </p:sp>
      <p:sp>
        <p:nvSpPr>
          <p:cNvPr id="2" name="TextBox 1"/>
          <p:cNvSpPr txBox="1"/>
          <p:nvPr/>
        </p:nvSpPr>
        <p:spPr>
          <a:xfrm>
            <a:off x="865187" y="3429000"/>
            <a:ext cx="7392987" cy="1569660"/>
          </a:xfrm>
          <a:prstGeom prst="rect">
            <a:avLst/>
          </a:prstGeom>
          <a:noFill/>
        </p:spPr>
        <p:txBody>
          <a:bodyPr wrap="square" rtlCol="0">
            <a:spAutoFit/>
          </a:bodyPr>
          <a:lstStyle/>
          <a:p>
            <a:pPr fontAlgn="base">
              <a:spcBef>
                <a:spcPct val="0"/>
              </a:spcBef>
              <a:spcAft>
                <a:spcPct val="0"/>
              </a:spcAft>
            </a:pPr>
            <a:r>
              <a:rPr lang="en-US" sz="2400" b="1" dirty="0">
                <a:solidFill>
                  <a:srgbClr val="000000"/>
                </a:solidFill>
                <a:latin typeface="Bookman Old Style" pitchFamily="18" charset="0"/>
              </a:rPr>
              <a:t>Jonathan E. Kenny</a:t>
            </a:r>
          </a:p>
          <a:p>
            <a:pPr fontAlgn="base">
              <a:spcBef>
                <a:spcPct val="0"/>
              </a:spcBef>
              <a:spcAft>
                <a:spcPct val="0"/>
              </a:spcAft>
            </a:pPr>
            <a:r>
              <a:rPr lang="en-US" sz="2400" b="1" dirty="0">
                <a:solidFill>
                  <a:srgbClr val="000000"/>
                </a:solidFill>
                <a:latin typeface="Bookman Old Style" pitchFamily="18" charset="0"/>
              </a:rPr>
              <a:t>Professor of Chemistry</a:t>
            </a:r>
          </a:p>
          <a:p>
            <a:pPr fontAlgn="base">
              <a:spcBef>
                <a:spcPct val="0"/>
              </a:spcBef>
              <a:spcAft>
                <a:spcPct val="0"/>
              </a:spcAft>
            </a:pPr>
            <a:r>
              <a:rPr lang="en-US" sz="2400" b="1" dirty="0">
                <a:solidFill>
                  <a:srgbClr val="000000"/>
                </a:solidFill>
                <a:latin typeface="Bookman Old Style" pitchFamily="18" charset="0"/>
              </a:rPr>
              <a:t>Tufts University</a:t>
            </a:r>
          </a:p>
          <a:p>
            <a:pPr fontAlgn="base">
              <a:spcBef>
                <a:spcPct val="0"/>
              </a:spcBef>
              <a:spcAft>
                <a:spcPct val="0"/>
              </a:spcAft>
            </a:pPr>
            <a:r>
              <a:rPr lang="en-US" sz="2400" b="1" dirty="0">
                <a:solidFill>
                  <a:srgbClr val="000000"/>
                </a:solidFill>
                <a:latin typeface="Bookman Old Style" pitchFamily="18" charset="0"/>
              </a:rPr>
              <a:t>Medford, MA 02155</a:t>
            </a:r>
          </a:p>
        </p:txBody>
      </p:sp>
    </p:spTree>
    <p:extLst>
      <p:ext uri="{BB962C8B-B14F-4D97-AF65-F5344CB8AC3E}">
        <p14:creationId xmlns:p14="http://schemas.microsoft.com/office/powerpoint/2010/main" val="1373012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752600" y="-1738699"/>
            <a:ext cx="2585964" cy="404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charset="0"/>
                <a:cs typeface="Arial" charset="0"/>
              </a:rPr>
              <a:t>  </a:t>
            </a:r>
            <a:r>
              <a:rPr kumimoji="0" lang="en-US" altLang="en-US" sz="18500" b="0" i="0" u="none" strike="noStrike" cap="none" normalizeH="0" baseline="0" dirty="0" smtClean="0">
                <a:ln>
                  <a:noFill/>
                </a:ln>
                <a:solidFill>
                  <a:schemeClr val="tx1"/>
                </a:solidFill>
                <a:effectLst/>
                <a:latin typeface="Arial" charset="0"/>
                <a:cs typeface="Arial" charset="0"/>
              </a:rPr>
              <a:t> </a:t>
            </a:r>
            <a:endParaRPr kumimoji="0" lang="en-US" altLang="en-US"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mj-lt"/>
                <a:cs typeface="Arial" charset="0"/>
              </a:rPr>
              <a:t>M</a:t>
            </a:r>
            <a:r>
              <a:rPr kumimoji="0" lang="en-US" altLang="en-US" sz="2400" b="1" i="0" u="none" strike="noStrike" cap="none" normalizeH="0" baseline="0" dirty="0" smtClean="0" bmk="">
                <a:ln>
                  <a:noFill/>
                </a:ln>
                <a:solidFill>
                  <a:schemeClr val="tx1"/>
                </a:solidFill>
                <a:effectLst/>
                <a:latin typeface="+mj-lt"/>
                <a:cs typeface="Arial" charset="0"/>
              </a:rPr>
              <a:t>ultidimensional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bmk="">
                <a:ln>
                  <a:noFill/>
                </a:ln>
                <a:solidFill>
                  <a:schemeClr val="tx1"/>
                </a:solidFill>
                <a:effectLst/>
                <a:latin typeface="+mj-lt"/>
                <a:cs typeface="Arial" charset="0"/>
              </a:rPr>
              <a:t>Fluorescence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bmk="">
                <a:ln>
                  <a:noFill/>
                </a:ln>
                <a:solidFill>
                  <a:schemeClr val="tx1"/>
                </a:solidFill>
                <a:effectLst/>
                <a:latin typeface="+mj-lt"/>
                <a:cs typeface="Arial" charset="0"/>
              </a:rPr>
              <a:t>Spectroscopy</a:t>
            </a:r>
            <a:endParaRPr kumimoji="0" lang="en-US" altLang="en-US" sz="2400" b="1" i="0" u="none" strike="noStrike" cap="none" normalizeH="0" baseline="0" dirty="0" smtClean="0">
              <a:ln>
                <a:noFill/>
              </a:ln>
              <a:solidFill>
                <a:schemeClr val="tx1"/>
              </a:solidFill>
              <a:effectLst/>
              <a:latin typeface="+mj-lt"/>
              <a:cs typeface="Arial" charset="0"/>
            </a:endParaRPr>
          </a:p>
        </p:txBody>
      </p:sp>
      <p:pic>
        <p:nvPicPr>
          <p:cNvPr id="1026" name="Picture 2" descr="http://ase.tufts.edu/chemistry/kenny/Pictures/E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4138" y="533400"/>
            <a:ext cx="3429000" cy="294322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78070075" y="-3298437"/>
            <a:ext cx="2286000" cy="14496276"/>
          </a:xfrm>
          <a:prstGeom prst="rect">
            <a:avLst/>
          </a:prstGeom>
        </p:spPr>
        <p:txBody>
          <a:bodyPr>
            <a:spAutoFit/>
          </a:bodyPr>
          <a:lstStyle/>
          <a:p>
            <a:pPr lvl="0" eaLnBrk="0" fontAlgn="base" hangingPunct="0">
              <a:spcBef>
                <a:spcPct val="0"/>
              </a:spcBef>
              <a:spcAft>
                <a:spcPct val="0"/>
              </a:spcAft>
            </a:pPr>
            <a:r>
              <a:rPr lang="en-US" altLang="en-US" dirty="0">
                <a:solidFill>
                  <a:srgbClr val="000000"/>
                </a:solidFill>
                <a:latin typeface="Arial" charset="0"/>
                <a:cs typeface="Arial" charset="0"/>
              </a:rPr>
              <a:t>Because of its intrinsic dependence on a large number of parameters (excitation wavelength, emission wavelength, polarization, concentration, decay time, sample location, etc.), fluorescence intensity is multidimensional and its measurement has become an important analytical tool in environmental chemistry. In addition, fluorescence measurements may often be performed in situ, offering additional benefits of minimal or no sample preparation, generation of chemical waste, or exposure of workers to hazardous substances. In recent years, the excitation-emission matrix, or EEM, a matrix of fluorescence intensities which can also be plotted as a three-dimensional “fingerprint” of a sample, has gained favor over individual emission spectra or </a:t>
            </a:r>
            <a:r>
              <a:rPr lang="en-US" altLang="en-US" dirty="0" err="1">
                <a:solidFill>
                  <a:srgbClr val="000000"/>
                </a:solidFill>
                <a:latin typeface="Arial" charset="0"/>
                <a:cs typeface="Arial" charset="0"/>
              </a:rPr>
              <a:t>synchro</a:t>
            </a:r>
            <a:r>
              <a:rPr lang="en-US" altLang="en-US" dirty="0">
                <a:solidFill>
                  <a:srgbClr val="000000"/>
                </a:solidFill>
                <a:latin typeface="Arial" charset="0"/>
                <a:cs typeface="Arial" charset="0"/>
              </a:rPr>
              <a:t>-scanned excitation-emission spectra because of its high information content. </a:t>
            </a:r>
          </a:p>
        </p:txBody>
      </p:sp>
      <p:sp>
        <p:nvSpPr>
          <p:cNvPr id="4" name="TextBox 3"/>
          <p:cNvSpPr txBox="1"/>
          <p:nvPr/>
        </p:nvSpPr>
        <p:spPr>
          <a:xfrm>
            <a:off x="381000" y="3581400"/>
            <a:ext cx="7924800" cy="3139321"/>
          </a:xfrm>
          <a:prstGeom prst="rect">
            <a:avLst/>
          </a:prstGeom>
          <a:noFill/>
        </p:spPr>
        <p:txBody>
          <a:bodyPr wrap="square" rtlCol="0">
            <a:spAutoFit/>
          </a:bodyPr>
          <a:lstStyle/>
          <a:p>
            <a:r>
              <a:rPr lang="en-US" dirty="0" smtClean="0"/>
              <a:t>Because of its intrinsic dependence on a large number of parameters (excitation wavelength, emission wavelength, polarization, concentration, decay time, sample location, etc.), fluorescence intensity is multidimensional and its measurement has become an important analytical tool in environmental chemistry. In addition, fluorescence measurements may often be performed in situ, offering additional benefits of minimal or no sample preparation, generation of chemical waste, or exposure of workers to hazardous substances. In recent years, the excitation-emission matrix, or EEM, a matrix of fluorescence intensities which can also be plotted as a three-dimensional “fingerprint” of a sample, has gained favor over individual emission spectra or </a:t>
            </a:r>
            <a:r>
              <a:rPr lang="en-US" dirty="0" err="1" smtClean="0"/>
              <a:t>synchro</a:t>
            </a:r>
            <a:r>
              <a:rPr lang="en-US" dirty="0" smtClean="0"/>
              <a:t>-scanned excitation-emission spectra because of its high information content. </a:t>
            </a:r>
            <a:endParaRPr lang="en-US" dirty="0"/>
          </a:p>
        </p:txBody>
      </p:sp>
    </p:spTree>
    <p:extLst>
      <p:ext uri="{BB962C8B-B14F-4D97-AF65-F5344CB8AC3E}">
        <p14:creationId xmlns:p14="http://schemas.microsoft.com/office/powerpoint/2010/main" val="1402739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838200"/>
            <a:ext cx="7467600" cy="369332"/>
          </a:xfrm>
          <a:prstGeom prst="rect">
            <a:avLst/>
          </a:prstGeom>
          <a:noFill/>
        </p:spPr>
        <p:txBody>
          <a:bodyPr wrap="square" rtlCol="0">
            <a:spAutoFit/>
          </a:bodyPr>
          <a:lstStyle/>
          <a:p>
            <a:endParaRPr lang="en-US" dirty="0"/>
          </a:p>
        </p:txBody>
      </p:sp>
      <p:sp>
        <p:nvSpPr>
          <p:cNvPr id="3" name="TextBox 2"/>
          <p:cNvSpPr txBox="1"/>
          <p:nvPr/>
        </p:nvSpPr>
        <p:spPr>
          <a:xfrm>
            <a:off x="914400" y="783380"/>
            <a:ext cx="7467600" cy="369332"/>
          </a:xfrm>
          <a:prstGeom prst="rect">
            <a:avLst/>
          </a:prstGeom>
          <a:noFill/>
        </p:spPr>
        <p:txBody>
          <a:bodyPr wrap="square" rtlCol="0">
            <a:spAutoFit/>
          </a:bodyPr>
          <a:lstStyle/>
          <a:p>
            <a:endParaRPr lang="en-US" dirty="0"/>
          </a:p>
        </p:txBody>
      </p:sp>
      <p:sp>
        <p:nvSpPr>
          <p:cNvPr id="6" name="TextBox 5"/>
          <p:cNvSpPr txBox="1"/>
          <p:nvPr/>
        </p:nvSpPr>
        <p:spPr>
          <a:xfrm>
            <a:off x="914400" y="838200"/>
            <a:ext cx="7467600" cy="5170646"/>
          </a:xfrm>
          <a:prstGeom prst="rect">
            <a:avLst/>
          </a:prstGeom>
          <a:noFill/>
        </p:spPr>
        <p:txBody>
          <a:bodyPr wrap="square" rtlCol="0">
            <a:spAutoFit/>
          </a:bodyPr>
          <a:lstStyle/>
          <a:p>
            <a:r>
              <a:rPr lang="en-US" sz="2400" b="1" dirty="0" err="1" smtClean="0"/>
              <a:t>Chemometric</a:t>
            </a:r>
            <a:r>
              <a:rPr lang="en-US" sz="2400" b="1" dirty="0" smtClean="0"/>
              <a:t> Analysis</a:t>
            </a:r>
          </a:p>
          <a:p>
            <a:endParaRPr lang="en-US" dirty="0" smtClean="0"/>
          </a:p>
          <a:p>
            <a:r>
              <a:rPr lang="en-US" dirty="0" smtClean="0"/>
              <a:t>Extraction of the information in EEMs has been hampered until recently by the possible contributions to the signal from substances not in the investigator’s spectral library. That limitation has been transcended, at least apparently, by PARAFAC, an acronym for </a:t>
            </a:r>
            <a:r>
              <a:rPr lang="en-US" dirty="0" err="1" smtClean="0"/>
              <a:t>PARAllel</a:t>
            </a:r>
            <a:r>
              <a:rPr lang="en-US" dirty="0" smtClean="0"/>
              <a:t> </a:t>
            </a:r>
            <a:r>
              <a:rPr lang="en-US" dirty="0" err="1" smtClean="0"/>
              <a:t>FACtor</a:t>
            </a:r>
            <a:r>
              <a:rPr lang="en-US" dirty="0" smtClean="0"/>
              <a:t> analysis, a form of multi-way analysis recently introduced into the chemical community. The rotational ambiguity in decomposing spectral data using conventional </a:t>
            </a:r>
            <a:r>
              <a:rPr lang="en-US" dirty="0" err="1" smtClean="0"/>
              <a:t>chemometric</a:t>
            </a:r>
            <a:r>
              <a:rPr lang="en-US" dirty="0" smtClean="0"/>
              <a:t> tools such as principal component analysis is removed by the additional dimension in the data set. In the case of EEMs, which may be viewed as two-dimensional rectangular arrays of intensities, this may be achieved simply by stacking a set of individual EEMs along an axis to form a three-dimensional “data cube”. This third axis may corresponding to sample number; it may also represent a more meaningful dimension such as sample date, pH, etc. (Additional axes may be added to permit the use of PARAFAC and related multi-way analysis methods.)</a:t>
            </a:r>
          </a:p>
          <a:p>
            <a:r>
              <a:rPr lang="en-US" dirty="0" smtClean="0"/>
              <a:t>Subject to certain limitations, PARAFAC decomposes a data cube (or hypercube, in the case of additional axes) into a set of component spectra</a:t>
            </a:r>
            <a:endParaRPr lang="en-US" dirty="0"/>
          </a:p>
        </p:txBody>
      </p:sp>
    </p:spTree>
    <p:extLst>
      <p:ext uri="{BB962C8B-B14F-4D97-AF65-F5344CB8AC3E}">
        <p14:creationId xmlns:p14="http://schemas.microsoft.com/office/powerpoint/2010/main" val="2955134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66800" y="838200"/>
            <a:ext cx="7315200" cy="369332"/>
          </a:xfrm>
          <a:prstGeom prst="rect">
            <a:avLst/>
          </a:prstGeom>
          <a:noFill/>
        </p:spPr>
        <p:txBody>
          <a:bodyPr wrap="square" rtlCol="0">
            <a:spAutoFit/>
          </a:bodyPr>
          <a:lstStyle/>
          <a:p>
            <a:endParaRPr lang="en-US" dirty="0"/>
          </a:p>
        </p:txBody>
      </p:sp>
      <p:sp>
        <p:nvSpPr>
          <p:cNvPr id="6" name="TextBox 5"/>
          <p:cNvSpPr txBox="1"/>
          <p:nvPr/>
        </p:nvSpPr>
        <p:spPr>
          <a:xfrm>
            <a:off x="914400" y="-533400"/>
            <a:ext cx="7315200" cy="6555641"/>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r>
              <a:rPr lang="en-US" dirty="0" smtClean="0"/>
              <a:t>(excitation and emission) along with a set of scores indicating relative concentration of each component in each sample. The intensity at the </a:t>
            </a:r>
            <a:r>
              <a:rPr lang="en-US" dirty="0" err="1" smtClean="0"/>
              <a:t>jth</a:t>
            </a:r>
            <a:r>
              <a:rPr lang="en-US" dirty="0" smtClean="0"/>
              <a:t> excitation wavelength and </a:t>
            </a:r>
            <a:r>
              <a:rPr lang="en-US" dirty="0" err="1" smtClean="0"/>
              <a:t>kth</a:t>
            </a:r>
            <a:r>
              <a:rPr lang="en-US" dirty="0" smtClean="0"/>
              <a:t> emission wavelength of the </a:t>
            </a:r>
            <a:r>
              <a:rPr lang="en-US" dirty="0" err="1" smtClean="0"/>
              <a:t>ith</a:t>
            </a:r>
            <a:r>
              <a:rPr lang="en-US" dirty="0" smtClean="0"/>
              <a:t> sample is modeled as a sum of contributions from R </a:t>
            </a:r>
            <a:r>
              <a:rPr lang="en-US" dirty="0" err="1" smtClean="0"/>
              <a:t>fluorophores</a:t>
            </a:r>
            <a:r>
              <a:rPr lang="en-US" dirty="0" smtClean="0"/>
              <a:t>.</a:t>
            </a:r>
          </a:p>
          <a:p>
            <a:r>
              <a:rPr lang="en-US" dirty="0" smtClean="0"/>
              <a:t>The conditions required, namely, that the fluorescence contribution of each component at each excitation emission wavelength pair be trilinear, i.e., a product of an extinction coefficient, a fluorescence quantum yield, and the concentration of the component, are met by solutions of sufficient diluteness, with no interactions among the </a:t>
            </a:r>
            <a:r>
              <a:rPr lang="en-US" dirty="0" err="1" smtClean="0"/>
              <a:t>fluorophores</a:t>
            </a:r>
            <a:r>
              <a:rPr lang="en-US" dirty="0" smtClean="0"/>
              <a:t>.</a:t>
            </a:r>
          </a:p>
          <a:p>
            <a:endParaRPr lang="en-US" sz="2400" b="1" dirty="0"/>
          </a:p>
          <a:p>
            <a:r>
              <a:rPr lang="en-US" sz="2400" b="1" dirty="0" smtClean="0"/>
              <a:t>Determination of </a:t>
            </a:r>
            <a:r>
              <a:rPr lang="en-US" sz="2400" b="1" dirty="0" err="1" smtClean="0"/>
              <a:t>Complexation</a:t>
            </a:r>
            <a:r>
              <a:rPr lang="en-US" sz="2400" b="1" dirty="0" smtClean="0"/>
              <a:t> or Distribution Constants</a:t>
            </a:r>
          </a:p>
          <a:p>
            <a:endParaRPr lang="en-US" sz="2400" b="1" dirty="0" smtClean="0"/>
          </a:p>
          <a:p>
            <a:r>
              <a:rPr lang="en-US" dirty="0" smtClean="0"/>
              <a:t>"Application of PARAFAC to determination of distribution constants and spectra of fluorescent solutes in </a:t>
            </a:r>
            <a:r>
              <a:rPr lang="en-US" dirty="0" err="1" smtClean="0"/>
              <a:t>micellar</a:t>
            </a:r>
            <a:r>
              <a:rPr lang="en-US" dirty="0" smtClean="0"/>
              <a:t> solutions," Hao Chen and Jonathan E. Kenny, Analyst, 2010, 135, 1704–1710.</a:t>
            </a:r>
          </a:p>
          <a:p>
            <a:endParaRPr lang="en-US" dirty="0"/>
          </a:p>
        </p:txBody>
      </p:sp>
    </p:spTree>
    <p:extLst>
      <p:ext uri="{BB962C8B-B14F-4D97-AF65-F5344CB8AC3E}">
        <p14:creationId xmlns:p14="http://schemas.microsoft.com/office/powerpoint/2010/main" val="3720079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685800"/>
            <a:ext cx="7315200" cy="5078313"/>
          </a:xfrm>
          <a:prstGeom prst="rect">
            <a:avLst/>
          </a:prstGeom>
          <a:noFill/>
        </p:spPr>
        <p:txBody>
          <a:bodyPr wrap="square" rtlCol="0">
            <a:spAutoFit/>
          </a:bodyPr>
          <a:lstStyle/>
          <a:p>
            <a:r>
              <a:rPr lang="en-US" sz="2400" b="1" dirty="0" err="1" smtClean="0"/>
              <a:t>Photophysics</a:t>
            </a:r>
            <a:r>
              <a:rPr lang="en-US" sz="2400" b="1" dirty="0" smtClean="0"/>
              <a:t> of Aromatic Molecules: Oxygen Quenching Studies</a:t>
            </a:r>
          </a:p>
          <a:p>
            <a:endParaRPr lang="en-US" sz="2400" b="1" dirty="0" smtClean="0"/>
          </a:p>
          <a:p>
            <a:r>
              <a:rPr lang="en-US" dirty="0" smtClean="0"/>
              <a:t>Evidence from fluorescence quenching experiments suggests that, in addition to the dominant dynamic quenching of naphthalene and </a:t>
            </a:r>
            <a:r>
              <a:rPr lang="en-US" dirty="0" err="1" smtClean="0"/>
              <a:t>pyrene</a:t>
            </a:r>
            <a:r>
              <a:rPr lang="en-US" dirty="0" smtClean="0"/>
              <a:t> by oxygen, there is a small static component. An understanding of oxygen interactions with aromatic compounds is important for several reasons. Oxygen quenches the fluorescence of most </a:t>
            </a:r>
            <a:r>
              <a:rPr lang="en-US" dirty="0" err="1" smtClean="0"/>
              <a:t>polynuclear</a:t>
            </a:r>
            <a:r>
              <a:rPr lang="en-US" dirty="0" smtClean="0"/>
              <a:t> aromatic hydrocarbons. </a:t>
            </a:r>
            <a:r>
              <a:rPr lang="en-US" dirty="0" err="1" smtClean="0"/>
              <a:t>Polynuclear</a:t>
            </a:r>
            <a:r>
              <a:rPr lang="en-US" dirty="0" smtClean="0"/>
              <a:t> aromatic hydrocarbons (PAH) are by-products of petroleum combustion and common environmental pollutants that can be analyzed by fluorescence methods. By removing dissolved oxygen from solution, PAH concentrations can be determined with higher sensitivity.</a:t>
            </a:r>
          </a:p>
          <a:p>
            <a:endParaRPr lang="en-US" dirty="0" smtClean="0"/>
          </a:p>
          <a:p>
            <a:r>
              <a:rPr lang="en-US" dirty="0" smtClean="0"/>
              <a:t>"Fluorescence intensities and lifetimes of aromatic hydrocarbons in cyclohexane solution purged with nitrogen," J. Thomas Brownrigg and Jonathan E. Kenny, J. Phys. Chem. A, 2009,113 (6), 1049-1059.</a:t>
            </a:r>
          </a:p>
          <a:p>
            <a:endParaRPr lang="en-US" dirty="0"/>
          </a:p>
        </p:txBody>
      </p:sp>
    </p:spTree>
    <p:extLst>
      <p:ext uri="{BB962C8B-B14F-4D97-AF65-F5344CB8AC3E}">
        <p14:creationId xmlns:p14="http://schemas.microsoft.com/office/powerpoint/2010/main" val="4210362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685800"/>
            <a:ext cx="7315200" cy="6186309"/>
          </a:xfrm>
          <a:prstGeom prst="rect">
            <a:avLst/>
          </a:prstGeom>
          <a:noFill/>
        </p:spPr>
        <p:txBody>
          <a:bodyPr wrap="square" rtlCol="0">
            <a:spAutoFit/>
          </a:bodyPr>
          <a:lstStyle/>
          <a:p>
            <a:r>
              <a:rPr lang="en-US" sz="2400" b="1" dirty="0" smtClean="0"/>
              <a:t>Spectroscopic Investigations of Dissolved Organic Carbon</a:t>
            </a:r>
          </a:p>
          <a:p>
            <a:endParaRPr lang="en-US" sz="2400" b="1" dirty="0" smtClean="0"/>
          </a:p>
          <a:p>
            <a:r>
              <a:rPr lang="en-US" dirty="0" smtClean="0"/>
              <a:t>The largest reservoir in the global carbon cycle is represented by the </a:t>
            </a:r>
            <a:r>
              <a:rPr lang="en-US" dirty="0" err="1" smtClean="0"/>
              <a:t>humic</a:t>
            </a:r>
            <a:r>
              <a:rPr lang="en-US" dirty="0" smtClean="0"/>
              <a:t> substances, the partially decomposed organic matter from dead plants and animals. These complex materials are a key factor in determining soil fertility and metal bioavailability. When present in natural waters as DOM, they can affect drinking water quality, both by fouling membranes used in water treatment and by providing the chemical precursors that become toxic disinfection byproducts such as </a:t>
            </a:r>
            <a:r>
              <a:rPr lang="en-US" dirty="0" err="1" smtClean="0"/>
              <a:t>trihalomethanes</a:t>
            </a:r>
            <a:r>
              <a:rPr lang="en-US" dirty="0" smtClean="0"/>
              <a:t> (THMs). There is evidence that both the amount and nature of DOM are likely changing as a result of global climate change. </a:t>
            </a:r>
          </a:p>
          <a:p>
            <a:endParaRPr lang="en-US" dirty="0"/>
          </a:p>
          <a:p>
            <a:r>
              <a:rPr lang="en-US" dirty="0" smtClean="0"/>
              <a:t>“Multidimensional Fluorescence Studies of the Phenolic Content of Dissolved Organic Carbon in </a:t>
            </a:r>
            <a:r>
              <a:rPr lang="en-US" dirty="0" err="1" smtClean="0"/>
              <a:t>Humic</a:t>
            </a:r>
            <a:r>
              <a:rPr lang="en-US" dirty="0" smtClean="0"/>
              <a:t> Substances,” Todd Pagano, Annemarie D. Ross, Joseph Chiarelli, and Jonathan E. Kenny, J. Environ. </a:t>
            </a:r>
            <a:r>
              <a:rPr lang="en-US" dirty="0" err="1" smtClean="0"/>
              <a:t>Monit</a:t>
            </a:r>
            <a:r>
              <a:rPr lang="en-US" dirty="0" smtClean="0"/>
              <a:t>., 2012, 14 (3), 937-943.</a:t>
            </a:r>
          </a:p>
          <a:p>
            <a:r>
              <a:rPr lang="en-US" dirty="0" smtClean="0"/>
              <a:t>"Study of pH Effects on </a:t>
            </a:r>
            <a:r>
              <a:rPr lang="en-US" dirty="0" err="1" smtClean="0"/>
              <a:t>Humic</a:t>
            </a:r>
            <a:r>
              <a:rPr lang="en-US" dirty="0" smtClean="0"/>
              <a:t> Substances using </a:t>
            </a:r>
            <a:r>
              <a:rPr lang="en-US" dirty="0" err="1" smtClean="0"/>
              <a:t>Chemometric</a:t>
            </a:r>
            <a:r>
              <a:rPr lang="en-US" dirty="0" smtClean="0"/>
              <a:t> Analysis of Excitation-Emission Matrices," H. Chen and J. E. Kenny, Annals of </a:t>
            </a:r>
            <a:r>
              <a:rPr lang="en-US" dirty="0" err="1" smtClean="0"/>
              <a:t>Env</a:t>
            </a:r>
            <a:r>
              <a:rPr lang="en-US" dirty="0" smtClean="0"/>
              <a:t>. Science 1, 1 (2007).</a:t>
            </a:r>
          </a:p>
          <a:p>
            <a:endParaRPr lang="en-US" dirty="0"/>
          </a:p>
        </p:txBody>
      </p:sp>
    </p:spTree>
    <p:extLst>
      <p:ext uri="{BB962C8B-B14F-4D97-AF65-F5344CB8AC3E}">
        <p14:creationId xmlns:p14="http://schemas.microsoft.com/office/powerpoint/2010/main" val="2522316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685800"/>
            <a:ext cx="7315200" cy="5355312"/>
          </a:xfrm>
          <a:prstGeom prst="rect">
            <a:avLst/>
          </a:prstGeom>
          <a:noFill/>
        </p:spPr>
        <p:txBody>
          <a:bodyPr wrap="square" rtlCol="0">
            <a:spAutoFit/>
          </a:bodyPr>
          <a:lstStyle/>
          <a:p>
            <a:r>
              <a:rPr lang="en-US" dirty="0" smtClean="0"/>
              <a:t> </a:t>
            </a:r>
          </a:p>
          <a:p>
            <a:r>
              <a:rPr lang="en-US" sz="2400" b="1" dirty="0" smtClean="0"/>
              <a:t>Fingerprinting of organisms and water samples by location of origin, species, etc.</a:t>
            </a:r>
          </a:p>
          <a:p>
            <a:endParaRPr lang="en-US" sz="2400" b="1" dirty="0" smtClean="0"/>
          </a:p>
          <a:p>
            <a:r>
              <a:rPr lang="en-US" i="1" dirty="0"/>
              <a:t>“</a:t>
            </a:r>
            <a:r>
              <a:rPr lang="en-US" dirty="0"/>
              <a:t>Multidimensional Fluorescence Fingerprinting for Classification of Shrimp by Location and Species,” Jake Eaton, Acacia </a:t>
            </a:r>
            <a:r>
              <a:rPr lang="en-US" i="1" dirty="0" err="1"/>
              <a:t>Alcivar</a:t>
            </a:r>
            <a:r>
              <a:rPr lang="en-US" i="1" dirty="0"/>
              <a:t>-</a:t>
            </a:r>
            <a:r>
              <a:rPr lang="en-US" dirty="0"/>
              <a:t>Warren, and Jonathan E. Kenny, </a:t>
            </a:r>
            <a:r>
              <a:rPr lang="en-US" i="1" dirty="0"/>
              <a:t>Environ. Sci. Technol.,</a:t>
            </a:r>
            <a:r>
              <a:rPr lang="en-US" dirty="0"/>
              <a:t> </a:t>
            </a:r>
            <a:r>
              <a:rPr lang="en-US" b="1" dirty="0"/>
              <a:t>2012</a:t>
            </a:r>
            <a:r>
              <a:rPr lang="en-US" dirty="0"/>
              <a:t>, </a:t>
            </a:r>
            <a:r>
              <a:rPr lang="en-US" i="1" dirty="0"/>
              <a:t>46</a:t>
            </a:r>
            <a:r>
              <a:rPr lang="en-US" dirty="0"/>
              <a:t> (4), pp 2276–2282.</a:t>
            </a:r>
          </a:p>
          <a:p>
            <a:r>
              <a:rPr lang="en-US" dirty="0" smtClean="0"/>
              <a:t>"Estuarine water classification using EEM spectroscopy and PARAFAC-SIMCA," G.J. Hall and J.E. Kenny, </a:t>
            </a:r>
            <a:r>
              <a:rPr lang="en-US" dirty="0" err="1" smtClean="0"/>
              <a:t>Analytica</a:t>
            </a:r>
            <a:r>
              <a:rPr lang="en-US" dirty="0" smtClean="0"/>
              <a:t> </a:t>
            </a:r>
            <a:r>
              <a:rPr lang="en-US" dirty="0" err="1" smtClean="0"/>
              <a:t>Chimica</a:t>
            </a:r>
            <a:r>
              <a:rPr lang="en-US" dirty="0" smtClean="0"/>
              <a:t> </a:t>
            </a:r>
            <a:r>
              <a:rPr lang="en-US" dirty="0" err="1" smtClean="0"/>
              <a:t>Acta</a:t>
            </a:r>
            <a:r>
              <a:rPr lang="en-US" dirty="0" smtClean="0"/>
              <a:t> 581 (2007), 118-124. </a:t>
            </a:r>
          </a:p>
          <a:p>
            <a:r>
              <a:rPr lang="en-US" dirty="0" smtClean="0"/>
              <a:t>"Estuarial Fingerprinting through Multidimensional Fluorescence and Multivariate Analysis," G.J. Hall, K.E. </a:t>
            </a:r>
            <a:r>
              <a:rPr lang="en-US" dirty="0" err="1" smtClean="0"/>
              <a:t>Clow</a:t>
            </a:r>
            <a:r>
              <a:rPr lang="en-US" dirty="0" smtClean="0"/>
              <a:t>, and J.E. Kenny, Environ. Sci. Technol., 39 (19), 7560 -7567, 2005.</a:t>
            </a:r>
          </a:p>
          <a:p>
            <a:r>
              <a:rPr lang="en-US" dirty="0" smtClean="0"/>
              <a:t>"Spectral fingerprinting and classification by location of origin of natural waters by multidimensional fluorescence," </a:t>
            </a:r>
            <a:r>
              <a:rPr lang="en-US" dirty="0" err="1" smtClean="0"/>
              <a:t>Clow</a:t>
            </a:r>
            <a:r>
              <a:rPr lang="en-US" dirty="0" smtClean="0"/>
              <a:t>, K.E.; Hall, G.J.; Chen, H.; Kenny, J.E. Proc. SPIE (2004), 5586 (Advanced Environmental, Chemical, and Biological Sensing Technologies), 107-115.</a:t>
            </a:r>
          </a:p>
          <a:p>
            <a:endParaRPr lang="en-US" dirty="0"/>
          </a:p>
        </p:txBody>
      </p:sp>
    </p:spTree>
    <p:extLst>
      <p:ext uri="{BB962C8B-B14F-4D97-AF65-F5344CB8AC3E}">
        <p14:creationId xmlns:p14="http://schemas.microsoft.com/office/powerpoint/2010/main" val="3288571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9999"/>
      </a:accent1>
      <a:accent2>
        <a:srgbClr val="000066"/>
      </a:accent2>
      <a:accent3>
        <a:srgbClr val="FFFFFF"/>
      </a:accent3>
      <a:accent4>
        <a:srgbClr val="000000"/>
      </a:accent4>
      <a:accent5>
        <a:srgbClr val="AACACA"/>
      </a:accent5>
      <a:accent6>
        <a:srgbClr val="00005C"/>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900" b="0" i="0" u="none" strike="noStrike" cap="none" normalizeH="0" baseline="0" smtClean="0">
            <a:ln>
              <a:noFill/>
            </a:ln>
            <a:solidFill>
              <a:schemeClr val="tx1"/>
            </a:solidFill>
            <a:effectLst/>
            <a:latin typeface="Bookman Old Style" pitchFamily="18" charset="0"/>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900" b="0" i="0" u="none" strike="noStrike" cap="none" normalizeH="0" baseline="0" smtClean="0">
            <a:ln>
              <a:noFill/>
            </a:ln>
            <a:solidFill>
              <a:schemeClr val="tx1"/>
            </a:solidFill>
            <a:effectLst/>
            <a:latin typeface="Bookman Old Style"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86</TotalTime>
  <Words>1938</Words>
  <Application>Microsoft Office PowerPoint</Application>
  <PresentationFormat>On-screen Show (4:3)</PresentationFormat>
  <Paragraphs>88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Tufts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Kenny, Jonathan E.</dc:creator>
  <cp:lastModifiedBy>omics</cp:lastModifiedBy>
  <cp:revision>14</cp:revision>
  <dcterms:created xsi:type="dcterms:W3CDTF">2014-09-08T14:49:50Z</dcterms:created>
  <dcterms:modified xsi:type="dcterms:W3CDTF">2014-10-29T08:34:12Z</dcterms:modified>
</cp:coreProperties>
</file>