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56" r:id="rId2"/>
    <p:sldId id="257" r:id="rId3"/>
    <p:sldId id="258" r:id="rId4"/>
    <p:sldId id="260" r:id="rId5"/>
    <p:sldId id="261" r:id="rId6"/>
    <p:sldId id="313" r:id="rId7"/>
    <p:sldId id="314" r:id="rId8"/>
    <p:sldId id="319" r:id="rId9"/>
    <p:sldId id="320" r:id="rId10"/>
    <p:sldId id="321" r:id="rId11"/>
    <p:sldId id="311"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0" d="100"/>
          <a:sy n="60" d="100"/>
        </p:scale>
        <p:origin x="-1656" y="-27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2A46A11-D320-4319-BB19-6AF34A8AC94B}" type="datetimeFigureOut">
              <a:rPr lang="en-US" smtClean="0"/>
              <a:t>10/29/2014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CE54FC7-E7F6-46BE-91CA-F07215B68C83}" type="slidenum">
              <a:rPr lang="en-US" smtClean="0"/>
              <a:t>‹#›</a:t>
            </a:fld>
            <a:endParaRPr lang="en-US"/>
          </a:p>
        </p:txBody>
      </p:sp>
    </p:spTree>
    <p:extLst>
      <p:ext uri="{BB962C8B-B14F-4D97-AF65-F5344CB8AC3E}">
        <p14:creationId xmlns:p14="http://schemas.microsoft.com/office/powerpoint/2010/main" val="24214744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CE54FC7-E7F6-46BE-91CA-F07215B68C83}" type="slidenum">
              <a:rPr lang="en-US" smtClean="0"/>
              <a:t>1</a:t>
            </a:fld>
            <a:endParaRPr lang="en-US"/>
          </a:p>
        </p:txBody>
      </p:sp>
    </p:spTree>
    <p:extLst>
      <p:ext uri="{BB962C8B-B14F-4D97-AF65-F5344CB8AC3E}">
        <p14:creationId xmlns:p14="http://schemas.microsoft.com/office/powerpoint/2010/main" val="9338866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897EF42-4468-45B4-839B-0223E8CED2DD}" type="datetimeFigureOut">
              <a:rPr lang="en-US" smtClean="0"/>
              <a:t>10/29/2014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extLst>
      <p:ext uri="{BB962C8B-B14F-4D97-AF65-F5344CB8AC3E}">
        <p14:creationId xmlns:p14="http://schemas.microsoft.com/office/powerpoint/2010/main" val="25257620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97EF42-4468-45B4-839B-0223E8CED2DD}" type="datetimeFigureOut">
              <a:rPr lang="en-US" smtClean="0"/>
              <a:t>10/29/2014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extLst>
      <p:ext uri="{BB962C8B-B14F-4D97-AF65-F5344CB8AC3E}">
        <p14:creationId xmlns:p14="http://schemas.microsoft.com/office/powerpoint/2010/main" val="4112857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97EF42-4468-45B4-839B-0223E8CED2DD}" type="datetimeFigureOut">
              <a:rPr lang="en-US" smtClean="0"/>
              <a:t>10/29/2014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extLst>
      <p:ext uri="{BB962C8B-B14F-4D97-AF65-F5344CB8AC3E}">
        <p14:creationId xmlns:p14="http://schemas.microsoft.com/office/powerpoint/2010/main" val="34559841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97EF42-4468-45B4-839B-0223E8CED2DD}" type="datetimeFigureOut">
              <a:rPr lang="en-US" smtClean="0"/>
              <a:t>10/29/2014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extLst>
      <p:ext uri="{BB962C8B-B14F-4D97-AF65-F5344CB8AC3E}">
        <p14:creationId xmlns:p14="http://schemas.microsoft.com/office/powerpoint/2010/main" val="25567952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897EF42-4468-45B4-839B-0223E8CED2DD}" type="datetimeFigureOut">
              <a:rPr lang="en-US" smtClean="0"/>
              <a:t>10/29/2014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extLst>
      <p:ext uri="{BB962C8B-B14F-4D97-AF65-F5344CB8AC3E}">
        <p14:creationId xmlns:p14="http://schemas.microsoft.com/office/powerpoint/2010/main" val="305611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897EF42-4468-45B4-839B-0223E8CED2DD}" type="datetimeFigureOut">
              <a:rPr lang="en-US" smtClean="0"/>
              <a:t>10/29/2014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925245-6EC2-4710-A17C-F03DBAEE8AC6}" type="slidenum">
              <a:rPr lang="en-US" smtClean="0"/>
              <a:t>‹#›</a:t>
            </a:fld>
            <a:endParaRPr lang="en-US"/>
          </a:p>
        </p:txBody>
      </p:sp>
    </p:spTree>
    <p:extLst>
      <p:ext uri="{BB962C8B-B14F-4D97-AF65-F5344CB8AC3E}">
        <p14:creationId xmlns:p14="http://schemas.microsoft.com/office/powerpoint/2010/main" val="24513332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897EF42-4468-45B4-839B-0223E8CED2DD}" type="datetimeFigureOut">
              <a:rPr lang="en-US" smtClean="0"/>
              <a:t>10/29/2014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925245-6EC2-4710-A17C-F03DBAEE8AC6}" type="slidenum">
              <a:rPr lang="en-US" smtClean="0"/>
              <a:t>‹#›</a:t>
            </a:fld>
            <a:endParaRPr lang="en-US"/>
          </a:p>
        </p:txBody>
      </p:sp>
    </p:spTree>
    <p:extLst>
      <p:ext uri="{BB962C8B-B14F-4D97-AF65-F5344CB8AC3E}">
        <p14:creationId xmlns:p14="http://schemas.microsoft.com/office/powerpoint/2010/main" val="28686682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897EF42-4468-45B4-839B-0223E8CED2DD}" type="datetimeFigureOut">
              <a:rPr lang="en-US" smtClean="0"/>
              <a:t>10/29/2014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925245-6EC2-4710-A17C-F03DBAEE8AC6}" type="slidenum">
              <a:rPr lang="en-US" smtClean="0"/>
              <a:t>‹#›</a:t>
            </a:fld>
            <a:endParaRPr lang="en-US"/>
          </a:p>
        </p:txBody>
      </p:sp>
    </p:spTree>
    <p:extLst>
      <p:ext uri="{BB962C8B-B14F-4D97-AF65-F5344CB8AC3E}">
        <p14:creationId xmlns:p14="http://schemas.microsoft.com/office/powerpoint/2010/main" val="32472046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97EF42-4468-45B4-839B-0223E8CED2DD}" type="datetimeFigureOut">
              <a:rPr lang="en-US" smtClean="0"/>
              <a:t>10/29/2014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925245-6EC2-4710-A17C-F03DBAEE8AC6}" type="slidenum">
              <a:rPr lang="en-US" smtClean="0"/>
              <a:t>‹#›</a:t>
            </a:fld>
            <a:endParaRPr lang="en-US"/>
          </a:p>
        </p:txBody>
      </p:sp>
    </p:spTree>
    <p:extLst>
      <p:ext uri="{BB962C8B-B14F-4D97-AF65-F5344CB8AC3E}">
        <p14:creationId xmlns:p14="http://schemas.microsoft.com/office/powerpoint/2010/main" val="42810391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97EF42-4468-45B4-839B-0223E8CED2DD}" type="datetimeFigureOut">
              <a:rPr lang="en-US" smtClean="0"/>
              <a:t>10/29/2014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925245-6EC2-4710-A17C-F03DBAEE8AC6}" type="slidenum">
              <a:rPr lang="en-US" smtClean="0"/>
              <a:t>‹#›</a:t>
            </a:fld>
            <a:endParaRPr lang="en-US"/>
          </a:p>
        </p:txBody>
      </p:sp>
    </p:spTree>
    <p:extLst>
      <p:ext uri="{BB962C8B-B14F-4D97-AF65-F5344CB8AC3E}">
        <p14:creationId xmlns:p14="http://schemas.microsoft.com/office/powerpoint/2010/main" val="23097886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97EF42-4468-45B4-839B-0223E8CED2DD}" type="datetimeFigureOut">
              <a:rPr lang="en-US" smtClean="0"/>
              <a:t>10/29/2014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925245-6EC2-4710-A17C-F03DBAEE8AC6}" type="slidenum">
              <a:rPr lang="en-US" smtClean="0"/>
              <a:t>‹#›</a:t>
            </a:fld>
            <a:endParaRPr lang="en-US"/>
          </a:p>
        </p:txBody>
      </p:sp>
    </p:spTree>
    <p:extLst>
      <p:ext uri="{BB962C8B-B14F-4D97-AF65-F5344CB8AC3E}">
        <p14:creationId xmlns:p14="http://schemas.microsoft.com/office/powerpoint/2010/main" val="35219205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97EF42-4468-45B4-839B-0223E8CED2DD}" type="datetimeFigureOut">
              <a:rPr lang="en-US" smtClean="0"/>
              <a:t>10/29/2014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925245-6EC2-4710-A17C-F03DBAEE8AC6}" type="slidenum">
              <a:rPr lang="en-US" smtClean="0"/>
              <a:t>‹#›</a:t>
            </a:fld>
            <a:endParaRPr lang="en-US"/>
          </a:p>
        </p:txBody>
      </p:sp>
    </p:spTree>
    <p:extLst>
      <p:ext uri="{BB962C8B-B14F-4D97-AF65-F5344CB8AC3E}">
        <p14:creationId xmlns:p14="http://schemas.microsoft.com/office/powerpoint/2010/main" val="23726724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 y="1143000"/>
            <a:ext cx="6629400" cy="3347070"/>
          </a:xfrm>
          <a:prstGeom prst="rect">
            <a:avLst/>
          </a:prstGeom>
        </p:spPr>
        <p:txBody>
          <a:bodyPr wrap="square">
            <a:spAutoFit/>
          </a:bodyPr>
          <a:lstStyle/>
          <a:p>
            <a:pPr>
              <a:lnSpc>
                <a:spcPct val="150000"/>
              </a:lnSpc>
            </a:pPr>
            <a:r>
              <a:rPr lang="en-US" sz="2600" b="1" dirty="0" smtClean="0">
                <a:latin typeface="Times New Roman" pitchFamily="18" charset="0"/>
                <a:cs typeface="Times New Roman" pitchFamily="18" charset="0"/>
              </a:rPr>
              <a:t>Dr. </a:t>
            </a:r>
            <a:r>
              <a:rPr lang="en-US" sz="2600" b="1" dirty="0">
                <a:latin typeface="Times New Roman" pitchFamily="18" charset="0"/>
                <a:cs typeface="Times New Roman" pitchFamily="18" charset="0"/>
              </a:rPr>
              <a:t>Jorge Durand</a:t>
            </a:r>
            <a:endParaRPr lang="en-US" sz="2600" b="1" dirty="0" smtClean="0">
              <a:latin typeface="Times New Roman" pitchFamily="18" charset="0"/>
              <a:cs typeface="Times New Roman" pitchFamily="18" charset="0"/>
            </a:endParaRPr>
          </a:p>
          <a:p>
            <a:pPr>
              <a:lnSpc>
                <a:spcPct val="150000"/>
              </a:lnSpc>
            </a:pPr>
            <a:r>
              <a:rPr lang="en-US" sz="2300" dirty="0">
                <a:latin typeface="Times New Roman" pitchFamily="18" charset="0"/>
                <a:cs typeface="Times New Roman" pitchFamily="18" charset="0"/>
              </a:rPr>
              <a:t>Professor and researcher  </a:t>
            </a:r>
          </a:p>
          <a:p>
            <a:pPr>
              <a:lnSpc>
                <a:spcPct val="150000"/>
              </a:lnSpc>
            </a:pPr>
            <a:r>
              <a:rPr lang="en-US" sz="2300" dirty="0">
                <a:latin typeface="Times New Roman" pitchFamily="18" charset="0"/>
                <a:cs typeface="Times New Roman" pitchFamily="18" charset="0"/>
              </a:rPr>
              <a:t>University of Guadalajara</a:t>
            </a:r>
          </a:p>
          <a:p>
            <a:pPr>
              <a:lnSpc>
                <a:spcPct val="150000"/>
              </a:lnSpc>
            </a:pPr>
            <a:r>
              <a:rPr lang="en-US" sz="2300" dirty="0">
                <a:latin typeface="Times New Roman" pitchFamily="18" charset="0"/>
                <a:cs typeface="Times New Roman" pitchFamily="18" charset="0"/>
              </a:rPr>
              <a:t>Mexico</a:t>
            </a:r>
          </a:p>
          <a:p>
            <a:pPr>
              <a:lnSpc>
                <a:spcPct val="150000"/>
              </a:lnSpc>
            </a:pPr>
            <a:r>
              <a:rPr lang="en-US" sz="2300" dirty="0">
                <a:latin typeface="Times New Roman" pitchFamily="18" charset="0"/>
                <a:cs typeface="Times New Roman" pitchFamily="18" charset="0"/>
              </a:rPr>
              <a:t>Tel:(0133) 38.26.14.99</a:t>
            </a:r>
          </a:p>
          <a:p>
            <a:pPr>
              <a:lnSpc>
                <a:spcPct val="150000"/>
              </a:lnSpc>
            </a:pPr>
            <a:endParaRPr lang="en-US" sz="2300" dirty="0">
              <a:latin typeface="Times New Roman" pitchFamily="18" charset="0"/>
              <a:cs typeface="Times New Roman" pitchFamily="18" charset="0"/>
            </a:endParaRPr>
          </a:p>
        </p:txBody>
      </p:sp>
      <p:sp>
        <p:nvSpPr>
          <p:cNvPr id="5" name="Rectangle 4"/>
          <p:cNvSpPr/>
          <p:nvPr/>
        </p:nvSpPr>
        <p:spPr>
          <a:xfrm>
            <a:off x="2535497" y="269557"/>
            <a:ext cx="4011034" cy="523220"/>
          </a:xfrm>
          <a:prstGeom prst="rect">
            <a:avLst/>
          </a:prstGeom>
        </p:spPr>
        <p:txBody>
          <a:bodyPr wrap="none">
            <a:spAutoFit/>
          </a:bodyPr>
          <a:lstStyle/>
          <a:p>
            <a:pPr algn="ctr"/>
            <a:r>
              <a:rPr lang="en-US" sz="2800" b="1" dirty="0" smtClean="0">
                <a:latin typeface="Times New Roman" pitchFamily="18" charset="0"/>
                <a:cs typeface="Times New Roman" pitchFamily="18" charset="0"/>
              </a:rPr>
              <a:t>Editorial Board Member</a:t>
            </a:r>
          </a:p>
        </p:txBody>
      </p:sp>
      <p:pic>
        <p:nvPicPr>
          <p:cNvPr id="1026" name="Picture 2" descr="C:\Users\anilkumar-v\Desktop\Author proof\jorge.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39000" y="1295400"/>
            <a:ext cx="1526670" cy="2133600"/>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3" descr="C:\Users\anilkumar-v\Desktop\Author proof\as.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34200" y="3429000"/>
            <a:ext cx="1905000" cy="1524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48736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3"/>
          <p:cNvSpPr>
            <a:spLocks noGrp="1" noChangeArrowheads="1"/>
          </p:cNvSpPr>
          <p:nvPr>
            <p:ph type="body" idx="1"/>
          </p:nvPr>
        </p:nvSpPr>
        <p:spPr>
          <a:xfrm>
            <a:off x="152400" y="304800"/>
            <a:ext cx="8763000" cy="6248400"/>
          </a:xfrm>
        </p:spPr>
        <p:txBody>
          <a:bodyPr>
            <a:noAutofit/>
          </a:bodyPr>
          <a:lstStyle/>
          <a:p>
            <a:pPr>
              <a:lnSpc>
                <a:spcPct val="150000"/>
              </a:lnSpc>
            </a:pPr>
            <a:r>
              <a:rPr lang="en-US" sz="2000" dirty="0">
                <a:latin typeface="Times New Roman" pitchFamily="18" charset="0"/>
                <a:cs typeface="Times New Roman" pitchFamily="18" charset="0"/>
              </a:rPr>
              <a:t>In Great Britain and the Commonwealth countries, the British tradition of Social Anthropology tends to dominate. In the United States, anthropology has traditionally been divided into the four field approach developed by Franz Boas in the early 20th century: biological or physical anthropology; social, cultural, or sociocultural anthropology; and archaeology; plus anthropological linguistics. These fields frequently overlap, but tend to use different methodologies and techniques.</a:t>
            </a:r>
          </a:p>
          <a:p>
            <a:pPr>
              <a:lnSpc>
                <a:spcPct val="150000"/>
              </a:lnSpc>
            </a:pPr>
            <a:endParaRPr lang="en-US" sz="2000" dirty="0">
              <a:latin typeface="Times New Roman" pitchFamily="18" charset="0"/>
              <a:cs typeface="Times New Roman" pitchFamily="18" charset="0"/>
            </a:endParaRPr>
          </a:p>
          <a:p>
            <a:pPr>
              <a:lnSpc>
                <a:spcPct val="150000"/>
              </a:lnSpc>
            </a:pPr>
            <a:r>
              <a:rPr lang="en-US" sz="2000" dirty="0">
                <a:latin typeface="Times New Roman" pitchFamily="18" charset="0"/>
                <a:cs typeface="Times New Roman" pitchFamily="18" charset="0"/>
              </a:rPr>
              <a:t>European countries with overseas colonies tended to practice more ethnology (a term coined and defined by Adam F. </a:t>
            </a:r>
            <a:r>
              <a:rPr lang="en-US" sz="2000" dirty="0" err="1">
                <a:latin typeface="Times New Roman" pitchFamily="18" charset="0"/>
                <a:cs typeface="Times New Roman" pitchFamily="18" charset="0"/>
              </a:rPr>
              <a:t>Kollár</a:t>
            </a:r>
            <a:r>
              <a:rPr lang="en-US" sz="2000" dirty="0">
                <a:latin typeface="Times New Roman" pitchFamily="18" charset="0"/>
                <a:cs typeface="Times New Roman" pitchFamily="18" charset="0"/>
              </a:rPr>
              <a:t> in 1783). In non-colonial European countries, social anthropology is now defined as the study of social organization in non-state societies. It is sometimes referred to as sociocultural anthropology in the parts of the world that were influenced by the European tradition.</a:t>
            </a:r>
            <a:endParaRPr lang="en-US" sz="20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7148463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96894" y="2743200"/>
            <a:ext cx="2557110" cy="707886"/>
          </a:xfrm>
          <a:prstGeom prst="rect">
            <a:avLst/>
          </a:prstGeom>
        </p:spPr>
        <p:txBody>
          <a:bodyPr wrap="none">
            <a:spAutoFit/>
          </a:bodyPr>
          <a:lstStyle/>
          <a:p>
            <a:r>
              <a:rPr lang="en-US" sz="4000" b="1" dirty="0" smtClean="0">
                <a:latin typeface="Monotype Corsiva" pitchFamily="66" charset="0"/>
              </a:rPr>
              <a:t>Thank You..!</a:t>
            </a:r>
            <a:endParaRPr lang="en-US" sz="4000" b="1" dirty="0">
              <a:latin typeface="Monotype Corsiva" pitchFamily="66" charset="0"/>
            </a:endParaRPr>
          </a:p>
        </p:txBody>
      </p:sp>
    </p:spTree>
    <p:extLst>
      <p:ext uri="{BB962C8B-B14F-4D97-AF65-F5344CB8AC3E}">
        <p14:creationId xmlns:p14="http://schemas.microsoft.com/office/powerpoint/2010/main" val="30171436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76200" y="1066800"/>
            <a:ext cx="8763000" cy="5115311"/>
          </a:xfrm>
          <a:prstGeom prst="rect">
            <a:avLst/>
          </a:prstGeom>
        </p:spPr>
        <p:txBody>
          <a:bodyPr wrap="square">
            <a:spAutoFit/>
          </a:bodyPr>
          <a:lstStyle/>
          <a:p>
            <a:pPr marL="342900" indent="-342900" algn="just">
              <a:lnSpc>
                <a:spcPct val="150000"/>
              </a:lnSpc>
              <a:buFont typeface="Arial" pitchFamily="34" charset="0"/>
              <a:buChar char="•"/>
            </a:pPr>
            <a:r>
              <a:rPr lang="en-US" sz="2000" dirty="0">
                <a:latin typeface="Times New Roman" pitchFamily="18" charset="0"/>
                <a:cs typeface="Times New Roman" pitchFamily="18" charset="0"/>
              </a:rPr>
              <a:t>He is a professor and researcher at the University of Guadalajara and the Center for Economic Research and Teaching CIDE. It is co-director with Douglas S. Massey, the Mexican Migration Project (since 1987) and the Latin American Migration Project (since 1996) sponsored by the Universities of Princeton and Guadalajara. Member of the National System of Researchers (Level III) of the Mexican Academy of Sciences and the National Academy of Sciences of the United States. In the last thirty years has studied the phenomenon of migration between Mexico and the United States and has published extensively on the subject. He has taught at the Universities of Pennsylvania, Chicago, UCLA, Warsaw and the French CNRS. He is currently a columnist in the opinion section of the newspaper La </a:t>
            </a:r>
            <a:r>
              <a:rPr lang="en-US" sz="2000" dirty="0" err="1">
                <a:latin typeface="Times New Roman" pitchFamily="18" charset="0"/>
                <a:cs typeface="Times New Roman" pitchFamily="18" charset="0"/>
              </a:rPr>
              <a:t>Jornada</a:t>
            </a:r>
            <a:r>
              <a:rPr lang="en-US" sz="2000" dirty="0">
                <a:latin typeface="Times New Roman" pitchFamily="18" charset="0"/>
                <a:cs typeface="Times New Roman" pitchFamily="18" charset="0"/>
              </a:rPr>
              <a:t>, Mexico.</a:t>
            </a:r>
            <a:endParaRPr lang="en-US" sz="2000" dirty="0" smtClean="0">
              <a:latin typeface="Times New Roman" pitchFamily="18" charset="0"/>
              <a:cs typeface="Times New Roman" pitchFamily="18" charset="0"/>
            </a:endParaRPr>
          </a:p>
        </p:txBody>
      </p:sp>
      <p:sp>
        <p:nvSpPr>
          <p:cNvPr id="6" name="Rectangle 5"/>
          <p:cNvSpPr/>
          <p:nvPr/>
        </p:nvSpPr>
        <p:spPr>
          <a:xfrm>
            <a:off x="297718" y="504333"/>
            <a:ext cx="1569661" cy="461665"/>
          </a:xfrm>
          <a:prstGeom prst="rect">
            <a:avLst/>
          </a:prstGeom>
          <a:noFill/>
        </p:spPr>
        <p:txBody>
          <a:bodyPr vert="horz" lIns="91440" tIns="45720" rIns="91440" bIns="45720" rtlCol="0" anchor="ctr">
            <a:normAutofit/>
          </a:bodyPr>
          <a:lstStyle/>
          <a:p>
            <a:pPr algn="ctr">
              <a:spcBef>
                <a:spcPct val="0"/>
              </a:spcBef>
            </a:pPr>
            <a:r>
              <a:rPr lang="en-US" sz="2400" b="1" dirty="0">
                <a:solidFill>
                  <a:srgbClr val="FF0000"/>
                </a:solidFill>
                <a:latin typeface="Times New Roman" pitchFamily="18" charset="0"/>
                <a:ea typeface="+mj-ea"/>
                <a:cs typeface="Times New Roman" pitchFamily="18" charset="0"/>
              </a:rPr>
              <a:t>Biography</a:t>
            </a:r>
          </a:p>
        </p:txBody>
      </p:sp>
      <p:sp>
        <p:nvSpPr>
          <p:cNvPr id="8" name="Rectangle 7"/>
          <p:cNvSpPr/>
          <p:nvPr/>
        </p:nvSpPr>
        <p:spPr>
          <a:xfrm>
            <a:off x="8001000" y="6368534"/>
            <a:ext cx="838200" cy="369332"/>
          </a:xfrm>
          <a:prstGeom prst="rect">
            <a:avLst/>
          </a:prstGeom>
        </p:spPr>
        <p:txBody>
          <a:bodyPr wrap="square">
            <a:spAutoFit/>
          </a:bodyPr>
          <a:lstStyle/>
          <a:p>
            <a:r>
              <a:rPr lang="en-US" b="1" dirty="0" smtClean="0"/>
              <a:t>&gt; &gt; &gt;</a:t>
            </a:r>
            <a:endParaRPr lang="en-US" b="1" dirty="0"/>
          </a:p>
        </p:txBody>
      </p:sp>
    </p:spTree>
    <p:extLst>
      <p:ext uri="{BB962C8B-B14F-4D97-AF65-F5344CB8AC3E}">
        <p14:creationId xmlns:p14="http://schemas.microsoft.com/office/powerpoint/2010/main" val="35478576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2743200" cy="609600"/>
          </a:xfrm>
          <a:noFill/>
        </p:spPr>
        <p:txBody>
          <a:bodyPr vert="horz" lIns="91440" tIns="45720" rIns="91440" bIns="45720" rtlCol="0" anchor="ctr">
            <a:normAutofit/>
          </a:bodyPr>
          <a:lstStyle/>
          <a:p>
            <a:r>
              <a:rPr lang="en-US" sz="2400" b="1" dirty="0">
                <a:solidFill>
                  <a:srgbClr val="FF0000"/>
                </a:solidFill>
                <a:latin typeface="Times New Roman" pitchFamily="18" charset="0"/>
                <a:cs typeface="Times New Roman" pitchFamily="18" charset="0"/>
              </a:rPr>
              <a:t>Research Interests</a:t>
            </a:r>
          </a:p>
        </p:txBody>
      </p:sp>
      <p:sp>
        <p:nvSpPr>
          <p:cNvPr id="3" name="Content Placeholder 2"/>
          <p:cNvSpPr>
            <a:spLocks noGrp="1"/>
          </p:cNvSpPr>
          <p:nvPr>
            <p:ph idx="1"/>
          </p:nvPr>
        </p:nvSpPr>
        <p:spPr>
          <a:xfrm>
            <a:off x="381000" y="1447800"/>
            <a:ext cx="8229600" cy="539378"/>
          </a:xfrm>
        </p:spPr>
        <p:txBody>
          <a:bodyPr wrap="square">
            <a:spAutoFit/>
          </a:bodyPr>
          <a:lstStyle/>
          <a:p>
            <a:pPr marL="347663" indent="-347663" algn="just">
              <a:lnSpc>
                <a:spcPct val="150000"/>
              </a:lnSpc>
            </a:pPr>
            <a:r>
              <a:rPr lang="en-US" sz="2200" dirty="0">
                <a:latin typeface="Times New Roman" pitchFamily="18" charset="0"/>
                <a:cs typeface="Times New Roman" pitchFamily="18" charset="0"/>
              </a:rPr>
              <a:t>Sociology  and Anthropology</a:t>
            </a:r>
            <a:endParaRPr lang="en-US" sz="2200" dirty="0">
              <a:latin typeface="Times New Roman" pitchFamily="18" charset="0"/>
              <a:cs typeface="Times New Roman" pitchFamily="18" charset="0"/>
            </a:endParaRPr>
          </a:p>
        </p:txBody>
      </p:sp>
      <p:sp>
        <p:nvSpPr>
          <p:cNvPr id="4" name="Rectangle 3"/>
          <p:cNvSpPr/>
          <p:nvPr/>
        </p:nvSpPr>
        <p:spPr>
          <a:xfrm>
            <a:off x="8001000" y="6368534"/>
            <a:ext cx="838200" cy="369332"/>
          </a:xfrm>
          <a:prstGeom prst="rect">
            <a:avLst/>
          </a:prstGeom>
        </p:spPr>
        <p:txBody>
          <a:bodyPr wrap="square">
            <a:spAutoFit/>
          </a:bodyPr>
          <a:lstStyle/>
          <a:p>
            <a:r>
              <a:rPr lang="en-US" b="1" dirty="0" smtClean="0"/>
              <a:t>&gt; &gt; &gt;</a:t>
            </a:r>
            <a:endParaRPr lang="en-US" b="1" dirty="0"/>
          </a:p>
        </p:txBody>
      </p:sp>
    </p:spTree>
    <p:extLst>
      <p:ext uri="{BB962C8B-B14F-4D97-AF65-F5344CB8AC3E}">
        <p14:creationId xmlns:p14="http://schemas.microsoft.com/office/powerpoint/2010/main" val="23911090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380999"/>
            <a:ext cx="1808508" cy="461665"/>
          </a:xfrm>
          <a:prstGeom prst="rect">
            <a:avLst/>
          </a:prstGeom>
          <a:noFill/>
        </p:spPr>
        <p:txBody>
          <a:bodyPr vert="horz" lIns="91440" tIns="45720" rIns="91440" bIns="45720" rtlCol="0" anchor="ctr">
            <a:normAutofit/>
          </a:bodyPr>
          <a:lstStyle/>
          <a:p>
            <a:pPr algn="ctr">
              <a:spcBef>
                <a:spcPct val="0"/>
              </a:spcBef>
            </a:pPr>
            <a:r>
              <a:rPr lang="en-US" sz="2400" b="1" dirty="0">
                <a:solidFill>
                  <a:srgbClr val="FF0000"/>
                </a:solidFill>
                <a:latin typeface="Times New Roman" pitchFamily="18" charset="0"/>
                <a:ea typeface="+mj-ea"/>
                <a:cs typeface="Times New Roman" pitchFamily="18" charset="0"/>
              </a:rPr>
              <a:t>Publications</a:t>
            </a:r>
          </a:p>
        </p:txBody>
      </p:sp>
      <p:sp>
        <p:nvSpPr>
          <p:cNvPr id="3" name="Rectangle 2"/>
          <p:cNvSpPr/>
          <p:nvPr/>
        </p:nvSpPr>
        <p:spPr>
          <a:xfrm>
            <a:off x="381000" y="1066800"/>
            <a:ext cx="8077200" cy="1615827"/>
          </a:xfrm>
          <a:prstGeom prst="rect">
            <a:avLst/>
          </a:prstGeom>
        </p:spPr>
        <p:txBody>
          <a:bodyPr wrap="square">
            <a:spAutoFit/>
          </a:bodyPr>
          <a:lstStyle/>
          <a:p>
            <a:pPr marL="342900" indent="-342900" algn="just">
              <a:lnSpc>
                <a:spcPct val="150000"/>
              </a:lnSpc>
              <a:buFont typeface="Arial" pitchFamily="34" charset="0"/>
              <a:buChar char="•"/>
            </a:pPr>
            <a:r>
              <a:rPr lang="pt-BR" sz="2200" dirty="0">
                <a:latin typeface="Times New Roman" pitchFamily="18" charset="0"/>
                <a:cs typeface="Times New Roman" pitchFamily="18" charset="0"/>
              </a:rPr>
              <a:t>J Durand, EA Parrado, DS </a:t>
            </a:r>
            <a:r>
              <a:rPr lang="pt-BR" sz="2200" dirty="0" smtClean="0">
                <a:latin typeface="Times New Roman" pitchFamily="18" charset="0"/>
                <a:cs typeface="Times New Roman" pitchFamily="18" charset="0"/>
              </a:rPr>
              <a:t>Massey </a:t>
            </a:r>
            <a:r>
              <a:rPr lang="en-US" sz="2200" dirty="0" smtClean="0">
                <a:latin typeface="Times New Roman" pitchFamily="18" charset="0"/>
                <a:cs typeface="Times New Roman" pitchFamily="18" charset="0"/>
              </a:rPr>
              <a:t>(1996) </a:t>
            </a:r>
            <a:r>
              <a:rPr lang="en-US" sz="2200" i="1" dirty="0" err="1">
                <a:latin typeface="Times New Roman" pitchFamily="18" charset="0"/>
                <a:cs typeface="Times New Roman" pitchFamily="18" charset="0"/>
              </a:rPr>
              <a:t>Migradollars</a:t>
            </a:r>
            <a:r>
              <a:rPr lang="en-US" sz="2200" i="1" dirty="0">
                <a:latin typeface="Times New Roman" pitchFamily="18" charset="0"/>
                <a:cs typeface="Times New Roman" pitchFamily="18" charset="0"/>
              </a:rPr>
              <a:t> and development: A reconsideration of the Mexican case</a:t>
            </a:r>
            <a:r>
              <a:rPr lang="en-US" sz="2200" dirty="0">
                <a:latin typeface="Times New Roman" pitchFamily="18" charset="0"/>
                <a:cs typeface="Times New Roman" pitchFamily="18" charset="0"/>
              </a:rPr>
              <a:t>. International Migration Review, 423-444</a:t>
            </a:r>
            <a:endParaRPr lang="en-US" sz="2200" dirty="0">
              <a:latin typeface="Times New Roman" pitchFamily="18" charset="0"/>
              <a:cs typeface="Times New Roman" pitchFamily="18" charset="0"/>
            </a:endParaRPr>
          </a:p>
        </p:txBody>
      </p:sp>
    </p:spTree>
    <p:extLst>
      <p:ext uri="{BB962C8B-B14F-4D97-AF65-F5344CB8AC3E}">
        <p14:creationId xmlns:p14="http://schemas.microsoft.com/office/powerpoint/2010/main" val="22156511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380999"/>
            <a:ext cx="2514600" cy="609601"/>
          </a:xfrm>
          <a:prstGeom prst="rect">
            <a:avLst/>
          </a:prstGeom>
          <a:solidFill>
            <a:schemeClr val="accent3">
              <a:lumMod val="60000"/>
              <a:lumOff val="40000"/>
            </a:schemeClr>
          </a:solidFill>
        </p:spPr>
        <p:txBody>
          <a:bodyPr vert="horz" lIns="91440" tIns="45720" rIns="91440" bIns="45720" rtlCol="0" anchor="ctr">
            <a:normAutofit/>
          </a:bodyPr>
          <a:lstStyle/>
          <a:p>
            <a:pPr algn="ctr">
              <a:spcBef>
                <a:spcPct val="0"/>
              </a:spcBef>
            </a:pPr>
            <a:r>
              <a:rPr lang="en-US" sz="2400" b="1" dirty="0">
                <a:solidFill>
                  <a:srgbClr val="FF0000"/>
                </a:solidFill>
                <a:latin typeface="Times New Roman" pitchFamily="18" charset="0"/>
                <a:ea typeface="+mj-ea"/>
                <a:cs typeface="Times New Roman" pitchFamily="18" charset="0"/>
              </a:rPr>
              <a:t>Sociology</a:t>
            </a:r>
            <a:endParaRPr lang="en-US" sz="2400" b="1" dirty="0">
              <a:solidFill>
                <a:srgbClr val="FF0000"/>
              </a:solidFill>
              <a:latin typeface="Times New Roman" pitchFamily="18" charset="0"/>
              <a:ea typeface="+mj-ea"/>
              <a:cs typeface="Times New Roman" pitchFamily="18" charset="0"/>
            </a:endParaRPr>
          </a:p>
        </p:txBody>
      </p:sp>
      <p:sp>
        <p:nvSpPr>
          <p:cNvPr id="3" name="Rectangle 2"/>
          <p:cNvSpPr/>
          <p:nvPr/>
        </p:nvSpPr>
        <p:spPr>
          <a:xfrm>
            <a:off x="228600" y="1143000"/>
            <a:ext cx="8763000" cy="4662815"/>
          </a:xfrm>
          <a:prstGeom prst="rect">
            <a:avLst/>
          </a:prstGeom>
        </p:spPr>
        <p:txBody>
          <a:bodyPr vert="horz" wrap="square" lIns="91440" tIns="45720" rIns="91440" bIns="45720" rtlCol="0">
            <a:spAutoFit/>
          </a:bodyPr>
          <a:lstStyle/>
          <a:p>
            <a:pPr marL="347663" indent="-347663" algn="just">
              <a:lnSpc>
                <a:spcPct val="150000"/>
              </a:lnSpc>
              <a:spcBef>
                <a:spcPct val="20000"/>
              </a:spcBef>
              <a:buFont typeface="Arial" pitchFamily="34" charset="0"/>
              <a:buChar char="•"/>
            </a:pPr>
            <a:r>
              <a:rPr lang="en-US" sz="2200" dirty="0">
                <a:latin typeface="Times New Roman" pitchFamily="18" charset="0"/>
                <a:cs typeface="Times New Roman" pitchFamily="18" charset="0"/>
              </a:rPr>
              <a:t>Sociology is the scientific study of social behavior, its origins, development, organization, and </a:t>
            </a:r>
            <a:r>
              <a:rPr lang="en-US" sz="2200" dirty="0" smtClean="0">
                <a:latin typeface="Times New Roman" pitchFamily="18" charset="0"/>
                <a:cs typeface="Times New Roman" pitchFamily="18" charset="0"/>
              </a:rPr>
              <a:t>institutions. </a:t>
            </a:r>
            <a:r>
              <a:rPr lang="en-US" sz="2200" dirty="0">
                <a:latin typeface="Times New Roman" pitchFamily="18" charset="0"/>
                <a:cs typeface="Times New Roman" pitchFamily="18" charset="0"/>
              </a:rPr>
              <a:t>It is a social science that uses various methods of empirical </a:t>
            </a:r>
            <a:r>
              <a:rPr lang="en-US" sz="2200" dirty="0" smtClean="0">
                <a:latin typeface="Times New Roman" pitchFamily="18" charset="0"/>
                <a:cs typeface="Times New Roman" pitchFamily="18" charset="0"/>
              </a:rPr>
              <a:t>investigation </a:t>
            </a:r>
            <a:r>
              <a:rPr lang="en-US" sz="2200" dirty="0">
                <a:latin typeface="Times New Roman" pitchFamily="18" charset="0"/>
                <a:cs typeface="Times New Roman" pitchFamily="18" charset="0"/>
              </a:rPr>
              <a:t>and critical </a:t>
            </a:r>
            <a:r>
              <a:rPr lang="en-US" sz="2200" dirty="0" smtClean="0">
                <a:latin typeface="Times New Roman" pitchFamily="18" charset="0"/>
                <a:cs typeface="Times New Roman" pitchFamily="18" charset="0"/>
              </a:rPr>
              <a:t>analysis </a:t>
            </a:r>
            <a:r>
              <a:rPr lang="en-US" sz="2200" dirty="0">
                <a:latin typeface="Times New Roman" pitchFamily="18" charset="0"/>
                <a:cs typeface="Times New Roman" pitchFamily="18" charset="0"/>
              </a:rPr>
              <a:t>to develop a body of knowledge about social order, social disorder and social change. A goal for many sociologists is to conduct research which may be applied directly to social policy and welfare, while others focus primarily on refining the theoretical understanding of social processes. Subject matter ranges from the micro level of individual agency and interaction to the macro level of systems and the social structure.</a:t>
            </a:r>
            <a:endParaRPr lang="en-US" sz="2200" dirty="0">
              <a:latin typeface="Times New Roman" pitchFamily="18" charset="0"/>
              <a:cs typeface="Times New Roman" pitchFamily="18" charset="0"/>
            </a:endParaRPr>
          </a:p>
        </p:txBody>
      </p:sp>
    </p:spTree>
    <p:extLst>
      <p:ext uri="{BB962C8B-B14F-4D97-AF65-F5344CB8AC3E}">
        <p14:creationId xmlns:p14="http://schemas.microsoft.com/office/powerpoint/2010/main" val="21542507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3"/>
          <p:cNvSpPr>
            <a:spLocks noGrp="1" noChangeArrowheads="1"/>
          </p:cNvSpPr>
          <p:nvPr>
            <p:ph type="body" idx="1"/>
          </p:nvPr>
        </p:nvSpPr>
        <p:spPr>
          <a:xfrm>
            <a:off x="304800" y="228600"/>
            <a:ext cx="8458200" cy="6096000"/>
          </a:xfrm>
        </p:spPr>
        <p:txBody>
          <a:bodyPr>
            <a:normAutofit fontScale="85000" lnSpcReduction="20000"/>
          </a:bodyPr>
          <a:lstStyle/>
          <a:p>
            <a:pPr>
              <a:lnSpc>
                <a:spcPct val="150000"/>
              </a:lnSpc>
            </a:pPr>
            <a:r>
              <a:rPr lang="en-US" sz="2200" dirty="0">
                <a:latin typeface="Times New Roman" pitchFamily="18" charset="0"/>
                <a:cs typeface="Times New Roman" pitchFamily="18" charset="0"/>
              </a:rPr>
              <a:t>The traditional focuses of sociology include social stratification, social class, social mobility, religion, secularization, law, sexuality and deviance. As all spheres of human activity are affected by the interplay between social structure and individual agency, sociology has gradually expanded its focus to further subjects, such as health, medical, military and penal institutions, the Internet, education, and the role of social activity in the development of scientific knowledge.</a:t>
            </a:r>
          </a:p>
          <a:p>
            <a:pPr>
              <a:lnSpc>
                <a:spcPct val="150000"/>
              </a:lnSpc>
            </a:pPr>
            <a:endParaRPr lang="en-US" sz="2200" dirty="0">
              <a:latin typeface="Times New Roman" pitchFamily="18" charset="0"/>
              <a:cs typeface="Times New Roman" pitchFamily="18" charset="0"/>
            </a:endParaRPr>
          </a:p>
          <a:p>
            <a:pPr>
              <a:lnSpc>
                <a:spcPct val="150000"/>
              </a:lnSpc>
            </a:pPr>
            <a:r>
              <a:rPr lang="en-US" sz="2200" dirty="0">
                <a:latin typeface="Times New Roman" pitchFamily="18" charset="0"/>
                <a:cs typeface="Times New Roman" pitchFamily="18" charset="0"/>
              </a:rPr>
              <a:t>The range of social scientific methods has also expanded. Social researchers draw upon a variety of qualitative and quantitative techniques. The linguistic and cultural turns of the mid-twentieth century led to increasingly interpretative, hermeneutic, and philosophic approaches to the analysis of society. Conversely, recent decades have seen the rise of new analytically, mathematically and computationally rigorous techniques, such as agent-based modelling and social network analysis.</a:t>
            </a:r>
            <a:endParaRPr lang="en-US" sz="22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27172420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Rectangle 3"/>
          <p:cNvSpPr>
            <a:spLocks noGrp="1" noChangeArrowheads="1"/>
          </p:cNvSpPr>
          <p:nvPr>
            <p:ph type="body" idx="1"/>
          </p:nvPr>
        </p:nvSpPr>
        <p:spPr>
          <a:xfrm>
            <a:off x="381000" y="990600"/>
            <a:ext cx="8229600" cy="4525963"/>
          </a:xfrm>
        </p:spPr>
        <p:txBody>
          <a:bodyPr>
            <a:normAutofit/>
          </a:bodyPr>
          <a:lstStyle/>
          <a:p>
            <a:pPr>
              <a:lnSpc>
                <a:spcPct val="150000"/>
              </a:lnSpc>
            </a:pPr>
            <a:r>
              <a:rPr lang="en-US" sz="2200" dirty="0">
                <a:latin typeface="Times New Roman" pitchFamily="18" charset="0"/>
                <a:cs typeface="Times New Roman" pitchFamily="18" charset="0"/>
              </a:rPr>
              <a:t>Social research informs politicians and policy makers, educators, planners, lawmakers, administrators, developers, business magnates, managers, social workers, non-governmental organizations, non-profit organizations, and people interested in resolving social issues in general. There is often a great deal of crossover between social research, market research, and other statistical fields.</a:t>
            </a:r>
            <a:endParaRPr lang="en-US" sz="22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38247814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2"/>
          <p:cNvSpPr>
            <a:spLocks noGrp="1" noChangeArrowheads="1"/>
          </p:cNvSpPr>
          <p:nvPr>
            <p:ph type="title"/>
          </p:nvPr>
        </p:nvSpPr>
        <p:spPr>
          <a:xfrm>
            <a:off x="152400" y="304800"/>
            <a:ext cx="3429000" cy="487362"/>
          </a:xfrm>
        </p:spPr>
        <p:txBody>
          <a:bodyPr>
            <a:normAutofit/>
          </a:bodyPr>
          <a:lstStyle/>
          <a:p>
            <a:r>
              <a:rPr lang="en-US" sz="2200" b="1" dirty="0">
                <a:latin typeface="Times New Roman" pitchFamily="18" charset="0"/>
                <a:cs typeface="Times New Roman" pitchFamily="18" charset="0"/>
              </a:rPr>
              <a:t>Anthropology </a:t>
            </a:r>
            <a:endParaRPr lang="en-US" sz="2200" b="1" dirty="0" smtClean="0">
              <a:latin typeface="Times New Roman" pitchFamily="18" charset="0"/>
              <a:cs typeface="Times New Roman" pitchFamily="18" charset="0"/>
            </a:endParaRPr>
          </a:p>
        </p:txBody>
      </p:sp>
      <p:sp>
        <p:nvSpPr>
          <p:cNvPr id="10244" name="Rectangle 3"/>
          <p:cNvSpPr>
            <a:spLocks noGrp="1" noChangeArrowheads="1"/>
          </p:cNvSpPr>
          <p:nvPr>
            <p:ph type="body" idx="1"/>
          </p:nvPr>
        </p:nvSpPr>
        <p:spPr>
          <a:xfrm>
            <a:off x="381000" y="838200"/>
            <a:ext cx="8610600" cy="5791200"/>
          </a:xfrm>
        </p:spPr>
        <p:txBody>
          <a:bodyPr>
            <a:noAutofit/>
          </a:bodyPr>
          <a:lstStyle/>
          <a:p>
            <a:pPr>
              <a:lnSpc>
                <a:spcPct val="150000"/>
              </a:lnSpc>
            </a:pPr>
            <a:r>
              <a:rPr lang="en-US" sz="2200" dirty="0">
                <a:latin typeface="Times New Roman" pitchFamily="18" charset="0"/>
                <a:cs typeface="Times New Roman" pitchFamily="18" charset="0"/>
              </a:rPr>
              <a:t>Anthropology is the study of humans, past and present, that draws and builds upon knowledge from the social sciences and biological sciences, as well as the humanities and the natural sciences.</a:t>
            </a:r>
            <a:endParaRPr lang="en-US" sz="22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28102562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3"/>
          <p:cNvSpPr>
            <a:spLocks noGrp="1" noChangeArrowheads="1"/>
          </p:cNvSpPr>
          <p:nvPr>
            <p:ph type="body" idx="1"/>
          </p:nvPr>
        </p:nvSpPr>
        <p:spPr>
          <a:xfrm>
            <a:off x="381000" y="152400"/>
            <a:ext cx="8229600" cy="6248400"/>
          </a:xfrm>
        </p:spPr>
        <p:txBody>
          <a:bodyPr vert="horz" lIns="91440" tIns="45720" rIns="91440" bIns="45720" rtlCol="0">
            <a:noAutofit/>
          </a:bodyPr>
          <a:lstStyle/>
          <a:p>
            <a:pPr>
              <a:lnSpc>
                <a:spcPct val="150000"/>
              </a:lnSpc>
            </a:pPr>
            <a:r>
              <a:rPr lang="en-US" sz="2000" dirty="0">
                <a:latin typeface="Times New Roman" pitchFamily="18" charset="0"/>
                <a:cs typeface="Times New Roman" pitchFamily="18" charset="0"/>
              </a:rPr>
              <a:t>Since the work of Franz Boas and </a:t>
            </a:r>
            <a:r>
              <a:rPr lang="en-US" sz="2000" dirty="0" err="1">
                <a:latin typeface="Times New Roman" pitchFamily="18" charset="0"/>
                <a:cs typeface="Times New Roman" pitchFamily="18" charset="0"/>
              </a:rPr>
              <a:t>Bronisław</a:t>
            </a:r>
            <a:r>
              <a:rPr lang="en-US" sz="2000" dirty="0">
                <a:latin typeface="Times New Roman" pitchFamily="18" charset="0"/>
                <a:cs typeface="Times New Roman" pitchFamily="18" charset="0"/>
              </a:rPr>
              <a:t> Malinowski in the late 19th and early 20th centuries, social anthropology in Great Britain and cultural anthropology in the US has been distinguished from ethnology and from other social sciences by its emphasis on cross-cultural comparisons, long-term in-depth examination of context, and the importance it places on participant-observation or experiential immersion in the area of research. Cultural anthropology in particular has emphasized cultural relativism, holism, and the use of findings to frame cultural critiques. This has been particularly prominent in the United States, from Boas' arguments against 19th-century racial ideology, through Margaret Mead's advocacy for gender equality and sexual liberation, to current criticisms of post-colonial oppression and promotion of multiculturalism. Ethnography is one of its primary research designs as well as the text that is generated from anthropological fieldwork.</a:t>
            </a: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417119444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178</TotalTime>
  <Words>863</Words>
  <Application>Microsoft Office PowerPoint</Application>
  <PresentationFormat>On-screen Show (4:3)</PresentationFormat>
  <Paragraphs>28</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PowerPoint Presentation</vt:lpstr>
      <vt:lpstr>PowerPoint Presentation</vt:lpstr>
      <vt:lpstr>Research Interests</vt:lpstr>
      <vt:lpstr>PowerPoint Presentation</vt:lpstr>
      <vt:lpstr>PowerPoint Presentation</vt:lpstr>
      <vt:lpstr>PowerPoint Presentation</vt:lpstr>
      <vt:lpstr>PowerPoint Presentation</vt:lpstr>
      <vt:lpstr>Anthropology </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Vinay Chandra Vipperla</dc:creator>
  <cp:lastModifiedBy>Anil Kumar Vangala</cp:lastModifiedBy>
  <cp:revision>39</cp:revision>
  <dcterms:created xsi:type="dcterms:W3CDTF">2014-10-01T07:08:05Z</dcterms:created>
  <dcterms:modified xsi:type="dcterms:W3CDTF">2014-10-29T06:48:14Z</dcterms:modified>
</cp:coreProperties>
</file>