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70" r:id="rId2"/>
    <p:sldId id="271" r:id="rId3"/>
    <p:sldId id="256" r:id="rId4"/>
    <p:sldId id="257" r:id="rId5"/>
    <p:sldId id="258" r:id="rId6"/>
    <p:sldId id="259" r:id="rId7"/>
    <p:sldId id="260" r:id="rId8"/>
    <p:sldId id="266" r:id="rId9"/>
    <p:sldId id="261" r:id="rId10"/>
    <p:sldId id="262" r:id="rId11"/>
    <p:sldId id="263" r:id="rId12"/>
    <p:sldId id="264" r:id="rId13"/>
    <p:sldId id="265" r:id="rId14"/>
    <p:sldId id="268" r:id="rId15"/>
    <p:sldId id="269"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16301-20E0-4F75-8F1E-B9F911FC50D7}" type="datetimeFigureOut">
              <a:rPr lang="es-ES" smtClean="0"/>
              <a:pPr/>
              <a:t>18/09/2015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9E769-C573-4525-AAA9-6F3E8EAAE83F}" type="slidenum">
              <a:rPr lang="es-ES" smtClean="0"/>
              <a:pPr/>
              <a:t>‹#›</a:t>
            </a:fld>
            <a:endParaRPr lang="es-ES"/>
          </a:p>
        </p:txBody>
      </p:sp>
    </p:spTree>
    <p:extLst>
      <p:ext uri="{BB962C8B-B14F-4D97-AF65-F5344CB8AC3E}">
        <p14:creationId xmlns:p14="http://schemas.microsoft.com/office/powerpoint/2010/main" val="148421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6CB9E769-C573-4525-AAA9-6F3E8EAAE83F}"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17" name="16 Marcador de pie de página"/>
          <p:cNvSpPr>
            <a:spLocks noGrp="1"/>
          </p:cNvSpPr>
          <p:nvPr>
            <p:ph type="ftr" sz="quarter" idx="11"/>
          </p:nvPr>
        </p:nvSpPr>
        <p:spPr/>
        <p:txBody>
          <a:bodyPr/>
          <a:lstStyle/>
          <a:p>
            <a:endParaRPr lang="en-US"/>
          </a:p>
        </p:txBody>
      </p:sp>
      <p:sp>
        <p:nvSpPr>
          <p:cNvPr id="29" name="28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9/18/2015</a:t>
            </a:fld>
            <a:endParaRPr lang="en-U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micsgroup.org/journals/drug-designing.php" TargetMode="Externa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omicsgroup.org/journals/advances-in-pharmacoepidemiology-drug-safety.php" TargetMode="External"/><Relationship Id="rId4" Type="http://schemas.openxmlformats.org/officeDocument/2006/relationships/hyperlink" Target="http://omicsgroup.org/journals/biochemistry-pharmacology-open-access.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harmaceuticalconferences.com/medicinal-chemistry-aided-drug-designing-2014/" TargetMode="External"/><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hyperlink" Target="http://pharmacognosy-phytochemistry-natural-products.pharmaceuticalconference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5400" dirty="0" smtClean="0">
                <a:solidFill>
                  <a:schemeClr val="accent6"/>
                </a:solidFill>
                <a:latin typeface="Stencil" panose="040409050D0802020404" pitchFamily="82" charset="0"/>
              </a:rPr>
              <a:t>OMICS </a:t>
            </a:r>
            <a:r>
              <a:rPr lang="en-US" sz="5400" dirty="0">
                <a:solidFill>
                  <a:schemeClr val="accent6"/>
                </a:solidFill>
                <a:latin typeface="Stencil" panose="040409050D0802020404" pitchFamily="82" charset="0"/>
              </a:rPr>
              <a:t>International</a:t>
            </a: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a:t>
            </a:r>
            <a:r>
              <a:rPr lang="en-US" sz="2200" dirty="0" smtClean="0">
                <a:solidFill>
                  <a:srgbClr val="0070C0"/>
                </a:solidFill>
                <a:latin typeface="Nyala" panose="02000504070300020003" pitchFamily="2" charset="0"/>
              </a:rPr>
              <a:t>community. </a:t>
            </a:r>
            <a:r>
              <a:rPr lang="en-US" sz="2200" dirty="0">
                <a:solidFill>
                  <a:srgbClr val="0070C0"/>
                </a:solidFill>
                <a:latin typeface="Nyala" panose="02000504070300020003" pitchFamily="2" charset="0"/>
              </a:rPr>
              <a:t>OMICS International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1983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Metabolism and evolution </a:t>
            </a:r>
            <a:br>
              <a:rPr lang="en-US" dirty="0">
                <a:solidFill>
                  <a:schemeClr val="tx1"/>
                </a:solidFill>
              </a:rPr>
            </a:br>
            <a:endParaRPr lang="en-US"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5945" r="14286"/>
          <a:stretch>
            <a:fillRect/>
          </a:stretch>
        </p:blipFill>
        <p:spPr bwMode="auto">
          <a:xfrm>
            <a:off x="1600200" y="1105452"/>
            <a:ext cx="5943600" cy="5371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292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Cell growth: Protein synthesis and degradation </a:t>
            </a:r>
            <a:br>
              <a:rPr lang="en-US" dirty="0">
                <a:solidFill>
                  <a:schemeClr val="tx1"/>
                </a:solidFill>
              </a:rPr>
            </a:br>
            <a:endParaRPr lang="en-US" dirty="0">
              <a:solidFill>
                <a:schemeClr val="tx1"/>
              </a:solidFill>
            </a:endParaRPr>
          </a:p>
        </p:txBody>
      </p:sp>
      <p:pic>
        <p:nvPicPr>
          <p:cNvPr id="3080" name="Picture 8" descr="http://www.nature.com/nature/journal/v391/n6670/images/391843aa.eps.2.gif"/>
          <p:cNvPicPr>
            <a:picLocks noChangeAspect="1" noChangeArrowheads="1"/>
          </p:cNvPicPr>
          <p:nvPr/>
        </p:nvPicPr>
        <p:blipFill>
          <a:blip r:embed="rId3" cstate="print"/>
          <a:srcRect/>
          <a:stretch>
            <a:fillRect/>
          </a:stretch>
        </p:blipFill>
        <p:spPr bwMode="auto">
          <a:xfrm>
            <a:off x="1447800" y="1600200"/>
            <a:ext cx="6096000" cy="4762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364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10287000" cy="1143000"/>
          </a:xfrm>
        </p:spPr>
        <p:txBody>
          <a:bodyPr>
            <a:normAutofit fontScale="90000"/>
          </a:bodyPr>
          <a:lstStyle/>
          <a:p>
            <a:r>
              <a:rPr lang="en-US" dirty="0">
                <a:solidFill>
                  <a:schemeClr val="tx1"/>
                </a:solidFill>
              </a:rPr>
              <a:t>Cell Proliferation </a:t>
            </a:r>
            <a:r>
              <a:rPr lang="en-US" dirty="0" smtClean="0">
                <a:solidFill>
                  <a:schemeClr val="tx1"/>
                </a:solidFill>
              </a:rPr>
              <a:t>and Apoptosis</a:t>
            </a:r>
            <a:br>
              <a:rPr lang="en-US" dirty="0" smtClean="0">
                <a:solidFill>
                  <a:schemeClr val="tx1"/>
                </a:solidFill>
              </a:rPr>
            </a:br>
            <a:r>
              <a:rPr lang="en-US" dirty="0" smtClean="0">
                <a:solidFill>
                  <a:schemeClr val="tx1"/>
                </a:solidFill>
              </a:rPr>
              <a:t>Metastasis and Angiogenesis </a:t>
            </a:r>
            <a:br>
              <a:rPr lang="en-US" dirty="0" smtClean="0">
                <a:solidFill>
                  <a:schemeClr val="tx1"/>
                </a:solidFill>
              </a:rPr>
            </a:br>
            <a:r>
              <a:rPr lang="en-US" dirty="0" smtClean="0">
                <a:solidFill>
                  <a:schemeClr val="tx1"/>
                </a:solidFill>
              </a:rPr>
              <a:t> </a:t>
            </a:r>
            <a:r>
              <a:rPr lang="en-US" dirty="0">
                <a:solidFill>
                  <a:schemeClr val="tx1"/>
                </a:solidFill>
              </a:rPr>
              <a:t/>
            </a:r>
            <a:br>
              <a:rPr lang="en-US" dirty="0">
                <a:solidFill>
                  <a:schemeClr val="tx1"/>
                </a:solidFill>
              </a:rPr>
            </a:br>
            <a:endParaRPr lang="en-US" dirty="0">
              <a:solidFill>
                <a:schemeClr val="tx1"/>
              </a:solidFill>
            </a:endParaRPr>
          </a:p>
        </p:txBody>
      </p:sp>
      <p:pic>
        <p:nvPicPr>
          <p:cNvPr id="47110" name="Picture 6" descr="http://www.molecular-cancer.com/content/figures/1476-4598-10-140-2-l.jpg"/>
          <p:cNvPicPr>
            <a:picLocks noChangeAspect="1" noChangeArrowheads="1"/>
          </p:cNvPicPr>
          <p:nvPr/>
        </p:nvPicPr>
        <p:blipFill>
          <a:blip r:embed="rId3" cstate="print"/>
          <a:srcRect/>
          <a:stretch>
            <a:fillRect/>
          </a:stretch>
        </p:blipFill>
        <p:spPr bwMode="auto">
          <a:xfrm>
            <a:off x="1447800" y="1730990"/>
            <a:ext cx="6172200" cy="4974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5561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chemeClr val="tx1"/>
                </a:solidFill>
              </a:rPr>
              <a:t>Oxidative stress </a:t>
            </a:r>
            <a:endParaRPr lang="en-US" dirty="0">
              <a:solidFill>
                <a:schemeClr val="tx1"/>
              </a:solidFill>
            </a:endParaRPr>
          </a:p>
        </p:txBody>
      </p:sp>
      <p:pic>
        <p:nvPicPr>
          <p:cNvPr id="45058" name="Picture 2" descr="http://www.deltaclon.com/wp-content/uploads/2013/04/Oxidative-Stress-Pathways.jpg"/>
          <p:cNvPicPr>
            <a:picLocks noChangeAspect="1" noChangeArrowheads="1"/>
          </p:cNvPicPr>
          <p:nvPr/>
        </p:nvPicPr>
        <p:blipFill>
          <a:blip r:embed="rId3" cstate="print"/>
          <a:srcRect/>
          <a:stretch>
            <a:fillRect/>
          </a:stretch>
        </p:blipFill>
        <p:spPr bwMode="auto">
          <a:xfrm>
            <a:off x="1371600" y="1524000"/>
            <a:ext cx="6248400" cy="4686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638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9753600" cy="1143000"/>
          </a:xfrm>
        </p:spPr>
        <p:txBody>
          <a:bodyPr>
            <a:normAutofit fontScale="90000"/>
          </a:bodyPr>
          <a:lstStyle/>
          <a:p>
            <a:r>
              <a:rPr lang="en-US" dirty="0" smtClean="0">
                <a:solidFill>
                  <a:schemeClr val="tx1"/>
                </a:solidFill>
              </a:rPr>
              <a:t>Genomic, Proteomic </a:t>
            </a:r>
            <a:br>
              <a:rPr lang="en-US" dirty="0" smtClean="0">
                <a:solidFill>
                  <a:schemeClr val="tx1"/>
                </a:solidFill>
              </a:rPr>
            </a:br>
            <a:r>
              <a:rPr lang="en-US" dirty="0" smtClean="0">
                <a:solidFill>
                  <a:schemeClr val="tx1"/>
                </a:solidFill>
              </a:rPr>
              <a:t>and </a:t>
            </a:r>
            <a:r>
              <a:rPr lang="en-US" dirty="0" err="1" smtClean="0">
                <a:solidFill>
                  <a:schemeClr val="tx1"/>
                </a:solidFill>
              </a:rPr>
              <a:t>Metabolomic</a:t>
            </a:r>
            <a:r>
              <a:rPr lang="en-US" dirty="0" smtClean="0">
                <a:solidFill>
                  <a:schemeClr val="tx1"/>
                </a:solidFill>
              </a:rPr>
              <a:t> </a:t>
            </a:r>
            <a:br>
              <a:rPr lang="en-US" dirty="0" smtClean="0">
                <a:solidFill>
                  <a:schemeClr val="tx1"/>
                </a:solidFill>
              </a:rPr>
            </a:br>
            <a:endParaRPr lang="en-US" dirty="0">
              <a:solidFill>
                <a:schemeClr val="tx1"/>
              </a:solidFill>
            </a:endParaRPr>
          </a:p>
        </p:txBody>
      </p:sp>
      <p:pic>
        <p:nvPicPr>
          <p:cNvPr id="52230" name="Picture 6" descr="http://jdr.sagepub.com/content/90/5/561/F2.large.jpg"/>
          <p:cNvPicPr>
            <a:picLocks noChangeAspect="1" noChangeArrowheads="1"/>
          </p:cNvPicPr>
          <p:nvPr/>
        </p:nvPicPr>
        <p:blipFill>
          <a:blip r:embed="rId3" cstate="print"/>
          <a:srcRect/>
          <a:stretch>
            <a:fillRect/>
          </a:stretch>
        </p:blipFill>
        <p:spPr bwMode="auto">
          <a:xfrm>
            <a:off x="838200" y="1447800"/>
            <a:ext cx="7349241"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63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Signature</a:t>
            </a:r>
            <a:endParaRPr lang="es-ES" dirty="0"/>
          </a:p>
        </p:txBody>
      </p:sp>
      <p:pic>
        <p:nvPicPr>
          <p:cNvPr id="1026" name="Picture 2"/>
          <p:cNvPicPr>
            <a:picLocks noChangeAspect="1" noChangeArrowheads="1"/>
          </p:cNvPicPr>
          <p:nvPr/>
        </p:nvPicPr>
        <p:blipFill>
          <a:blip r:embed="rId3" cstate="print"/>
          <a:srcRect l="20952" t="35809" r="51429" b="36762"/>
          <a:stretch>
            <a:fillRect/>
          </a:stretch>
        </p:blipFill>
        <p:spPr bwMode="auto">
          <a:xfrm>
            <a:off x="1905000" y="2057400"/>
            <a:ext cx="4419600" cy="274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cs typeface="Times New Roman" pitchFamily="18" charset="0"/>
            </a:endParaRPr>
          </a:p>
        </p:txBody>
      </p:sp>
      <p:sp>
        <p:nvSpPr>
          <p:cNvPr id="55299" name="Content Placeholder 2"/>
          <p:cNvSpPr>
            <a:spLocks noGrp="1"/>
          </p:cNvSpPr>
          <p:nvPr>
            <p:ph idx="4294967295"/>
          </p:nvPr>
        </p:nvSpPr>
        <p:spPr>
          <a:xfrm>
            <a:off x="457200" y="1600200"/>
            <a:ext cx="8229600" cy="4525963"/>
          </a:xfrm>
          <a:prstGeom prst="rect">
            <a:avLst/>
          </a:prstGeom>
        </p:spPr>
        <p:txBody>
          <a:bodyPr/>
          <a:lstStyle/>
          <a:p>
            <a:endParaRPr lang="en-US" smtClean="0">
              <a:cs typeface="Arial" pitchFamily="34"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Medicinal chemistry</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dk1"/>
          </a:lnRef>
          <a:fillRef idx="3">
            <a:schemeClr val="dk1"/>
          </a:fillRef>
          <a:effectRef idx="2">
            <a:schemeClr val="dk1"/>
          </a:effectRef>
          <a:fontRef idx="minor">
            <a:schemeClr val="lt1"/>
          </a:fontRef>
        </p:style>
        <p:txBody>
          <a:bodyPr anchor="ctr"/>
          <a:lstStyle/>
          <a:p>
            <a:pPr marL="342900" indent="-342900">
              <a:buFont typeface="Wingdings" panose="05000000000000000000" pitchFamily="2" charset="2"/>
              <a:buChar char="Ø"/>
              <a:defRPr/>
            </a:pPr>
            <a:r>
              <a:rPr lang="en-US" sz="2000" dirty="0">
                <a:solidFill>
                  <a:srgbClr val="002060"/>
                </a:solidFill>
                <a:hlinkClick r:id="rId3"/>
              </a:rPr>
              <a:t>Drug Designing: Open Access</a:t>
            </a:r>
            <a:endParaRPr lang="en-US" sz="2000" dirty="0">
              <a:solidFill>
                <a:srgbClr val="002060"/>
              </a:solidFill>
            </a:endParaRPr>
          </a:p>
          <a:p>
            <a:pPr marL="342900" indent="-342900">
              <a:buFont typeface="Wingdings" panose="05000000000000000000" pitchFamily="2" charset="2"/>
              <a:buChar char="Ø"/>
              <a:defRPr/>
            </a:pPr>
            <a:r>
              <a:rPr lang="en-US" sz="2000" dirty="0">
                <a:solidFill>
                  <a:srgbClr val="002060"/>
                </a:solidFill>
                <a:hlinkClick r:id="rId4"/>
              </a:rPr>
              <a:t>Biochemistry &amp; Pharmacology</a:t>
            </a:r>
            <a:endParaRPr lang="en-US" sz="2000" dirty="0">
              <a:solidFill>
                <a:srgbClr val="002060"/>
              </a:solidFill>
            </a:endParaRPr>
          </a:p>
          <a:p>
            <a:pPr marL="342900" indent="-342900">
              <a:buFont typeface="Wingdings" panose="05000000000000000000" pitchFamily="2" charset="2"/>
              <a:buChar char="Ø"/>
              <a:defRPr/>
            </a:pPr>
            <a:r>
              <a:rPr lang="en-US" sz="2000" dirty="0">
                <a:solidFill>
                  <a:srgbClr val="002060"/>
                </a:solidFill>
                <a:hlinkClick r:id="rId5"/>
              </a:rPr>
              <a:t>Advances in Pharmacoepidemiology &amp; Drug Safety</a:t>
            </a:r>
            <a:endParaRPr lang="en-US" sz="2000" dirty="0">
              <a:solidFill>
                <a:srgbClr val="002060"/>
              </a:solidFill>
              <a:latin typeface="Estrangelo Edessa" panose="03080600000000000000" pitchFamily="66" charset="0"/>
              <a:cs typeface="Estrangelo Edessa" panose="03080600000000000000" pitchFamily="66" charset="0"/>
            </a:endParaRPr>
          </a:p>
        </p:txBody>
      </p:sp>
      <p:pic>
        <p:nvPicPr>
          <p:cNvPr id="55303" name="Picture 4" descr="https://encrypted-tbn0.gstatic.com/images?q=tbn:ANd9GcSlRqjDpWJMoUQKBeZEOBwg5_y5IUc4_3PMYkY7XSkde2GWWlOdj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4750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50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3rd International Conference on Medicinal Chemistry &amp;</a:t>
            </a:r>
          </a:p>
          <a:p>
            <a:pPr>
              <a:defRPr/>
            </a:pPr>
            <a:r>
              <a:rPr lang="en-US" sz="2400" dirty="0">
                <a:hlinkClick r:id="rId3"/>
              </a:rPr>
              <a:t>Computer Aided Drug Designing</a:t>
            </a:r>
            <a:endParaRPr lang="en-US" sz="2400" dirty="0"/>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4"/>
              </a:rPr>
              <a:t>3rd International Conference and Exhibition on </a:t>
            </a:r>
            <a:r>
              <a:rPr lang="en-US" sz="2400" dirty="0" err="1">
                <a:hlinkClick r:id="rId4"/>
              </a:rPr>
              <a:t>Pharmacognosy</a:t>
            </a:r>
            <a:r>
              <a:rPr lang="en-US" sz="2400" dirty="0">
                <a:hlinkClick r:id="rId4"/>
              </a:rPr>
              <a:t>, </a:t>
            </a:r>
            <a:r>
              <a:rPr lang="en-US" sz="2400" dirty="0" err="1">
                <a:hlinkClick r:id="rId4"/>
              </a:rPr>
              <a:t>Phytochemistry</a:t>
            </a:r>
            <a:r>
              <a:rPr lang="en-US" sz="2400" dirty="0">
                <a:hlinkClick r:id="rId4"/>
              </a:rPr>
              <a:t> &amp; Natural Products</a:t>
            </a:r>
            <a:endParaRPr lang="en-US" sz="2200" dirty="0">
              <a:latin typeface="Footlight MT Light" panose="0204060206030A020304" pitchFamily="18" charset="0"/>
            </a:endParaRPr>
          </a:p>
        </p:txBody>
      </p:sp>
      <p:sp>
        <p:nvSpPr>
          <p:cNvPr id="7" name="Double Wave 6"/>
          <p:cNvSpPr/>
          <p:nvPr/>
        </p:nvSpPr>
        <p:spPr>
          <a:xfrm>
            <a:off x="34607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Medicinal chemistry</a:t>
            </a:r>
            <a:br>
              <a:rPr lang="en-US" sz="3600" dirty="0"/>
            </a:br>
            <a:r>
              <a:rPr lang="en-US" sz="3600" dirty="0"/>
              <a:t>Related Conferences</a:t>
            </a:r>
          </a:p>
        </p:txBody>
      </p:sp>
    </p:spTree>
    <p:extLst>
      <p:ext uri="{BB962C8B-B14F-4D97-AF65-F5344CB8AC3E}">
        <p14:creationId xmlns:p14="http://schemas.microsoft.com/office/powerpoint/2010/main" val="336196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cs typeface="Times New Roman" pitchFamily="18" charset="0"/>
            </a:endParaRPr>
          </a:p>
        </p:txBody>
      </p:sp>
      <p:sp>
        <p:nvSpPr>
          <p:cNvPr id="57347" name="Content Placeholder 2"/>
          <p:cNvSpPr>
            <a:spLocks noGrp="1"/>
          </p:cNvSpPr>
          <p:nvPr>
            <p:ph idx="4294967295"/>
          </p:nvPr>
        </p:nvSpPr>
        <p:spPr>
          <a:xfrm>
            <a:off x="457200" y="1600200"/>
            <a:ext cx="8229600" cy="4525963"/>
          </a:xfrm>
          <a:prstGeom prst="rect">
            <a:avLst/>
          </a:prstGeom>
        </p:spPr>
        <p:txBody>
          <a:bodyPr/>
          <a:lstStyle/>
          <a:p>
            <a:endParaRPr lang="en-US" smtClean="0">
              <a:cs typeface="Arial" pitchFamily="34" charset="0"/>
            </a:endParaRPr>
          </a:p>
        </p:txBody>
      </p:sp>
      <p:pic>
        <p:nvPicPr>
          <p:cNvPr id="5734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a:solidFill>
                  <a:schemeClr val="accent5">
                    <a:lumMod val="10000"/>
                  </a:schemeClr>
                </a:solidFill>
                <a:latin typeface="Andalus" panose="02020603050405020304" pitchFamily="18" charset="-78"/>
                <a:cs typeface="Andalus" panose="02020603050405020304" pitchFamily="18" charset="-78"/>
              </a:rPr>
              <a:t>OMICS </a:t>
            </a:r>
            <a:r>
              <a:rPr lang="en-US" sz="240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76237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23034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1"/>
                </a:solidFill>
              </a:rPr>
              <a:t>Prof. Dr. </a:t>
            </a:r>
            <a:r>
              <a:rPr lang="en-US" dirty="0" smtClean="0">
                <a:solidFill>
                  <a:schemeClr val="tx1"/>
                </a:solidFill>
              </a:rPr>
              <a:t/>
            </a:r>
            <a:br>
              <a:rPr lang="en-US" dirty="0" smtClean="0">
                <a:solidFill>
                  <a:schemeClr val="tx1"/>
                </a:solidFill>
              </a:rPr>
            </a:br>
            <a:r>
              <a:rPr lang="en-US" dirty="0" smtClean="0">
                <a:solidFill>
                  <a:schemeClr val="tx1"/>
                </a:solidFill>
              </a:rPr>
              <a:t>JOSÉ </a:t>
            </a:r>
            <a:r>
              <a:rPr lang="en-US" dirty="0">
                <a:solidFill>
                  <a:schemeClr val="tx1"/>
                </a:solidFill>
              </a:rPr>
              <a:t>ANTONIO LUPIÁÑEZ</a:t>
            </a:r>
          </a:p>
        </p:txBody>
      </p:sp>
      <p:grpSp>
        <p:nvGrpSpPr>
          <p:cNvPr id="7" name="6 Grupo"/>
          <p:cNvGrpSpPr/>
          <p:nvPr/>
        </p:nvGrpSpPr>
        <p:grpSpPr>
          <a:xfrm>
            <a:off x="0" y="4139120"/>
            <a:ext cx="3886200" cy="2146011"/>
            <a:chOff x="2590800" y="4139120"/>
            <a:chExt cx="3886200" cy="2146011"/>
          </a:xfrm>
        </p:grpSpPr>
        <p:pic>
          <p:nvPicPr>
            <p:cNvPr id="4" name="Picture 21" descr="escudo2"/>
            <p:cNvPicPr>
              <a:picLocks noChangeAspect="1" noChangeArrowheads="1"/>
            </p:cNvPicPr>
            <p:nvPr/>
          </p:nvPicPr>
          <p:blipFill>
            <a:blip r:embed="rId3" cstate="print">
              <a:clrChange>
                <a:clrFrom>
                  <a:srgbClr val="BE589E"/>
                </a:clrFrom>
                <a:clrTo>
                  <a:srgbClr val="BE589E">
                    <a:alpha val="0"/>
                  </a:srgbClr>
                </a:clrTo>
              </a:clrChange>
            </a:blip>
            <a:srcRect/>
            <a:stretch>
              <a:fillRect/>
            </a:stretch>
          </p:blipFill>
          <p:spPr bwMode="auto">
            <a:xfrm>
              <a:off x="3810000" y="4139120"/>
              <a:ext cx="1447800" cy="1423480"/>
            </a:xfrm>
            <a:prstGeom prst="rect">
              <a:avLst/>
            </a:prstGeom>
            <a:noFill/>
            <a:ln w="9525">
              <a:noFill/>
              <a:miter lim="800000"/>
              <a:headEnd/>
              <a:tailEnd/>
            </a:ln>
          </p:spPr>
        </p:pic>
        <p:sp>
          <p:nvSpPr>
            <p:cNvPr id="5" name="4 CuadroTexto"/>
            <p:cNvSpPr txBox="1"/>
            <p:nvPr/>
          </p:nvSpPr>
          <p:spPr>
            <a:xfrm>
              <a:off x="2590800" y="5638800"/>
              <a:ext cx="3886200" cy="646331"/>
            </a:xfrm>
            <a:prstGeom prst="rect">
              <a:avLst/>
            </a:prstGeom>
            <a:noFill/>
          </p:spPr>
          <p:txBody>
            <a:bodyPr wrap="square" rtlCol="0">
              <a:spAutoFit/>
            </a:bodyPr>
            <a:lstStyle/>
            <a:p>
              <a:pPr algn="ctr"/>
              <a:r>
                <a:rPr lang="es-ES" b="1" dirty="0" err="1" smtClean="0"/>
                <a:t>University</a:t>
              </a:r>
              <a:r>
                <a:rPr lang="es-ES" b="1" dirty="0" smtClean="0"/>
                <a:t> of Granada</a:t>
              </a:r>
            </a:p>
            <a:p>
              <a:pPr algn="ctr"/>
              <a:r>
                <a:rPr lang="es-ES" b="1" dirty="0" err="1" smtClean="0"/>
                <a:t>Spain</a:t>
              </a:r>
              <a:endParaRPr lang="es-ES" b="1" dirty="0"/>
            </a:p>
          </p:txBody>
        </p:sp>
      </p:grpSp>
      <p:sp>
        <p:nvSpPr>
          <p:cNvPr id="6" name="5 CuadroTexto"/>
          <p:cNvSpPr txBox="1"/>
          <p:nvPr/>
        </p:nvSpPr>
        <p:spPr>
          <a:xfrm>
            <a:off x="4495800" y="5638800"/>
            <a:ext cx="4724400" cy="646331"/>
          </a:xfrm>
          <a:prstGeom prst="rect">
            <a:avLst/>
          </a:prstGeom>
          <a:noFill/>
        </p:spPr>
        <p:txBody>
          <a:bodyPr wrap="square" rtlCol="0">
            <a:spAutoFit/>
          </a:bodyPr>
          <a:lstStyle/>
          <a:p>
            <a:pPr algn="ctr"/>
            <a:r>
              <a:rPr lang="es-ES" b="1" dirty="0" err="1" smtClean="0"/>
              <a:t>Department</a:t>
            </a:r>
            <a:r>
              <a:rPr lang="es-ES" b="1" dirty="0" smtClean="0"/>
              <a:t> of </a:t>
            </a:r>
            <a:r>
              <a:rPr lang="es-ES" b="1" dirty="0" err="1" smtClean="0"/>
              <a:t>Biochemistry</a:t>
            </a:r>
            <a:r>
              <a:rPr lang="es-ES" b="1" dirty="0" smtClean="0"/>
              <a:t> and Molecular </a:t>
            </a:r>
            <a:r>
              <a:rPr lang="es-ES" b="1" dirty="0" err="1" smtClean="0"/>
              <a:t>Biology</a:t>
            </a:r>
            <a:r>
              <a:rPr lang="es-ES" b="1" dirty="0" smtClean="0"/>
              <a:t> I</a:t>
            </a:r>
            <a:endParaRPr lang="es-ES" b="1" dirty="0"/>
          </a:p>
        </p:txBody>
      </p:sp>
      <p:pic>
        <p:nvPicPr>
          <p:cNvPr id="18434" name="Picture 2" descr="http://wdb.ugr.es/%7Esabia/wp-content/uploads/Anillos.png"/>
          <p:cNvPicPr>
            <a:picLocks noChangeAspect="1" noChangeArrowheads="1"/>
          </p:cNvPicPr>
          <p:nvPr/>
        </p:nvPicPr>
        <p:blipFill>
          <a:blip r:embed="rId4" cstate="print">
            <a:lum bright="70000" contrast="-70000"/>
          </a:blip>
          <a:srcRect/>
          <a:stretch>
            <a:fillRect/>
          </a:stretch>
        </p:blipFill>
        <p:spPr bwMode="auto">
          <a:xfrm>
            <a:off x="6110463" y="4191000"/>
            <a:ext cx="1433337" cy="1440000"/>
          </a:xfrm>
          <a:prstGeom prst="rect">
            <a:avLst/>
          </a:prstGeom>
          <a:noFill/>
        </p:spPr>
      </p:pic>
    </p:spTree>
    <p:extLst>
      <p:ext uri="{BB962C8B-B14F-4D97-AF65-F5344CB8AC3E}">
        <p14:creationId xmlns:p14="http://schemas.microsoft.com/office/powerpoint/2010/main" val="2691957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chemeClr val="tx1"/>
                </a:solidFill>
              </a:rPr>
              <a:t>About  J. A. LUPIÁÑEZ </a:t>
            </a:r>
            <a:endParaRPr lang="en-US" dirty="0">
              <a:solidFill>
                <a:schemeClr val="tx1"/>
              </a:solidFill>
            </a:endParaRPr>
          </a:p>
        </p:txBody>
      </p:sp>
      <p:sp>
        <p:nvSpPr>
          <p:cNvPr id="3" name="Content Placeholder 2"/>
          <p:cNvSpPr>
            <a:spLocks noGrp="1"/>
          </p:cNvSpPr>
          <p:nvPr>
            <p:ph idx="1"/>
          </p:nvPr>
        </p:nvSpPr>
        <p:spPr>
          <a:xfrm>
            <a:off x="-76200" y="1310640"/>
            <a:ext cx="9067800" cy="4709160"/>
          </a:xfrm>
        </p:spPr>
        <p:txBody>
          <a:bodyPr>
            <a:noAutofit/>
          </a:bodyPr>
          <a:lstStyle/>
          <a:p>
            <a:pPr algn="just">
              <a:spcBef>
                <a:spcPts val="100"/>
              </a:spcBef>
              <a:buFont typeface="Wingdings" pitchFamily="2" charset="2"/>
              <a:buChar char="ü"/>
            </a:pPr>
            <a:r>
              <a:rPr lang="en-US" sz="1900" b="1" dirty="0"/>
              <a:t>Full Professor in the Department of Biochemistry and Molecular Biology I of the University of Granada (Spain) since 1989. </a:t>
            </a:r>
            <a:endParaRPr lang="en-US" sz="1900" b="1" dirty="0" smtClean="0"/>
          </a:p>
          <a:p>
            <a:pPr algn="just">
              <a:spcBef>
                <a:spcPts val="100"/>
              </a:spcBef>
              <a:buFont typeface="Wingdings" pitchFamily="2" charset="2"/>
              <a:buChar char="ü"/>
            </a:pPr>
            <a:endParaRPr lang="en-US" sz="1900" b="1" dirty="0"/>
          </a:p>
          <a:p>
            <a:pPr algn="just">
              <a:spcBef>
                <a:spcPts val="100"/>
              </a:spcBef>
              <a:buFont typeface="Wingdings" pitchFamily="2" charset="2"/>
              <a:buChar char="ü"/>
            </a:pPr>
            <a:r>
              <a:rPr lang="en-US" sz="1900" b="1" dirty="0" smtClean="0"/>
              <a:t>Head </a:t>
            </a:r>
            <a:r>
              <a:rPr lang="en-US" sz="1900" b="1" dirty="0"/>
              <a:t>of this Department since May 2014</a:t>
            </a:r>
            <a:r>
              <a:rPr lang="en-US" sz="1900" b="1" dirty="0" smtClean="0"/>
              <a:t>.</a:t>
            </a:r>
          </a:p>
          <a:p>
            <a:pPr algn="just">
              <a:spcBef>
                <a:spcPts val="100"/>
              </a:spcBef>
              <a:buFont typeface="Wingdings" pitchFamily="2" charset="2"/>
              <a:buChar char="ü"/>
            </a:pPr>
            <a:endParaRPr lang="en-US" sz="1900" b="1" dirty="0"/>
          </a:p>
          <a:p>
            <a:pPr algn="just">
              <a:spcBef>
                <a:spcPts val="100"/>
              </a:spcBef>
              <a:buFont typeface="Wingdings" pitchFamily="2" charset="2"/>
              <a:buChar char="ü"/>
            </a:pPr>
            <a:r>
              <a:rPr lang="en-US" sz="1900" b="1" dirty="0" smtClean="0"/>
              <a:t>Master Thesis entitled </a:t>
            </a:r>
            <a:r>
              <a:rPr lang="en-US" sz="1900" b="1" i="1" dirty="0"/>
              <a:t>"Succinic acid production by Saccharomyces </a:t>
            </a:r>
            <a:r>
              <a:rPr lang="en-US" sz="1900" b="1" i="1" dirty="0" err="1"/>
              <a:t>cerevisiae</a:t>
            </a:r>
            <a:r>
              <a:rPr lang="en-US" sz="1900" b="1" i="1" dirty="0"/>
              <a:t> grown under hypoxic conditions</a:t>
            </a:r>
            <a:r>
              <a:rPr lang="en-US" sz="1900" b="1" dirty="0"/>
              <a:t>”, realized in the Department of Biochemistry and Molecular Biology and defended in the </a:t>
            </a:r>
            <a:r>
              <a:rPr lang="en-US" sz="1900" b="1" dirty="0" smtClean="0"/>
              <a:t>University of </a:t>
            </a:r>
            <a:r>
              <a:rPr lang="en-US" sz="1900" b="1" dirty="0"/>
              <a:t>Granada in July 1972. Qualified as “high distinction” and special award. </a:t>
            </a:r>
            <a:endParaRPr lang="en-US" sz="1900" b="1" dirty="0" smtClean="0"/>
          </a:p>
          <a:p>
            <a:pPr algn="just">
              <a:spcBef>
                <a:spcPts val="100"/>
              </a:spcBef>
              <a:buFont typeface="Wingdings" pitchFamily="2" charset="2"/>
              <a:buChar char="ü"/>
            </a:pPr>
            <a:endParaRPr lang="en-US" sz="1900" b="1" dirty="0" smtClean="0"/>
          </a:p>
          <a:p>
            <a:pPr algn="just">
              <a:spcBef>
                <a:spcPts val="100"/>
              </a:spcBef>
              <a:buFont typeface="Wingdings" pitchFamily="2" charset="2"/>
              <a:buChar char="ü"/>
            </a:pPr>
            <a:r>
              <a:rPr lang="en-US" sz="1900" b="1" dirty="0" smtClean="0"/>
              <a:t>Ph.D. Thesis entitled </a:t>
            </a:r>
            <a:r>
              <a:rPr lang="en-US" sz="1900" b="1" i="1" dirty="0" smtClean="0"/>
              <a:t>“Induction of renal </a:t>
            </a:r>
            <a:r>
              <a:rPr lang="en-US" sz="1900" b="1" i="1" dirty="0" err="1" smtClean="0"/>
              <a:t>gluconeogenesis</a:t>
            </a:r>
            <a:r>
              <a:rPr lang="en-US" sz="1900" b="1" i="1" dirty="0" smtClean="0"/>
              <a:t> by selective inhibition of hepatic </a:t>
            </a:r>
            <a:r>
              <a:rPr lang="en-US" sz="1900" b="1" i="1" dirty="0" err="1" smtClean="0"/>
              <a:t>gluconeogenesis</a:t>
            </a:r>
            <a:r>
              <a:rPr lang="en-US" sz="1900" b="1" i="1" dirty="0" smtClean="0"/>
              <a:t>” </a:t>
            </a:r>
            <a:r>
              <a:rPr lang="en-US" sz="1900" b="1" dirty="0" smtClean="0"/>
              <a:t>realized in the Department of Biochemistry and Molecular Biology and defended in the University of Granada in September 1975. Qualified as “distinction cum-laude” and special award of doctorate. </a:t>
            </a:r>
          </a:p>
          <a:p>
            <a:pPr algn="just">
              <a:spcBef>
                <a:spcPts val="100"/>
              </a:spcBef>
              <a:buFont typeface="Wingdings" pitchFamily="2" charset="2"/>
              <a:buChar char="ü"/>
            </a:pPr>
            <a:endParaRPr lang="en-US" sz="1900" b="1" dirty="0"/>
          </a:p>
        </p:txBody>
      </p:sp>
    </p:spTree>
    <p:extLst>
      <p:ext uri="{BB962C8B-B14F-4D97-AF65-F5344CB8AC3E}">
        <p14:creationId xmlns:p14="http://schemas.microsoft.com/office/powerpoint/2010/main" val="228473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solidFill>
                  <a:schemeClr val="tx1"/>
                </a:solidFill>
              </a:rPr>
              <a:t>Teaching career</a:t>
            </a:r>
          </a:p>
        </p:txBody>
      </p:sp>
      <p:sp>
        <p:nvSpPr>
          <p:cNvPr id="2" name="Content Placeholder 1"/>
          <p:cNvSpPr>
            <a:spLocks noGrp="1"/>
          </p:cNvSpPr>
          <p:nvPr>
            <p:ph idx="1"/>
          </p:nvPr>
        </p:nvSpPr>
        <p:spPr>
          <a:xfrm>
            <a:off x="457200" y="1143000"/>
            <a:ext cx="8229600" cy="4709160"/>
          </a:xfrm>
        </p:spPr>
        <p:txBody>
          <a:bodyPr>
            <a:noAutofit/>
          </a:bodyPr>
          <a:lstStyle/>
          <a:p>
            <a:pPr algn="just">
              <a:buFont typeface="Wingdings" pitchFamily="2" charset="2"/>
              <a:buChar char="ü"/>
            </a:pPr>
            <a:r>
              <a:rPr lang="en-US" sz="2000" b="1" i="1" dirty="0"/>
              <a:t>Teaching in Grade Courses</a:t>
            </a:r>
            <a:r>
              <a:rPr lang="en-US" sz="2000" dirty="0"/>
              <a:t>: </a:t>
            </a:r>
          </a:p>
          <a:p>
            <a:pPr marL="547688" indent="-15875" algn="just">
              <a:buNone/>
            </a:pPr>
            <a:endParaRPr lang="en-US" sz="800" i="1" dirty="0" smtClean="0"/>
          </a:p>
          <a:p>
            <a:pPr marL="547688" indent="-15875" algn="just">
              <a:buNone/>
            </a:pPr>
            <a:r>
              <a:rPr lang="en-US" sz="1800" i="1" dirty="0" smtClean="0"/>
              <a:t>“</a:t>
            </a:r>
            <a:r>
              <a:rPr lang="en-US" sz="1800" i="1" dirty="0"/>
              <a:t>General Biochemistry”,” Structural and dynamic Biochemistry”, ”Expansion of Biochemistry”, “Metabolism regulation”, “Control and Integration of cellular metabolism”, “</a:t>
            </a:r>
            <a:r>
              <a:rPr lang="en-US" sz="1800" i="1" dirty="0" err="1"/>
              <a:t>Enzimology</a:t>
            </a:r>
            <a:r>
              <a:rPr lang="en-US" sz="1800" i="1" dirty="0"/>
              <a:t> and kinetics”, “Molecular Basis of the Human Pathology”</a:t>
            </a:r>
            <a:r>
              <a:rPr lang="en-US" sz="1800" dirty="0"/>
              <a:t>. These subjects have been teaching in the degrees of Chemistry, Biology, Pharmacy and Biochemistry. </a:t>
            </a:r>
            <a:endParaRPr lang="en-US" sz="1800" dirty="0" smtClean="0"/>
          </a:p>
          <a:p>
            <a:pPr marL="547688" indent="-15875" algn="just">
              <a:buNone/>
            </a:pPr>
            <a:endParaRPr lang="en-US" sz="1100" dirty="0"/>
          </a:p>
          <a:p>
            <a:pPr algn="just">
              <a:buFont typeface="Wingdings" pitchFamily="2" charset="2"/>
              <a:buChar char="ü"/>
            </a:pPr>
            <a:r>
              <a:rPr lang="en-US" sz="2000" b="1" i="1" dirty="0"/>
              <a:t>Teaching in Master Courses</a:t>
            </a:r>
            <a:r>
              <a:rPr lang="en-US" sz="2000" b="1" dirty="0"/>
              <a:t>: </a:t>
            </a:r>
            <a:endParaRPr lang="en-US" sz="2000" b="1" dirty="0" smtClean="0"/>
          </a:p>
          <a:p>
            <a:pPr algn="just">
              <a:buFont typeface="Wingdings" pitchFamily="2" charset="2"/>
              <a:buChar char="ü"/>
            </a:pPr>
            <a:endParaRPr lang="en-US" sz="800" dirty="0"/>
          </a:p>
          <a:p>
            <a:pPr marL="547688" indent="-15875" algn="just">
              <a:buNone/>
            </a:pPr>
            <a:r>
              <a:rPr lang="en-US" sz="1800" dirty="0"/>
              <a:t>Doctoral Program: "Biotechnology and Proteomics"; Course: </a:t>
            </a:r>
            <a:r>
              <a:rPr lang="en-US" sz="1800" i="1" dirty="0"/>
              <a:t>“Proteomics and protein dynamics” </a:t>
            </a:r>
            <a:r>
              <a:rPr lang="en-US" sz="1800" dirty="0"/>
              <a:t>from 2006 to 2014. Doctoral Program: “Biochemistry and Molecular Biology”; Course: </a:t>
            </a:r>
            <a:r>
              <a:rPr lang="en-US" sz="1800" i="1" dirty="0"/>
              <a:t>“Enzymatic determinations. Kinetic studies" </a:t>
            </a:r>
            <a:r>
              <a:rPr lang="en-US" sz="1800" dirty="0"/>
              <a:t>from 1999 to 2005. Course: </a:t>
            </a:r>
            <a:r>
              <a:rPr lang="en-US" sz="1800" i="1" dirty="0"/>
              <a:t>"Renal metabolic homeostasis" </a:t>
            </a:r>
            <a:r>
              <a:rPr lang="en-US" sz="1800" dirty="0"/>
              <a:t>from 1996 to 1998. Course: </a:t>
            </a:r>
            <a:r>
              <a:rPr lang="en-US" sz="1800" i="1" dirty="0"/>
              <a:t>"Regulation of protein turnover" </a:t>
            </a:r>
            <a:r>
              <a:rPr lang="en-US" sz="1800" dirty="0"/>
              <a:t>from 1994 to 1995. Doctoral Programs: “Biochemistry and Molecular Biology” and “Experimentation and methodology in molecular biological systems”; Course: </a:t>
            </a:r>
            <a:r>
              <a:rPr lang="en-US" sz="1800" i="1" dirty="0"/>
              <a:t>"Renal metabolic homeostasis" </a:t>
            </a:r>
            <a:r>
              <a:rPr lang="en-US" sz="1800" dirty="0"/>
              <a:t>from 1987 to 1991. All years inclusive. </a:t>
            </a:r>
          </a:p>
        </p:txBody>
      </p:sp>
    </p:spTree>
    <p:extLst>
      <p:ext uri="{BB962C8B-B14F-4D97-AF65-F5344CB8AC3E}">
        <p14:creationId xmlns:p14="http://schemas.microsoft.com/office/powerpoint/2010/main" val="157178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a:solidFill>
                  <a:schemeClr val="tx1"/>
                </a:solidFill>
              </a:rPr>
              <a:t>Research career</a:t>
            </a:r>
          </a:p>
        </p:txBody>
      </p:sp>
      <p:sp>
        <p:nvSpPr>
          <p:cNvPr id="2" name="Content Placeholder 1"/>
          <p:cNvSpPr>
            <a:spLocks noGrp="1"/>
          </p:cNvSpPr>
          <p:nvPr>
            <p:ph idx="1"/>
          </p:nvPr>
        </p:nvSpPr>
        <p:spPr>
          <a:xfrm>
            <a:off x="304800" y="1600200"/>
            <a:ext cx="8458200" cy="4709160"/>
          </a:xfrm>
        </p:spPr>
        <p:txBody>
          <a:bodyPr/>
          <a:lstStyle/>
          <a:p>
            <a:pPr>
              <a:buFont typeface="Wingdings" pitchFamily="2" charset="2"/>
              <a:buChar char="ü"/>
            </a:pPr>
            <a:r>
              <a:rPr lang="en-US" b="1" dirty="0" smtClean="0"/>
              <a:t>Carbohydrate metabolism and its regulation </a:t>
            </a:r>
          </a:p>
          <a:p>
            <a:pPr>
              <a:buFont typeface="Wingdings" pitchFamily="2" charset="2"/>
              <a:buChar char="ü"/>
            </a:pPr>
            <a:r>
              <a:rPr lang="en-US" b="1" dirty="0" err="1" smtClean="0"/>
              <a:t>Enzimology</a:t>
            </a:r>
            <a:r>
              <a:rPr lang="en-US" b="1" dirty="0" smtClean="0"/>
              <a:t> </a:t>
            </a:r>
            <a:r>
              <a:rPr lang="en-US" b="1" dirty="0"/>
              <a:t>and kinetics </a:t>
            </a:r>
          </a:p>
          <a:p>
            <a:pPr>
              <a:buFont typeface="Wingdings" pitchFamily="2" charset="2"/>
              <a:buChar char="ü"/>
            </a:pPr>
            <a:r>
              <a:rPr lang="en-US" b="1" dirty="0"/>
              <a:t>Metabolism and evolution </a:t>
            </a:r>
          </a:p>
          <a:p>
            <a:pPr>
              <a:buFont typeface="Wingdings" pitchFamily="2" charset="2"/>
              <a:buChar char="ü"/>
            </a:pPr>
            <a:r>
              <a:rPr lang="en-US" b="1" dirty="0"/>
              <a:t>Cell growth: Protein synthesis and degradation </a:t>
            </a:r>
          </a:p>
          <a:p>
            <a:pPr>
              <a:buFont typeface="Wingdings" pitchFamily="2" charset="2"/>
              <a:buChar char="ü"/>
            </a:pPr>
            <a:r>
              <a:rPr lang="en-US" b="1" dirty="0"/>
              <a:t>Cell </a:t>
            </a:r>
            <a:r>
              <a:rPr lang="en-US" b="1" dirty="0" smtClean="0"/>
              <a:t>proliferation </a:t>
            </a:r>
            <a:r>
              <a:rPr lang="en-US" b="1" dirty="0"/>
              <a:t>and Apoptosis </a:t>
            </a:r>
          </a:p>
          <a:p>
            <a:pPr>
              <a:buFont typeface="Wingdings" pitchFamily="2" charset="2"/>
              <a:buChar char="ü"/>
            </a:pPr>
            <a:r>
              <a:rPr lang="en-US" b="1" dirty="0"/>
              <a:t>Cancer, metastasis and angiogenesis </a:t>
            </a:r>
          </a:p>
          <a:p>
            <a:pPr>
              <a:buFont typeface="Wingdings" pitchFamily="2" charset="2"/>
              <a:buChar char="ü"/>
            </a:pPr>
            <a:r>
              <a:rPr lang="en-US" b="1" dirty="0"/>
              <a:t>Oxidative stress </a:t>
            </a:r>
          </a:p>
          <a:p>
            <a:pPr>
              <a:buFont typeface="Wingdings" pitchFamily="2" charset="2"/>
              <a:buChar char="ü"/>
            </a:pPr>
            <a:r>
              <a:rPr lang="en-US" b="1" dirty="0"/>
              <a:t>Genomic, Proteomic and </a:t>
            </a:r>
            <a:r>
              <a:rPr lang="en-US" b="1" dirty="0" err="1"/>
              <a:t>Metabolomic</a:t>
            </a:r>
            <a:r>
              <a:rPr lang="en-US" b="1" dirty="0"/>
              <a:t> </a:t>
            </a:r>
          </a:p>
        </p:txBody>
      </p:sp>
    </p:spTree>
    <p:extLst>
      <p:ext uri="{BB962C8B-B14F-4D97-AF65-F5344CB8AC3E}">
        <p14:creationId xmlns:p14="http://schemas.microsoft.com/office/powerpoint/2010/main" val="338115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9144000" cy="1143000"/>
          </a:xfrm>
        </p:spPr>
        <p:txBody>
          <a:bodyPr>
            <a:normAutofit/>
          </a:bodyPr>
          <a:lstStyle/>
          <a:p>
            <a:r>
              <a:rPr lang="en-US" dirty="0">
                <a:solidFill>
                  <a:schemeClr val="tx1"/>
                </a:solidFill>
              </a:rPr>
              <a:t>Glucose </a:t>
            </a:r>
            <a:r>
              <a:rPr lang="en-US" dirty="0" smtClean="0">
                <a:solidFill>
                  <a:schemeClr val="tx1"/>
                </a:solidFill>
              </a:rPr>
              <a:t>metabolism</a:t>
            </a:r>
            <a:endParaRPr lang="en-US" dirty="0">
              <a:solidFill>
                <a:schemeClr val="tx1"/>
              </a:solidFill>
            </a:endParaRPr>
          </a:p>
        </p:txBody>
      </p:sp>
      <p:pic>
        <p:nvPicPr>
          <p:cNvPr id="9218" name="Picture 2" descr="http://www.robertbarrington.net/wp-content/uploads/2012/01/Glycolysis-and-Gluconeogenesis.jpg"/>
          <p:cNvPicPr>
            <a:picLocks noChangeAspect="1" noChangeArrowheads="1"/>
          </p:cNvPicPr>
          <p:nvPr/>
        </p:nvPicPr>
        <p:blipFill>
          <a:blip r:embed="rId3" cstate="print"/>
          <a:srcRect/>
          <a:stretch>
            <a:fillRect/>
          </a:stretch>
        </p:blipFill>
        <p:spPr bwMode="auto">
          <a:xfrm>
            <a:off x="2438400" y="1219200"/>
            <a:ext cx="3962400" cy="5434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444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92 Rectángulo"/>
          <p:cNvSpPr/>
          <p:nvPr/>
        </p:nvSpPr>
        <p:spPr>
          <a:xfrm>
            <a:off x="855025" y="1123664"/>
            <a:ext cx="7391400" cy="5181600"/>
          </a:xfrm>
          <a:prstGeom prst="rect">
            <a:avLst/>
          </a:prstGeom>
          <a:solidFill>
            <a:schemeClr val="tx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3" name="Title 2"/>
          <p:cNvSpPr>
            <a:spLocks noGrp="1"/>
          </p:cNvSpPr>
          <p:nvPr>
            <p:ph type="title"/>
          </p:nvPr>
        </p:nvSpPr>
        <p:spPr>
          <a:xfrm>
            <a:off x="0" y="-76200"/>
            <a:ext cx="9144000" cy="1143000"/>
          </a:xfrm>
        </p:spPr>
        <p:txBody>
          <a:bodyPr>
            <a:normAutofit/>
          </a:bodyPr>
          <a:lstStyle/>
          <a:p>
            <a:r>
              <a:rPr lang="en-US" dirty="0" smtClean="0">
                <a:solidFill>
                  <a:schemeClr val="tx1"/>
                </a:solidFill>
              </a:rPr>
              <a:t>Pentose phosphate pathway</a:t>
            </a:r>
            <a:endParaRPr lang="en-US" dirty="0">
              <a:solidFill>
                <a:schemeClr val="tx1"/>
              </a:solidFill>
            </a:endParaRPr>
          </a:p>
        </p:txBody>
      </p:sp>
      <p:grpSp>
        <p:nvGrpSpPr>
          <p:cNvPr id="5" name="4 Grupo"/>
          <p:cNvGrpSpPr/>
          <p:nvPr/>
        </p:nvGrpSpPr>
        <p:grpSpPr>
          <a:xfrm>
            <a:off x="928688" y="1033463"/>
            <a:ext cx="7286625" cy="5214937"/>
            <a:chOff x="928688" y="500063"/>
            <a:chExt cx="7286625" cy="5214937"/>
          </a:xfrm>
        </p:grpSpPr>
        <p:sp>
          <p:nvSpPr>
            <p:cNvPr id="6" name="AutoShape 3"/>
            <p:cNvSpPr>
              <a:spLocks noChangeAspect="1" noChangeArrowheads="1" noTextEdit="1"/>
            </p:cNvSpPr>
            <p:nvPr/>
          </p:nvSpPr>
          <p:spPr bwMode="auto">
            <a:xfrm>
              <a:off x="928688" y="500063"/>
              <a:ext cx="7286625" cy="5214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7" name="Rectangle 7"/>
            <p:cNvSpPr>
              <a:spLocks noChangeArrowheads="1"/>
            </p:cNvSpPr>
            <p:nvPr/>
          </p:nvSpPr>
          <p:spPr bwMode="auto">
            <a:xfrm>
              <a:off x="4197351" y="2981325"/>
              <a:ext cx="449263" cy="236537"/>
            </a:xfrm>
            <a:prstGeom prst="rect">
              <a:avLst/>
            </a:prstGeom>
            <a:solidFill>
              <a:srgbClr val="C3D69B"/>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8" name="Freeform 8"/>
            <p:cNvSpPr>
              <a:spLocks noEditPoints="1"/>
            </p:cNvSpPr>
            <p:nvPr/>
          </p:nvSpPr>
          <p:spPr bwMode="auto">
            <a:xfrm>
              <a:off x="4189413" y="2973388"/>
              <a:ext cx="465138" cy="252412"/>
            </a:xfrm>
            <a:custGeom>
              <a:avLst/>
              <a:gdLst/>
              <a:ahLst/>
              <a:cxnLst>
                <a:cxn ang="0">
                  <a:pos x="0" y="16"/>
                </a:cxn>
                <a:cxn ang="0">
                  <a:pos x="16" y="0"/>
                </a:cxn>
                <a:cxn ang="0">
                  <a:pos x="976" y="0"/>
                </a:cxn>
                <a:cxn ang="0">
                  <a:pos x="992" y="16"/>
                </a:cxn>
                <a:cxn ang="0">
                  <a:pos x="992" y="480"/>
                </a:cxn>
                <a:cxn ang="0">
                  <a:pos x="976" y="496"/>
                </a:cxn>
                <a:cxn ang="0">
                  <a:pos x="16" y="496"/>
                </a:cxn>
                <a:cxn ang="0">
                  <a:pos x="0" y="480"/>
                </a:cxn>
                <a:cxn ang="0">
                  <a:pos x="0" y="16"/>
                </a:cxn>
                <a:cxn ang="0">
                  <a:pos x="32" y="480"/>
                </a:cxn>
                <a:cxn ang="0">
                  <a:pos x="16" y="464"/>
                </a:cxn>
                <a:cxn ang="0">
                  <a:pos x="976" y="464"/>
                </a:cxn>
                <a:cxn ang="0">
                  <a:pos x="960" y="480"/>
                </a:cxn>
                <a:cxn ang="0">
                  <a:pos x="960" y="16"/>
                </a:cxn>
                <a:cxn ang="0">
                  <a:pos x="976" y="32"/>
                </a:cxn>
                <a:cxn ang="0">
                  <a:pos x="16" y="32"/>
                </a:cxn>
                <a:cxn ang="0">
                  <a:pos x="32" y="16"/>
                </a:cxn>
                <a:cxn ang="0">
                  <a:pos x="32" y="480"/>
                </a:cxn>
              </a:cxnLst>
              <a:rect l="0" t="0" r="r" b="b"/>
              <a:pathLst>
                <a:path w="992" h="496">
                  <a:moveTo>
                    <a:pt x="0" y="16"/>
                  </a:moveTo>
                  <a:cubicBezTo>
                    <a:pt x="0" y="8"/>
                    <a:pt x="8" y="0"/>
                    <a:pt x="16" y="0"/>
                  </a:cubicBezTo>
                  <a:lnTo>
                    <a:pt x="976" y="0"/>
                  </a:lnTo>
                  <a:cubicBezTo>
                    <a:pt x="985" y="0"/>
                    <a:pt x="992" y="8"/>
                    <a:pt x="992" y="16"/>
                  </a:cubicBezTo>
                  <a:lnTo>
                    <a:pt x="992" y="480"/>
                  </a:lnTo>
                  <a:cubicBezTo>
                    <a:pt x="992" y="489"/>
                    <a:pt x="985" y="496"/>
                    <a:pt x="976" y="496"/>
                  </a:cubicBezTo>
                  <a:lnTo>
                    <a:pt x="16" y="496"/>
                  </a:lnTo>
                  <a:cubicBezTo>
                    <a:pt x="8" y="496"/>
                    <a:pt x="0" y="489"/>
                    <a:pt x="0" y="480"/>
                  </a:cubicBezTo>
                  <a:lnTo>
                    <a:pt x="0" y="16"/>
                  </a:lnTo>
                  <a:close/>
                  <a:moveTo>
                    <a:pt x="32" y="480"/>
                  </a:moveTo>
                  <a:lnTo>
                    <a:pt x="16" y="464"/>
                  </a:lnTo>
                  <a:lnTo>
                    <a:pt x="976" y="464"/>
                  </a:lnTo>
                  <a:lnTo>
                    <a:pt x="960" y="480"/>
                  </a:lnTo>
                  <a:lnTo>
                    <a:pt x="960" y="16"/>
                  </a:lnTo>
                  <a:lnTo>
                    <a:pt x="976" y="32"/>
                  </a:lnTo>
                  <a:lnTo>
                    <a:pt x="16" y="32"/>
                  </a:lnTo>
                  <a:lnTo>
                    <a:pt x="32" y="16"/>
                  </a:lnTo>
                  <a:lnTo>
                    <a:pt x="32" y="480"/>
                  </a:lnTo>
                  <a:close/>
                </a:path>
              </a:pathLst>
            </a:custGeom>
            <a:solidFill>
              <a:srgbClr val="00B050"/>
            </a:solidFill>
            <a:ln w="0" cap="flat">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9" name="Rectangle 9"/>
            <p:cNvSpPr>
              <a:spLocks noChangeArrowheads="1"/>
            </p:cNvSpPr>
            <p:nvPr/>
          </p:nvSpPr>
          <p:spPr bwMode="auto">
            <a:xfrm>
              <a:off x="4203334" y="2996952"/>
              <a:ext cx="502916"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000000"/>
                  </a:solidFill>
                  <a:effectLst/>
                  <a:latin typeface="Calibri" pitchFamily="34" charset="0"/>
                </a:rPr>
                <a:t>  PPP</a:t>
              </a:r>
              <a:endParaRPr kumimoji="0" lang="es-ES" sz="1400" b="0" i="0" u="none" strike="noStrike" cap="none" normalizeH="0" baseline="0" dirty="0" smtClean="0">
                <a:ln>
                  <a:noFill/>
                </a:ln>
                <a:solidFill>
                  <a:schemeClr val="tx1"/>
                </a:solidFill>
                <a:effectLst/>
                <a:latin typeface="Arial" pitchFamily="34" charset="0"/>
              </a:endParaRPr>
            </a:p>
          </p:txBody>
        </p:sp>
        <p:sp>
          <p:nvSpPr>
            <p:cNvPr id="11" name="Freeform 28"/>
            <p:cNvSpPr>
              <a:spLocks noEditPoints="1"/>
            </p:cNvSpPr>
            <p:nvPr/>
          </p:nvSpPr>
          <p:spPr bwMode="auto">
            <a:xfrm>
              <a:off x="4162675" y="3835712"/>
              <a:ext cx="501650" cy="252412"/>
            </a:xfrm>
            <a:custGeom>
              <a:avLst/>
              <a:gdLst/>
              <a:ahLst/>
              <a:cxnLst>
                <a:cxn ang="0">
                  <a:pos x="0" y="16"/>
                </a:cxn>
                <a:cxn ang="0">
                  <a:pos x="16" y="0"/>
                </a:cxn>
                <a:cxn ang="0">
                  <a:pos x="1056" y="0"/>
                </a:cxn>
                <a:cxn ang="0">
                  <a:pos x="1072" y="16"/>
                </a:cxn>
                <a:cxn ang="0">
                  <a:pos x="1072" y="480"/>
                </a:cxn>
                <a:cxn ang="0">
                  <a:pos x="1056" y="496"/>
                </a:cxn>
                <a:cxn ang="0">
                  <a:pos x="16" y="496"/>
                </a:cxn>
                <a:cxn ang="0">
                  <a:pos x="0" y="480"/>
                </a:cxn>
                <a:cxn ang="0">
                  <a:pos x="0" y="16"/>
                </a:cxn>
                <a:cxn ang="0">
                  <a:pos x="32" y="480"/>
                </a:cxn>
                <a:cxn ang="0">
                  <a:pos x="16" y="464"/>
                </a:cxn>
                <a:cxn ang="0">
                  <a:pos x="1056" y="464"/>
                </a:cxn>
                <a:cxn ang="0">
                  <a:pos x="1040" y="480"/>
                </a:cxn>
                <a:cxn ang="0">
                  <a:pos x="1040" y="16"/>
                </a:cxn>
                <a:cxn ang="0">
                  <a:pos x="1056" y="32"/>
                </a:cxn>
                <a:cxn ang="0">
                  <a:pos x="16" y="32"/>
                </a:cxn>
                <a:cxn ang="0">
                  <a:pos x="32" y="16"/>
                </a:cxn>
                <a:cxn ang="0">
                  <a:pos x="32" y="480"/>
                </a:cxn>
              </a:cxnLst>
              <a:rect l="0" t="0" r="r" b="b"/>
              <a:pathLst>
                <a:path w="1072" h="496">
                  <a:moveTo>
                    <a:pt x="0" y="16"/>
                  </a:moveTo>
                  <a:cubicBezTo>
                    <a:pt x="0" y="8"/>
                    <a:pt x="8" y="0"/>
                    <a:pt x="16" y="0"/>
                  </a:cubicBezTo>
                  <a:lnTo>
                    <a:pt x="1056" y="0"/>
                  </a:lnTo>
                  <a:cubicBezTo>
                    <a:pt x="1065" y="0"/>
                    <a:pt x="1072" y="8"/>
                    <a:pt x="1072" y="16"/>
                  </a:cubicBezTo>
                  <a:lnTo>
                    <a:pt x="1072" y="480"/>
                  </a:lnTo>
                  <a:cubicBezTo>
                    <a:pt x="1072" y="489"/>
                    <a:pt x="1065" y="496"/>
                    <a:pt x="1056" y="496"/>
                  </a:cubicBezTo>
                  <a:lnTo>
                    <a:pt x="16" y="496"/>
                  </a:lnTo>
                  <a:cubicBezTo>
                    <a:pt x="8" y="496"/>
                    <a:pt x="0" y="489"/>
                    <a:pt x="0" y="480"/>
                  </a:cubicBezTo>
                  <a:lnTo>
                    <a:pt x="0" y="16"/>
                  </a:lnTo>
                  <a:close/>
                  <a:moveTo>
                    <a:pt x="32" y="480"/>
                  </a:moveTo>
                  <a:lnTo>
                    <a:pt x="16" y="464"/>
                  </a:lnTo>
                  <a:lnTo>
                    <a:pt x="1056" y="464"/>
                  </a:lnTo>
                  <a:lnTo>
                    <a:pt x="1040" y="480"/>
                  </a:lnTo>
                  <a:lnTo>
                    <a:pt x="1040" y="16"/>
                  </a:lnTo>
                  <a:lnTo>
                    <a:pt x="1056" y="32"/>
                  </a:lnTo>
                  <a:lnTo>
                    <a:pt x="16" y="32"/>
                  </a:lnTo>
                  <a:lnTo>
                    <a:pt x="32" y="16"/>
                  </a:lnTo>
                  <a:lnTo>
                    <a:pt x="32" y="48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2" name="Rectangle 29"/>
            <p:cNvSpPr>
              <a:spLocks noChangeArrowheads="1"/>
            </p:cNvSpPr>
            <p:nvPr/>
          </p:nvSpPr>
          <p:spPr bwMode="auto">
            <a:xfrm>
              <a:off x="4246813" y="3888099"/>
              <a:ext cx="374650" cy="2111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rgbClr val="000000"/>
                  </a:solidFill>
                  <a:effectLst/>
                  <a:latin typeface="Calibri" pitchFamily="34" charset="0"/>
                </a:rPr>
                <a:t>Rib5P</a:t>
              </a:r>
              <a:endParaRPr kumimoji="0" lang="es-ES" sz="1800" b="0" i="0" u="none" strike="noStrike" cap="none" normalizeH="0" baseline="0" smtClean="0">
                <a:ln>
                  <a:noFill/>
                </a:ln>
                <a:solidFill>
                  <a:schemeClr val="tx1"/>
                </a:solidFill>
                <a:effectLst/>
                <a:latin typeface="Arial" pitchFamily="34" charset="0"/>
              </a:endParaRPr>
            </a:p>
          </p:txBody>
        </p:sp>
        <p:sp>
          <p:nvSpPr>
            <p:cNvPr id="14" name="Freeform 32"/>
            <p:cNvSpPr>
              <a:spLocks/>
            </p:cNvSpPr>
            <p:nvPr/>
          </p:nvSpPr>
          <p:spPr bwMode="auto">
            <a:xfrm>
              <a:off x="4376988" y="4124637"/>
              <a:ext cx="74613" cy="244475"/>
            </a:xfrm>
            <a:custGeom>
              <a:avLst/>
              <a:gdLst/>
              <a:ahLst/>
              <a:cxnLst>
                <a:cxn ang="0">
                  <a:pos x="0" y="129"/>
                </a:cxn>
                <a:cxn ang="0">
                  <a:pos x="23" y="154"/>
                </a:cxn>
                <a:cxn ang="0">
                  <a:pos x="47" y="129"/>
                </a:cxn>
                <a:cxn ang="0">
                  <a:pos x="35" y="129"/>
                </a:cxn>
                <a:cxn ang="0">
                  <a:pos x="35" y="0"/>
                </a:cxn>
                <a:cxn ang="0">
                  <a:pos x="12" y="0"/>
                </a:cxn>
                <a:cxn ang="0">
                  <a:pos x="12" y="129"/>
                </a:cxn>
                <a:cxn ang="0">
                  <a:pos x="0" y="129"/>
                </a:cxn>
              </a:cxnLst>
              <a:rect l="0" t="0" r="r" b="b"/>
              <a:pathLst>
                <a:path w="47" h="154">
                  <a:moveTo>
                    <a:pt x="0" y="129"/>
                  </a:moveTo>
                  <a:lnTo>
                    <a:pt x="23" y="154"/>
                  </a:lnTo>
                  <a:lnTo>
                    <a:pt x="47" y="129"/>
                  </a:lnTo>
                  <a:lnTo>
                    <a:pt x="35" y="129"/>
                  </a:lnTo>
                  <a:lnTo>
                    <a:pt x="35" y="0"/>
                  </a:lnTo>
                  <a:lnTo>
                    <a:pt x="12" y="0"/>
                  </a:lnTo>
                  <a:lnTo>
                    <a:pt x="12" y="129"/>
                  </a:lnTo>
                  <a:lnTo>
                    <a:pt x="0" y="12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5" name="Freeform 33"/>
            <p:cNvSpPr>
              <a:spLocks noEditPoints="1"/>
            </p:cNvSpPr>
            <p:nvPr/>
          </p:nvSpPr>
          <p:spPr bwMode="auto">
            <a:xfrm>
              <a:off x="4350000" y="4113524"/>
              <a:ext cx="128588" cy="273050"/>
            </a:xfrm>
            <a:custGeom>
              <a:avLst/>
              <a:gdLst/>
              <a:ahLst/>
              <a:cxnLst>
                <a:cxn ang="0">
                  <a:pos x="17" y="144"/>
                </a:cxn>
                <a:cxn ang="0">
                  <a:pos x="22" y="130"/>
                </a:cxn>
                <a:cxn ang="0">
                  <a:pos x="45" y="156"/>
                </a:cxn>
                <a:cxn ang="0">
                  <a:pos x="35" y="156"/>
                </a:cxn>
                <a:cxn ang="0">
                  <a:pos x="59" y="130"/>
                </a:cxn>
                <a:cxn ang="0">
                  <a:pos x="64" y="144"/>
                </a:cxn>
                <a:cxn ang="0">
                  <a:pos x="45" y="144"/>
                </a:cxn>
                <a:cxn ang="0">
                  <a:pos x="45" y="7"/>
                </a:cxn>
                <a:cxn ang="0">
                  <a:pos x="52" y="15"/>
                </a:cxn>
                <a:cxn ang="0">
                  <a:pos x="29" y="15"/>
                </a:cxn>
                <a:cxn ang="0">
                  <a:pos x="36" y="7"/>
                </a:cxn>
                <a:cxn ang="0">
                  <a:pos x="36" y="144"/>
                </a:cxn>
                <a:cxn ang="0">
                  <a:pos x="17" y="144"/>
                </a:cxn>
                <a:cxn ang="0">
                  <a:pos x="29" y="128"/>
                </a:cxn>
                <a:cxn ang="0">
                  <a:pos x="22" y="136"/>
                </a:cxn>
                <a:cxn ang="0">
                  <a:pos x="22" y="0"/>
                </a:cxn>
                <a:cxn ang="0">
                  <a:pos x="59" y="0"/>
                </a:cxn>
                <a:cxn ang="0">
                  <a:pos x="59" y="136"/>
                </a:cxn>
                <a:cxn ang="0">
                  <a:pos x="52" y="128"/>
                </a:cxn>
                <a:cxn ang="0">
                  <a:pos x="81" y="128"/>
                </a:cxn>
                <a:cxn ang="0">
                  <a:pos x="40" y="172"/>
                </a:cxn>
                <a:cxn ang="0">
                  <a:pos x="0" y="128"/>
                </a:cxn>
                <a:cxn ang="0">
                  <a:pos x="29" y="128"/>
                </a:cxn>
              </a:cxnLst>
              <a:rect l="0" t="0" r="r" b="b"/>
              <a:pathLst>
                <a:path w="81" h="172">
                  <a:moveTo>
                    <a:pt x="17" y="144"/>
                  </a:moveTo>
                  <a:lnTo>
                    <a:pt x="22" y="130"/>
                  </a:lnTo>
                  <a:lnTo>
                    <a:pt x="45" y="156"/>
                  </a:lnTo>
                  <a:lnTo>
                    <a:pt x="35" y="156"/>
                  </a:lnTo>
                  <a:lnTo>
                    <a:pt x="59" y="130"/>
                  </a:lnTo>
                  <a:lnTo>
                    <a:pt x="64" y="144"/>
                  </a:lnTo>
                  <a:lnTo>
                    <a:pt x="45" y="144"/>
                  </a:lnTo>
                  <a:lnTo>
                    <a:pt x="45" y="7"/>
                  </a:lnTo>
                  <a:lnTo>
                    <a:pt x="52" y="15"/>
                  </a:lnTo>
                  <a:lnTo>
                    <a:pt x="29" y="15"/>
                  </a:lnTo>
                  <a:lnTo>
                    <a:pt x="36" y="7"/>
                  </a:lnTo>
                  <a:lnTo>
                    <a:pt x="36" y="144"/>
                  </a:lnTo>
                  <a:lnTo>
                    <a:pt x="17" y="144"/>
                  </a:lnTo>
                  <a:close/>
                  <a:moveTo>
                    <a:pt x="29" y="128"/>
                  </a:moveTo>
                  <a:lnTo>
                    <a:pt x="22" y="136"/>
                  </a:lnTo>
                  <a:lnTo>
                    <a:pt x="22" y="0"/>
                  </a:lnTo>
                  <a:lnTo>
                    <a:pt x="59" y="0"/>
                  </a:lnTo>
                  <a:lnTo>
                    <a:pt x="59" y="136"/>
                  </a:lnTo>
                  <a:lnTo>
                    <a:pt x="52" y="128"/>
                  </a:lnTo>
                  <a:lnTo>
                    <a:pt x="81" y="128"/>
                  </a:lnTo>
                  <a:lnTo>
                    <a:pt x="40" y="172"/>
                  </a:lnTo>
                  <a:lnTo>
                    <a:pt x="0" y="128"/>
                  </a:lnTo>
                  <a:lnTo>
                    <a:pt x="29" y="128"/>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6" name="Rectangle 34"/>
            <p:cNvSpPr>
              <a:spLocks noChangeArrowheads="1"/>
            </p:cNvSpPr>
            <p:nvPr/>
          </p:nvSpPr>
          <p:spPr bwMode="auto">
            <a:xfrm>
              <a:off x="4153150" y="4394512"/>
              <a:ext cx="63318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Nucleotides</a:t>
              </a:r>
              <a:endParaRPr kumimoji="0" lang="es-ES" sz="1800" b="0" i="0" u="none" strike="noStrike" cap="none" normalizeH="0" baseline="0" dirty="0" smtClean="0">
                <a:ln>
                  <a:noFill/>
                </a:ln>
                <a:solidFill>
                  <a:schemeClr val="tx1"/>
                </a:solidFill>
                <a:effectLst/>
                <a:latin typeface="Arial" pitchFamily="34" charset="0"/>
              </a:endParaRPr>
            </a:p>
          </p:txBody>
        </p:sp>
        <p:sp>
          <p:nvSpPr>
            <p:cNvPr id="17" name="Freeform 37"/>
            <p:cNvSpPr>
              <a:spLocks/>
            </p:cNvSpPr>
            <p:nvPr/>
          </p:nvSpPr>
          <p:spPr bwMode="auto">
            <a:xfrm>
              <a:off x="4376988" y="4631049"/>
              <a:ext cx="96838" cy="471487"/>
            </a:xfrm>
            <a:custGeom>
              <a:avLst/>
              <a:gdLst/>
              <a:ahLst/>
              <a:cxnLst>
                <a:cxn ang="0">
                  <a:pos x="0" y="264"/>
                </a:cxn>
                <a:cxn ang="0">
                  <a:pos x="31" y="297"/>
                </a:cxn>
                <a:cxn ang="0">
                  <a:pos x="61" y="264"/>
                </a:cxn>
                <a:cxn ang="0">
                  <a:pos x="46" y="264"/>
                </a:cxn>
                <a:cxn ang="0">
                  <a:pos x="46" y="0"/>
                </a:cxn>
                <a:cxn ang="0">
                  <a:pos x="15" y="0"/>
                </a:cxn>
                <a:cxn ang="0">
                  <a:pos x="15" y="264"/>
                </a:cxn>
                <a:cxn ang="0">
                  <a:pos x="0" y="264"/>
                </a:cxn>
              </a:cxnLst>
              <a:rect l="0" t="0" r="r" b="b"/>
              <a:pathLst>
                <a:path w="61" h="297">
                  <a:moveTo>
                    <a:pt x="0" y="264"/>
                  </a:moveTo>
                  <a:lnTo>
                    <a:pt x="31" y="297"/>
                  </a:lnTo>
                  <a:lnTo>
                    <a:pt x="61" y="264"/>
                  </a:lnTo>
                  <a:lnTo>
                    <a:pt x="46" y="264"/>
                  </a:lnTo>
                  <a:lnTo>
                    <a:pt x="46" y="0"/>
                  </a:lnTo>
                  <a:lnTo>
                    <a:pt x="15" y="0"/>
                  </a:lnTo>
                  <a:lnTo>
                    <a:pt x="15" y="264"/>
                  </a:lnTo>
                  <a:lnTo>
                    <a:pt x="0" y="2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8" name="Freeform 38"/>
            <p:cNvSpPr>
              <a:spLocks noEditPoints="1"/>
            </p:cNvSpPr>
            <p:nvPr/>
          </p:nvSpPr>
          <p:spPr bwMode="auto">
            <a:xfrm>
              <a:off x="4350000" y="4618349"/>
              <a:ext cx="150813" cy="501650"/>
            </a:xfrm>
            <a:custGeom>
              <a:avLst/>
              <a:gdLst/>
              <a:ahLst/>
              <a:cxnLst>
                <a:cxn ang="0">
                  <a:pos x="17" y="280"/>
                </a:cxn>
                <a:cxn ang="0">
                  <a:pos x="22" y="267"/>
                </a:cxn>
                <a:cxn ang="0">
                  <a:pos x="53" y="300"/>
                </a:cxn>
                <a:cxn ang="0">
                  <a:pos x="43" y="300"/>
                </a:cxn>
                <a:cxn ang="0">
                  <a:pos x="73" y="267"/>
                </a:cxn>
                <a:cxn ang="0">
                  <a:pos x="78" y="280"/>
                </a:cxn>
                <a:cxn ang="0">
                  <a:pos x="56" y="280"/>
                </a:cxn>
                <a:cxn ang="0">
                  <a:pos x="56" y="8"/>
                </a:cxn>
                <a:cxn ang="0">
                  <a:pos x="63" y="15"/>
                </a:cxn>
                <a:cxn ang="0">
                  <a:pos x="32" y="15"/>
                </a:cxn>
                <a:cxn ang="0">
                  <a:pos x="39" y="8"/>
                </a:cxn>
                <a:cxn ang="0">
                  <a:pos x="39" y="280"/>
                </a:cxn>
                <a:cxn ang="0">
                  <a:pos x="17" y="280"/>
                </a:cxn>
                <a:cxn ang="0">
                  <a:pos x="32" y="264"/>
                </a:cxn>
                <a:cxn ang="0">
                  <a:pos x="25" y="272"/>
                </a:cxn>
                <a:cxn ang="0">
                  <a:pos x="25" y="0"/>
                </a:cxn>
                <a:cxn ang="0">
                  <a:pos x="70" y="0"/>
                </a:cxn>
                <a:cxn ang="0">
                  <a:pos x="70" y="272"/>
                </a:cxn>
                <a:cxn ang="0">
                  <a:pos x="63" y="264"/>
                </a:cxn>
                <a:cxn ang="0">
                  <a:pos x="95" y="264"/>
                </a:cxn>
                <a:cxn ang="0">
                  <a:pos x="48" y="316"/>
                </a:cxn>
                <a:cxn ang="0">
                  <a:pos x="0" y="264"/>
                </a:cxn>
                <a:cxn ang="0">
                  <a:pos x="32" y="264"/>
                </a:cxn>
              </a:cxnLst>
              <a:rect l="0" t="0" r="r" b="b"/>
              <a:pathLst>
                <a:path w="95" h="316">
                  <a:moveTo>
                    <a:pt x="17" y="280"/>
                  </a:moveTo>
                  <a:lnTo>
                    <a:pt x="22" y="267"/>
                  </a:lnTo>
                  <a:lnTo>
                    <a:pt x="53" y="300"/>
                  </a:lnTo>
                  <a:lnTo>
                    <a:pt x="43" y="300"/>
                  </a:lnTo>
                  <a:lnTo>
                    <a:pt x="73" y="267"/>
                  </a:lnTo>
                  <a:lnTo>
                    <a:pt x="78" y="280"/>
                  </a:lnTo>
                  <a:lnTo>
                    <a:pt x="56" y="280"/>
                  </a:lnTo>
                  <a:lnTo>
                    <a:pt x="56" y="8"/>
                  </a:lnTo>
                  <a:lnTo>
                    <a:pt x="63" y="15"/>
                  </a:lnTo>
                  <a:lnTo>
                    <a:pt x="32" y="15"/>
                  </a:lnTo>
                  <a:lnTo>
                    <a:pt x="39" y="8"/>
                  </a:lnTo>
                  <a:lnTo>
                    <a:pt x="39" y="280"/>
                  </a:lnTo>
                  <a:lnTo>
                    <a:pt x="17" y="280"/>
                  </a:lnTo>
                  <a:close/>
                  <a:moveTo>
                    <a:pt x="32" y="264"/>
                  </a:moveTo>
                  <a:lnTo>
                    <a:pt x="25" y="272"/>
                  </a:lnTo>
                  <a:lnTo>
                    <a:pt x="25" y="0"/>
                  </a:lnTo>
                  <a:lnTo>
                    <a:pt x="70" y="0"/>
                  </a:lnTo>
                  <a:lnTo>
                    <a:pt x="70" y="272"/>
                  </a:lnTo>
                  <a:lnTo>
                    <a:pt x="63" y="264"/>
                  </a:lnTo>
                  <a:lnTo>
                    <a:pt x="95" y="264"/>
                  </a:lnTo>
                  <a:lnTo>
                    <a:pt x="48" y="316"/>
                  </a:lnTo>
                  <a:lnTo>
                    <a:pt x="0" y="264"/>
                  </a:lnTo>
                  <a:lnTo>
                    <a:pt x="32" y="264"/>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0" name="Freeform 41"/>
            <p:cNvSpPr>
              <a:spLocks/>
            </p:cNvSpPr>
            <p:nvPr/>
          </p:nvSpPr>
          <p:spPr bwMode="auto">
            <a:xfrm>
              <a:off x="4808788" y="4534212"/>
              <a:ext cx="357188" cy="388937"/>
            </a:xfrm>
            <a:custGeom>
              <a:avLst/>
              <a:gdLst/>
              <a:ahLst/>
              <a:cxnLst>
                <a:cxn ang="0">
                  <a:pos x="175" y="245"/>
                </a:cxn>
                <a:cxn ang="0">
                  <a:pos x="225" y="245"/>
                </a:cxn>
                <a:cxn ang="0">
                  <a:pos x="225" y="191"/>
                </a:cxn>
                <a:cxn ang="0">
                  <a:pos x="212" y="204"/>
                </a:cxn>
                <a:cxn ang="0">
                  <a:pos x="25" y="0"/>
                </a:cxn>
                <a:cxn ang="0">
                  <a:pos x="0" y="27"/>
                </a:cxn>
                <a:cxn ang="0">
                  <a:pos x="188" y="231"/>
                </a:cxn>
                <a:cxn ang="0">
                  <a:pos x="175" y="245"/>
                </a:cxn>
              </a:cxnLst>
              <a:rect l="0" t="0" r="r" b="b"/>
              <a:pathLst>
                <a:path w="225" h="245">
                  <a:moveTo>
                    <a:pt x="175" y="245"/>
                  </a:moveTo>
                  <a:lnTo>
                    <a:pt x="225" y="245"/>
                  </a:lnTo>
                  <a:lnTo>
                    <a:pt x="225" y="191"/>
                  </a:lnTo>
                  <a:lnTo>
                    <a:pt x="212" y="204"/>
                  </a:lnTo>
                  <a:lnTo>
                    <a:pt x="25" y="0"/>
                  </a:lnTo>
                  <a:lnTo>
                    <a:pt x="0" y="27"/>
                  </a:lnTo>
                  <a:lnTo>
                    <a:pt x="188" y="231"/>
                  </a:lnTo>
                  <a:lnTo>
                    <a:pt x="175" y="245"/>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1" name="Freeform 42"/>
            <p:cNvSpPr>
              <a:spLocks noEditPoints="1"/>
            </p:cNvSpPr>
            <p:nvPr/>
          </p:nvSpPr>
          <p:spPr bwMode="auto">
            <a:xfrm>
              <a:off x="4794500" y="4518337"/>
              <a:ext cx="381000" cy="414337"/>
            </a:xfrm>
            <a:custGeom>
              <a:avLst/>
              <a:gdLst/>
              <a:ahLst/>
              <a:cxnLst>
                <a:cxn ang="0">
                  <a:pos x="189" y="259"/>
                </a:cxn>
                <a:cxn ang="0">
                  <a:pos x="184" y="248"/>
                </a:cxn>
                <a:cxn ang="0">
                  <a:pos x="234" y="248"/>
                </a:cxn>
                <a:cxn ang="0">
                  <a:pos x="227" y="255"/>
                </a:cxn>
                <a:cxn ang="0">
                  <a:pos x="227" y="201"/>
                </a:cxn>
                <a:cxn ang="0">
                  <a:pos x="238" y="205"/>
                </a:cxn>
                <a:cxn ang="0">
                  <a:pos x="221" y="224"/>
                </a:cxn>
                <a:cxn ang="0">
                  <a:pos x="29" y="15"/>
                </a:cxn>
                <a:cxn ang="0">
                  <a:pos x="38" y="15"/>
                </a:cxn>
                <a:cxn ang="0">
                  <a:pos x="13" y="42"/>
                </a:cxn>
                <a:cxn ang="0">
                  <a:pos x="13" y="32"/>
                </a:cxn>
                <a:cxn ang="0">
                  <a:pos x="205" y="241"/>
                </a:cxn>
                <a:cxn ang="0">
                  <a:pos x="189" y="259"/>
                </a:cxn>
                <a:cxn ang="0">
                  <a:pos x="192" y="236"/>
                </a:cxn>
                <a:cxn ang="0">
                  <a:pos x="192" y="246"/>
                </a:cxn>
                <a:cxn ang="0">
                  <a:pos x="0" y="37"/>
                </a:cxn>
                <a:cxn ang="0">
                  <a:pos x="34" y="0"/>
                </a:cxn>
                <a:cxn ang="0">
                  <a:pos x="226" y="209"/>
                </a:cxn>
                <a:cxn ang="0">
                  <a:pos x="217" y="209"/>
                </a:cxn>
                <a:cxn ang="0">
                  <a:pos x="240" y="184"/>
                </a:cxn>
                <a:cxn ang="0">
                  <a:pos x="240" y="261"/>
                </a:cxn>
                <a:cxn ang="0">
                  <a:pos x="169" y="261"/>
                </a:cxn>
                <a:cxn ang="0">
                  <a:pos x="192" y="236"/>
                </a:cxn>
              </a:cxnLst>
              <a:rect l="0" t="0" r="r" b="b"/>
              <a:pathLst>
                <a:path w="240" h="261">
                  <a:moveTo>
                    <a:pt x="189" y="259"/>
                  </a:moveTo>
                  <a:lnTo>
                    <a:pt x="184" y="248"/>
                  </a:lnTo>
                  <a:lnTo>
                    <a:pt x="234" y="248"/>
                  </a:lnTo>
                  <a:lnTo>
                    <a:pt x="227" y="255"/>
                  </a:lnTo>
                  <a:lnTo>
                    <a:pt x="227" y="201"/>
                  </a:lnTo>
                  <a:lnTo>
                    <a:pt x="238" y="205"/>
                  </a:lnTo>
                  <a:lnTo>
                    <a:pt x="221" y="224"/>
                  </a:lnTo>
                  <a:lnTo>
                    <a:pt x="29" y="15"/>
                  </a:lnTo>
                  <a:lnTo>
                    <a:pt x="38" y="15"/>
                  </a:lnTo>
                  <a:lnTo>
                    <a:pt x="13" y="42"/>
                  </a:lnTo>
                  <a:lnTo>
                    <a:pt x="13" y="32"/>
                  </a:lnTo>
                  <a:lnTo>
                    <a:pt x="205" y="241"/>
                  </a:lnTo>
                  <a:lnTo>
                    <a:pt x="189" y="259"/>
                  </a:lnTo>
                  <a:close/>
                  <a:moveTo>
                    <a:pt x="192" y="236"/>
                  </a:moveTo>
                  <a:lnTo>
                    <a:pt x="192" y="246"/>
                  </a:lnTo>
                  <a:lnTo>
                    <a:pt x="0" y="37"/>
                  </a:lnTo>
                  <a:lnTo>
                    <a:pt x="34" y="0"/>
                  </a:lnTo>
                  <a:lnTo>
                    <a:pt x="226" y="209"/>
                  </a:lnTo>
                  <a:lnTo>
                    <a:pt x="217" y="209"/>
                  </a:lnTo>
                  <a:lnTo>
                    <a:pt x="240" y="184"/>
                  </a:lnTo>
                  <a:lnTo>
                    <a:pt x="240" y="261"/>
                  </a:lnTo>
                  <a:lnTo>
                    <a:pt x="169" y="261"/>
                  </a:lnTo>
                  <a:lnTo>
                    <a:pt x="192" y="236"/>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2" name="Rectangle 43"/>
            <p:cNvSpPr>
              <a:spLocks noChangeArrowheads="1"/>
            </p:cNvSpPr>
            <p:nvPr/>
          </p:nvSpPr>
          <p:spPr bwMode="auto">
            <a:xfrm>
              <a:off x="4040438" y="5110474"/>
              <a:ext cx="66204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Nucleic</a:t>
              </a:r>
              <a:r>
                <a:rPr kumimoji="0" lang="es-ES" sz="1000" b="1" i="0" u="none" strike="noStrike" cap="none" normalizeH="0" baseline="0" dirty="0" smtClean="0">
                  <a:ln>
                    <a:noFill/>
                  </a:ln>
                  <a:solidFill>
                    <a:srgbClr val="000000"/>
                  </a:solidFill>
                  <a:effectLst/>
                  <a:latin typeface="Calibri" pitchFamily="34" charset="0"/>
                </a:rPr>
                <a:t> </a:t>
              </a:r>
              <a:r>
                <a:rPr kumimoji="0" lang="es-ES" sz="1000" b="1" i="0" u="none" strike="noStrike" cap="none" normalizeH="0" baseline="0" dirty="0" err="1" smtClean="0">
                  <a:ln>
                    <a:noFill/>
                  </a:ln>
                  <a:solidFill>
                    <a:srgbClr val="000000"/>
                  </a:solidFill>
                  <a:effectLst/>
                  <a:latin typeface="Calibri" pitchFamily="34" charset="0"/>
                </a:rPr>
                <a:t>acid</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synthesis</a:t>
              </a:r>
              <a:endParaRPr kumimoji="0" lang="es-ES" sz="1800" b="0" i="0" u="none" strike="noStrike" cap="none" normalizeH="0" baseline="0" dirty="0" smtClean="0">
                <a:ln>
                  <a:noFill/>
                </a:ln>
                <a:solidFill>
                  <a:schemeClr val="tx1"/>
                </a:solidFill>
                <a:effectLst/>
                <a:latin typeface="Arial" pitchFamily="34" charset="0"/>
              </a:endParaRPr>
            </a:p>
          </p:txBody>
        </p:sp>
        <p:sp>
          <p:nvSpPr>
            <p:cNvPr id="23" name="Rectangle 45"/>
            <p:cNvSpPr>
              <a:spLocks noChangeArrowheads="1"/>
            </p:cNvSpPr>
            <p:nvPr/>
          </p:nvSpPr>
          <p:spPr bwMode="auto">
            <a:xfrm>
              <a:off x="3319713" y="4937437"/>
              <a:ext cx="641201"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Intracelular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regulation</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signals</a:t>
              </a:r>
              <a:endParaRPr kumimoji="0" lang="es-ES" sz="1800" b="0" i="0" u="none" strike="noStrike" cap="none" normalizeH="0" baseline="0" dirty="0" smtClean="0">
                <a:ln>
                  <a:noFill/>
                </a:ln>
                <a:solidFill>
                  <a:schemeClr val="tx1"/>
                </a:solidFill>
                <a:effectLst/>
                <a:latin typeface="Arial" pitchFamily="34" charset="0"/>
              </a:endParaRPr>
            </a:p>
          </p:txBody>
        </p:sp>
        <p:sp>
          <p:nvSpPr>
            <p:cNvPr id="24" name="Rectangle 48"/>
            <p:cNvSpPr>
              <a:spLocks noChangeArrowheads="1"/>
            </p:cNvSpPr>
            <p:nvPr/>
          </p:nvSpPr>
          <p:spPr bwMode="auto">
            <a:xfrm>
              <a:off x="5154863" y="4967599"/>
              <a:ext cx="631583" cy="4616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Nucleotidic</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coenzymes</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s-ES" sz="1000" b="1" dirty="0" err="1" smtClean="0">
                  <a:solidFill>
                    <a:srgbClr val="000000"/>
                  </a:solidFill>
                  <a:latin typeface="Calibri" pitchFamily="34" charset="0"/>
                </a:rPr>
                <a:t>synthesis</a:t>
              </a:r>
              <a:endParaRPr kumimoji="0" lang="es-ES" sz="1800" b="0" i="0" u="none" strike="noStrike" cap="none" normalizeH="0" baseline="0" dirty="0" smtClean="0">
                <a:ln>
                  <a:noFill/>
                </a:ln>
                <a:solidFill>
                  <a:schemeClr val="tx1"/>
                </a:solidFill>
                <a:effectLst/>
                <a:latin typeface="Arial" pitchFamily="34" charset="0"/>
              </a:endParaRPr>
            </a:p>
          </p:txBody>
        </p:sp>
        <p:sp>
          <p:nvSpPr>
            <p:cNvPr id="25" name="Freeform 53"/>
            <p:cNvSpPr>
              <a:spLocks/>
            </p:cNvSpPr>
            <p:nvPr/>
          </p:nvSpPr>
          <p:spPr bwMode="auto">
            <a:xfrm>
              <a:off x="3780088" y="4538974"/>
              <a:ext cx="355600" cy="387350"/>
            </a:xfrm>
            <a:custGeom>
              <a:avLst/>
              <a:gdLst/>
              <a:ahLst/>
              <a:cxnLst>
                <a:cxn ang="0">
                  <a:pos x="0" y="190"/>
                </a:cxn>
                <a:cxn ang="0">
                  <a:pos x="0" y="244"/>
                </a:cxn>
                <a:cxn ang="0">
                  <a:pos x="49" y="244"/>
                </a:cxn>
                <a:cxn ang="0">
                  <a:pos x="37" y="231"/>
                </a:cxn>
                <a:cxn ang="0">
                  <a:pos x="224" y="27"/>
                </a:cxn>
                <a:cxn ang="0">
                  <a:pos x="199" y="0"/>
                </a:cxn>
                <a:cxn ang="0">
                  <a:pos x="12" y="204"/>
                </a:cxn>
                <a:cxn ang="0">
                  <a:pos x="0" y="190"/>
                </a:cxn>
              </a:cxnLst>
              <a:rect l="0" t="0" r="r" b="b"/>
              <a:pathLst>
                <a:path w="224" h="244">
                  <a:moveTo>
                    <a:pt x="0" y="190"/>
                  </a:moveTo>
                  <a:lnTo>
                    <a:pt x="0" y="244"/>
                  </a:lnTo>
                  <a:lnTo>
                    <a:pt x="49" y="244"/>
                  </a:lnTo>
                  <a:lnTo>
                    <a:pt x="37" y="231"/>
                  </a:lnTo>
                  <a:lnTo>
                    <a:pt x="224" y="27"/>
                  </a:lnTo>
                  <a:lnTo>
                    <a:pt x="199" y="0"/>
                  </a:lnTo>
                  <a:lnTo>
                    <a:pt x="12" y="204"/>
                  </a:lnTo>
                  <a:lnTo>
                    <a:pt x="0" y="19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26" name="Freeform 54"/>
            <p:cNvSpPr>
              <a:spLocks noEditPoints="1"/>
            </p:cNvSpPr>
            <p:nvPr/>
          </p:nvSpPr>
          <p:spPr bwMode="auto">
            <a:xfrm>
              <a:off x="3768975" y="4523099"/>
              <a:ext cx="381000" cy="414337"/>
            </a:xfrm>
            <a:custGeom>
              <a:avLst/>
              <a:gdLst/>
              <a:ahLst/>
              <a:cxnLst>
                <a:cxn ang="0">
                  <a:pos x="2" y="205"/>
                </a:cxn>
                <a:cxn ang="0">
                  <a:pos x="13" y="200"/>
                </a:cxn>
                <a:cxn ang="0">
                  <a:pos x="13" y="254"/>
                </a:cxn>
                <a:cxn ang="0">
                  <a:pos x="6" y="247"/>
                </a:cxn>
                <a:cxn ang="0">
                  <a:pos x="56" y="247"/>
                </a:cxn>
                <a:cxn ang="0">
                  <a:pos x="52" y="259"/>
                </a:cxn>
                <a:cxn ang="0">
                  <a:pos x="35" y="241"/>
                </a:cxn>
                <a:cxn ang="0">
                  <a:pos x="227" y="32"/>
                </a:cxn>
                <a:cxn ang="0">
                  <a:pos x="227" y="41"/>
                </a:cxn>
                <a:cxn ang="0">
                  <a:pos x="202" y="14"/>
                </a:cxn>
                <a:cxn ang="0">
                  <a:pos x="211" y="14"/>
                </a:cxn>
                <a:cxn ang="0">
                  <a:pos x="19" y="223"/>
                </a:cxn>
                <a:cxn ang="0">
                  <a:pos x="2" y="205"/>
                </a:cxn>
                <a:cxn ang="0">
                  <a:pos x="23" y="209"/>
                </a:cxn>
                <a:cxn ang="0">
                  <a:pos x="14" y="209"/>
                </a:cxn>
                <a:cxn ang="0">
                  <a:pos x="206" y="0"/>
                </a:cxn>
                <a:cxn ang="0">
                  <a:pos x="240" y="37"/>
                </a:cxn>
                <a:cxn ang="0">
                  <a:pos x="48" y="245"/>
                </a:cxn>
                <a:cxn ang="0">
                  <a:pos x="48" y="236"/>
                </a:cxn>
                <a:cxn ang="0">
                  <a:pos x="71" y="261"/>
                </a:cxn>
                <a:cxn ang="0">
                  <a:pos x="0" y="261"/>
                </a:cxn>
                <a:cxn ang="0">
                  <a:pos x="0" y="184"/>
                </a:cxn>
                <a:cxn ang="0">
                  <a:pos x="23" y="209"/>
                </a:cxn>
              </a:cxnLst>
              <a:rect l="0" t="0" r="r" b="b"/>
              <a:pathLst>
                <a:path w="240" h="261">
                  <a:moveTo>
                    <a:pt x="2" y="205"/>
                  </a:moveTo>
                  <a:lnTo>
                    <a:pt x="13" y="200"/>
                  </a:lnTo>
                  <a:lnTo>
                    <a:pt x="13" y="254"/>
                  </a:lnTo>
                  <a:lnTo>
                    <a:pt x="6" y="247"/>
                  </a:lnTo>
                  <a:lnTo>
                    <a:pt x="56" y="247"/>
                  </a:lnTo>
                  <a:lnTo>
                    <a:pt x="52" y="259"/>
                  </a:lnTo>
                  <a:lnTo>
                    <a:pt x="35" y="241"/>
                  </a:lnTo>
                  <a:lnTo>
                    <a:pt x="227" y="32"/>
                  </a:lnTo>
                  <a:lnTo>
                    <a:pt x="227" y="41"/>
                  </a:lnTo>
                  <a:lnTo>
                    <a:pt x="202" y="14"/>
                  </a:lnTo>
                  <a:lnTo>
                    <a:pt x="211" y="14"/>
                  </a:lnTo>
                  <a:lnTo>
                    <a:pt x="19" y="223"/>
                  </a:lnTo>
                  <a:lnTo>
                    <a:pt x="2" y="205"/>
                  </a:lnTo>
                  <a:close/>
                  <a:moveTo>
                    <a:pt x="23" y="209"/>
                  </a:moveTo>
                  <a:lnTo>
                    <a:pt x="14" y="209"/>
                  </a:lnTo>
                  <a:lnTo>
                    <a:pt x="206" y="0"/>
                  </a:lnTo>
                  <a:lnTo>
                    <a:pt x="240" y="37"/>
                  </a:lnTo>
                  <a:lnTo>
                    <a:pt x="48" y="245"/>
                  </a:lnTo>
                  <a:lnTo>
                    <a:pt x="48" y="236"/>
                  </a:lnTo>
                  <a:lnTo>
                    <a:pt x="71" y="261"/>
                  </a:lnTo>
                  <a:lnTo>
                    <a:pt x="0" y="261"/>
                  </a:lnTo>
                  <a:lnTo>
                    <a:pt x="0" y="184"/>
                  </a:lnTo>
                  <a:lnTo>
                    <a:pt x="23" y="209"/>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7" name="Freeform 57"/>
            <p:cNvSpPr>
              <a:spLocks noEditPoints="1"/>
            </p:cNvSpPr>
            <p:nvPr/>
          </p:nvSpPr>
          <p:spPr bwMode="auto">
            <a:xfrm>
              <a:off x="4175126" y="2117725"/>
              <a:ext cx="576263" cy="260350"/>
            </a:xfrm>
            <a:custGeom>
              <a:avLst/>
              <a:gdLst/>
              <a:ahLst/>
              <a:cxnLst>
                <a:cxn ang="0">
                  <a:pos x="0" y="16"/>
                </a:cxn>
                <a:cxn ang="0">
                  <a:pos x="16" y="0"/>
                </a:cxn>
                <a:cxn ang="0">
                  <a:pos x="1216" y="0"/>
                </a:cxn>
                <a:cxn ang="0">
                  <a:pos x="1232" y="16"/>
                </a:cxn>
                <a:cxn ang="0">
                  <a:pos x="1232" y="496"/>
                </a:cxn>
                <a:cxn ang="0">
                  <a:pos x="1216" y="512"/>
                </a:cxn>
                <a:cxn ang="0">
                  <a:pos x="16" y="512"/>
                </a:cxn>
                <a:cxn ang="0">
                  <a:pos x="0" y="496"/>
                </a:cxn>
                <a:cxn ang="0">
                  <a:pos x="0" y="16"/>
                </a:cxn>
                <a:cxn ang="0">
                  <a:pos x="32" y="496"/>
                </a:cxn>
                <a:cxn ang="0">
                  <a:pos x="16" y="480"/>
                </a:cxn>
                <a:cxn ang="0">
                  <a:pos x="1216" y="480"/>
                </a:cxn>
                <a:cxn ang="0">
                  <a:pos x="1200" y="496"/>
                </a:cxn>
                <a:cxn ang="0">
                  <a:pos x="1200" y="16"/>
                </a:cxn>
                <a:cxn ang="0">
                  <a:pos x="1216" y="32"/>
                </a:cxn>
                <a:cxn ang="0">
                  <a:pos x="16" y="32"/>
                </a:cxn>
                <a:cxn ang="0">
                  <a:pos x="32" y="16"/>
                </a:cxn>
                <a:cxn ang="0">
                  <a:pos x="32" y="496"/>
                </a:cxn>
              </a:cxnLst>
              <a:rect l="0" t="0" r="r" b="b"/>
              <a:pathLst>
                <a:path w="1232" h="512">
                  <a:moveTo>
                    <a:pt x="0" y="16"/>
                  </a:moveTo>
                  <a:cubicBezTo>
                    <a:pt x="0" y="8"/>
                    <a:pt x="8" y="0"/>
                    <a:pt x="16" y="0"/>
                  </a:cubicBezTo>
                  <a:lnTo>
                    <a:pt x="1216" y="0"/>
                  </a:lnTo>
                  <a:cubicBezTo>
                    <a:pt x="1225" y="0"/>
                    <a:pt x="1232" y="8"/>
                    <a:pt x="1232" y="16"/>
                  </a:cubicBezTo>
                  <a:lnTo>
                    <a:pt x="1232" y="496"/>
                  </a:lnTo>
                  <a:cubicBezTo>
                    <a:pt x="1232" y="505"/>
                    <a:pt x="1225" y="512"/>
                    <a:pt x="1216" y="512"/>
                  </a:cubicBezTo>
                  <a:lnTo>
                    <a:pt x="16" y="512"/>
                  </a:lnTo>
                  <a:cubicBezTo>
                    <a:pt x="8" y="512"/>
                    <a:pt x="0" y="505"/>
                    <a:pt x="0" y="496"/>
                  </a:cubicBezTo>
                  <a:lnTo>
                    <a:pt x="0" y="16"/>
                  </a:lnTo>
                  <a:close/>
                  <a:moveTo>
                    <a:pt x="32" y="496"/>
                  </a:moveTo>
                  <a:lnTo>
                    <a:pt x="16" y="480"/>
                  </a:lnTo>
                  <a:lnTo>
                    <a:pt x="1216" y="480"/>
                  </a:lnTo>
                  <a:lnTo>
                    <a:pt x="1200" y="496"/>
                  </a:lnTo>
                  <a:lnTo>
                    <a:pt x="1200" y="16"/>
                  </a:lnTo>
                  <a:lnTo>
                    <a:pt x="1216" y="32"/>
                  </a:lnTo>
                  <a:lnTo>
                    <a:pt x="16" y="32"/>
                  </a:lnTo>
                  <a:lnTo>
                    <a:pt x="32" y="16"/>
                  </a:lnTo>
                  <a:lnTo>
                    <a:pt x="32" y="49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28" name="Rectangle 58"/>
            <p:cNvSpPr>
              <a:spLocks noChangeArrowheads="1"/>
            </p:cNvSpPr>
            <p:nvPr/>
          </p:nvSpPr>
          <p:spPr bwMode="auto">
            <a:xfrm>
              <a:off x="4281797" y="2182173"/>
              <a:ext cx="457200" cy="2127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NADPH</a:t>
              </a:r>
              <a:endParaRPr kumimoji="0" lang="es-ES" sz="1800" b="0" i="0" u="none" strike="noStrike" cap="none" normalizeH="0" baseline="0" dirty="0" smtClean="0">
                <a:ln>
                  <a:noFill/>
                </a:ln>
                <a:solidFill>
                  <a:schemeClr val="tx1"/>
                </a:solidFill>
                <a:effectLst/>
                <a:latin typeface="Arial" pitchFamily="34" charset="0"/>
              </a:endParaRPr>
            </a:p>
          </p:txBody>
        </p:sp>
        <p:sp>
          <p:nvSpPr>
            <p:cNvPr id="29" name="Rectangle 59"/>
            <p:cNvSpPr>
              <a:spLocks noChangeArrowheads="1"/>
            </p:cNvSpPr>
            <p:nvPr/>
          </p:nvSpPr>
          <p:spPr bwMode="auto">
            <a:xfrm>
              <a:off x="4160838" y="1636713"/>
              <a:ext cx="66684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Biosynthesis</a:t>
              </a:r>
              <a:endParaRPr kumimoji="0" lang="es-ES" sz="1800" b="0" i="0" u="none" strike="noStrike" cap="none" normalizeH="0" baseline="0" dirty="0" smtClean="0">
                <a:ln>
                  <a:noFill/>
                </a:ln>
                <a:solidFill>
                  <a:schemeClr val="tx1"/>
                </a:solidFill>
                <a:effectLst/>
                <a:latin typeface="Arial" pitchFamily="34" charset="0"/>
              </a:endParaRPr>
            </a:p>
          </p:txBody>
        </p:sp>
        <p:sp>
          <p:nvSpPr>
            <p:cNvPr id="30" name="Freeform 62"/>
            <p:cNvSpPr>
              <a:spLocks/>
            </p:cNvSpPr>
            <p:nvPr/>
          </p:nvSpPr>
          <p:spPr bwMode="auto">
            <a:xfrm>
              <a:off x="4365626" y="1803400"/>
              <a:ext cx="112713" cy="261937"/>
            </a:xfrm>
            <a:custGeom>
              <a:avLst/>
              <a:gdLst/>
              <a:ahLst/>
              <a:cxnLst>
                <a:cxn ang="0">
                  <a:pos x="0" y="39"/>
                </a:cxn>
                <a:cxn ang="0">
                  <a:pos x="36" y="0"/>
                </a:cxn>
                <a:cxn ang="0">
                  <a:pos x="71" y="39"/>
                </a:cxn>
                <a:cxn ang="0">
                  <a:pos x="53" y="39"/>
                </a:cxn>
                <a:cxn ang="0">
                  <a:pos x="53" y="165"/>
                </a:cxn>
                <a:cxn ang="0">
                  <a:pos x="18" y="165"/>
                </a:cxn>
                <a:cxn ang="0">
                  <a:pos x="18" y="39"/>
                </a:cxn>
                <a:cxn ang="0">
                  <a:pos x="0" y="39"/>
                </a:cxn>
              </a:cxnLst>
              <a:rect l="0" t="0" r="r" b="b"/>
              <a:pathLst>
                <a:path w="71" h="165">
                  <a:moveTo>
                    <a:pt x="0" y="39"/>
                  </a:moveTo>
                  <a:lnTo>
                    <a:pt x="36" y="0"/>
                  </a:lnTo>
                  <a:lnTo>
                    <a:pt x="71" y="39"/>
                  </a:lnTo>
                  <a:lnTo>
                    <a:pt x="53" y="39"/>
                  </a:lnTo>
                  <a:lnTo>
                    <a:pt x="53" y="165"/>
                  </a:lnTo>
                  <a:lnTo>
                    <a:pt x="18" y="165"/>
                  </a:lnTo>
                  <a:lnTo>
                    <a:pt x="18" y="39"/>
                  </a:lnTo>
                  <a:lnTo>
                    <a:pt x="0" y="3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 name="Freeform 63"/>
            <p:cNvSpPr>
              <a:spLocks noEditPoints="1"/>
            </p:cNvSpPr>
            <p:nvPr/>
          </p:nvSpPr>
          <p:spPr bwMode="auto">
            <a:xfrm>
              <a:off x="4338638" y="1787525"/>
              <a:ext cx="166688" cy="288925"/>
            </a:xfrm>
            <a:custGeom>
              <a:avLst/>
              <a:gdLst/>
              <a:ahLst/>
              <a:cxnLst>
                <a:cxn ang="0">
                  <a:pos x="0" y="56"/>
                </a:cxn>
                <a:cxn ang="0">
                  <a:pos x="53" y="0"/>
                </a:cxn>
                <a:cxn ang="0">
                  <a:pos x="105" y="56"/>
                </a:cxn>
                <a:cxn ang="0">
                  <a:pos x="70" y="56"/>
                </a:cxn>
                <a:cxn ang="0">
                  <a:pos x="77" y="49"/>
                </a:cxn>
                <a:cxn ang="0">
                  <a:pos x="77" y="182"/>
                </a:cxn>
                <a:cxn ang="0">
                  <a:pos x="28" y="182"/>
                </a:cxn>
                <a:cxn ang="0">
                  <a:pos x="28" y="49"/>
                </a:cxn>
                <a:cxn ang="0">
                  <a:pos x="35" y="56"/>
                </a:cxn>
                <a:cxn ang="0">
                  <a:pos x="0" y="56"/>
                </a:cxn>
                <a:cxn ang="0">
                  <a:pos x="42" y="41"/>
                </a:cxn>
                <a:cxn ang="0">
                  <a:pos x="42" y="175"/>
                </a:cxn>
                <a:cxn ang="0">
                  <a:pos x="35" y="167"/>
                </a:cxn>
                <a:cxn ang="0">
                  <a:pos x="70" y="167"/>
                </a:cxn>
                <a:cxn ang="0">
                  <a:pos x="63" y="175"/>
                </a:cxn>
                <a:cxn ang="0">
                  <a:pos x="63" y="41"/>
                </a:cxn>
                <a:cxn ang="0">
                  <a:pos x="88" y="41"/>
                </a:cxn>
                <a:cxn ang="0">
                  <a:pos x="83" y="54"/>
                </a:cxn>
                <a:cxn ang="0">
                  <a:pos x="48" y="16"/>
                </a:cxn>
                <a:cxn ang="0">
                  <a:pos x="58" y="16"/>
                </a:cxn>
                <a:cxn ang="0">
                  <a:pos x="22" y="54"/>
                </a:cxn>
                <a:cxn ang="0">
                  <a:pos x="17" y="41"/>
                </a:cxn>
                <a:cxn ang="0">
                  <a:pos x="42" y="41"/>
                </a:cxn>
              </a:cxnLst>
              <a:rect l="0" t="0" r="r" b="b"/>
              <a:pathLst>
                <a:path w="105" h="182">
                  <a:moveTo>
                    <a:pt x="0" y="56"/>
                  </a:moveTo>
                  <a:lnTo>
                    <a:pt x="53" y="0"/>
                  </a:lnTo>
                  <a:lnTo>
                    <a:pt x="105" y="56"/>
                  </a:lnTo>
                  <a:lnTo>
                    <a:pt x="70" y="56"/>
                  </a:lnTo>
                  <a:lnTo>
                    <a:pt x="77" y="49"/>
                  </a:lnTo>
                  <a:lnTo>
                    <a:pt x="77" y="182"/>
                  </a:lnTo>
                  <a:lnTo>
                    <a:pt x="28" y="182"/>
                  </a:lnTo>
                  <a:lnTo>
                    <a:pt x="28" y="49"/>
                  </a:lnTo>
                  <a:lnTo>
                    <a:pt x="35" y="56"/>
                  </a:lnTo>
                  <a:lnTo>
                    <a:pt x="0" y="56"/>
                  </a:lnTo>
                  <a:close/>
                  <a:moveTo>
                    <a:pt x="42" y="41"/>
                  </a:moveTo>
                  <a:lnTo>
                    <a:pt x="42" y="175"/>
                  </a:lnTo>
                  <a:lnTo>
                    <a:pt x="35" y="167"/>
                  </a:lnTo>
                  <a:lnTo>
                    <a:pt x="70" y="167"/>
                  </a:lnTo>
                  <a:lnTo>
                    <a:pt x="63" y="175"/>
                  </a:lnTo>
                  <a:lnTo>
                    <a:pt x="63" y="41"/>
                  </a:lnTo>
                  <a:lnTo>
                    <a:pt x="88" y="41"/>
                  </a:lnTo>
                  <a:lnTo>
                    <a:pt x="83" y="54"/>
                  </a:lnTo>
                  <a:lnTo>
                    <a:pt x="48" y="16"/>
                  </a:lnTo>
                  <a:lnTo>
                    <a:pt x="58" y="16"/>
                  </a:lnTo>
                  <a:lnTo>
                    <a:pt x="22" y="54"/>
                  </a:lnTo>
                  <a:lnTo>
                    <a:pt x="17" y="41"/>
                  </a:lnTo>
                  <a:lnTo>
                    <a:pt x="42" y="41"/>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33" name="Freeform 66"/>
            <p:cNvSpPr>
              <a:spLocks/>
            </p:cNvSpPr>
            <p:nvPr/>
          </p:nvSpPr>
          <p:spPr bwMode="auto">
            <a:xfrm>
              <a:off x="4381501" y="1152525"/>
              <a:ext cx="88900" cy="471487"/>
            </a:xfrm>
            <a:custGeom>
              <a:avLst/>
              <a:gdLst/>
              <a:ahLst/>
              <a:cxnLst>
                <a:cxn ang="0">
                  <a:pos x="0" y="30"/>
                </a:cxn>
                <a:cxn ang="0">
                  <a:pos x="28" y="0"/>
                </a:cxn>
                <a:cxn ang="0">
                  <a:pos x="56" y="30"/>
                </a:cxn>
                <a:cxn ang="0">
                  <a:pos x="42" y="30"/>
                </a:cxn>
                <a:cxn ang="0">
                  <a:pos x="42" y="297"/>
                </a:cxn>
                <a:cxn ang="0">
                  <a:pos x="14" y="297"/>
                </a:cxn>
                <a:cxn ang="0">
                  <a:pos x="14" y="30"/>
                </a:cxn>
                <a:cxn ang="0">
                  <a:pos x="0" y="30"/>
                </a:cxn>
              </a:cxnLst>
              <a:rect l="0" t="0" r="r" b="b"/>
              <a:pathLst>
                <a:path w="56" h="297">
                  <a:moveTo>
                    <a:pt x="0" y="30"/>
                  </a:moveTo>
                  <a:lnTo>
                    <a:pt x="28" y="0"/>
                  </a:lnTo>
                  <a:lnTo>
                    <a:pt x="56" y="30"/>
                  </a:lnTo>
                  <a:lnTo>
                    <a:pt x="42" y="30"/>
                  </a:lnTo>
                  <a:lnTo>
                    <a:pt x="42" y="297"/>
                  </a:lnTo>
                  <a:lnTo>
                    <a:pt x="14" y="297"/>
                  </a:lnTo>
                  <a:lnTo>
                    <a:pt x="14" y="30"/>
                  </a:lnTo>
                  <a:lnTo>
                    <a:pt x="0" y="3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4" name="Freeform 67"/>
            <p:cNvSpPr>
              <a:spLocks noEditPoints="1"/>
            </p:cNvSpPr>
            <p:nvPr/>
          </p:nvSpPr>
          <p:spPr bwMode="auto">
            <a:xfrm>
              <a:off x="4354513" y="1135063"/>
              <a:ext cx="142875" cy="501650"/>
            </a:xfrm>
            <a:custGeom>
              <a:avLst/>
              <a:gdLst/>
              <a:ahLst/>
              <a:cxnLst>
                <a:cxn ang="0">
                  <a:pos x="0" y="49"/>
                </a:cxn>
                <a:cxn ang="0">
                  <a:pos x="45" y="0"/>
                </a:cxn>
                <a:cxn ang="0">
                  <a:pos x="90" y="49"/>
                </a:cxn>
                <a:cxn ang="0">
                  <a:pos x="59" y="49"/>
                </a:cxn>
                <a:cxn ang="0">
                  <a:pos x="66" y="41"/>
                </a:cxn>
                <a:cxn ang="0">
                  <a:pos x="66" y="316"/>
                </a:cxn>
                <a:cxn ang="0">
                  <a:pos x="24" y="316"/>
                </a:cxn>
                <a:cxn ang="0">
                  <a:pos x="24" y="41"/>
                </a:cxn>
                <a:cxn ang="0">
                  <a:pos x="31" y="49"/>
                </a:cxn>
                <a:cxn ang="0">
                  <a:pos x="0" y="49"/>
                </a:cxn>
                <a:cxn ang="0">
                  <a:pos x="38" y="34"/>
                </a:cxn>
                <a:cxn ang="0">
                  <a:pos x="38" y="308"/>
                </a:cxn>
                <a:cxn ang="0">
                  <a:pos x="31" y="301"/>
                </a:cxn>
                <a:cxn ang="0">
                  <a:pos x="59" y="301"/>
                </a:cxn>
                <a:cxn ang="0">
                  <a:pos x="52" y="308"/>
                </a:cxn>
                <a:cxn ang="0">
                  <a:pos x="52" y="34"/>
                </a:cxn>
                <a:cxn ang="0">
                  <a:pos x="73" y="34"/>
                </a:cxn>
                <a:cxn ang="0">
                  <a:pos x="68" y="47"/>
                </a:cxn>
                <a:cxn ang="0">
                  <a:pos x="40" y="16"/>
                </a:cxn>
                <a:cxn ang="0">
                  <a:pos x="50" y="16"/>
                </a:cxn>
                <a:cxn ang="0">
                  <a:pos x="22" y="47"/>
                </a:cxn>
                <a:cxn ang="0">
                  <a:pos x="17" y="34"/>
                </a:cxn>
                <a:cxn ang="0">
                  <a:pos x="38" y="34"/>
                </a:cxn>
              </a:cxnLst>
              <a:rect l="0" t="0" r="r" b="b"/>
              <a:pathLst>
                <a:path w="90" h="316">
                  <a:moveTo>
                    <a:pt x="0" y="49"/>
                  </a:moveTo>
                  <a:lnTo>
                    <a:pt x="45" y="0"/>
                  </a:lnTo>
                  <a:lnTo>
                    <a:pt x="90" y="49"/>
                  </a:lnTo>
                  <a:lnTo>
                    <a:pt x="59" y="49"/>
                  </a:lnTo>
                  <a:lnTo>
                    <a:pt x="66" y="41"/>
                  </a:lnTo>
                  <a:lnTo>
                    <a:pt x="66" y="316"/>
                  </a:lnTo>
                  <a:lnTo>
                    <a:pt x="24" y="316"/>
                  </a:lnTo>
                  <a:lnTo>
                    <a:pt x="24" y="41"/>
                  </a:lnTo>
                  <a:lnTo>
                    <a:pt x="31" y="49"/>
                  </a:lnTo>
                  <a:lnTo>
                    <a:pt x="0" y="49"/>
                  </a:lnTo>
                  <a:close/>
                  <a:moveTo>
                    <a:pt x="38" y="34"/>
                  </a:moveTo>
                  <a:lnTo>
                    <a:pt x="38" y="308"/>
                  </a:lnTo>
                  <a:lnTo>
                    <a:pt x="31" y="301"/>
                  </a:lnTo>
                  <a:lnTo>
                    <a:pt x="59" y="301"/>
                  </a:lnTo>
                  <a:lnTo>
                    <a:pt x="52" y="308"/>
                  </a:lnTo>
                  <a:lnTo>
                    <a:pt x="52" y="34"/>
                  </a:lnTo>
                  <a:lnTo>
                    <a:pt x="73" y="34"/>
                  </a:lnTo>
                  <a:lnTo>
                    <a:pt x="68" y="47"/>
                  </a:lnTo>
                  <a:lnTo>
                    <a:pt x="40" y="16"/>
                  </a:lnTo>
                  <a:lnTo>
                    <a:pt x="50" y="16"/>
                  </a:lnTo>
                  <a:lnTo>
                    <a:pt x="22" y="47"/>
                  </a:lnTo>
                  <a:lnTo>
                    <a:pt x="17" y="34"/>
                  </a:lnTo>
                  <a:lnTo>
                    <a:pt x="38" y="34"/>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36" name="Freeform 70"/>
            <p:cNvSpPr>
              <a:spLocks/>
            </p:cNvSpPr>
            <p:nvPr/>
          </p:nvSpPr>
          <p:spPr bwMode="auto">
            <a:xfrm>
              <a:off x="4729163" y="1247775"/>
              <a:ext cx="355600" cy="387350"/>
            </a:xfrm>
            <a:custGeom>
              <a:avLst/>
              <a:gdLst/>
              <a:ahLst/>
              <a:cxnLst>
                <a:cxn ang="0">
                  <a:pos x="175" y="0"/>
                </a:cxn>
                <a:cxn ang="0">
                  <a:pos x="224" y="0"/>
                </a:cxn>
                <a:cxn ang="0">
                  <a:pos x="224" y="54"/>
                </a:cxn>
                <a:cxn ang="0">
                  <a:pos x="212" y="40"/>
                </a:cxn>
                <a:cxn ang="0">
                  <a:pos x="25" y="244"/>
                </a:cxn>
                <a:cxn ang="0">
                  <a:pos x="0" y="217"/>
                </a:cxn>
                <a:cxn ang="0">
                  <a:pos x="187" y="13"/>
                </a:cxn>
                <a:cxn ang="0">
                  <a:pos x="175" y="0"/>
                </a:cxn>
              </a:cxnLst>
              <a:rect l="0" t="0" r="r" b="b"/>
              <a:pathLst>
                <a:path w="224" h="244">
                  <a:moveTo>
                    <a:pt x="175" y="0"/>
                  </a:moveTo>
                  <a:lnTo>
                    <a:pt x="224" y="0"/>
                  </a:lnTo>
                  <a:lnTo>
                    <a:pt x="224" y="54"/>
                  </a:lnTo>
                  <a:lnTo>
                    <a:pt x="212" y="40"/>
                  </a:lnTo>
                  <a:lnTo>
                    <a:pt x="25" y="244"/>
                  </a:lnTo>
                  <a:lnTo>
                    <a:pt x="0" y="217"/>
                  </a:lnTo>
                  <a:lnTo>
                    <a:pt x="187" y="13"/>
                  </a:lnTo>
                  <a:lnTo>
                    <a:pt x="175"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7" name="Freeform 71"/>
            <p:cNvSpPr>
              <a:spLocks noEditPoints="1"/>
            </p:cNvSpPr>
            <p:nvPr/>
          </p:nvSpPr>
          <p:spPr bwMode="auto">
            <a:xfrm>
              <a:off x="4714876" y="1236663"/>
              <a:ext cx="381000" cy="414337"/>
            </a:xfrm>
            <a:custGeom>
              <a:avLst/>
              <a:gdLst/>
              <a:ahLst/>
              <a:cxnLst>
                <a:cxn ang="0">
                  <a:pos x="169" y="0"/>
                </a:cxn>
                <a:cxn ang="0">
                  <a:pos x="240" y="0"/>
                </a:cxn>
                <a:cxn ang="0">
                  <a:pos x="240" y="78"/>
                </a:cxn>
                <a:cxn ang="0">
                  <a:pos x="217" y="52"/>
                </a:cxn>
                <a:cxn ang="0">
                  <a:pos x="226" y="52"/>
                </a:cxn>
                <a:cxn ang="0">
                  <a:pos x="34" y="261"/>
                </a:cxn>
                <a:cxn ang="0">
                  <a:pos x="0" y="224"/>
                </a:cxn>
                <a:cxn ang="0">
                  <a:pos x="192" y="16"/>
                </a:cxn>
                <a:cxn ang="0">
                  <a:pos x="192" y="25"/>
                </a:cxn>
                <a:cxn ang="0">
                  <a:pos x="169" y="0"/>
                </a:cxn>
                <a:cxn ang="0">
                  <a:pos x="205" y="20"/>
                </a:cxn>
                <a:cxn ang="0">
                  <a:pos x="13" y="229"/>
                </a:cxn>
                <a:cxn ang="0">
                  <a:pos x="13" y="220"/>
                </a:cxn>
                <a:cxn ang="0">
                  <a:pos x="38" y="247"/>
                </a:cxn>
                <a:cxn ang="0">
                  <a:pos x="29" y="247"/>
                </a:cxn>
                <a:cxn ang="0">
                  <a:pos x="221" y="38"/>
                </a:cxn>
                <a:cxn ang="0">
                  <a:pos x="238" y="56"/>
                </a:cxn>
                <a:cxn ang="0">
                  <a:pos x="227" y="61"/>
                </a:cxn>
                <a:cxn ang="0">
                  <a:pos x="227" y="7"/>
                </a:cxn>
                <a:cxn ang="0">
                  <a:pos x="233" y="14"/>
                </a:cxn>
                <a:cxn ang="0">
                  <a:pos x="184" y="14"/>
                </a:cxn>
                <a:cxn ang="0">
                  <a:pos x="188" y="2"/>
                </a:cxn>
                <a:cxn ang="0">
                  <a:pos x="205" y="20"/>
                </a:cxn>
              </a:cxnLst>
              <a:rect l="0" t="0" r="r" b="b"/>
              <a:pathLst>
                <a:path w="240" h="261">
                  <a:moveTo>
                    <a:pt x="169" y="0"/>
                  </a:moveTo>
                  <a:lnTo>
                    <a:pt x="240" y="0"/>
                  </a:lnTo>
                  <a:lnTo>
                    <a:pt x="240" y="78"/>
                  </a:lnTo>
                  <a:lnTo>
                    <a:pt x="217" y="52"/>
                  </a:lnTo>
                  <a:lnTo>
                    <a:pt x="226" y="52"/>
                  </a:lnTo>
                  <a:lnTo>
                    <a:pt x="34" y="261"/>
                  </a:lnTo>
                  <a:lnTo>
                    <a:pt x="0" y="224"/>
                  </a:lnTo>
                  <a:lnTo>
                    <a:pt x="192" y="16"/>
                  </a:lnTo>
                  <a:lnTo>
                    <a:pt x="192" y="25"/>
                  </a:lnTo>
                  <a:lnTo>
                    <a:pt x="169" y="0"/>
                  </a:lnTo>
                  <a:close/>
                  <a:moveTo>
                    <a:pt x="205" y="20"/>
                  </a:moveTo>
                  <a:lnTo>
                    <a:pt x="13" y="229"/>
                  </a:lnTo>
                  <a:lnTo>
                    <a:pt x="13" y="220"/>
                  </a:lnTo>
                  <a:lnTo>
                    <a:pt x="38" y="247"/>
                  </a:lnTo>
                  <a:lnTo>
                    <a:pt x="29" y="247"/>
                  </a:lnTo>
                  <a:lnTo>
                    <a:pt x="221" y="38"/>
                  </a:lnTo>
                  <a:lnTo>
                    <a:pt x="238" y="56"/>
                  </a:lnTo>
                  <a:lnTo>
                    <a:pt x="227" y="61"/>
                  </a:lnTo>
                  <a:lnTo>
                    <a:pt x="227" y="7"/>
                  </a:lnTo>
                  <a:lnTo>
                    <a:pt x="233" y="14"/>
                  </a:lnTo>
                  <a:lnTo>
                    <a:pt x="184" y="14"/>
                  </a:lnTo>
                  <a:lnTo>
                    <a:pt x="188" y="2"/>
                  </a:lnTo>
                  <a:lnTo>
                    <a:pt x="205" y="2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38" name="Freeform 74"/>
            <p:cNvSpPr>
              <a:spLocks/>
            </p:cNvSpPr>
            <p:nvPr/>
          </p:nvSpPr>
          <p:spPr bwMode="auto">
            <a:xfrm>
              <a:off x="3740151" y="1252538"/>
              <a:ext cx="357188" cy="387350"/>
            </a:xfrm>
            <a:custGeom>
              <a:avLst/>
              <a:gdLst/>
              <a:ahLst/>
              <a:cxnLst>
                <a:cxn ang="0">
                  <a:pos x="0" y="53"/>
                </a:cxn>
                <a:cxn ang="0">
                  <a:pos x="0" y="0"/>
                </a:cxn>
                <a:cxn ang="0">
                  <a:pos x="50" y="0"/>
                </a:cxn>
                <a:cxn ang="0">
                  <a:pos x="38" y="13"/>
                </a:cxn>
                <a:cxn ang="0">
                  <a:pos x="225" y="217"/>
                </a:cxn>
                <a:cxn ang="0">
                  <a:pos x="200" y="244"/>
                </a:cxn>
                <a:cxn ang="0">
                  <a:pos x="13" y="40"/>
                </a:cxn>
                <a:cxn ang="0">
                  <a:pos x="0" y="53"/>
                </a:cxn>
              </a:cxnLst>
              <a:rect l="0" t="0" r="r" b="b"/>
              <a:pathLst>
                <a:path w="225" h="244">
                  <a:moveTo>
                    <a:pt x="0" y="53"/>
                  </a:moveTo>
                  <a:lnTo>
                    <a:pt x="0" y="0"/>
                  </a:lnTo>
                  <a:lnTo>
                    <a:pt x="50" y="0"/>
                  </a:lnTo>
                  <a:lnTo>
                    <a:pt x="38" y="13"/>
                  </a:lnTo>
                  <a:lnTo>
                    <a:pt x="225" y="217"/>
                  </a:lnTo>
                  <a:lnTo>
                    <a:pt x="200" y="244"/>
                  </a:lnTo>
                  <a:lnTo>
                    <a:pt x="13" y="40"/>
                  </a:lnTo>
                  <a:lnTo>
                    <a:pt x="0" y="53"/>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9" name="Freeform 75"/>
            <p:cNvSpPr>
              <a:spLocks noEditPoints="1"/>
            </p:cNvSpPr>
            <p:nvPr/>
          </p:nvSpPr>
          <p:spPr bwMode="auto">
            <a:xfrm>
              <a:off x="3730626" y="1241425"/>
              <a:ext cx="381000" cy="414337"/>
            </a:xfrm>
            <a:custGeom>
              <a:avLst/>
              <a:gdLst/>
              <a:ahLst/>
              <a:cxnLst>
                <a:cxn ang="0">
                  <a:pos x="0" y="77"/>
                </a:cxn>
                <a:cxn ang="0">
                  <a:pos x="0" y="0"/>
                </a:cxn>
                <a:cxn ang="0">
                  <a:pos x="71" y="0"/>
                </a:cxn>
                <a:cxn ang="0">
                  <a:pos x="48" y="25"/>
                </a:cxn>
                <a:cxn ang="0">
                  <a:pos x="48" y="15"/>
                </a:cxn>
                <a:cxn ang="0">
                  <a:pos x="240" y="224"/>
                </a:cxn>
                <a:cxn ang="0">
                  <a:pos x="206" y="261"/>
                </a:cxn>
                <a:cxn ang="0">
                  <a:pos x="14" y="52"/>
                </a:cxn>
                <a:cxn ang="0">
                  <a:pos x="23" y="52"/>
                </a:cxn>
                <a:cxn ang="0">
                  <a:pos x="0" y="77"/>
                </a:cxn>
                <a:cxn ang="0">
                  <a:pos x="19" y="37"/>
                </a:cxn>
                <a:cxn ang="0">
                  <a:pos x="211" y="246"/>
                </a:cxn>
                <a:cxn ang="0">
                  <a:pos x="202" y="246"/>
                </a:cxn>
                <a:cxn ang="0">
                  <a:pos x="227" y="219"/>
                </a:cxn>
                <a:cxn ang="0">
                  <a:pos x="227" y="229"/>
                </a:cxn>
                <a:cxn ang="0">
                  <a:pos x="35" y="20"/>
                </a:cxn>
                <a:cxn ang="0">
                  <a:pos x="51" y="2"/>
                </a:cxn>
                <a:cxn ang="0">
                  <a:pos x="56" y="14"/>
                </a:cxn>
                <a:cxn ang="0">
                  <a:pos x="6" y="14"/>
                </a:cxn>
                <a:cxn ang="0">
                  <a:pos x="13" y="7"/>
                </a:cxn>
                <a:cxn ang="0">
                  <a:pos x="13" y="60"/>
                </a:cxn>
                <a:cxn ang="0">
                  <a:pos x="2" y="56"/>
                </a:cxn>
                <a:cxn ang="0">
                  <a:pos x="19" y="37"/>
                </a:cxn>
              </a:cxnLst>
              <a:rect l="0" t="0" r="r" b="b"/>
              <a:pathLst>
                <a:path w="240" h="261">
                  <a:moveTo>
                    <a:pt x="0" y="77"/>
                  </a:moveTo>
                  <a:lnTo>
                    <a:pt x="0" y="0"/>
                  </a:lnTo>
                  <a:lnTo>
                    <a:pt x="71" y="0"/>
                  </a:lnTo>
                  <a:lnTo>
                    <a:pt x="48" y="25"/>
                  </a:lnTo>
                  <a:lnTo>
                    <a:pt x="48" y="15"/>
                  </a:lnTo>
                  <a:lnTo>
                    <a:pt x="240" y="224"/>
                  </a:lnTo>
                  <a:lnTo>
                    <a:pt x="206" y="261"/>
                  </a:lnTo>
                  <a:lnTo>
                    <a:pt x="14" y="52"/>
                  </a:lnTo>
                  <a:lnTo>
                    <a:pt x="23" y="52"/>
                  </a:lnTo>
                  <a:lnTo>
                    <a:pt x="0" y="77"/>
                  </a:lnTo>
                  <a:close/>
                  <a:moveTo>
                    <a:pt x="19" y="37"/>
                  </a:moveTo>
                  <a:lnTo>
                    <a:pt x="211" y="246"/>
                  </a:lnTo>
                  <a:lnTo>
                    <a:pt x="202" y="246"/>
                  </a:lnTo>
                  <a:lnTo>
                    <a:pt x="227" y="219"/>
                  </a:lnTo>
                  <a:lnTo>
                    <a:pt x="227" y="229"/>
                  </a:lnTo>
                  <a:lnTo>
                    <a:pt x="35" y="20"/>
                  </a:lnTo>
                  <a:lnTo>
                    <a:pt x="51" y="2"/>
                  </a:lnTo>
                  <a:lnTo>
                    <a:pt x="56" y="14"/>
                  </a:lnTo>
                  <a:lnTo>
                    <a:pt x="6" y="14"/>
                  </a:lnTo>
                  <a:lnTo>
                    <a:pt x="13" y="7"/>
                  </a:lnTo>
                  <a:lnTo>
                    <a:pt x="13" y="60"/>
                  </a:lnTo>
                  <a:lnTo>
                    <a:pt x="2" y="56"/>
                  </a:lnTo>
                  <a:lnTo>
                    <a:pt x="19" y="37"/>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0" name="Rectangle 76"/>
            <p:cNvSpPr>
              <a:spLocks noChangeArrowheads="1"/>
            </p:cNvSpPr>
            <p:nvPr/>
          </p:nvSpPr>
          <p:spPr bwMode="auto">
            <a:xfrm>
              <a:off x="3203848" y="908720"/>
              <a:ext cx="607539"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Cholesterol</a:t>
              </a:r>
              <a:endParaRPr kumimoji="0" lang="es-ES" sz="1000" b="1"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sz="1000" b="1" dirty="0" err="1" smtClean="0">
                  <a:solidFill>
                    <a:srgbClr val="000000"/>
                  </a:solidFill>
                  <a:latin typeface="Calibri" pitchFamily="34" charset="0"/>
                </a:rPr>
                <a:t>synthesis</a:t>
              </a:r>
              <a:r>
                <a:rPr kumimoji="0" lang="es-ES" sz="1000" b="1"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41" name="Rectangle 78"/>
            <p:cNvSpPr>
              <a:spLocks noChangeArrowheads="1"/>
            </p:cNvSpPr>
            <p:nvPr/>
          </p:nvSpPr>
          <p:spPr bwMode="auto">
            <a:xfrm>
              <a:off x="4081592" y="763769"/>
              <a:ext cx="720080"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Fatty</a:t>
              </a:r>
              <a:r>
                <a:rPr kumimoji="0" lang="es-ES" sz="1000" b="1" i="0" u="none" strike="noStrike" cap="none" normalizeH="0" baseline="0" dirty="0" smtClean="0">
                  <a:ln>
                    <a:noFill/>
                  </a:ln>
                  <a:solidFill>
                    <a:srgbClr val="000000"/>
                  </a:solidFill>
                  <a:effectLst/>
                  <a:latin typeface="Calibri" pitchFamily="34" charset="0"/>
                </a:rPr>
                <a:t>   </a:t>
              </a:r>
              <a:r>
                <a:rPr kumimoji="0" lang="es-ES" sz="1000" b="1" i="0" u="none" strike="noStrike" cap="none" normalizeH="0" baseline="0" dirty="0" err="1" smtClean="0">
                  <a:ln>
                    <a:noFill/>
                  </a:ln>
                  <a:solidFill>
                    <a:srgbClr val="000000"/>
                  </a:solidFill>
                  <a:effectLst/>
                  <a:latin typeface="Calibri" pitchFamily="34" charset="0"/>
                </a:rPr>
                <a:t>acid</a:t>
              </a:r>
              <a:r>
                <a:rPr kumimoji="0" lang="es-ES" sz="1000" b="1" i="0" u="none" strike="noStrike" cap="none" normalizeH="0" baseline="0" dirty="0" smtClean="0">
                  <a:ln>
                    <a:noFill/>
                  </a:ln>
                  <a:solidFill>
                    <a:srgbClr val="000000"/>
                  </a:solidFill>
                  <a:effectLst/>
                  <a:latin typeface="Calibri" pitchFamily="34" charset="0"/>
                </a:rPr>
                <a:t> </a:t>
              </a:r>
              <a:r>
                <a:rPr kumimoji="0" lang="es-ES" sz="1000" b="1" i="0" u="none" strike="noStrike" cap="none" normalizeH="0" baseline="0" dirty="0" err="1" smtClean="0">
                  <a:ln>
                    <a:noFill/>
                  </a:ln>
                  <a:solidFill>
                    <a:srgbClr val="000000"/>
                  </a:solidFill>
                  <a:effectLst/>
                  <a:latin typeface="Calibri" pitchFamily="34" charset="0"/>
                </a:rPr>
                <a:t>synthesis</a:t>
              </a:r>
              <a:r>
                <a:rPr kumimoji="0" lang="es-ES" sz="1000" b="1"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42" name="Rectangle 80"/>
            <p:cNvSpPr>
              <a:spLocks noChangeArrowheads="1"/>
            </p:cNvSpPr>
            <p:nvPr/>
          </p:nvSpPr>
          <p:spPr bwMode="auto">
            <a:xfrm>
              <a:off x="5001619" y="823913"/>
              <a:ext cx="92493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FA </a:t>
              </a:r>
              <a:r>
                <a:rPr lang="es-ES" sz="1000" b="1" dirty="0" err="1" smtClean="0">
                  <a:solidFill>
                    <a:srgbClr val="000000"/>
                  </a:solidFill>
                  <a:latin typeface="Calibri" pitchFamily="34" charset="0"/>
                </a:rPr>
                <a:t>e</a:t>
              </a:r>
              <a:r>
                <a:rPr kumimoji="0" lang="es-ES" sz="1000" b="1" i="0" u="none" strike="noStrike" cap="none" normalizeH="0" baseline="0" dirty="0" err="1" smtClean="0">
                  <a:ln>
                    <a:noFill/>
                  </a:ln>
                  <a:solidFill>
                    <a:srgbClr val="000000"/>
                  </a:solidFill>
                  <a:effectLst/>
                  <a:latin typeface="Calibri" pitchFamily="34" charset="0"/>
                </a:rPr>
                <a:t>longation</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and </a:t>
              </a:r>
              <a:r>
                <a:rPr kumimoji="0" lang="es-ES" sz="1000" b="1" i="0" u="none" strike="noStrike" cap="none" normalizeH="0" baseline="0" dirty="0" err="1" smtClean="0">
                  <a:ln>
                    <a:noFill/>
                  </a:ln>
                  <a:solidFill>
                    <a:srgbClr val="000000"/>
                  </a:solidFill>
                  <a:effectLst/>
                  <a:latin typeface="Calibri" pitchFamily="34" charset="0"/>
                </a:rPr>
                <a:t>instaturation</a:t>
              </a:r>
              <a:endParaRPr kumimoji="0" lang="es-ES" sz="1800" b="0" i="0" u="none" strike="noStrike" cap="none" normalizeH="0" baseline="0" dirty="0" smtClean="0">
                <a:ln>
                  <a:noFill/>
                </a:ln>
                <a:solidFill>
                  <a:schemeClr val="tx1"/>
                </a:solidFill>
                <a:effectLst/>
                <a:latin typeface="Arial" pitchFamily="34" charset="0"/>
              </a:endParaRPr>
            </a:p>
          </p:txBody>
        </p:sp>
        <p:sp>
          <p:nvSpPr>
            <p:cNvPr id="43" name="Freeform 88"/>
            <p:cNvSpPr>
              <a:spLocks/>
            </p:cNvSpPr>
            <p:nvPr/>
          </p:nvSpPr>
          <p:spPr bwMode="auto">
            <a:xfrm>
              <a:off x="4814888" y="2108200"/>
              <a:ext cx="273050" cy="169862"/>
            </a:xfrm>
            <a:custGeom>
              <a:avLst/>
              <a:gdLst/>
              <a:ahLst/>
              <a:cxnLst>
                <a:cxn ang="0">
                  <a:pos x="127" y="0"/>
                </a:cxn>
                <a:cxn ang="0">
                  <a:pos x="172" y="23"/>
                </a:cxn>
                <a:cxn ang="0">
                  <a:pos x="151" y="72"/>
                </a:cxn>
                <a:cxn ang="0">
                  <a:pos x="145" y="54"/>
                </a:cxn>
                <a:cxn ang="0">
                  <a:pos x="12" y="107"/>
                </a:cxn>
                <a:cxn ang="0">
                  <a:pos x="0" y="71"/>
                </a:cxn>
                <a:cxn ang="0">
                  <a:pos x="133" y="18"/>
                </a:cxn>
                <a:cxn ang="0">
                  <a:pos x="127" y="0"/>
                </a:cxn>
              </a:cxnLst>
              <a:rect l="0" t="0" r="r" b="b"/>
              <a:pathLst>
                <a:path w="172" h="107">
                  <a:moveTo>
                    <a:pt x="127" y="0"/>
                  </a:moveTo>
                  <a:lnTo>
                    <a:pt x="172" y="23"/>
                  </a:lnTo>
                  <a:lnTo>
                    <a:pt x="151" y="72"/>
                  </a:lnTo>
                  <a:lnTo>
                    <a:pt x="145" y="54"/>
                  </a:lnTo>
                  <a:lnTo>
                    <a:pt x="12" y="107"/>
                  </a:lnTo>
                  <a:lnTo>
                    <a:pt x="0" y="71"/>
                  </a:lnTo>
                  <a:lnTo>
                    <a:pt x="133" y="18"/>
                  </a:lnTo>
                  <a:lnTo>
                    <a:pt x="127"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4" name="Freeform 89"/>
            <p:cNvSpPr>
              <a:spLocks noEditPoints="1"/>
            </p:cNvSpPr>
            <p:nvPr/>
          </p:nvSpPr>
          <p:spPr bwMode="auto">
            <a:xfrm>
              <a:off x="4802188" y="2087563"/>
              <a:ext cx="298450" cy="204787"/>
            </a:xfrm>
            <a:custGeom>
              <a:avLst/>
              <a:gdLst/>
              <a:ahLst/>
              <a:cxnLst>
                <a:cxn ang="0">
                  <a:pos x="124" y="0"/>
                </a:cxn>
                <a:cxn ang="0">
                  <a:pos x="188" y="33"/>
                </a:cxn>
                <a:cxn ang="0">
                  <a:pos x="158" y="103"/>
                </a:cxn>
                <a:cxn ang="0">
                  <a:pos x="147" y="70"/>
                </a:cxn>
                <a:cxn ang="0">
                  <a:pos x="155" y="74"/>
                </a:cxn>
                <a:cxn ang="0">
                  <a:pos x="16" y="129"/>
                </a:cxn>
                <a:cxn ang="0">
                  <a:pos x="0" y="80"/>
                </a:cxn>
                <a:cxn ang="0">
                  <a:pos x="139" y="25"/>
                </a:cxn>
                <a:cxn ang="0">
                  <a:pos x="135" y="33"/>
                </a:cxn>
                <a:cxn ang="0">
                  <a:pos x="124" y="0"/>
                </a:cxn>
                <a:cxn ang="0">
                  <a:pos x="149" y="35"/>
                </a:cxn>
                <a:cxn ang="0">
                  <a:pos x="10" y="90"/>
                </a:cxn>
                <a:cxn ang="0">
                  <a:pos x="14" y="81"/>
                </a:cxn>
                <a:cxn ang="0">
                  <a:pos x="26" y="118"/>
                </a:cxn>
                <a:cxn ang="0">
                  <a:pos x="18" y="113"/>
                </a:cxn>
                <a:cxn ang="0">
                  <a:pos x="157" y="59"/>
                </a:cxn>
                <a:cxn ang="0">
                  <a:pos x="165" y="83"/>
                </a:cxn>
                <a:cxn ang="0">
                  <a:pos x="153" y="82"/>
                </a:cxn>
                <a:cxn ang="0">
                  <a:pos x="174" y="33"/>
                </a:cxn>
                <a:cxn ang="0">
                  <a:pos x="177" y="42"/>
                </a:cxn>
                <a:cxn ang="0">
                  <a:pos x="132" y="19"/>
                </a:cxn>
                <a:cxn ang="0">
                  <a:pos x="141" y="11"/>
                </a:cxn>
                <a:cxn ang="0">
                  <a:pos x="149" y="35"/>
                </a:cxn>
              </a:cxnLst>
              <a:rect l="0" t="0" r="r" b="b"/>
              <a:pathLst>
                <a:path w="188" h="129">
                  <a:moveTo>
                    <a:pt x="124" y="0"/>
                  </a:moveTo>
                  <a:lnTo>
                    <a:pt x="188" y="33"/>
                  </a:lnTo>
                  <a:lnTo>
                    <a:pt x="158" y="103"/>
                  </a:lnTo>
                  <a:lnTo>
                    <a:pt x="147" y="70"/>
                  </a:lnTo>
                  <a:lnTo>
                    <a:pt x="155" y="74"/>
                  </a:lnTo>
                  <a:lnTo>
                    <a:pt x="16" y="129"/>
                  </a:lnTo>
                  <a:lnTo>
                    <a:pt x="0" y="80"/>
                  </a:lnTo>
                  <a:lnTo>
                    <a:pt x="139" y="25"/>
                  </a:lnTo>
                  <a:lnTo>
                    <a:pt x="135" y="33"/>
                  </a:lnTo>
                  <a:lnTo>
                    <a:pt x="124" y="0"/>
                  </a:lnTo>
                  <a:close/>
                  <a:moveTo>
                    <a:pt x="149" y="35"/>
                  </a:moveTo>
                  <a:lnTo>
                    <a:pt x="10" y="90"/>
                  </a:lnTo>
                  <a:lnTo>
                    <a:pt x="14" y="81"/>
                  </a:lnTo>
                  <a:lnTo>
                    <a:pt x="26" y="118"/>
                  </a:lnTo>
                  <a:lnTo>
                    <a:pt x="18" y="113"/>
                  </a:lnTo>
                  <a:lnTo>
                    <a:pt x="157" y="59"/>
                  </a:lnTo>
                  <a:lnTo>
                    <a:pt x="165" y="83"/>
                  </a:lnTo>
                  <a:lnTo>
                    <a:pt x="153" y="82"/>
                  </a:lnTo>
                  <a:lnTo>
                    <a:pt x="174" y="33"/>
                  </a:lnTo>
                  <a:lnTo>
                    <a:pt x="177" y="42"/>
                  </a:lnTo>
                  <a:lnTo>
                    <a:pt x="132" y="19"/>
                  </a:lnTo>
                  <a:lnTo>
                    <a:pt x="141" y="11"/>
                  </a:lnTo>
                  <a:lnTo>
                    <a:pt x="149" y="35"/>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45" name="Rectangle 90"/>
            <p:cNvSpPr>
              <a:spLocks noChangeArrowheads="1"/>
            </p:cNvSpPr>
            <p:nvPr/>
          </p:nvSpPr>
          <p:spPr bwMode="auto">
            <a:xfrm>
              <a:off x="5126252" y="1955800"/>
              <a:ext cx="782265"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34" charset="0"/>
                </a:rPr>
                <a:t>Hydroxylation </a:t>
              </a:r>
            </a:p>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rgbClr val="000000"/>
                  </a:solidFill>
                  <a:latin typeface="Calibri" pitchFamily="34" charset="0"/>
                </a:rPr>
                <a:t>reactions</a:t>
              </a:r>
              <a:endParaRPr kumimoji="0" lang="en-US" sz="1800" b="0" i="0" u="none" strike="noStrike" cap="none" normalizeH="0" baseline="0" dirty="0" smtClean="0">
                <a:ln>
                  <a:noFill/>
                </a:ln>
                <a:solidFill>
                  <a:schemeClr val="tx1"/>
                </a:solidFill>
                <a:effectLst/>
                <a:latin typeface="Arial" pitchFamily="34" charset="0"/>
              </a:endParaRPr>
            </a:p>
          </p:txBody>
        </p:sp>
        <p:sp>
          <p:nvSpPr>
            <p:cNvPr id="47" name="Freeform 94"/>
            <p:cNvSpPr>
              <a:spLocks/>
            </p:cNvSpPr>
            <p:nvPr/>
          </p:nvSpPr>
          <p:spPr bwMode="auto">
            <a:xfrm>
              <a:off x="5972176" y="2201863"/>
              <a:ext cx="125413" cy="138112"/>
            </a:xfrm>
            <a:custGeom>
              <a:avLst/>
              <a:gdLst/>
              <a:ahLst/>
              <a:cxnLst>
                <a:cxn ang="0">
                  <a:pos x="44" y="87"/>
                </a:cxn>
                <a:cxn ang="0">
                  <a:pos x="79" y="87"/>
                </a:cxn>
                <a:cxn ang="0">
                  <a:pos x="79" y="48"/>
                </a:cxn>
                <a:cxn ang="0">
                  <a:pos x="70" y="58"/>
                </a:cxn>
                <a:cxn ang="0">
                  <a:pos x="17" y="0"/>
                </a:cxn>
                <a:cxn ang="0">
                  <a:pos x="0" y="19"/>
                </a:cxn>
                <a:cxn ang="0">
                  <a:pos x="53" y="77"/>
                </a:cxn>
                <a:cxn ang="0">
                  <a:pos x="44" y="87"/>
                </a:cxn>
              </a:cxnLst>
              <a:rect l="0" t="0" r="r" b="b"/>
              <a:pathLst>
                <a:path w="79" h="87">
                  <a:moveTo>
                    <a:pt x="44" y="87"/>
                  </a:moveTo>
                  <a:lnTo>
                    <a:pt x="79" y="87"/>
                  </a:lnTo>
                  <a:lnTo>
                    <a:pt x="79" y="48"/>
                  </a:lnTo>
                  <a:lnTo>
                    <a:pt x="70" y="58"/>
                  </a:lnTo>
                  <a:lnTo>
                    <a:pt x="17" y="0"/>
                  </a:lnTo>
                  <a:lnTo>
                    <a:pt x="0" y="19"/>
                  </a:lnTo>
                  <a:lnTo>
                    <a:pt x="53" y="77"/>
                  </a:lnTo>
                  <a:lnTo>
                    <a:pt x="44" y="87"/>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8" name="Freeform 95"/>
            <p:cNvSpPr>
              <a:spLocks noEditPoints="1"/>
            </p:cNvSpPr>
            <p:nvPr/>
          </p:nvSpPr>
          <p:spPr bwMode="auto">
            <a:xfrm>
              <a:off x="5957888" y="2185988"/>
              <a:ext cx="150813" cy="165100"/>
            </a:xfrm>
            <a:custGeom>
              <a:avLst/>
              <a:gdLst/>
              <a:ahLst/>
              <a:cxnLst>
                <a:cxn ang="0">
                  <a:pos x="57" y="102"/>
                </a:cxn>
                <a:cxn ang="0">
                  <a:pos x="53" y="90"/>
                </a:cxn>
                <a:cxn ang="0">
                  <a:pos x="88" y="90"/>
                </a:cxn>
                <a:cxn ang="0">
                  <a:pos x="82" y="97"/>
                </a:cxn>
                <a:cxn ang="0">
                  <a:pos x="82" y="58"/>
                </a:cxn>
                <a:cxn ang="0">
                  <a:pos x="93" y="63"/>
                </a:cxn>
                <a:cxn ang="0">
                  <a:pos x="79" y="78"/>
                </a:cxn>
                <a:cxn ang="0">
                  <a:pos x="22" y="15"/>
                </a:cxn>
                <a:cxn ang="0">
                  <a:pos x="31" y="15"/>
                </a:cxn>
                <a:cxn ang="0">
                  <a:pos x="13" y="34"/>
                </a:cxn>
                <a:cxn ang="0">
                  <a:pos x="13" y="25"/>
                </a:cxn>
                <a:cxn ang="0">
                  <a:pos x="71" y="87"/>
                </a:cxn>
                <a:cxn ang="0">
                  <a:pos x="57" y="102"/>
                </a:cxn>
                <a:cxn ang="0">
                  <a:pos x="57" y="82"/>
                </a:cxn>
                <a:cxn ang="0">
                  <a:pos x="57" y="92"/>
                </a:cxn>
                <a:cxn ang="0">
                  <a:pos x="0" y="29"/>
                </a:cxn>
                <a:cxn ang="0">
                  <a:pos x="26" y="0"/>
                </a:cxn>
                <a:cxn ang="0">
                  <a:pos x="84" y="63"/>
                </a:cxn>
                <a:cxn ang="0">
                  <a:pos x="75" y="63"/>
                </a:cxn>
                <a:cxn ang="0">
                  <a:pos x="95" y="42"/>
                </a:cxn>
                <a:cxn ang="0">
                  <a:pos x="95" y="104"/>
                </a:cxn>
                <a:cxn ang="0">
                  <a:pos x="38" y="104"/>
                </a:cxn>
                <a:cxn ang="0">
                  <a:pos x="57" y="82"/>
                </a:cxn>
              </a:cxnLst>
              <a:rect l="0" t="0" r="r" b="b"/>
              <a:pathLst>
                <a:path w="95" h="104">
                  <a:moveTo>
                    <a:pt x="57" y="102"/>
                  </a:moveTo>
                  <a:lnTo>
                    <a:pt x="53" y="90"/>
                  </a:lnTo>
                  <a:lnTo>
                    <a:pt x="88" y="90"/>
                  </a:lnTo>
                  <a:lnTo>
                    <a:pt x="82" y="97"/>
                  </a:lnTo>
                  <a:lnTo>
                    <a:pt x="82" y="58"/>
                  </a:lnTo>
                  <a:lnTo>
                    <a:pt x="93" y="63"/>
                  </a:lnTo>
                  <a:lnTo>
                    <a:pt x="79" y="78"/>
                  </a:lnTo>
                  <a:lnTo>
                    <a:pt x="22" y="15"/>
                  </a:lnTo>
                  <a:lnTo>
                    <a:pt x="31" y="15"/>
                  </a:lnTo>
                  <a:lnTo>
                    <a:pt x="13" y="34"/>
                  </a:lnTo>
                  <a:lnTo>
                    <a:pt x="13" y="25"/>
                  </a:lnTo>
                  <a:lnTo>
                    <a:pt x="71" y="87"/>
                  </a:lnTo>
                  <a:lnTo>
                    <a:pt x="57" y="102"/>
                  </a:lnTo>
                  <a:close/>
                  <a:moveTo>
                    <a:pt x="57" y="82"/>
                  </a:moveTo>
                  <a:lnTo>
                    <a:pt x="57" y="92"/>
                  </a:lnTo>
                  <a:lnTo>
                    <a:pt x="0" y="29"/>
                  </a:lnTo>
                  <a:lnTo>
                    <a:pt x="26" y="0"/>
                  </a:lnTo>
                  <a:lnTo>
                    <a:pt x="84" y="63"/>
                  </a:lnTo>
                  <a:lnTo>
                    <a:pt x="75" y="63"/>
                  </a:lnTo>
                  <a:lnTo>
                    <a:pt x="95" y="42"/>
                  </a:lnTo>
                  <a:lnTo>
                    <a:pt x="95" y="104"/>
                  </a:lnTo>
                  <a:lnTo>
                    <a:pt x="38" y="104"/>
                  </a:lnTo>
                  <a:lnTo>
                    <a:pt x="57" y="82"/>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9" name="Freeform 98"/>
            <p:cNvSpPr>
              <a:spLocks/>
            </p:cNvSpPr>
            <p:nvPr/>
          </p:nvSpPr>
          <p:spPr bwMode="auto">
            <a:xfrm>
              <a:off x="5953126" y="1912938"/>
              <a:ext cx="125413" cy="136525"/>
            </a:xfrm>
            <a:custGeom>
              <a:avLst/>
              <a:gdLst/>
              <a:ahLst/>
              <a:cxnLst>
                <a:cxn ang="0">
                  <a:pos x="79" y="38"/>
                </a:cxn>
                <a:cxn ang="0">
                  <a:pos x="79" y="0"/>
                </a:cxn>
                <a:cxn ang="0">
                  <a:pos x="44" y="0"/>
                </a:cxn>
                <a:cxn ang="0">
                  <a:pos x="53" y="9"/>
                </a:cxn>
                <a:cxn ang="0">
                  <a:pos x="0" y="67"/>
                </a:cxn>
                <a:cxn ang="0">
                  <a:pos x="17" y="86"/>
                </a:cxn>
                <a:cxn ang="0">
                  <a:pos x="71" y="28"/>
                </a:cxn>
                <a:cxn ang="0">
                  <a:pos x="79" y="38"/>
                </a:cxn>
              </a:cxnLst>
              <a:rect l="0" t="0" r="r" b="b"/>
              <a:pathLst>
                <a:path w="79" h="86">
                  <a:moveTo>
                    <a:pt x="79" y="38"/>
                  </a:moveTo>
                  <a:lnTo>
                    <a:pt x="79" y="0"/>
                  </a:lnTo>
                  <a:lnTo>
                    <a:pt x="44" y="0"/>
                  </a:lnTo>
                  <a:lnTo>
                    <a:pt x="53" y="9"/>
                  </a:lnTo>
                  <a:lnTo>
                    <a:pt x="0" y="67"/>
                  </a:lnTo>
                  <a:lnTo>
                    <a:pt x="17" y="86"/>
                  </a:lnTo>
                  <a:lnTo>
                    <a:pt x="71" y="28"/>
                  </a:lnTo>
                  <a:lnTo>
                    <a:pt x="79" y="38"/>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0" name="Freeform 99"/>
            <p:cNvSpPr>
              <a:spLocks noEditPoints="1"/>
            </p:cNvSpPr>
            <p:nvPr/>
          </p:nvSpPr>
          <p:spPr bwMode="auto">
            <a:xfrm>
              <a:off x="5938838" y="1901825"/>
              <a:ext cx="150813" cy="163512"/>
            </a:xfrm>
            <a:custGeom>
              <a:avLst/>
              <a:gdLst/>
              <a:ahLst/>
              <a:cxnLst>
                <a:cxn ang="0">
                  <a:pos x="93" y="40"/>
                </a:cxn>
                <a:cxn ang="0">
                  <a:pos x="82" y="45"/>
                </a:cxn>
                <a:cxn ang="0">
                  <a:pos x="82" y="7"/>
                </a:cxn>
                <a:cxn ang="0">
                  <a:pos x="88" y="13"/>
                </a:cxn>
                <a:cxn ang="0">
                  <a:pos x="53" y="13"/>
                </a:cxn>
                <a:cxn ang="0">
                  <a:pos x="58" y="2"/>
                </a:cxn>
                <a:cxn ang="0">
                  <a:pos x="71" y="16"/>
                </a:cxn>
                <a:cxn ang="0">
                  <a:pos x="13" y="79"/>
                </a:cxn>
                <a:cxn ang="0">
                  <a:pos x="13" y="69"/>
                </a:cxn>
                <a:cxn ang="0">
                  <a:pos x="31" y="88"/>
                </a:cxn>
                <a:cxn ang="0">
                  <a:pos x="22" y="88"/>
                </a:cxn>
                <a:cxn ang="0">
                  <a:pos x="80" y="26"/>
                </a:cxn>
                <a:cxn ang="0">
                  <a:pos x="93" y="40"/>
                </a:cxn>
                <a:cxn ang="0">
                  <a:pos x="75" y="40"/>
                </a:cxn>
                <a:cxn ang="0">
                  <a:pos x="84" y="40"/>
                </a:cxn>
                <a:cxn ang="0">
                  <a:pos x="26" y="103"/>
                </a:cxn>
                <a:cxn ang="0">
                  <a:pos x="0" y="74"/>
                </a:cxn>
                <a:cxn ang="0">
                  <a:pos x="57" y="11"/>
                </a:cxn>
                <a:cxn ang="0">
                  <a:pos x="57" y="21"/>
                </a:cxn>
                <a:cxn ang="0">
                  <a:pos x="38" y="0"/>
                </a:cxn>
                <a:cxn ang="0">
                  <a:pos x="95" y="0"/>
                </a:cxn>
                <a:cxn ang="0">
                  <a:pos x="95" y="61"/>
                </a:cxn>
                <a:cxn ang="0">
                  <a:pos x="75" y="40"/>
                </a:cxn>
              </a:cxnLst>
              <a:rect l="0" t="0" r="r" b="b"/>
              <a:pathLst>
                <a:path w="95" h="103">
                  <a:moveTo>
                    <a:pt x="93" y="40"/>
                  </a:moveTo>
                  <a:lnTo>
                    <a:pt x="82" y="45"/>
                  </a:lnTo>
                  <a:lnTo>
                    <a:pt x="82" y="7"/>
                  </a:lnTo>
                  <a:lnTo>
                    <a:pt x="88" y="13"/>
                  </a:lnTo>
                  <a:lnTo>
                    <a:pt x="53" y="13"/>
                  </a:lnTo>
                  <a:lnTo>
                    <a:pt x="58" y="2"/>
                  </a:lnTo>
                  <a:lnTo>
                    <a:pt x="71" y="16"/>
                  </a:lnTo>
                  <a:lnTo>
                    <a:pt x="13" y="79"/>
                  </a:lnTo>
                  <a:lnTo>
                    <a:pt x="13" y="69"/>
                  </a:lnTo>
                  <a:lnTo>
                    <a:pt x="31" y="88"/>
                  </a:lnTo>
                  <a:lnTo>
                    <a:pt x="22" y="88"/>
                  </a:lnTo>
                  <a:lnTo>
                    <a:pt x="80" y="26"/>
                  </a:lnTo>
                  <a:lnTo>
                    <a:pt x="93" y="40"/>
                  </a:lnTo>
                  <a:close/>
                  <a:moveTo>
                    <a:pt x="75" y="40"/>
                  </a:moveTo>
                  <a:lnTo>
                    <a:pt x="84" y="40"/>
                  </a:lnTo>
                  <a:lnTo>
                    <a:pt x="26" y="103"/>
                  </a:lnTo>
                  <a:lnTo>
                    <a:pt x="0" y="74"/>
                  </a:lnTo>
                  <a:lnTo>
                    <a:pt x="57" y="11"/>
                  </a:lnTo>
                  <a:lnTo>
                    <a:pt x="57" y="21"/>
                  </a:lnTo>
                  <a:lnTo>
                    <a:pt x="38" y="0"/>
                  </a:lnTo>
                  <a:lnTo>
                    <a:pt x="95" y="0"/>
                  </a:lnTo>
                  <a:lnTo>
                    <a:pt x="95" y="61"/>
                  </a:lnTo>
                  <a:lnTo>
                    <a:pt x="75" y="4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1" name="Rectangle 100"/>
            <p:cNvSpPr>
              <a:spLocks noChangeArrowheads="1"/>
            </p:cNvSpPr>
            <p:nvPr/>
          </p:nvSpPr>
          <p:spPr bwMode="auto">
            <a:xfrm>
              <a:off x="6183313" y="1741488"/>
              <a:ext cx="540212"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Steroid</a:t>
              </a:r>
              <a:r>
                <a:rPr kumimoji="0" lang="es-ES" sz="1000" b="1"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s-ES" sz="1000" b="1" dirty="0" smtClean="0">
                  <a:solidFill>
                    <a:srgbClr val="000000"/>
                  </a:solidFill>
                  <a:latin typeface="Calibri" pitchFamily="34" charset="0"/>
                </a:rPr>
                <a:t>hormones</a:t>
              </a:r>
              <a:endParaRPr kumimoji="0" lang="es-ES" sz="1800" b="0" i="0" u="none" strike="noStrike" cap="none" normalizeH="0" baseline="0" dirty="0" smtClean="0">
                <a:ln>
                  <a:noFill/>
                </a:ln>
                <a:solidFill>
                  <a:schemeClr val="tx1"/>
                </a:solidFill>
                <a:effectLst/>
                <a:latin typeface="Arial" pitchFamily="34" charset="0"/>
              </a:endParaRPr>
            </a:p>
          </p:txBody>
        </p:sp>
        <p:sp>
          <p:nvSpPr>
            <p:cNvPr id="52" name="Rectangle 102"/>
            <p:cNvSpPr>
              <a:spLocks noChangeArrowheads="1"/>
            </p:cNvSpPr>
            <p:nvPr/>
          </p:nvSpPr>
          <p:spPr bwMode="auto">
            <a:xfrm>
              <a:off x="6183313" y="2209800"/>
              <a:ext cx="780663"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000" b="1" dirty="0" err="1" smtClean="0">
                  <a:solidFill>
                    <a:srgbClr val="000000"/>
                  </a:solidFill>
                  <a:latin typeface="Calibri" pitchFamily="34" charset="0"/>
                </a:rPr>
                <a:t>Detoxification</a:t>
              </a:r>
              <a:r>
                <a:rPr lang="es-ES" sz="1000" b="1" dirty="0" smtClean="0">
                  <a:solidFill>
                    <a:srgbClr val="000000"/>
                  </a:solidFill>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s-ES" sz="1000" b="1" dirty="0" err="1" smtClean="0">
                  <a:solidFill>
                    <a:srgbClr val="000000"/>
                  </a:solidFill>
                  <a:latin typeface="Calibri" pitchFamily="34" charset="0"/>
                </a:rPr>
                <a:t>processes</a:t>
              </a:r>
              <a:endParaRPr kumimoji="0" lang="es-ES" sz="1800" b="0" i="0" u="none" strike="noStrike" cap="none" normalizeH="0" baseline="0" dirty="0" smtClean="0">
                <a:ln>
                  <a:noFill/>
                </a:ln>
                <a:solidFill>
                  <a:schemeClr val="tx1"/>
                </a:solidFill>
                <a:effectLst/>
                <a:latin typeface="Arial" pitchFamily="34" charset="0"/>
              </a:endParaRPr>
            </a:p>
          </p:txBody>
        </p:sp>
        <p:sp>
          <p:nvSpPr>
            <p:cNvPr id="54" name="Freeform 106"/>
            <p:cNvSpPr>
              <a:spLocks/>
            </p:cNvSpPr>
            <p:nvPr/>
          </p:nvSpPr>
          <p:spPr bwMode="auto">
            <a:xfrm>
              <a:off x="6261101" y="3241675"/>
              <a:ext cx="127000" cy="136525"/>
            </a:xfrm>
            <a:custGeom>
              <a:avLst/>
              <a:gdLst/>
              <a:ahLst/>
              <a:cxnLst>
                <a:cxn ang="0">
                  <a:pos x="44" y="86"/>
                </a:cxn>
                <a:cxn ang="0">
                  <a:pos x="80" y="86"/>
                </a:cxn>
                <a:cxn ang="0">
                  <a:pos x="80" y="48"/>
                </a:cxn>
                <a:cxn ang="0">
                  <a:pos x="71" y="58"/>
                </a:cxn>
                <a:cxn ang="0">
                  <a:pos x="18" y="0"/>
                </a:cxn>
                <a:cxn ang="0">
                  <a:pos x="0" y="19"/>
                </a:cxn>
                <a:cxn ang="0">
                  <a:pos x="53" y="77"/>
                </a:cxn>
                <a:cxn ang="0">
                  <a:pos x="44" y="86"/>
                </a:cxn>
              </a:cxnLst>
              <a:rect l="0" t="0" r="r" b="b"/>
              <a:pathLst>
                <a:path w="80" h="86">
                  <a:moveTo>
                    <a:pt x="44" y="86"/>
                  </a:moveTo>
                  <a:lnTo>
                    <a:pt x="80" y="86"/>
                  </a:lnTo>
                  <a:lnTo>
                    <a:pt x="80" y="48"/>
                  </a:lnTo>
                  <a:lnTo>
                    <a:pt x="71" y="58"/>
                  </a:lnTo>
                  <a:lnTo>
                    <a:pt x="18" y="0"/>
                  </a:lnTo>
                  <a:lnTo>
                    <a:pt x="0" y="19"/>
                  </a:lnTo>
                  <a:lnTo>
                    <a:pt x="53" y="77"/>
                  </a:lnTo>
                  <a:lnTo>
                    <a:pt x="44" y="8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5" name="Freeform 107"/>
            <p:cNvSpPr>
              <a:spLocks noEditPoints="1"/>
            </p:cNvSpPr>
            <p:nvPr/>
          </p:nvSpPr>
          <p:spPr bwMode="auto">
            <a:xfrm>
              <a:off x="6246813" y="3225800"/>
              <a:ext cx="150813" cy="163512"/>
            </a:xfrm>
            <a:custGeom>
              <a:avLst/>
              <a:gdLst/>
              <a:ahLst/>
              <a:cxnLst>
                <a:cxn ang="0">
                  <a:pos x="58" y="101"/>
                </a:cxn>
                <a:cxn ang="0">
                  <a:pos x="53" y="89"/>
                </a:cxn>
                <a:cxn ang="0">
                  <a:pos x="89" y="89"/>
                </a:cxn>
                <a:cxn ang="0">
                  <a:pos x="82" y="96"/>
                </a:cxn>
                <a:cxn ang="0">
                  <a:pos x="82" y="58"/>
                </a:cxn>
                <a:cxn ang="0">
                  <a:pos x="93" y="63"/>
                </a:cxn>
                <a:cxn ang="0">
                  <a:pos x="80" y="77"/>
                </a:cxn>
                <a:cxn ang="0">
                  <a:pos x="22" y="15"/>
                </a:cxn>
                <a:cxn ang="0">
                  <a:pos x="31" y="15"/>
                </a:cxn>
                <a:cxn ang="0">
                  <a:pos x="13" y="34"/>
                </a:cxn>
                <a:cxn ang="0">
                  <a:pos x="13" y="24"/>
                </a:cxn>
                <a:cxn ang="0">
                  <a:pos x="71" y="87"/>
                </a:cxn>
                <a:cxn ang="0">
                  <a:pos x="58" y="101"/>
                </a:cxn>
                <a:cxn ang="0">
                  <a:pos x="58" y="82"/>
                </a:cxn>
                <a:cxn ang="0">
                  <a:pos x="58" y="92"/>
                </a:cxn>
                <a:cxn ang="0">
                  <a:pos x="0" y="29"/>
                </a:cxn>
                <a:cxn ang="0">
                  <a:pos x="27" y="0"/>
                </a:cxn>
                <a:cxn ang="0">
                  <a:pos x="84" y="63"/>
                </a:cxn>
                <a:cxn ang="0">
                  <a:pos x="75" y="63"/>
                </a:cxn>
                <a:cxn ang="0">
                  <a:pos x="95" y="41"/>
                </a:cxn>
                <a:cxn ang="0">
                  <a:pos x="95" y="103"/>
                </a:cxn>
                <a:cxn ang="0">
                  <a:pos x="38" y="103"/>
                </a:cxn>
                <a:cxn ang="0">
                  <a:pos x="58" y="82"/>
                </a:cxn>
              </a:cxnLst>
              <a:rect l="0" t="0" r="r" b="b"/>
              <a:pathLst>
                <a:path w="95" h="103">
                  <a:moveTo>
                    <a:pt x="58" y="101"/>
                  </a:moveTo>
                  <a:lnTo>
                    <a:pt x="53" y="89"/>
                  </a:lnTo>
                  <a:lnTo>
                    <a:pt x="89" y="89"/>
                  </a:lnTo>
                  <a:lnTo>
                    <a:pt x="82" y="96"/>
                  </a:lnTo>
                  <a:lnTo>
                    <a:pt x="82" y="58"/>
                  </a:lnTo>
                  <a:lnTo>
                    <a:pt x="93" y="63"/>
                  </a:lnTo>
                  <a:lnTo>
                    <a:pt x="80" y="77"/>
                  </a:lnTo>
                  <a:lnTo>
                    <a:pt x="22" y="15"/>
                  </a:lnTo>
                  <a:lnTo>
                    <a:pt x="31" y="15"/>
                  </a:lnTo>
                  <a:lnTo>
                    <a:pt x="13" y="34"/>
                  </a:lnTo>
                  <a:lnTo>
                    <a:pt x="13" y="24"/>
                  </a:lnTo>
                  <a:lnTo>
                    <a:pt x="71" y="87"/>
                  </a:lnTo>
                  <a:lnTo>
                    <a:pt x="58" y="101"/>
                  </a:lnTo>
                  <a:close/>
                  <a:moveTo>
                    <a:pt x="58" y="82"/>
                  </a:moveTo>
                  <a:lnTo>
                    <a:pt x="58" y="92"/>
                  </a:lnTo>
                  <a:lnTo>
                    <a:pt x="0" y="29"/>
                  </a:lnTo>
                  <a:lnTo>
                    <a:pt x="27" y="0"/>
                  </a:lnTo>
                  <a:lnTo>
                    <a:pt x="84" y="63"/>
                  </a:lnTo>
                  <a:lnTo>
                    <a:pt x="75" y="63"/>
                  </a:lnTo>
                  <a:lnTo>
                    <a:pt x="95" y="41"/>
                  </a:lnTo>
                  <a:lnTo>
                    <a:pt x="95" y="103"/>
                  </a:lnTo>
                  <a:lnTo>
                    <a:pt x="38" y="103"/>
                  </a:lnTo>
                  <a:lnTo>
                    <a:pt x="58" y="82"/>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7" name="Freeform 110"/>
            <p:cNvSpPr>
              <a:spLocks/>
            </p:cNvSpPr>
            <p:nvPr/>
          </p:nvSpPr>
          <p:spPr bwMode="auto">
            <a:xfrm>
              <a:off x="6251576" y="2960688"/>
              <a:ext cx="127000" cy="138112"/>
            </a:xfrm>
            <a:custGeom>
              <a:avLst/>
              <a:gdLst/>
              <a:ahLst/>
              <a:cxnLst>
                <a:cxn ang="0">
                  <a:pos x="80" y="39"/>
                </a:cxn>
                <a:cxn ang="0">
                  <a:pos x="80" y="0"/>
                </a:cxn>
                <a:cxn ang="0">
                  <a:pos x="44" y="0"/>
                </a:cxn>
                <a:cxn ang="0">
                  <a:pos x="53" y="10"/>
                </a:cxn>
                <a:cxn ang="0">
                  <a:pos x="0" y="68"/>
                </a:cxn>
                <a:cxn ang="0">
                  <a:pos x="18" y="87"/>
                </a:cxn>
                <a:cxn ang="0">
                  <a:pos x="71" y="29"/>
                </a:cxn>
                <a:cxn ang="0">
                  <a:pos x="80" y="39"/>
                </a:cxn>
              </a:cxnLst>
              <a:rect l="0" t="0" r="r" b="b"/>
              <a:pathLst>
                <a:path w="80" h="87">
                  <a:moveTo>
                    <a:pt x="80" y="39"/>
                  </a:moveTo>
                  <a:lnTo>
                    <a:pt x="80" y="0"/>
                  </a:lnTo>
                  <a:lnTo>
                    <a:pt x="44" y="0"/>
                  </a:lnTo>
                  <a:lnTo>
                    <a:pt x="53" y="10"/>
                  </a:lnTo>
                  <a:lnTo>
                    <a:pt x="0" y="68"/>
                  </a:lnTo>
                  <a:lnTo>
                    <a:pt x="18" y="87"/>
                  </a:lnTo>
                  <a:lnTo>
                    <a:pt x="71" y="29"/>
                  </a:lnTo>
                  <a:lnTo>
                    <a:pt x="80" y="3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58" name="Freeform 111"/>
            <p:cNvSpPr>
              <a:spLocks noEditPoints="1"/>
            </p:cNvSpPr>
            <p:nvPr/>
          </p:nvSpPr>
          <p:spPr bwMode="auto">
            <a:xfrm>
              <a:off x="6237288" y="2951163"/>
              <a:ext cx="150813" cy="163512"/>
            </a:xfrm>
            <a:custGeom>
              <a:avLst/>
              <a:gdLst/>
              <a:ahLst/>
              <a:cxnLst>
                <a:cxn ang="0">
                  <a:pos x="93" y="40"/>
                </a:cxn>
                <a:cxn ang="0">
                  <a:pos x="82" y="45"/>
                </a:cxn>
                <a:cxn ang="0">
                  <a:pos x="82" y="6"/>
                </a:cxn>
                <a:cxn ang="0">
                  <a:pos x="89" y="13"/>
                </a:cxn>
                <a:cxn ang="0">
                  <a:pos x="53" y="13"/>
                </a:cxn>
                <a:cxn ang="0">
                  <a:pos x="58" y="2"/>
                </a:cxn>
                <a:cxn ang="0">
                  <a:pos x="71" y="16"/>
                </a:cxn>
                <a:cxn ang="0">
                  <a:pos x="14" y="79"/>
                </a:cxn>
                <a:cxn ang="0">
                  <a:pos x="14" y="69"/>
                </a:cxn>
                <a:cxn ang="0">
                  <a:pos x="31" y="88"/>
                </a:cxn>
                <a:cxn ang="0">
                  <a:pos x="22" y="88"/>
                </a:cxn>
                <a:cxn ang="0">
                  <a:pos x="80" y="26"/>
                </a:cxn>
                <a:cxn ang="0">
                  <a:pos x="93" y="40"/>
                </a:cxn>
                <a:cxn ang="0">
                  <a:pos x="76" y="40"/>
                </a:cxn>
                <a:cxn ang="0">
                  <a:pos x="84" y="40"/>
                </a:cxn>
                <a:cxn ang="0">
                  <a:pos x="27" y="103"/>
                </a:cxn>
                <a:cxn ang="0">
                  <a:pos x="0" y="74"/>
                </a:cxn>
                <a:cxn ang="0">
                  <a:pos x="58" y="11"/>
                </a:cxn>
                <a:cxn ang="0">
                  <a:pos x="58" y="21"/>
                </a:cxn>
                <a:cxn ang="0">
                  <a:pos x="38" y="0"/>
                </a:cxn>
                <a:cxn ang="0">
                  <a:pos x="95" y="0"/>
                </a:cxn>
                <a:cxn ang="0">
                  <a:pos x="95" y="62"/>
                </a:cxn>
                <a:cxn ang="0">
                  <a:pos x="76" y="40"/>
                </a:cxn>
              </a:cxnLst>
              <a:rect l="0" t="0" r="r" b="b"/>
              <a:pathLst>
                <a:path w="95" h="103">
                  <a:moveTo>
                    <a:pt x="93" y="40"/>
                  </a:moveTo>
                  <a:lnTo>
                    <a:pt x="82" y="45"/>
                  </a:lnTo>
                  <a:lnTo>
                    <a:pt x="82" y="6"/>
                  </a:lnTo>
                  <a:lnTo>
                    <a:pt x="89" y="13"/>
                  </a:lnTo>
                  <a:lnTo>
                    <a:pt x="53" y="13"/>
                  </a:lnTo>
                  <a:lnTo>
                    <a:pt x="58" y="2"/>
                  </a:lnTo>
                  <a:lnTo>
                    <a:pt x="71" y="16"/>
                  </a:lnTo>
                  <a:lnTo>
                    <a:pt x="14" y="79"/>
                  </a:lnTo>
                  <a:lnTo>
                    <a:pt x="14" y="69"/>
                  </a:lnTo>
                  <a:lnTo>
                    <a:pt x="31" y="88"/>
                  </a:lnTo>
                  <a:lnTo>
                    <a:pt x="22" y="88"/>
                  </a:lnTo>
                  <a:lnTo>
                    <a:pt x="80" y="26"/>
                  </a:lnTo>
                  <a:lnTo>
                    <a:pt x="93" y="40"/>
                  </a:lnTo>
                  <a:close/>
                  <a:moveTo>
                    <a:pt x="76" y="40"/>
                  </a:moveTo>
                  <a:lnTo>
                    <a:pt x="84" y="40"/>
                  </a:lnTo>
                  <a:lnTo>
                    <a:pt x="27" y="103"/>
                  </a:lnTo>
                  <a:lnTo>
                    <a:pt x="0" y="74"/>
                  </a:lnTo>
                  <a:lnTo>
                    <a:pt x="58" y="11"/>
                  </a:lnTo>
                  <a:lnTo>
                    <a:pt x="58" y="21"/>
                  </a:lnTo>
                  <a:lnTo>
                    <a:pt x="38" y="0"/>
                  </a:lnTo>
                  <a:lnTo>
                    <a:pt x="95" y="0"/>
                  </a:lnTo>
                  <a:lnTo>
                    <a:pt x="95" y="62"/>
                  </a:lnTo>
                  <a:lnTo>
                    <a:pt x="76" y="40"/>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59" name="Rectangle 112"/>
            <p:cNvSpPr>
              <a:spLocks noChangeArrowheads="1"/>
            </p:cNvSpPr>
            <p:nvPr/>
          </p:nvSpPr>
          <p:spPr bwMode="auto">
            <a:xfrm>
              <a:off x="6429388" y="2786058"/>
              <a:ext cx="1630254"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0" lang="es-ES" sz="1000" b="1" i="0" u="none" strike="noStrike" cap="none" normalizeH="0" baseline="0" dirty="0" err="1" smtClean="0">
                  <a:ln>
                    <a:noFill/>
                  </a:ln>
                  <a:solidFill>
                    <a:srgbClr val="000000"/>
                  </a:solidFill>
                  <a:effectLst/>
                  <a:latin typeface="Calibri" pitchFamily="34" charset="0"/>
                </a:rPr>
                <a:t>Metabolism</a:t>
              </a:r>
              <a:r>
                <a:rPr kumimoji="0" lang="es-ES" sz="1000" b="1" i="0" u="none" strike="noStrike" cap="none" normalizeH="0" baseline="0" dirty="0" smtClean="0">
                  <a:ln>
                    <a:noFill/>
                  </a:ln>
                  <a:solidFill>
                    <a:srgbClr val="000000"/>
                  </a:solidFill>
                  <a:effectLst/>
                  <a:latin typeface="Calibri" pitchFamily="34" charset="0"/>
                </a:rPr>
                <a:t>  of</a:t>
              </a:r>
              <a:r>
                <a:rPr kumimoji="0" lang="es-ES" sz="1000" b="1" i="0" u="none" strike="noStrike" cap="none" normalizeH="0" dirty="0" smtClean="0">
                  <a:ln>
                    <a:noFill/>
                  </a:ln>
                  <a:solidFill>
                    <a:srgbClr val="000000"/>
                  </a:solidFill>
                  <a:effectLst/>
                  <a:latin typeface="Calibri" pitchFamily="34" charset="0"/>
                </a:rPr>
                <a:t> </a:t>
              </a:r>
              <a:r>
                <a:rPr kumimoji="0" lang="es-ES" sz="1000" b="1" i="0" u="none" strike="noStrike" cap="none" normalizeH="0" dirty="0" err="1" smtClean="0">
                  <a:ln>
                    <a:noFill/>
                  </a:ln>
                  <a:solidFill>
                    <a:srgbClr val="000000"/>
                  </a:solidFill>
                  <a:effectLst/>
                  <a:latin typeface="Calibri" pitchFamily="34" charset="0"/>
                </a:rPr>
                <a:t>carbohydrates</a:t>
              </a:r>
              <a:r>
                <a:rPr kumimoji="0" lang="es-ES" sz="1000" b="1" i="0" u="none" strike="noStrike" cap="none" normalizeH="0" dirty="0" smtClean="0">
                  <a:ln>
                    <a:noFill/>
                  </a:ln>
                  <a:solidFill>
                    <a:srgbClr val="000000"/>
                  </a:solidFill>
                  <a:effectLst/>
                  <a:latin typeface="Calibri" pitchFamily="34" charset="0"/>
                </a:rPr>
                <a:t> </a:t>
              </a:r>
            </a:p>
            <a:p>
              <a:pPr lvl="0" fontAlgn="base">
                <a:spcBef>
                  <a:spcPct val="0"/>
                </a:spcBef>
                <a:spcAft>
                  <a:spcPct val="0"/>
                </a:spcAft>
              </a:pPr>
              <a:r>
                <a:rPr lang="es-ES" sz="1000" b="1" dirty="0" smtClean="0">
                  <a:solidFill>
                    <a:srgbClr val="000000"/>
                  </a:solidFill>
                  <a:latin typeface="Calibri" pitchFamily="34" charset="0"/>
                </a:rPr>
                <a:t>o</a:t>
              </a:r>
              <a:r>
                <a:rPr kumimoji="0" lang="es-ES" sz="1000" b="1" i="0" u="none" strike="noStrike" cap="none" normalizeH="0" dirty="0" smtClean="0">
                  <a:ln>
                    <a:noFill/>
                  </a:ln>
                  <a:solidFill>
                    <a:srgbClr val="000000"/>
                  </a:solidFill>
                  <a:effectLst/>
                  <a:latin typeface="Calibri" pitchFamily="34" charset="0"/>
                </a:rPr>
                <a:t>f  </a:t>
              </a:r>
              <a:r>
                <a:rPr lang="es-ES" sz="1000" b="1" baseline="0" dirty="0" smtClean="0">
                  <a:solidFill>
                    <a:srgbClr val="000000"/>
                  </a:solidFill>
                  <a:latin typeface="Calibri" pitchFamily="34" charset="0"/>
                </a:rPr>
                <a:t>3,4,</a:t>
              </a:r>
              <a:r>
                <a:rPr lang="es-ES" sz="1000" b="1" dirty="0" smtClean="0">
                  <a:solidFill>
                    <a:srgbClr val="000000"/>
                  </a:solidFill>
                  <a:latin typeface="Calibri" pitchFamily="34" charset="0"/>
                </a:rPr>
                <a:t> 5, 7 y 8 </a:t>
              </a:r>
              <a:r>
                <a:rPr lang="es-ES" sz="1000" b="1" dirty="0" err="1" smtClean="0">
                  <a:solidFill>
                    <a:srgbClr val="000000"/>
                  </a:solidFill>
                  <a:latin typeface="Calibri" pitchFamily="34" charset="0"/>
                </a:rPr>
                <a:t>carbons</a:t>
              </a:r>
              <a:endParaRPr kumimoji="0" lang="es-ES" sz="1800" b="0" i="0" u="none" strike="noStrike" cap="none" normalizeH="0" baseline="0" dirty="0" smtClean="0">
                <a:ln>
                  <a:noFill/>
                </a:ln>
                <a:solidFill>
                  <a:schemeClr val="tx1"/>
                </a:solidFill>
                <a:effectLst/>
                <a:latin typeface="Arial" pitchFamily="34" charset="0"/>
              </a:endParaRPr>
            </a:p>
          </p:txBody>
        </p:sp>
        <p:sp>
          <p:nvSpPr>
            <p:cNvPr id="60" name="Rectangle 116"/>
            <p:cNvSpPr>
              <a:spLocks noChangeArrowheads="1"/>
            </p:cNvSpPr>
            <p:nvPr/>
          </p:nvSpPr>
          <p:spPr bwMode="auto">
            <a:xfrm>
              <a:off x="6429388" y="3286124"/>
              <a:ext cx="128721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Synthesis</a:t>
              </a:r>
              <a:r>
                <a:rPr kumimoji="0" lang="es-ES" sz="1000" b="1" i="0" u="none" strike="noStrike" cap="none" normalizeH="0" baseline="0" dirty="0" smtClean="0">
                  <a:ln>
                    <a:noFill/>
                  </a:ln>
                  <a:solidFill>
                    <a:srgbClr val="000000"/>
                  </a:solidFill>
                  <a:effectLst/>
                  <a:latin typeface="Calibri" pitchFamily="34" charset="0"/>
                </a:rPr>
                <a:t> of </a:t>
              </a:r>
              <a:r>
                <a:rPr kumimoji="0" lang="es-ES" sz="1000" b="1" i="0" u="none" strike="noStrike" cap="none" normalizeH="0" baseline="0" dirty="0" err="1" smtClean="0">
                  <a:ln>
                    <a:noFill/>
                  </a:ln>
                  <a:solidFill>
                    <a:srgbClr val="000000"/>
                  </a:solidFill>
                  <a:effectLst/>
                  <a:latin typeface="Calibri" pitchFamily="34" charset="0"/>
                </a:rPr>
                <a:t>eritrose</a:t>
              </a:r>
              <a:r>
                <a:rPr kumimoji="0" lang="es-ES" sz="1000" b="1" i="0" u="none" strike="noStrike" cap="none" normalizeH="0" baseline="0" dirty="0" smtClean="0">
                  <a:ln>
                    <a:noFill/>
                  </a:ln>
                  <a:solidFill>
                    <a:srgbClr val="000000"/>
                  </a:solidFill>
                  <a:effectLst/>
                  <a:latin typeface="Calibri" pitchFamily="34" charset="0"/>
                </a:rPr>
                <a:t> 4-P</a:t>
              </a:r>
              <a:endParaRPr kumimoji="0" lang="es-ES" sz="1800" b="0" i="0" u="none" strike="noStrike" cap="none" normalizeH="0" baseline="0" dirty="0" smtClean="0">
                <a:ln>
                  <a:noFill/>
                </a:ln>
                <a:solidFill>
                  <a:schemeClr val="tx1"/>
                </a:solidFill>
                <a:effectLst/>
                <a:latin typeface="Arial" pitchFamily="34" charset="0"/>
              </a:endParaRPr>
            </a:p>
          </p:txBody>
        </p:sp>
        <p:sp>
          <p:nvSpPr>
            <p:cNvPr id="62" name="Freeform 123"/>
            <p:cNvSpPr>
              <a:spLocks/>
            </p:cNvSpPr>
            <p:nvPr/>
          </p:nvSpPr>
          <p:spPr bwMode="auto">
            <a:xfrm>
              <a:off x="6956426" y="3548063"/>
              <a:ext cx="82550" cy="179387"/>
            </a:xfrm>
            <a:custGeom>
              <a:avLst/>
              <a:gdLst/>
              <a:ahLst/>
              <a:cxnLst>
                <a:cxn ang="0">
                  <a:pos x="0" y="84"/>
                </a:cxn>
                <a:cxn ang="0">
                  <a:pos x="26" y="113"/>
                </a:cxn>
                <a:cxn ang="0">
                  <a:pos x="52" y="84"/>
                </a:cxn>
                <a:cxn ang="0">
                  <a:pos x="39" y="84"/>
                </a:cxn>
                <a:cxn ang="0">
                  <a:pos x="39" y="0"/>
                </a:cxn>
                <a:cxn ang="0">
                  <a:pos x="13" y="0"/>
                </a:cxn>
                <a:cxn ang="0">
                  <a:pos x="13" y="84"/>
                </a:cxn>
                <a:cxn ang="0">
                  <a:pos x="0" y="84"/>
                </a:cxn>
              </a:cxnLst>
              <a:rect l="0" t="0" r="r" b="b"/>
              <a:pathLst>
                <a:path w="52" h="113">
                  <a:moveTo>
                    <a:pt x="0" y="84"/>
                  </a:moveTo>
                  <a:lnTo>
                    <a:pt x="26" y="113"/>
                  </a:lnTo>
                  <a:lnTo>
                    <a:pt x="52" y="84"/>
                  </a:lnTo>
                  <a:lnTo>
                    <a:pt x="39" y="84"/>
                  </a:lnTo>
                  <a:lnTo>
                    <a:pt x="39" y="0"/>
                  </a:lnTo>
                  <a:lnTo>
                    <a:pt x="13" y="0"/>
                  </a:lnTo>
                  <a:lnTo>
                    <a:pt x="13" y="84"/>
                  </a:lnTo>
                  <a:lnTo>
                    <a:pt x="0" y="8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3" name="Freeform 124"/>
            <p:cNvSpPr>
              <a:spLocks noEditPoints="1"/>
            </p:cNvSpPr>
            <p:nvPr/>
          </p:nvSpPr>
          <p:spPr bwMode="auto">
            <a:xfrm>
              <a:off x="6931026" y="3535363"/>
              <a:ext cx="134938" cy="209550"/>
            </a:xfrm>
            <a:custGeom>
              <a:avLst/>
              <a:gdLst/>
              <a:ahLst/>
              <a:cxnLst>
                <a:cxn ang="0">
                  <a:pos x="16" y="100"/>
                </a:cxn>
                <a:cxn ang="0">
                  <a:pos x="22" y="87"/>
                </a:cxn>
                <a:cxn ang="0">
                  <a:pos x="47" y="115"/>
                </a:cxn>
                <a:cxn ang="0">
                  <a:pos x="37" y="115"/>
                </a:cxn>
                <a:cxn ang="0">
                  <a:pos x="63" y="87"/>
                </a:cxn>
                <a:cxn ang="0">
                  <a:pos x="68" y="100"/>
                </a:cxn>
                <a:cxn ang="0">
                  <a:pos x="48" y="100"/>
                </a:cxn>
                <a:cxn ang="0">
                  <a:pos x="48" y="8"/>
                </a:cxn>
                <a:cxn ang="0">
                  <a:pos x="55" y="15"/>
                </a:cxn>
                <a:cxn ang="0">
                  <a:pos x="29" y="15"/>
                </a:cxn>
                <a:cxn ang="0">
                  <a:pos x="37" y="8"/>
                </a:cxn>
                <a:cxn ang="0">
                  <a:pos x="37" y="100"/>
                </a:cxn>
                <a:cxn ang="0">
                  <a:pos x="16" y="100"/>
                </a:cxn>
                <a:cxn ang="0">
                  <a:pos x="29" y="85"/>
                </a:cxn>
                <a:cxn ang="0">
                  <a:pos x="22" y="92"/>
                </a:cxn>
                <a:cxn ang="0">
                  <a:pos x="22" y="0"/>
                </a:cxn>
                <a:cxn ang="0">
                  <a:pos x="62" y="0"/>
                </a:cxn>
                <a:cxn ang="0">
                  <a:pos x="62" y="92"/>
                </a:cxn>
                <a:cxn ang="0">
                  <a:pos x="55" y="85"/>
                </a:cxn>
                <a:cxn ang="0">
                  <a:pos x="85" y="85"/>
                </a:cxn>
                <a:cxn ang="0">
                  <a:pos x="42" y="132"/>
                </a:cxn>
                <a:cxn ang="0">
                  <a:pos x="0" y="85"/>
                </a:cxn>
                <a:cxn ang="0">
                  <a:pos x="29" y="85"/>
                </a:cxn>
              </a:cxnLst>
              <a:rect l="0" t="0" r="r" b="b"/>
              <a:pathLst>
                <a:path w="85" h="132">
                  <a:moveTo>
                    <a:pt x="16" y="100"/>
                  </a:moveTo>
                  <a:lnTo>
                    <a:pt x="22" y="87"/>
                  </a:lnTo>
                  <a:lnTo>
                    <a:pt x="47" y="115"/>
                  </a:lnTo>
                  <a:lnTo>
                    <a:pt x="37" y="115"/>
                  </a:lnTo>
                  <a:lnTo>
                    <a:pt x="63" y="87"/>
                  </a:lnTo>
                  <a:lnTo>
                    <a:pt x="68" y="100"/>
                  </a:lnTo>
                  <a:lnTo>
                    <a:pt x="48" y="100"/>
                  </a:lnTo>
                  <a:lnTo>
                    <a:pt x="48" y="8"/>
                  </a:lnTo>
                  <a:lnTo>
                    <a:pt x="55" y="15"/>
                  </a:lnTo>
                  <a:lnTo>
                    <a:pt x="29" y="15"/>
                  </a:lnTo>
                  <a:lnTo>
                    <a:pt x="37" y="8"/>
                  </a:lnTo>
                  <a:lnTo>
                    <a:pt x="37" y="100"/>
                  </a:lnTo>
                  <a:lnTo>
                    <a:pt x="16" y="100"/>
                  </a:lnTo>
                  <a:close/>
                  <a:moveTo>
                    <a:pt x="29" y="85"/>
                  </a:moveTo>
                  <a:lnTo>
                    <a:pt x="22" y="92"/>
                  </a:lnTo>
                  <a:lnTo>
                    <a:pt x="22" y="0"/>
                  </a:lnTo>
                  <a:lnTo>
                    <a:pt x="62" y="0"/>
                  </a:lnTo>
                  <a:lnTo>
                    <a:pt x="62" y="92"/>
                  </a:lnTo>
                  <a:lnTo>
                    <a:pt x="55" y="85"/>
                  </a:lnTo>
                  <a:lnTo>
                    <a:pt x="85" y="85"/>
                  </a:lnTo>
                  <a:lnTo>
                    <a:pt x="42" y="132"/>
                  </a:lnTo>
                  <a:lnTo>
                    <a:pt x="0" y="85"/>
                  </a:lnTo>
                  <a:lnTo>
                    <a:pt x="29" y="85"/>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64" name="Rectangle 125"/>
            <p:cNvSpPr>
              <a:spLocks noChangeArrowheads="1"/>
            </p:cNvSpPr>
            <p:nvPr/>
          </p:nvSpPr>
          <p:spPr bwMode="auto">
            <a:xfrm>
              <a:off x="6407151" y="3703638"/>
              <a:ext cx="1149354"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Aromatic</a:t>
              </a:r>
              <a:r>
                <a:rPr kumimoji="0" lang="es-ES" sz="1000" b="1" i="0" u="none" strike="noStrike" cap="none" normalizeH="0" baseline="0" dirty="0" smtClean="0">
                  <a:ln>
                    <a:noFill/>
                  </a:ln>
                  <a:solidFill>
                    <a:srgbClr val="000000"/>
                  </a:solidFill>
                  <a:effectLst/>
                  <a:latin typeface="Calibri" pitchFamily="34" charset="0"/>
                </a:rPr>
                <a:t> amino </a:t>
              </a:r>
              <a:r>
                <a:rPr kumimoji="0" lang="es-ES" sz="1000" b="1" i="0" u="none" strike="noStrike" cap="none" normalizeH="0" baseline="0" dirty="0" err="1" smtClean="0">
                  <a:ln>
                    <a:noFill/>
                  </a:ln>
                  <a:solidFill>
                    <a:srgbClr val="000000"/>
                  </a:solidFill>
                  <a:effectLst/>
                  <a:latin typeface="Calibri" pitchFamily="34" charset="0"/>
                </a:rPr>
                <a:t>acids</a:t>
              </a:r>
              <a:endParaRPr kumimoji="0" lang="es-ES" sz="1800" b="0" i="0" u="none" strike="noStrike" cap="none" normalizeH="0" baseline="0" dirty="0" smtClean="0">
                <a:ln>
                  <a:noFill/>
                </a:ln>
                <a:solidFill>
                  <a:schemeClr val="tx1"/>
                </a:solidFill>
                <a:effectLst/>
                <a:latin typeface="Arial" pitchFamily="34" charset="0"/>
              </a:endParaRPr>
            </a:p>
          </p:txBody>
        </p:sp>
        <p:sp>
          <p:nvSpPr>
            <p:cNvPr id="65" name="Rectangle 126"/>
            <p:cNvSpPr>
              <a:spLocks noChangeArrowheads="1"/>
            </p:cNvSpPr>
            <p:nvPr/>
          </p:nvSpPr>
          <p:spPr bwMode="auto">
            <a:xfrm>
              <a:off x="2758218" y="2996244"/>
              <a:ext cx="859210"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Carbohydrates</a:t>
              </a:r>
              <a:endParaRPr kumimoji="0" lang="es-ES" sz="10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interconvertion</a:t>
              </a:r>
              <a:r>
                <a:rPr kumimoji="0" lang="es-ES" sz="1000" b="1"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67" name="Freeform 130"/>
            <p:cNvSpPr>
              <a:spLocks/>
            </p:cNvSpPr>
            <p:nvPr/>
          </p:nvSpPr>
          <p:spPr bwMode="auto">
            <a:xfrm>
              <a:off x="2533651" y="3287713"/>
              <a:ext cx="111125" cy="160337"/>
            </a:xfrm>
            <a:custGeom>
              <a:avLst/>
              <a:gdLst/>
              <a:ahLst/>
              <a:cxnLst>
                <a:cxn ang="0">
                  <a:pos x="0" y="64"/>
                </a:cxn>
                <a:cxn ang="0">
                  <a:pos x="9" y="101"/>
                </a:cxn>
                <a:cxn ang="0">
                  <a:pos x="43" y="91"/>
                </a:cxn>
                <a:cxn ang="0">
                  <a:pos x="32" y="85"/>
                </a:cxn>
                <a:cxn ang="0">
                  <a:pos x="70" y="14"/>
                </a:cxn>
                <a:cxn ang="0">
                  <a:pos x="48" y="0"/>
                </a:cxn>
                <a:cxn ang="0">
                  <a:pos x="11" y="71"/>
                </a:cxn>
                <a:cxn ang="0">
                  <a:pos x="0" y="64"/>
                </a:cxn>
              </a:cxnLst>
              <a:rect l="0" t="0" r="r" b="b"/>
              <a:pathLst>
                <a:path w="70" h="101">
                  <a:moveTo>
                    <a:pt x="0" y="64"/>
                  </a:moveTo>
                  <a:lnTo>
                    <a:pt x="9" y="101"/>
                  </a:lnTo>
                  <a:lnTo>
                    <a:pt x="43" y="91"/>
                  </a:lnTo>
                  <a:lnTo>
                    <a:pt x="32" y="85"/>
                  </a:lnTo>
                  <a:lnTo>
                    <a:pt x="70" y="14"/>
                  </a:lnTo>
                  <a:lnTo>
                    <a:pt x="48" y="0"/>
                  </a:lnTo>
                  <a:lnTo>
                    <a:pt x="11" y="71"/>
                  </a:lnTo>
                  <a:lnTo>
                    <a:pt x="0" y="64"/>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68" name="Freeform 131"/>
            <p:cNvSpPr>
              <a:spLocks noEditPoints="1"/>
            </p:cNvSpPr>
            <p:nvPr/>
          </p:nvSpPr>
          <p:spPr bwMode="auto">
            <a:xfrm>
              <a:off x="2523156" y="3264799"/>
              <a:ext cx="139700" cy="188912"/>
            </a:xfrm>
            <a:custGeom>
              <a:avLst/>
              <a:gdLst/>
              <a:ahLst/>
              <a:cxnLst>
                <a:cxn ang="0">
                  <a:pos x="7" y="79"/>
                </a:cxn>
                <a:cxn ang="0">
                  <a:pos x="16" y="72"/>
                </a:cxn>
                <a:cxn ang="0">
                  <a:pos x="25" y="109"/>
                </a:cxn>
                <a:cxn ang="0">
                  <a:pos x="17" y="104"/>
                </a:cxn>
                <a:cxn ang="0">
                  <a:pos x="52" y="94"/>
                </a:cxn>
                <a:cxn ang="0">
                  <a:pos x="50" y="106"/>
                </a:cxn>
                <a:cxn ang="0">
                  <a:pos x="34" y="96"/>
                </a:cxn>
                <a:cxn ang="0">
                  <a:pos x="75" y="20"/>
                </a:cxn>
                <a:cxn ang="0">
                  <a:pos x="77" y="29"/>
                </a:cxn>
                <a:cxn ang="0">
                  <a:pos x="55" y="15"/>
                </a:cxn>
                <a:cxn ang="0">
                  <a:pos x="64" y="13"/>
                </a:cxn>
                <a:cxn ang="0">
                  <a:pos x="23" y="89"/>
                </a:cxn>
                <a:cxn ang="0">
                  <a:pos x="7" y="79"/>
                </a:cxn>
                <a:cxn ang="0">
                  <a:pos x="24" y="74"/>
                </a:cxn>
                <a:cxn ang="0">
                  <a:pos x="15" y="77"/>
                </a:cxn>
                <a:cxn ang="0">
                  <a:pos x="56" y="0"/>
                </a:cxn>
                <a:cxn ang="0">
                  <a:pos x="88" y="21"/>
                </a:cxn>
                <a:cxn ang="0">
                  <a:pos x="48" y="97"/>
                </a:cxn>
                <a:cxn ang="0">
                  <a:pos x="45" y="88"/>
                </a:cxn>
                <a:cxn ang="0">
                  <a:pos x="70" y="103"/>
                </a:cxn>
                <a:cxn ang="0">
                  <a:pos x="15" y="119"/>
                </a:cxn>
                <a:cxn ang="0">
                  <a:pos x="0" y="59"/>
                </a:cxn>
                <a:cxn ang="0">
                  <a:pos x="24" y="74"/>
                </a:cxn>
              </a:cxnLst>
              <a:rect l="0" t="0" r="r" b="b"/>
              <a:pathLst>
                <a:path w="88" h="119">
                  <a:moveTo>
                    <a:pt x="7" y="79"/>
                  </a:moveTo>
                  <a:lnTo>
                    <a:pt x="16" y="72"/>
                  </a:lnTo>
                  <a:lnTo>
                    <a:pt x="25" y="109"/>
                  </a:lnTo>
                  <a:lnTo>
                    <a:pt x="17" y="104"/>
                  </a:lnTo>
                  <a:lnTo>
                    <a:pt x="52" y="94"/>
                  </a:lnTo>
                  <a:lnTo>
                    <a:pt x="50" y="106"/>
                  </a:lnTo>
                  <a:lnTo>
                    <a:pt x="34" y="96"/>
                  </a:lnTo>
                  <a:lnTo>
                    <a:pt x="75" y="20"/>
                  </a:lnTo>
                  <a:lnTo>
                    <a:pt x="77" y="29"/>
                  </a:lnTo>
                  <a:lnTo>
                    <a:pt x="55" y="15"/>
                  </a:lnTo>
                  <a:lnTo>
                    <a:pt x="64" y="13"/>
                  </a:lnTo>
                  <a:lnTo>
                    <a:pt x="23" y="89"/>
                  </a:lnTo>
                  <a:lnTo>
                    <a:pt x="7" y="79"/>
                  </a:lnTo>
                  <a:close/>
                  <a:moveTo>
                    <a:pt x="24" y="74"/>
                  </a:moveTo>
                  <a:lnTo>
                    <a:pt x="15" y="77"/>
                  </a:lnTo>
                  <a:lnTo>
                    <a:pt x="56" y="0"/>
                  </a:lnTo>
                  <a:lnTo>
                    <a:pt x="88" y="21"/>
                  </a:lnTo>
                  <a:lnTo>
                    <a:pt x="48" y="97"/>
                  </a:lnTo>
                  <a:lnTo>
                    <a:pt x="45" y="88"/>
                  </a:lnTo>
                  <a:lnTo>
                    <a:pt x="70" y="103"/>
                  </a:lnTo>
                  <a:lnTo>
                    <a:pt x="15" y="119"/>
                  </a:lnTo>
                  <a:lnTo>
                    <a:pt x="0" y="59"/>
                  </a:lnTo>
                  <a:lnTo>
                    <a:pt x="24" y="74"/>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70" name="Freeform 134"/>
            <p:cNvSpPr>
              <a:spLocks/>
            </p:cNvSpPr>
            <p:nvPr/>
          </p:nvSpPr>
          <p:spPr bwMode="auto">
            <a:xfrm>
              <a:off x="2540001" y="2960688"/>
              <a:ext cx="127000" cy="138112"/>
            </a:xfrm>
            <a:custGeom>
              <a:avLst/>
              <a:gdLst/>
              <a:ahLst/>
              <a:cxnLst>
                <a:cxn ang="0">
                  <a:pos x="36" y="0"/>
                </a:cxn>
                <a:cxn ang="0">
                  <a:pos x="0" y="0"/>
                </a:cxn>
                <a:cxn ang="0">
                  <a:pos x="0" y="39"/>
                </a:cxn>
                <a:cxn ang="0">
                  <a:pos x="9" y="29"/>
                </a:cxn>
                <a:cxn ang="0">
                  <a:pos x="62" y="87"/>
                </a:cxn>
                <a:cxn ang="0">
                  <a:pos x="80" y="68"/>
                </a:cxn>
                <a:cxn ang="0">
                  <a:pos x="27" y="10"/>
                </a:cxn>
                <a:cxn ang="0">
                  <a:pos x="36" y="0"/>
                </a:cxn>
              </a:cxnLst>
              <a:rect l="0" t="0" r="r" b="b"/>
              <a:pathLst>
                <a:path w="80" h="87">
                  <a:moveTo>
                    <a:pt x="36" y="0"/>
                  </a:moveTo>
                  <a:lnTo>
                    <a:pt x="0" y="0"/>
                  </a:lnTo>
                  <a:lnTo>
                    <a:pt x="0" y="39"/>
                  </a:lnTo>
                  <a:lnTo>
                    <a:pt x="9" y="29"/>
                  </a:lnTo>
                  <a:lnTo>
                    <a:pt x="62" y="87"/>
                  </a:lnTo>
                  <a:lnTo>
                    <a:pt x="80" y="68"/>
                  </a:lnTo>
                  <a:lnTo>
                    <a:pt x="27" y="10"/>
                  </a:lnTo>
                  <a:lnTo>
                    <a:pt x="36"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1" name="Freeform 135"/>
            <p:cNvSpPr>
              <a:spLocks noEditPoints="1"/>
            </p:cNvSpPr>
            <p:nvPr/>
          </p:nvSpPr>
          <p:spPr bwMode="auto">
            <a:xfrm>
              <a:off x="2530476" y="2951163"/>
              <a:ext cx="150813" cy="163512"/>
            </a:xfrm>
            <a:custGeom>
              <a:avLst/>
              <a:gdLst/>
              <a:ahLst/>
              <a:cxnLst>
                <a:cxn ang="0">
                  <a:pos x="37" y="2"/>
                </a:cxn>
                <a:cxn ang="0">
                  <a:pos x="42" y="13"/>
                </a:cxn>
                <a:cxn ang="0">
                  <a:pos x="6" y="13"/>
                </a:cxn>
                <a:cxn ang="0">
                  <a:pos x="13" y="6"/>
                </a:cxn>
                <a:cxn ang="0">
                  <a:pos x="13" y="45"/>
                </a:cxn>
                <a:cxn ang="0">
                  <a:pos x="2" y="40"/>
                </a:cxn>
                <a:cxn ang="0">
                  <a:pos x="15" y="26"/>
                </a:cxn>
                <a:cxn ang="0">
                  <a:pos x="73" y="88"/>
                </a:cxn>
                <a:cxn ang="0">
                  <a:pos x="64" y="88"/>
                </a:cxn>
                <a:cxn ang="0">
                  <a:pos x="82" y="69"/>
                </a:cxn>
                <a:cxn ang="0">
                  <a:pos x="82" y="79"/>
                </a:cxn>
                <a:cxn ang="0">
                  <a:pos x="24" y="16"/>
                </a:cxn>
                <a:cxn ang="0">
                  <a:pos x="37" y="2"/>
                </a:cxn>
                <a:cxn ang="0">
                  <a:pos x="38" y="21"/>
                </a:cxn>
                <a:cxn ang="0">
                  <a:pos x="38" y="11"/>
                </a:cxn>
                <a:cxn ang="0">
                  <a:pos x="95" y="74"/>
                </a:cxn>
                <a:cxn ang="0">
                  <a:pos x="68" y="103"/>
                </a:cxn>
                <a:cxn ang="0">
                  <a:pos x="11" y="40"/>
                </a:cxn>
                <a:cxn ang="0">
                  <a:pos x="20" y="40"/>
                </a:cxn>
                <a:cxn ang="0">
                  <a:pos x="0" y="62"/>
                </a:cxn>
                <a:cxn ang="0">
                  <a:pos x="0" y="0"/>
                </a:cxn>
                <a:cxn ang="0">
                  <a:pos x="57" y="0"/>
                </a:cxn>
                <a:cxn ang="0">
                  <a:pos x="38" y="21"/>
                </a:cxn>
              </a:cxnLst>
              <a:rect l="0" t="0" r="r" b="b"/>
              <a:pathLst>
                <a:path w="95" h="103">
                  <a:moveTo>
                    <a:pt x="37" y="2"/>
                  </a:moveTo>
                  <a:lnTo>
                    <a:pt x="42" y="13"/>
                  </a:lnTo>
                  <a:lnTo>
                    <a:pt x="6" y="13"/>
                  </a:lnTo>
                  <a:lnTo>
                    <a:pt x="13" y="6"/>
                  </a:lnTo>
                  <a:lnTo>
                    <a:pt x="13" y="45"/>
                  </a:lnTo>
                  <a:lnTo>
                    <a:pt x="2" y="40"/>
                  </a:lnTo>
                  <a:lnTo>
                    <a:pt x="15" y="26"/>
                  </a:lnTo>
                  <a:lnTo>
                    <a:pt x="73" y="88"/>
                  </a:lnTo>
                  <a:lnTo>
                    <a:pt x="64" y="88"/>
                  </a:lnTo>
                  <a:lnTo>
                    <a:pt x="82" y="69"/>
                  </a:lnTo>
                  <a:lnTo>
                    <a:pt x="82" y="79"/>
                  </a:lnTo>
                  <a:lnTo>
                    <a:pt x="24" y="16"/>
                  </a:lnTo>
                  <a:lnTo>
                    <a:pt x="37" y="2"/>
                  </a:lnTo>
                  <a:close/>
                  <a:moveTo>
                    <a:pt x="38" y="21"/>
                  </a:moveTo>
                  <a:lnTo>
                    <a:pt x="38" y="11"/>
                  </a:lnTo>
                  <a:lnTo>
                    <a:pt x="95" y="74"/>
                  </a:lnTo>
                  <a:lnTo>
                    <a:pt x="68" y="103"/>
                  </a:lnTo>
                  <a:lnTo>
                    <a:pt x="11" y="40"/>
                  </a:lnTo>
                  <a:lnTo>
                    <a:pt x="20" y="40"/>
                  </a:lnTo>
                  <a:lnTo>
                    <a:pt x="0" y="62"/>
                  </a:lnTo>
                  <a:lnTo>
                    <a:pt x="0" y="0"/>
                  </a:lnTo>
                  <a:lnTo>
                    <a:pt x="57" y="0"/>
                  </a:lnTo>
                  <a:lnTo>
                    <a:pt x="38" y="21"/>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72" name="Rectangle 136"/>
            <p:cNvSpPr>
              <a:spLocks noChangeArrowheads="1"/>
            </p:cNvSpPr>
            <p:nvPr/>
          </p:nvSpPr>
          <p:spPr bwMode="auto">
            <a:xfrm>
              <a:off x="1500166" y="2786058"/>
              <a:ext cx="91852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34" charset="0"/>
                </a:rPr>
                <a:t>CO</a:t>
              </a:r>
              <a:r>
                <a:rPr kumimoji="0" lang="en-US" sz="1000" b="1" i="0" u="none" strike="noStrike" cap="none" normalizeH="0" baseline="-25000" dirty="0" smtClean="0">
                  <a:ln>
                    <a:noFill/>
                  </a:ln>
                  <a:solidFill>
                    <a:srgbClr val="000000"/>
                  </a:solidFill>
                  <a:effectLst/>
                  <a:latin typeface="Calibri" pitchFamily="34" charset="0"/>
                </a:rPr>
                <a:t>2</a:t>
              </a:r>
              <a:r>
                <a:rPr kumimoji="0" lang="en-US" sz="1000" b="1" i="0" u="none" strike="noStrike" cap="none" normalizeH="0" baseline="0" dirty="0" smtClean="0">
                  <a:ln>
                    <a:noFill/>
                  </a:ln>
                  <a:solidFill>
                    <a:srgbClr val="000000"/>
                  </a:solidFill>
                  <a:effectLst/>
                  <a:latin typeface="Calibri" pitchFamily="34" charset="0"/>
                </a:rPr>
                <a:t> assimilation</a:t>
              </a:r>
            </a:p>
            <a:p>
              <a:pPr marL="0" marR="0" lvl="0" indent="0" algn="l" defTabSz="914400" rtl="0" eaLnBrk="1" fontAlgn="base" latinLnBrk="0" hangingPunct="1">
                <a:lnSpc>
                  <a:spcPct val="100000"/>
                </a:lnSpc>
                <a:spcBef>
                  <a:spcPct val="0"/>
                </a:spcBef>
                <a:spcAft>
                  <a:spcPct val="0"/>
                </a:spcAft>
                <a:buClrTx/>
                <a:buSzTx/>
                <a:buFontTx/>
                <a:buNone/>
                <a:tabLst/>
              </a:pPr>
              <a:r>
                <a:rPr lang="en-US" sz="1000" b="1" dirty="0" smtClean="0">
                  <a:solidFill>
                    <a:srgbClr val="000000"/>
                  </a:solidFill>
                  <a:latin typeface="Calibri" pitchFamily="34" charset="0"/>
                </a:rPr>
                <a:t>(photosynthesis)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74" name="Freeform 145"/>
            <p:cNvSpPr>
              <a:spLocks/>
            </p:cNvSpPr>
            <p:nvPr/>
          </p:nvSpPr>
          <p:spPr bwMode="auto">
            <a:xfrm>
              <a:off x="3824288" y="2127250"/>
              <a:ext cx="273050" cy="168275"/>
            </a:xfrm>
            <a:custGeom>
              <a:avLst/>
              <a:gdLst/>
              <a:ahLst/>
              <a:cxnLst>
                <a:cxn ang="0">
                  <a:pos x="45" y="0"/>
                </a:cxn>
                <a:cxn ang="0">
                  <a:pos x="0" y="22"/>
                </a:cxn>
                <a:cxn ang="0">
                  <a:pos x="21" y="72"/>
                </a:cxn>
                <a:cxn ang="0">
                  <a:pos x="27" y="54"/>
                </a:cxn>
                <a:cxn ang="0">
                  <a:pos x="160" y="106"/>
                </a:cxn>
                <a:cxn ang="0">
                  <a:pos x="172" y="70"/>
                </a:cxn>
                <a:cxn ang="0">
                  <a:pos x="39" y="18"/>
                </a:cxn>
                <a:cxn ang="0">
                  <a:pos x="45" y="0"/>
                </a:cxn>
              </a:cxnLst>
              <a:rect l="0" t="0" r="r" b="b"/>
              <a:pathLst>
                <a:path w="172" h="106">
                  <a:moveTo>
                    <a:pt x="45" y="0"/>
                  </a:moveTo>
                  <a:lnTo>
                    <a:pt x="0" y="22"/>
                  </a:lnTo>
                  <a:lnTo>
                    <a:pt x="21" y="72"/>
                  </a:lnTo>
                  <a:lnTo>
                    <a:pt x="27" y="54"/>
                  </a:lnTo>
                  <a:lnTo>
                    <a:pt x="160" y="106"/>
                  </a:lnTo>
                  <a:lnTo>
                    <a:pt x="172" y="70"/>
                  </a:lnTo>
                  <a:lnTo>
                    <a:pt x="39" y="18"/>
                  </a:lnTo>
                  <a:lnTo>
                    <a:pt x="45" y="0"/>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5" name="Freeform 146"/>
            <p:cNvSpPr>
              <a:spLocks noEditPoints="1"/>
            </p:cNvSpPr>
            <p:nvPr/>
          </p:nvSpPr>
          <p:spPr bwMode="auto">
            <a:xfrm>
              <a:off x="3810001" y="2105025"/>
              <a:ext cx="300038" cy="204787"/>
            </a:xfrm>
            <a:custGeom>
              <a:avLst/>
              <a:gdLst/>
              <a:ahLst/>
              <a:cxnLst>
                <a:cxn ang="0">
                  <a:pos x="48" y="11"/>
                </a:cxn>
                <a:cxn ang="0">
                  <a:pos x="57" y="20"/>
                </a:cxn>
                <a:cxn ang="0">
                  <a:pos x="12" y="43"/>
                </a:cxn>
                <a:cxn ang="0">
                  <a:pos x="14" y="34"/>
                </a:cxn>
                <a:cxn ang="0">
                  <a:pos x="36" y="83"/>
                </a:cxn>
                <a:cxn ang="0">
                  <a:pos x="24" y="84"/>
                </a:cxn>
                <a:cxn ang="0">
                  <a:pos x="32" y="59"/>
                </a:cxn>
                <a:cxn ang="0">
                  <a:pos x="171" y="114"/>
                </a:cxn>
                <a:cxn ang="0">
                  <a:pos x="163" y="118"/>
                </a:cxn>
                <a:cxn ang="0">
                  <a:pos x="175" y="82"/>
                </a:cxn>
                <a:cxn ang="0">
                  <a:pos x="179" y="91"/>
                </a:cxn>
                <a:cxn ang="0">
                  <a:pos x="40" y="36"/>
                </a:cxn>
                <a:cxn ang="0">
                  <a:pos x="48" y="11"/>
                </a:cxn>
                <a:cxn ang="0">
                  <a:pos x="54" y="34"/>
                </a:cxn>
                <a:cxn ang="0">
                  <a:pos x="50" y="25"/>
                </a:cxn>
                <a:cxn ang="0">
                  <a:pos x="189" y="80"/>
                </a:cxn>
                <a:cxn ang="0">
                  <a:pos x="173" y="129"/>
                </a:cxn>
                <a:cxn ang="0">
                  <a:pos x="34" y="74"/>
                </a:cxn>
                <a:cxn ang="0">
                  <a:pos x="42" y="70"/>
                </a:cxn>
                <a:cxn ang="0">
                  <a:pos x="31" y="104"/>
                </a:cxn>
                <a:cxn ang="0">
                  <a:pos x="0" y="33"/>
                </a:cxn>
                <a:cxn ang="0">
                  <a:pos x="65" y="0"/>
                </a:cxn>
                <a:cxn ang="0">
                  <a:pos x="54" y="34"/>
                </a:cxn>
              </a:cxnLst>
              <a:rect l="0" t="0" r="r" b="b"/>
              <a:pathLst>
                <a:path w="189" h="129">
                  <a:moveTo>
                    <a:pt x="48" y="11"/>
                  </a:moveTo>
                  <a:lnTo>
                    <a:pt x="57" y="20"/>
                  </a:lnTo>
                  <a:lnTo>
                    <a:pt x="12" y="43"/>
                  </a:lnTo>
                  <a:lnTo>
                    <a:pt x="14" y="34"/>
                  </a:lnTo>
                  <a:lnTo>
                    <a:pt x="36" y="83"/>
                  </a:lnTo>
                  <a:lnTo>
                    <a:pt x="24" y="84"/>
                  </a:lnTo>
                  <a:lnTo>
                    <a:pt x="32" y="59"/>
                  </a:lnTo>
                  <a:lnTo>
                    <a:pt x="171" y="114"/>
                  </a:lnTo>
                  <a:lnTo>
                    <a:pt x="163" y="118"/>
                  </a:lnTo>
                  <a:lnTo>
                    <a:pt x="175" y="82"/>
                  </a:lnTo>
                  <a:lnTo>
                    <a:pt x="179" y="91"/>
                  </a:lnTo>
                  <a:lnTo>
                    <a:pt x="40" y="36"/>
                  </a:lnTo>
                  <a:lnTo>
                    <a:pt x="48" y="11"/>
                  </a:lnTo>
                  <a:close/>
                  <a:moveTo>
                    <a:pt x="54" y="34"/>
                  </a:moveTo>
                  <a:lnTo>
                    <a:pt x="50" y="25"/>
                  </a:lnTo>
                  <a:lnTo>
                    <a:pt x="189" y="80"/>
                  </a:lnTo>
                  <a:lnTo>
                    <a:pt x="173" y="129"/>
                  </a:lnTo>
                  <a:lnTo>
                    <a:pt x="34" y="74"/>
                  </a:lnTo>
                  <a:lnTo>
                    <a:pt x="42" y="70"/>
                  </a:lnTo>
                  <a:lnTo>
                    <a:pt x="31" y="104"/>
                  </a:lnTo>
                  <a:lnTo>
                    <a:pt x="0" y="33"/>
                  </a:lnTo>
                  <a:lnTo>
                    <a:pt x="65" y="0"/>
                  </a:lnTo>
                  <a:lnTo>
                    <a:pt x="54" y="34"/>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76" name="Rectangle 147"/>
            <p:cNvSpPr>
              <a:spLocks noChangeArrowheads="1"/>
            </p:cNvSpPr>
            <p:nvPr/>
          </p:nvSpPr>
          <p:spPr bwMode="auto">
            <a:xfrm>
              <a:off x="2993687" y="2084388"/>
              <a:ext cx="78386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Cell</a:t>
              </a:r>
              <a:r>
                <a:rPr kumimoji="0" lang="es-ES" sz="1000" b="1" i="0" u="none" strike="noStrike" cap="none" normalizeH="0" dirty="0" smtClean="0">
                  <a:ln>
                    <a:noFill/>
                  </a:ln>
                  <a:solidFill>
                    <a:srgbClr val="000000"/>
                  </a:solidFill>
                  <a:effectLst/>
                  <a:latin typeface="Calibri" pitchFamily="34" charset="0"/>
                </a:rPr>
                <a:t> </a:t>
              </a:r>
              <a:r>
                <a:rPr kumimoji="0" lang="es-ES" sz="1000" b="1" i="0" u="none" strike="noStrike" cap="none" normalizeH="0" dirty="0" err="1" smtClean="0">
                  <a:ln>
                    <a:noFill/>
                  </a:ln>
                  <a:solidFill>
                    <a:srgbClr val="000000"/>
                  </a:solidFill>
                  <a:effectLst/>
                  <a:latin typeface="Calibri" pitchFamily="34" charset="0"/>
                </a:rPr>
                <a:t>protection</a:t>
              </a:r>
              <a:endParaRPr kumimoji="0" lang="es-ES" sz="1800" b="0" i="0" u="none" strike="noStrike" cap="none" normalizeH="0" baseline="0" dirty="0" smtClean="0">
                <a:ln>
                  <a:noFill/>
                </a:ln>
                <a:solidFill>
                  <a:schemeClr val="tx1"/>
                </a:solidFill>
                <a:effectLst/>
                <a:latin typeface="Arial" pitchFamily="34" charset="0"/>
              </a:endParaRPr>
            </a:p>
          </p:txBody>
        </p:sp>
        <p:sp>
          <p:nvSpPr>
            <p:cNvPr id="77" name="Freeform 150"/>
            <p:cNvSpPr>
              <a:spLocks/>
            </p:cNvSpPr>
            <p:nvPr/>
          </p:nvSpPr>
          <p:spPr bwMode="auto">
            <a:xfrm>
              <a:off x="2765426" y="2243138"/>
              <a:ext cx="127000" cy="136525"/>
            </a:xfrm>
            <a:custGeom>
              <a:avLst/>
              <a:gdLst/>
              <a:ahLst/>
              <a:cxnLst>
                <a:cxn ang="0">
                  <a:pos x="35" y="86"/>
                </a:cxn>
                <a:cxn ang="0">
                  <a:pos x="0" y="86"/>
                </a:cxn>
                <a:cxn ang="0">
                  <a:pos x="0" y="48"/>
                </a:cxn>
                <a:cxn ang="0">
                  <a:pos x="9" y="58"/>
                </a:cxn>
                <a:cxn ang="0">
                  <a:pos x="62" y="0"/>
                </a:cxn>
                <a:cxn ang="0">
                  <a:pos x="80" y="19"/>
                </a:cxn>
                <a:cxn ang="0">
                  <a:pos x="26" y="77"/>
                </a:cxn>
                <a:cxn ang="0">
                  <a:pos x="35" y="86"/>
                </a:cxn>
              </a:cxnLst>
              <a:rect l="0" t="0" r="r" b="b"/>
              <a:pathLst>
                <a:path w="80" h="86">
                  <a:moveTo>
                    <a:pt x="35" y="86"/>
                  </a:moveTo>
                  <a:lnTo>
                    <a:pt x="0" y="86"/>
                  </a:lnTo>
                  <a:lnTo>
                    <a:pt x="0" y="48"/>
                  </a:lnTo>
                  <a:lnTo>
                    <a:pt x="9" y="58"/>
                  </a:lnTo>
                  <a:lnTo>
                    <a:pt x="62" y="0"/>
                  </a:lnTo>
                  <a:lnTo>
                    <a:pt x="80" y="19"/>
                  </a:lnTo>
                  <a:lnTo>
                    <a:pt x="26" y="77"/>
                  </a:lnTo>
                  <a:lnTo>
                    <a:pt x="35" y="86"/>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78" name="Freeform 151"/>
            <p:cNvSpPr>
              <a:spLocks noEditPoints="1"/>
            </p:cNvSpPr>
            <p:nvPr/>
          </p:nvSpPr>
          <p:spPr bwMode="auto">
            <a:xfrm>
              <a:off x="2755901" y="2227263"/>
              <a:ext cx="150813" cy="163512"/>
            </a:xfrm>
            <a:custGeom>
              <a:avLst/>
              <a:gdLst/>
              <a:ahLst/>
              <a:cxnLst>
                <a:cxn ang="0">
                  <a:pos x="57" y="103"/>
                </a:cxn>
                <a:cxn ang="0">
                  <a:pos x="0" y="103"/>
                </a:cxn>
                <a:cxn ang="0">
                  <a:pos x="0" y="42"/>
                </a:cxn>
                <a:cxn ang="0">
                  <a:pos x="19" y="63"/>
                </a:cxn>
                <a:cxn ang="0">
                  <a:pos x="10" y="63"/>
                </a:cxn>
                <a:cxn ang="0">
                  <a:pos x="68" y="0"/>
                </a:cxn>
                <a:cxn ang="0">
                  <a:pos x="95" y="29"/>
                </a:cxn>
                <a:cxn ang="0">
                  <a:pos x="37" y="92"/>
                </a:cxn>
                <a:cxn ang="0">
                  <a:pos x="37" y="82"/>
                </a:cxn>
                <a:cxn ang="0">
                  <a:pos x="57" y="103"/>
                </a:cxn>
                <a:cxn ang="0">
                  <a:pos x="24" y="87"/>
                </a:cxn>
                <a:cxn ang="0">
                  <a:pos x="81" y="24"/>
                </a:cxn>
                <a:cxn ang="0">
                  <a:pos x="81" y="34"/>
                </a:cxn>
                <a:cxn ang="0">
                  <a:pos x="63" y="15"/>
                </a:cxn>
                <a:cxn ang="0">
                  <a:pos x="73" y="15"/>
                </a:cxn>
                <a:cxn ang="0">
                  <a:pos x="15" y="77"/>
                </a:cxn>
                <a:cxn ang="0">
                  <a:pos x="2" y="63"/>
                </a:cxn>
                <a:cxn ang="0">
                  <a:pos x="12" y="58"/>
                </a:cxn>
                <a:cxn ang="0">
                  <a:pos x="12" y="96"/>
                </a:cxn>
                <a:cxn ang="0">
                  <a:pos x="6" y="90"/>
                </a:cxn>
                <a:cxn ang="0">
                  <a:pos x="41" y="90"/>
                </a:cxn>
                <a:cxn ang="0">
                  <a:pos x="37" y="101"/>
                </a:cxn>
                <a:cxn ang="0">
                  <a:pos x="24" y="87"/>
                </a:cxn>
              </a:cxnLst>
              <a:rect l="0" t="0" r="r" b="b"/>
              <a:pathLst>
                <a:path w="95" h="103">
                  <a:moveTo>
                    <a:pt x="57" y="103"/>
                  </a:moveTo>
                  <a:lnTo>
                    <a:pt x="0" y="103"/>
                  </a:lnTo>
                  <a:lnTo>
                    <a:pt x="0" y="42"/>
                  </a:lnTo>
                  <a:lnTo>
                    <a:pt x="19" y="63"/>
                  </a:lnTo>
                  <a:lnTo>
                    <a:pt x="10" y="63"/>
                  </a:lnTo>
                  <a:lnTo>
                    <a:pt x="68" y="0"/>
                  </a:lnTo>
                  <a:lnTo>
                    <a:pt x="95" y="29"/>
                  </a:lnTo>
                  <a:lnTo>
                    <a:pt x="37" y="92"/>
                  </a:lnTo>
                  <a:lnTo>
                    <a:pt x="37" y="82"/>
                  </a:lnTo>
                  <a:lnTo>
                    <a:pt x="57" y="103"/>
                  </a:lnTo>
                  <a:close/>
                  <a:moveTo>
                    <a:pt x="24" y="87"/>
                  </a:moveTo>
                  <a:lnTo>
                    <a:pt x="81" y="24"/>
                  </a:lnTo>
                  <a:lnTo>
                    <a:pt x="81" y="34"/>
                  </a:lnTo>
                  <a:lnTo>
                    <a:pt x="63" y="15"/>
                  </a:lnTo>
                  <a:lnTo>
                    <a:pt x="73" y="15"/>
                  </a:lnTo>
                  <a:lnTo>
                    <a:pt x="15" y="77"/>
                  </a:lnTo>
                  <a:lnTo>
                    <a:pt x="2" y="63"/>
                  </a:lnTo>
                  <a:lnTo>
                    <a:pt x="12" y="58"/>
                  </a:lnTo>
                  <a:lnTo>
                    <a:pt x="12" y="96"/>
                  </a:lnTo>
                  <a:lnTo>
                    <a:pt x="6" y="90"/>
                  </a:lnTo>
                  <a:lnTo>
                    <a:pt x="41" y="90"/>
                  </a:lnTo>
                  <a:lnTo>
                    <a:pt x="37" y="101"/>
                  </a:lnTo>
                  <a:lnTo>
                    <a:pt x="24" y="87"/>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79" name="Freeform 154"/>
            <p:cNvSpPr>
              <a:spLocks/>
            </p:cNvSpPr>
            <p:nvPr/>
          </p:nvSpPr>
          <p:spPr bwMode="auto">
            <a:xfrm>
              <a:off x="2746376" y="1952625"/>
              <a:ext cx="127000" cy="138112"/>
            </a:xfrm>
            <a:custGeom>
              <a:avLst/>
              <a:gdLst/>
              <a:ahLst/>
              <a:cxnLst>
                <a:cxn ang="0">
                  <a:pos x="0" y="39"/>
                </a:cxn>
                <a:cxn ang="0">
                  <a:pos x="0" y="0"/>
                </a:cxn>
                <a:cxn ang="0">
                  <a:pos x="36" y="0"/>
                </a:cxn>
                <a:cxn ang="0">
                  <a:pos x="27" y="10"/>
                </a:cxn>
                <a:cxn ang="0">
                  <a:pos x="80" y="68"/>
                </a:cxn>
                <a:cxn ang="0">
                  <a:pos x="62" y="87"/>
                </a:cxn>
                <a:cxn ang="0">
                  <a:pos x="9" y="29"/>
                </a:cxn>
                <a:cxn ang="0">
                  <a:pos x="0" y="39"/>
                </a:cxn>
              </a:cxnLst>
              <a:rect l="0" t="0" r="r" b="b"/>
              <a:pathLst>
                <a:path w="80" h="87">
                  <a:moveTo>
                    <a:pt x="0" y="39"/>
                  </a:moveTo>
                  <a:lnTo>
                    <a:pt x="0" y="0"/>
                  </a:lnTo>
                  <a:lnTo>
                    <a:pt x="36" y="0"/>
                  </a:lnTo>
                  <a:lnTo>
                    <a:pt x="27" y="10"/>
                  </a:lnTo>
                  <a:lnTo>
                    <a:pt x="80" y="68"/>
                  </a:lnTo>
                  <a:lnTo>
                    <a:pt x="62" y="87"/>
                  </a:lnTo>
                  <a:lnTo>
                    <a:pt x="9" y="29"/>
                  </a:lnTo>
                  <a:lnTo>
                    <a:pt x="0" y="3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80" name="Freeform 155"/>
            <p:cNvSpPr>
              <a:spLocks noEditPoints="1"/>
            </p:cNvSpPr>
            <p:nvPr/>
          </p:nvSpPr>
          <p:spPr bwMode="auto">
            <a:xfrm>
              <a:off x="2736851" y="1941513"/>
              <a:ext cx="150813" cy="163512"/>
            </a:xfrm>
            <a:custGeom>
              <a:avLst/>
              <a:gdLst/>
              <a:ahLst/>
              <a:cxnLst>
                <a:cxn ang="0">
                  <a:pos x="0" y="62"/>
                </a:cxn>
                <a:cxn ang="0">
                  <a:pos x="0" y="0"/>
                </a:cxn>
                <a:cxn ang="0">
                  <a:pos x="57" y="0"/>
                </a:cxn>
                <a:cxn ang="0">
                  <a:pos x="37" y="22"/>
                </a:cxn>
                <a:cxn ang="0">
                  <a:pos x="37" y="12"/>
                </a:cxn>
                <a:cxn ang="0">
                  <a:pos x="95" y="75"/>
                </a:cxn>
                <a:cxn ang="0">
                  <a:pos x="68" y="103"/>
                </a:cxn>
                <a:cxn ang="0">
                  <a:pos x="11" y="41"/>
                </a:cxn>
                <a:cxn ang="0">
                  <a:pos x="20" y="41"/>
                </a:cxn>
                <a:cxn ang="0">
                  <a:pos x="0" y="62"/>
                </a:cxn>
                <a:cxn ang="0">
                  <a:pos x="15" y="26"/>
                </a:cxn>
                <a:cxn ang="0">
                  <a:pos x="73" y="89"/>
                </a:cxn>
                <a:cxn ang="0">
                  <a:pos x="64" y="89"/>
                </a:cxn>
                <a:cxn ang="0">
                  <a:pos x="81" y="69"/>
                </a:cxn>
                <a:cxn ang="0">
                  <a:pos x="81" y="79"/>
                </a:cxn>
                <a:cxn ang="0">
                  <a:pos x="24" y="17"/>
                </a:cxn>
                <a:cxn ang="0">
                  <a:pos x="37" y="2"/>
                </a:cxn>
                <a:cxn ang="0">
                  <a:pos x="42" y="14"/>
                </a:cxn>
                <a:cxn ang="0">
                  <a:pos x="6" y="14"/>
                </a:cxn>
                <a:cxn ang="0">
                  <a:pos x="13" y="7"/>
                </a:cxn>
                <a:cxn ang="0">
                  <a:pos x="13" y="46"/>
                </a:cxn>
                <a:cxn ang="0">
                  <a:pos x="2" y="41"/>
                </a:cxn>
                <a:cxn ang="0">
                  <a:pos x="15" y="26"/>
                </a:cxn>
              </a:cxnLst>
              <a:rect l="0" t="0" r="r" b="b"/>
              <a:pathLst>
                <a:path w="95" h="103">
                  <a:moveTo>
                    <a:pt x="0" y="62"/>
                  </a:moveTo>
                  <a:lnTo>
                    <a:pt x="0" y="0"/>
                  </a:lnTo>
                  <a:lnTo>
                    <a:pt x="57" y="0"/>
                  </a:lnTo>
                  <a:lnTo>
                    <a:pt x="37" y="22"/>
                  </a:lnTo>
                  <a:lnTo>
                    <a:pt x="37" y="12"/>
                  </a:lnTo>
                  <a:lnTo>
                    <a:pt x="95" y="75"/>
                  </a:lnTo>
                  <a:lnTo>
                    <a:pt x="68" y="103"/>
                  </a:lnTo>
                  <a:lnTo>
                    <a:pt x="11" y="41"/>
                  </a:lnTo>
                  <a:lnTo>
                    <a:pt x="20" y="41"/>
                  </a:lnTo>
                  <a:lnTo>
                    <a:pt x="0" y="62"/>
                  </a:lnTo>
                  <a:close/>
                  <a:moveTo>
                    <a:pt x="15" y="26"/>
                  </a:moveTo>
                  <a:lnTo>
                    <a:pt x="73" y="89"/>
                  </a:lnTo>
                  <a:lnTo>
                    <a:pt x="64" y="89"/>
                  </a:lnTo>
                  <a:lnTo>
                    <a:pt x="81" y="69"/>
                  </a:lnTo>
                  <a:lnTo>
                    <a:pt x="81" y="79"/>
                  </a:lnTo>
                  <a:lnTo>
                    <a:pt x="24" y="17"/>
                  </a:lnTo>
                  <a:lnTo>
                    <a:pt x="37" y="2"/>
                  </a:lnTo>
                  <a:lnTo>
                    <a:pt x="42" y="14"/>
                  </a:lnTo>
                  <a:lnTo>
                    <a:pt x="6" y="14"/>
                  </a:lnTo>
                  <a:lnTo>
                    <a:pt x="13" y="7"/>
                  </a:lnTo>
                  <a:lnTo>
                    <a:pt x="13" y="46"/>
                  </a:lnTo>
                  <a:lnTo>
                    <a:pt x="2" y="41"/>
                  </a:lnTo>
                  <a:lnTo>
                    <a:pt x="15" y="26"/>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81" name="Rectangle 156"/>
            <p:cNvSpPr>
              <a:spLocks noChangeArrowheads="1"/>
            </p:cNvSpPr>
            <p:nvPr/>
          </p:nvSpPr>
          <p:spPr bwMode="auto">
            <a:xfrm>
              <a:off x="2014415" y="1763901"/>
              <a:ext cx="646011"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Free radical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scavenger</a:t>
              </a:r>
              <a:endParaRPr kumimoji="0" lang="es-ES" sz="1800" b="0" i="0" u="none" strike="noStrike" cap="none" normalizeH="0" baseline="0" dirty="0" smtClean="0">
                <a:ln>
                  <a:noFill/>
                </a:ln>
                <a:solidFill>
                  <a:schemeClr val="tx1"/>
                </a:solidFill>
                <a:effectLst/>
                <a:latin typeface="Arial" pitchFamily="34" charset="0"/>
              </a:endParaRPr>
            </a:p>
          </p:txBody>
        </p:sp>
        <p:sp>
          <p:nvSpPr>
            <p:cNvPr id="82" name="Rectangle 158"/>
            <p:cNvSpPr>
              <a:spLocks noChangeArrowheads="1"/>
            </p:cNvSpPr>
            <p:nvPr/>
          </p:nvSpPr>
          <p:spPr bwMode="auto">
            <a:xfrm>
              <a:off x="1714480" y="2346418"/>
              <a:ext cx="1001877"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Calibri" pitchFamily="34" charset="0"/>
                </a:rPr>
                <a:t>PUFA </a:t>
              </a:r>
              <a:r>
                <a:rPr kumimoji="0" lang="es-ES" sz="1000" b="1" i="0" u="none" strike="noStrike" cap="none" normalizeH="0" baseline="0" dirty="0" err="1" smtClean="0">
                  <a:ln>
                    <a:noFill/>
                  </a:ln>
                  <a:solidFill>
                    <a:srgbClr val="000000"/>
                  </a:solidFill>
                  <a:effectLst/>
                  <a:latin typeface="Calibri" pitchFamily="34" charset="0"/>
                </a:rPr>
                <a:t>peroxidation</a:t>
              </a:r>
              <a:endParaRPr kumimoji="0" lang="es-ES" sz="1800" b="0" i="0" u="none" strike="noStrike" cap="none" normalizeH="0" baseline="0" dirty="0" smtClean="0">
                <a:ln>
                  <a:noFill/>
                </a:ln>
                <a:solidFill>
                  <a:schemeClr val="tx1"/>
                </a:solidFill>
                <a:effectLst/>
                <a:latin typeface="Arial" pitchFamily="34" charset="0"/>
              </a:endParaRPr>
            </a:p>
          </p:txBody>
        </p:sp>
        <p:grpSp>
          <p:nvGrpSpPr>
            <p:cNvPr id="83" name="136 Grupo"/>
            <p:cNvGrpSpPr/>
            <p:nvPr/>
          </p:nvGrpSpPr>
          <p:grpSpPr>
            <a:xfrm>
              <a:off x="1106591" y="3417988"/>
              <a:ext cx="1465145" cy="582516"/>
              <a:chOff x="1106591" y="3417988"/>
              <a:chExt cx="1465145" cy="582516"/>
            </a:xfrm>
          </p:grpSpPr>
          <p:sp>
            <p:nvSpPr>
              <p:cNvPr id="89" name="Rectangle 140"/>
              <p:cNvSpPr>
                <a:spLocks noChangeArrowheads="1"/>
              </p:cNvSpPr>
              <p:nvPr/>
            </p:nvSpPr>
            <p:spPr bwMode="auto">
              <a:xfrm>
                <a:off x="1106591" y="3417988"/>
                <a:ext cx="146514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Entner</a:t>
                </a:r>
                <a:r>
                  <a:rPr kumimoji="0" lang="es-ES" sz="1000" b="1" i="0" u="none" strike="noStrike" cap="none" normalizeH="0" baseline="0" dirty="0" smtClean="0">
                    <a:ln>
                      <a:noFill/>
                    </a:ln>
                    <a:solidFill>
                      <a:srgbClr val="000000"/>
                    </a:solidFill>
                    <a:effectLst/>
                    <a:latin typeface="Calibri" pitchFamily="34" charset="0"/>
                  </a:rPr>
                  <a:t>- </a:t>
                </a:r>
                <a:r>
                  <a:rPr kumimoji="0" lang="es-ES" sz="1000" b="1" i="0" u="none" strike="noStrike" cap="none" normalizeH="0" baseline="0" dirty="0" err="1" smtClean="0">
                    <a:ln>
                      <a:noFill/>
                    </a:ln>
                    <a:solidFill>
                      <a:srgbClr val="000000"/>
                    </a:solidFill>
                    <a:effectLst/>
                    <a:latin typeface="Calibri" pitchFamily="34" charset="0"/>
                  </a:rPr>
                  <a:t>Doudoroff</a:t>
                </a:r>
                <a:r>
                  <a:rPr kumimoji="0" lang="es-ES" sz="1000" b="1" i="0" u="none" strike="noStrike" cap="none" normalizeH="0" dirty="0" smtClean="0">
                    <a:ln>
                      <a:noFill/>
                    </a:ln>
                    <a:solidFill>
                      <a:srgbClr val="000000"/>
                    </a:solidFill>
                    <a:effectLst/>
                    <a:latin typeface="Calibri" pitchFamily="34" charset="0"/>
                  </a:rPr>
                  <a:t> </a:t>
                </a:r>
                <a:r>
                  <a:rPr kumimoji="0" lang="es-ES" sz="1000" b="1" i="0" u="none" strike="noStrike" cap="none" normalizeH="0" dirty="0" err="1" smtClean="0">
                    <a:ln>
                      <a:noFill/>
                    </a:ln>
                    <a:solidFill>
                      <a:srgbClr val="000000"/>
                    </a:solidFill>
                    <a:effectLst/>
                    <a:latin typeface="Calibri" pitchFamily="34" charset="0"/>
                  </a:rPr>
                  <a:t>pathway</a:t>
                </a:r>
                <a:endParaRPr kumimoji="0" lang="es-ES" sz="1800" b="0" i="0" u="none" strike="noStrike" cap="none" normalizeH="0" baseline="0" dirty="0" smtClean="0">
                  <a:ln>
                    <a:noFill/>
                  </a:ln>
                  <a:solidFill>
                    <a:schemeClr val="tx1"/>
                  </a:solidFill>
                  <a:effectLst/>
                  <a:latin typeface="Arial" pitchFamily="34" charset="0"/>
                </a:endParaRPr>
              </a:p>
            </p:txBody>
          </p:sp>
          <p:sp>
            <p:nvSpPr>
              <p:cNvPr id="90" name="Freeform 163"/>
              <p:cNvSpPr>
                <a:spLocks/>
              </p:cNvSpPr>
              <p:nvPr/>
            </p:nvSpPr>
            <p:spPr bwMode="auto">
              <a:xfrm>
                <a:off x="1884364" y="3600551"/>
                <a:ext cx="82550" cy="169862"/>
              </a:xfrm>
              <a:custGeom>
                <a:avLst/>
                <a:gdLst/>
                <a:ahLst/>
                <a:cxnLst>
                  <a:cxn ang="0">
                    <a:pos x="0" y="79"/>
                  </a:cxn>
                  <a:cxn ang="0">
                    <a:pos x="26" y="107"/>
                  </a:cxn>
                  <a:cxn ang="0">
                    <a:pos x="52" y="79"/>
                  </a:cxn>
                  <a:cxn ang="0">
                    <a:pos x="39" y="79"/>
                  </a:cxn>
                  <a:cxn ang="0">
                    <a:pos x="39" y="0"/>
                  </a:cxn>
                  <a:cxn ang="0">
                    <a:pos x="13" y="0"/>
                  </a:cxn>
                  <a:cxn ang="0">
                    <a:pos x="13" y="79"/>
                  </a:cxn>
                  <a:cxn ang="0">
                    <a:pos x="0" y="79"/>
                  </a:cxn>
                </a:cxnLst>
                <a:rect l="0" t="0" r="r" b="b"/>
                <a:pathLst>
                  <a:path w="52" h="107">
                    <a:moveTo>
                      <a:pt x="0" y="79"/>
                    </a:moveTo>
                    <a:lnTo>
                      <a:pt x="26" y="107"/>
                    </a:lnTo>
                    <a:lnTo>
                      <a:pt x="52" y="79"/>
                    </a:lnTo>
                    <a:lnTo>
                      <a:pt x="39" y="79"/>
                    </a:lnTo>
                    <a:lnTo>
                      <a:pt x="39" y="0"/>
                    </a:lnTo>
                    <a:lnTo>
                      <a:pt x="13" y="0"/>
                    </a:lnTo>
                    <a:lnTo>
                      <a:pt x="13" y="79"/>
                    </a:lnTo>
                    <a:lnTo>
                      <a:pt x="0" y="79"/>
                    </a:ln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91" name="Freeform 164"/>
              <p:cNvSpPr>
                <a:spLocks noEditPoints="1"/>
              </p:cNvSpPr>
              <p:nvPr/>
            </p:nvSpPr>
            <p:spPr bwMode="auto">
              <a:xfrm>
                <a:off x="1857376" y="3587851"/>
                <a:ext cx="136525" cy="200025"/>
              </a:xfrm>
              <a:custGeom>
                <a:avLst/>
                <a:gdLst/>
                <a:ahLst/>
                <a:cxnLst>
                  <a:cxn ang="0">
                    <a:pos x="17" y="95"/>
                  </a:cxn>
                  <a:cxn ang="0">
                    <a:pos x="22" y="82"/>
                  </a:cxn>
                  <a:cxn ang="0">
                    <a:pos x="48" y="110"/>
                  </a:cxn>
                  <a:cxn ang="0">
                    <a:pos x="38" y="110"/>
                  </a:cxn>
                  <a:cxn ang="0">
                    <a:pos x="64" y="82"/>
                  </a:cxn>
                  <a:cxn ang="0">
                    <a:pos x="69" y="95"/>
                  </a:cxn>
                  <a:cxn ang="0">
                    <a:pos x="48" y="95"/>
                  </a:cxn>
                  <a:cxn ang="0">
                    <a:pos x="48" y="8"/>
                  </a:cxn>
                  <a:cxn ang="0">
                    <a:pos x="56" y="15"/>
                  </a:cxn>
                  <a:cxn ang="0">
                    <a:pos x="30" y="15"/>
                  </a:cxn>
                  <a:cxn ang="0">
                    <a:pos x="37" y="8"/>
                  </a:cxn>
                  <a:cxn ang="0">
                    <a:pos x="37" y="95"/>
                  </a:cxn>
                  <a:cxn ang="0">
                    <a:pos x="17" y="95"/>
                  </a:cxn>
                  <a:cxn ang="0">
                    <a:pos x="30" y="79"/>
                  </a:cxn>
                  <a:cxn ang="0">
                    <a:pos x="23" y="87"/>
                  </a:cxn>
                  <a:cxn ang="0">
                    <a:pos x="23" y="0"/>
                  </a:cxn>
                  <a:cxn ang="0">
                    <a:pos x="63" y="0"/>
                  </a:cxn>
                  <a:cxn ang="0">
                    <a:pos x="63" y="87"/>
                  </a:cxn>
                  <a:cxn ang="0">
                    <a:pos x="56" y="79"/>
                  </a:cxn>
                  <a:cxn ang="0">
                    <a:pos x="86" y="79"/>
                  </a:cxn>
                  <a:cxn ang="0">
                    <a:pos x="43" y="126"/>
                  </a:cxn>
                  <a:cxn ang="0">
                    <a:pos x="0" y="79"/>
                  </a:cxn>
                  <a:cxn ang="0">
                    <a:pos x="30" y="79"/>
                  </a:cxn>
                </a:cxnLst>
                <a:rect l="0" t="0" r="r" b="b"/>
                <a:pathLst>
                  <a:path w="86" h="126">
                    <a:moveTo>
                      <a:pt x="17" y="95"/>
                    </a:moveTo>
                    <a:lnTo>
                      <a:pt x="22" y="82"/>
                    </a:lnTo>
                    <a:lnTo>
                      <a:pt x="48" y="110"/>
                    </a:lnTo>
                    <a:lnTo>
                      <a:pt x="38" y="110"/>
                    </a:lnTo>
                    <a:lnTo>
                      <a:pt x="64" y="82"/>
                    </a:lnTo>
                    <a:lnTo>
                      <a:pt x="69" y="95"/>
                    </a:lnTo>
                    <a:lnTo>
                      <a:pt x="48" y="95"/>
                    </a:lnTo>
                    <a:lnTo>
                      <a:pt x="48" y="8"/>
                    </a:lnTo>
                    <a:lnTo>
                      <a:pt x="56" y="15"/>
                    </a:lnTo>
                    <a:lnTo>
                      <a:pt x="30" y="15"/>
                    </a:lnTo>
                    <a:lnTo>
                      <a:pt x="37" y="8"/>
                    </a:lnTo>
                    <a:lnTo>
                      <a:pt x="37" y="95"/>
                    </a:lnTo>
                    <a:lnTo>
                      <a:pt x="17" y="95"/>
                    </a:lnTo>
                    <a:close/>
                    <a:moveTo>
                      <a:pt x="30" y="79"/>
                    </a:moveTo>
                    <a:lnTo>
                      <a:pt x="23" y="87"/>
                    </a:lnTo>
                    <a:lnTo>
                      <a:pt x="23" y="0"/>
                    </a:lnTo>
                    <a:lnTo>
                      <a:pt x="63" y="0"/>
                    </a:lnTo>
                    <a:lnTo>
                      <a:pt x="63" y="87"/>
                    </a:lnTo>
                    <a:lnTo>
                      <a:pt x="56" y="79"/>
                    </a:lnTo>
                    <a:lnTo>
                      <a:pt x="86" y="79"/>
                    </a:lnTo>
                    <a:lnTo>
                      <a:pt x="43" y="126"/>
                    </a:lnTo>
                    <a:lnTo>
                      <a:pt x="0" y="79"/>
                    </a:lnTo>
                    <a:lnTo>
                      <a:pt x="30" y="79"/>
                    </a:lnTo>
                    <a:close/>
                  </a:path>
                </a:pathLst>
              </a:custGeom>
              <a:solidFill>
                <a:srgbClr val="558ED5"/>
              </a:solidFill>
              <a:ln w="0" cap="flat">
                <a:solidFill>
                  <a:srgbClr val="558ED5"/>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92" name="Rectangle 165"/>
              <p:cNvSpPr>
                <a:spLocks noChangeArrowheads="1"/>
              </p:cNvSpPr>
              <p:nvPr/>
            </p:nvSpPr>
            <p:spPr bwMode="auto">
              <a:xfrm>
                <a:off x="1714480" y="3846616"/>
                <a:ext cx="362279"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Energy</a:t>
                </a:r>
                <a:endParaRPr kumimoji="0" lang="es-ES" sz="1800" b="0" i="0" u="none" strike="noStrike" cap="none" normalizeH="0" baseline="0" dirty="0" smtClean="0">
                  <a:ln>
                    <a:noFill/>
                  </a:ln>
                  <a:solidFill>
                    <a:schemeClr val="tx1"/>
                  </a:solidFill>
                  <a:effectLst/>
                  <a:latin typeface="Arial" pitchFamily="34" charset="0"/>
                </a:endParaRPr>
              </a:p>
            </p:txBody>
          </p:sp>
        </p:grpSp>
        <p:sp>
          <p:nvSpPr>
            <p:cNvPr id="84" name="Rectangle 126"/>
            <p:cNvSpPr>
              <a:spLocks noChangeArrowheads="1"/>
            </p:cNvSpPr>
            <p:nvPr/>
          </p:nvSpPr>
          <p:spPr bwMode="auto">
            <a:xfrm>
              <a:off x="5269128" y="2972064"/>
              <a:ext cx="859210" cy="3077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Carbohydrates</a:t>
              </a:r>
              <a:endParaRPr kumimoji="0" lang="es-ES" sz="10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err="1" smtClean="0">
                  <a:ln>
                    <a:noFill/>
                  </a:ln>
                  <a:solidFill>
                    <a:srgbClr val="000000"/>
                  </a:solidFill>
                  <a:effectLst/>
                  <a:latin typeface="Calibri" pitchFamily="34" charset="0"/>
                </a:rPr>
                <a:t>interconvertion</a:t>
              </a:r>
              <a:r>
                <a:rPr kumimoji="0" lang="es-ES" sz="1000" b="1" i="0" u="none" strike="noStrike" cap="none" normalizeH="0" baseline="0" dirty="0" smtClean="0">
                  <a:ln>
                    <a:noFill/>
                  </a:ln>
                  <a:solidFill>
                    <a:srgbClr val="000000"/>
                  </a:solidFill>
                  <a:effectLst/>
                  <a:latin typeface="Calibri" pitchFamily="34" charset="0"/>
                </a:rPr>
                <a:t> </a:t>
              </a:r>
              <a:endParaRPr kumimoji="0" lang="es-ES" sz="1800" b="0" i="0" u="none" strike="noStrike" cap="none" normalizeH="0" baseline="0" dirty="0" smtClean="0">
                <a:ln>
                  <a:noFill/>
                </a:ln>
                <a:solidFill>
                  <a:schemeClr val="tx1"/>
                </a:solidFill>
                <a:effectLst/>
                <a:latin typeface="Arial" pitchFamily="34" charset="0"/>
              </a:endParaRPr>
            </a:p>
          </p:txBody>
        </p:sp>
        <p:sp>
          <p:nvSpPr>
            <p:cNvPr id="85" name="84 Flecha derecha"/>
            <p:cNvSpPr/>
            <p:nvPr/>
          </p:nvSpPr>
          <p:spPr>
            <a:xfrm>
              <a:off x="4749380" y="2998124"/>
              <a:ext cx="428628" cy="288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86" name="85 Flecha derecha"/>
            <p:cNvSpPr/>
            <p:nvPr/>
          </p:nvSpPr>
          <p:spPr>
            <a:xfrm rot="10800000">
              <a:off x="3688866" y="2991746"/>
              <a:ext cx="428628" cy="288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87" name="86 Flecha derecha"/>
            <p:cNvSpPr/>
            <p:nvPr/>
          </p:nvSpPr>
          <p:spPr>
            <a:xfrm rot="16200000">
              <a:off x="4215934" y="2555798"/>
              <a:ext cx="428628" cy="288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88" name="87 Flecha derecha"/>
            <p:cNvSpPr/>
            <p:nvPr/>
          </p:nvSpPr>
          <p:spPr>
            <a:xfrm rot="5400000">
              <a:off x="4215934" y="3365064"/>
              <a:ext cx="428628" cy="288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95444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chemeClr val="tx1"/>
                </a:solidFill>
              </a:rPr>
              <a:t>Enzimology</a:t>
            </a:r>
            <a:r>
              <a:rPr lang="en-US" dirty="0">
                <a:solidFill>
                  <a:schemeClr val="tx1"/>
                </a:solidFill>
              </a:rPr>
              <a:t> and kinetics </a:t>
            </a:r>
            <a:br>
              <a:rPr lang="en-US" dirty="0">
                <a:solidFill>
                  <a:schemeClr val="tx1"/>
                </a:solidFill>
              </a:rPr>
            </a:br>
            <a:endParaRPr lang="en-US" dirty="0">
              <a:solidFill>
                <a:schemeClr val="tx1"/>
              </a:solidFill>
            </a:endParaRPr>
          </a:p>
        </p:txBody>
      </p:sp>
      <p:pic>
        <p:nvPicPr>
          <p:cNvPr id="7170" name="Picture 2" descr="http://classroom.sdmesa.edu/eschmid/Lab5-B3.jpg"/>
          <p:cNvPicPr>
            <a:picLocks noChangeAspect="1" noChangeArrowheads="1"/>
          </p:cNvPicPr>
          <p:nvPr/>
        </p:nvPicPr>
        <p:blipFill>
          <a:blip r:embed="rId3" cstate="print"/>
          <a:srcRect b="3730"/>
          <a:stretch>
            <a:fillRect/>
          </a:stretch>
        </p:blipFill>
        <p:spPr bwMode="auto">
          <a:xfrm>
            <a:off x="990600" y="1371600"/>
            <a:ext cx="6963023" cy="464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525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387</TotalTime>
  <Words>718</Words>
  <Application>Microsoft Office PowerPoint</Application>
  <PresentationFormat>On-screen Show (4:3)</PresentationFormat>
  <Paragraphs>113</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Vértice</vt:lpstr>
      <vt:lpstr>PowerPoint Presentation</vt:lpstr>
      <vt:lpstr>PowerPoint Presentation</vt:lpstr>
      <vt:lpstr>Prof. Dr.  JOSÉ ANTONIO LUPIÁÑEZ</vt:lpstr>
      <vt:lpstr>About  J. A. LUPIÁÑEZ </vt:lpstr>
      <vt:lpstr>Teaching career</vt:lpstr>
      <vt:lpstr>Research career</vt:lpstr>
      <vt:lpstr>Glucose metabolism</vt:lpstr>
      <vt:lpstr>Pentose phosphate pathway</vt:lpstr>
      <vt:lpstr>Enzimology and kinetics  </vt:lpstr>
      <vt:lpstr>Metabolism and evolution  </vt:lpstr>
      <vt:lpstr>Cell growth: Protein synthesis and degradation  </vt:lpstr>
      <vt:lpstr>Cell Proliferation and Apoptosis Metastasis and Angiogenesis    </vt:lpstr>
      <vt:lpstr>Oxidative stress </vt:lpstr>
      <vt:lpstr>Genomic, Proteomic  and Metabolomic  </vt:lpstr>
      <vt:lpstr>Signature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dc:creator>
  <cp:lastModifiedBy>Jhansi rani konduru</cp:lastModifiedBy>
  <cp:revision>21</cp:revision>
  <dcterms:created xsi:type="dcterms:W3CDTF">2006-08-16T00:00:00Z</dcterms:created>
  <dcterms:modified xsi:type="dcterms:W3CDTF">2015-09-18T11:58:41Z</dcterms:modified>
</cp:coreProperties>
</file>