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331" r:id="rId3"/>
    <p:sldId id="264" r:id="rId4"/>
    <p:sldId id="258" r:id="rId5"/>
    <p:sldId id="326" r:id="rId6"/>
    <p:sldId id="332" r:id="rId7"/>
    <p:sldId id="333" r:id="rId8"/>
    <p:sldId id="33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1935668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264622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25610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96977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47EC17-62CB-413B-9BA3-AB7EE584A314}" type="datetimeFigureOut">
              <a:rPr lang="en-US" smtClean="0"/>
              <a:t>11/16/2015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54304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627572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47EC17-62CB-413B-9BA3-AB7EE584A314}" type="datetimeFigureOut">
              <a:rPr lang="en-US" smtClean="0"/>
              <a:t>11/16/2015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3166023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47EC17-62CB-413B-9BA3-AB7EE584A314}" type="datetimeFigureOut">
              <a:rPr lang="en-US" smtClean="0"/>
              <a:t>11/16/2015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4243538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47EC17-62CB-413B-9BA3-AB7EE584A314}" type="datetimeFigureOut">
              <a:rPr lang="en-US" smtClean="0"/>
              <a:t>11/16/2015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128795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2573429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47EC17-62CB-413B-9BA3-AB7EE584A314}" type="datetimeFigureOut">
              <a:rPr lang="en-US" smtClean="0"/>
              <a:t>11/16/2015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ABEAC9-7C09-4AFD-8E07-945639C5BD61}" type="slidenum">
              <a:rPr lang="en-US" smtClean="0"/>
              <a:t>‹#›</a:t>
            </a:fld>
            <a:endParaRPr lang="en-US"/>
          </a:p>
        </p:txBody>
      </p:sp>
    </p:spTree>
    <p:extLst>
      <p:ext uri="{BB962C8B-B14F-4D97-AF65-F5344CB8AC3E}">
        <p14:creationId xmlns:p14="http://schemas.microsoft.com/office/powerpoint/2010/main" val="573671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7EC17-62CB-413B-9BA3-AB7EE584A314}" type="datetimeFigureOut">
              <a:rPr lang="en-US" smtClean="0"/>
              <a:t>11/16/2015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ABEAC9-7C09-4AFD-8E07-945639C5BD61}" type="slidenum">
              <a:rPr lang="en-US" smtClean="0"/>
              <a:t>‹#›</a:t>
            </a:fld>
            <a:endParaRPr lang="en-US"/>
          </a:p>
        </p:txBody>
      </p:sp>
    </p:spTree>
    <p:extLst>
      <p:ext uri="{BB962C8B-B14F-4D97-AF65-F5344CB8AC3E}">
        <p14:creationId xmlns:p14="http://schemas.microsoft.com/office/powerpoint/2010/main" val="41183767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55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381000"/>
            <a:ext cx="9129712" cy="541020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010400" cy="922337"/>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988951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4419600"/>
            <a:ext cx="7635299" cy="1754326"/>
          </a:xfrm>
          <a:prstGeom prst="rect">
            <a:avLst/>
          </a:prstGeom>
        </p:spPr>
        <p:txBody>
          <a:bodyPr wrap="square">
            <a:spAutoFit/>
          </a:bodyPr>
          <a:lstStyle/>
          <a:p>
            <a:r>
              <a:rPr lang="en-IN" b="1" dirty="0" smtClean="0">
                <a:latin typeface="Times New Roman" pitchFamily="18" charset="0"/>
                <a:cs typeface="Times New Roman" pitchFamily="18" charset="0"/>
              </a:rPr>
              <a:t>Joseph </a:t>
            </a:r>
            <a:r>
              <a:rPr lang="en-IN" b="1" dirty="0" err="1">
                <a:latin typeface="Times New Roman" pitchFamily="18" charset="0"/>
                <a:cs typeface="Times New Roman" pitchFamily="18" charset="0"/>
              </a:rPr>
              <a:t>Pressey</a:t>
            </a:r>
            <a:endParaRPr lang="en-IN" b="1" dirty="0">
              <a:latin typeface="Times New Roman" pitchFamily="18" charset="0"/>
              <a:cs typeface="Times New Roman" pitchFamily="18" charset="0"/>
            </a:endParaRPr>
          </a:p>
          <a:p>
            <a:r>
              <a:rPr lang="en-IN" dirty="0">
                <a:latin typeface="Times New Roman" pitchFamily="18" charset="0"/>
                <a:cs typeface="Times New Roman" pitchFamily="18" charset="0"/>
              </a:rPr>
              <a:t>Department of </a:t>
            </a:r>
            <a:r>
              <a:rPr lang="en-IN" dirty="0" err="1">
                <a:latin typeface="Times New Roman" pitchFamily="18" charset="0"/>
                <a:cs typeface="Times New Roman" pitchFamily="18" charset="0"/>
              </a:rPr>
              <a:t>Pediatrics</a:t>
            </a:r>
            <a:endParaRPr lang="en-IN" dirty="0">
              <a:latin typeface="Times New Roman" pitchFamily="18" charset="0"/>
              <a:cs typeface="Times New Roman" pitchFamily="18" charset="0"/>
            </a:endParaRPr>
          </a:p>
          <a:p>
            <a:r>
              <a:rPr lang="en-IN" dirty="0">
                <a:latin typeface="Times New Roman" pitchFamily="18" charset="0"/>
                <a:cs typeface="Times New Roman" pitchFamily="18" charset="0"/>
              </a:rPr>
              <a:t>Division of Pediatric </a:t>
            </a:r>
            <a:r>
              <a:rPr lang="en-IN" dirty="0" err="1">
                <a:latin typeface="Times New Roman" pitchFamily="18" charset="0"/>
                <a:cs typeface="Times New Roman" pitchFamily="18" charset="0"/>
              </a:rPr>
              <a:t>Hematology</a:t>
            </a:r>
            <a:r>
              <a:rPr lang="en-IN" dirty="0">
                <a:latin typeface="Times New Roman" pitchFamily="18" charset="0"/>
                <a:cs typeface="Times New Roman" pitchFamily="18" charset="0"/>
              </a:rPr>
              <a:t>-Oncology</a:t>
            </a:r>
          </a:p>
          <a:p>
            <a:r>
              <a:rPr lang="en-IN" dirty="0">
                <a:latin typeface="Times New Roman" pitchFamily="18" charset="0"/>
                <a:cs typeface="Times New Roman" pitchFamily="18" charset="0"/>
              </a:rPr>
              <a:t>The </a:t>
            </a:r>
            <a:r>
              <a:rPr lang="en-IN" dirty="0" err="1">
                <a:latin typeface="Times New Roman" pitchFamily="18" charset="0"/>
                <a:cs typeface="Times New Roman" pitchFamily="18" charset="0"/>
              </a:rPr>
              <a:t>Childrens</a:t>
            </a:r>
            <a:r>
              <a:rPr lang="en-IN" dirty="0">
                <a:latin typeface="Times New Roman" pitchFamily="18" charset="0"/>
                <a:cs typeface="Times New Roman" pitchFamily="18" charset="0"/>
              </a:rPr>
              <a:t> Hospital of Alabama</a:t>
            </a:r>
          </a:p>
          <a:p>
            <a:r>
              <a:rPr lang="en-IN" dirty="0">
                <a:latin typeface="Times New Roman" pitchFamily="18" charset="0"/>
                <a:cs typeface="Times New Roman" pitchFamily="18" charset="0"/>
              </a:rPr>
              <a:t>University of Alabama</a:t>
            </a:r>
          </a:p>
          <a:p>
            <a:r>
              <a:rPr lang="en-IN" dirty="0">
                <a:latin typeface="Times New Roman" pitchFamily="18" charset="0"/>
                <a:cs typeface="Times New Roman" pitchFamily="18" charset="0"/>
              </a:rPr>
              <a:t>USA</a:t>
            </a:r>
            <a:endParaRPr lang="en-US" dirty="0" smtClean="0">
              <a:latin typeface="Times New Roman" pitchFamily="18" charset="0"/>
              <a:cs typeface="Times New Roman" pitchFamily="18" charset="0"/>
            </a:endParaRPr>
          </a:p>
        </p:txBody>
      </p:sp>
      <p:sp>
        <p:nvSpPr>
          <p:cNvPr id="4" name="Rectangle 3"/>
          <p:cNvSpPr/>
          <p:nvPr/>
        </p:nvSpPr>
        <p:spPr>
          <a:xfrm>
            <a:off x="2439123" y="2133600"/>
            <a:ext cx="5562599" cy="1200329"/>
          </a:xfrm>
          <a:prstGeom prst="rect">
            <a:avLst/>
          </a:prstGeom>
        </p:spPr>
        <p:txBody>
          <a:bodyPr wrap="square">
            <a:spAutoFit/>
          </a:bodyPr>
          <a:lstStyle/>
          <a:p>
            <a:r>
              <a:rPr lang="en-US" sz="3600" b="1" i="1" dirty="0" smtClean="0">
                <a:latin typeface="Times New Roman" pitchFamily="18" charset="0"/>
                <a:cs typeface="Times New Roman" pitchFamily="18" charset="0"/>
              </a:rPr>
              <a:t>Editor</a:t>
            </a:r>
          </a:p>
          <a:p>
            <a:r>
              <a:rPr lang="en-US" sz="3600" b="1" i="1" dirty="0" smtClean="0">
                <a:solidFill>
                  <a:srgbClr val="7030A0"/>
                </a:solidFill>
                <a:latin typeface="Times New Roman" pitchFamily="18" charset="0"/>
                <a:cs typeface="Times New Roman" pitchFamily="18" charset="0"/>
              </a:rPr>
              <a:t>Pediatrics &amp; Therapeutics</a:t>
            </a:r>
            <a:endParaRPr lang="en-US" sz="3600" i="1" dirty="0">
              <a:solidFill>
                <a:srgbClr val="7030A0"/>
              </a:solidFill>
              <a:latin typeface="Times New Roman" pitchFamily="18" charset="0"/>
              <a:cs typeface="Times New Roman" pitchFamily="18" charset="0"/>
            </a:endParaRPr>
          </a:p>
        </p:txBody>
      </p:sp>
      <p:pic>
        <p:nvPicPr>
          <p:cNvPr id="8" name="Picture 7"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Image result for Women and Infants Center logo"/>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descr="Image result for University of Alabama logo"/>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53200" y="4572000"/>
            <a:ext cx="1147041" cy="11470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5" descr="Joseph Presse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1998" y="1904999"/>
            <a:ext cx="1383002" cy="1936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733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1447800"/>
            <a:ext cx="8382000" cy="5078313"/>
          </a:xfrm>
          <a:prstGeom prst="rect">
            <a:avLst/>
          </a:prstGeom>
        </p:spPr>
        <p:txBody>
          <a:bodyPr wrap="square">
            <a:spAutoFit/>
          </a:bodyPr>
          <a:lstStyle/>
          <a:p>
            <a:r>
              <a:rPr lang="en-US" sz="6000" b="1" i="1" dirty="0" smtClean="0">
                <a:solidFill>
                  <a:srgbClr val="7030A0"/>
                </a:solidFill>
                <a:latin typeface="Times New Roman" pitchFamily="18" charset="0"/>
                <a:cs typeface="Times New Roman" pitchFamily="18" charset="0"/>
              </a:rPr>
              <a:t>Biography:</a:t>
            </a: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Pressey</a:t>
            </a:r>
            <a:r>
              <a:rPr lang="en-IN" sz="2400" dirty="0">
                <a:latin typeface="Times New Roman" pitchFamily="18" charset="0"/>
                <a:cs typeface="Times New Roman" pitchFamily="18" charset="0"/>
              </a:rPr>
              <a:t> is currently an Assistant Professor of </a:t>
            </a:r>
            <a:r>
              <a:rPr lang="en-IN" sz="2400" dirty="0" err="1">
                <a:latin typeface="Times New Roman" pitchFamily="18" charset="0"/>
                <a:cs typeface="Times New Roman" pitchFamily="18" charset="0"/>
              </a:rPr>
              <a:t>Pediatrics</a:t>
            </a:r>
            <a:r>
              <a:rPr lang="en-IN" sz="2400" dirty="0">
                <a:latin typeface="Times New Roman" pitchFamily="18" charset="0"/>
                <a:cs typeface="Times New Roman" pitchFamily="18" charset="0"/>
              </a:rPr>
              <a:t> in the Division of </a:t>
            </a:r>
            <a:r>
              <a:rPr lang="en-IN" sz="2400" dirty="0" err="1">
                <a:latin typeface="Times New Roman" pitchFamily="18" charset="0"/>
                <a:cs typeface="Times New Roman" pitchFamily="18" charset="0"/>
              </a:rPr>
              <a:t>Hematology</a:t>
            </a:r>
            <a:r>
              <a:rPr lang="en-IN" sz="2400" dirty="0">
                <a:latin typeface="Times New Roman" pitchFamily="18" charset="0"/>
                <a:cs typeface="Times New Roman" pitchFamily="18" charset="0"/>
              </a:rPr>
              <a:t>-Oncology at the University of Alabama at Birmingham (UAB). </a:t>
            </a:r>
          </a:p>
          <a:p>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Pressey</a:t>
            </a:r>
            <a:r>
              <a:rPr lang="en-IN" sz="2400" dirty="0">
                <a:latin typeface="Times New Roman" pitchFamily="18" charset="0"/>
                <a:cs typeface="Times New Roman" pitchFamily="18" charset="0"/>
              </a:rPr>
              <a:t> functions as the Director of Pediatric Oncology Developmental Therapeutics Program at UAB. In this role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Pressey</a:t>
            </a:r>
            <a:r>
              <a:rPr lang="en-IN" sz="2400" dirty="0">
                <a:latin typeface="Times New Roman" pitchFamily="18" charset="0"/>
                <a:cs typeface="Times New Roman" pitchFamily="18" charset="0"/>
              </a:rPr>
              <a:t> serves as the institutional principal investigator (PI) of the Children’s Oncology Group (COG) Phase I Consortium and the Sarcoma Alliance for Research through Collaboration (SARC). </a:t>
            </a:r>
            <a:r>
              <a:rPr lang="en-IN" sz="2400" dirty="0" err="1">
                <a:latin typeface="Times New Roman" pitchFamily="18" charset="0"/>
                <a:cs typeface="Times New Roman" pitchFamily="18" charset="0"/>
              </a:rPr>
              <a:t>Dr.</a:t>
            </a:r>
            <a:r>
              <a:rPr lang="en-IN" sz="2400" dirty="0">
                <a:latin typeface="Times New Roman" pitchFamily="18" charset="0"/>
                <a:cs typeface="Times New Roman" pitchFamily="18" charset="0"/>
              </a:rPr>
              <a:t> </a:t>
            </a:r>
            <a:r>
              <a:rPr lang="en-IN" sz="2400" dirty="0" err="1">
                <a:latin typeface="Times New Roman" pitchFamily="18" charset="0"/>
                <a:cs typeface="Times New Roman" pitchFamily="18" charset="0"/>
              </a:rPr>
              <a:t>Pressey</a:t>
            </a:r>
            <a:r>
              <a:rPr lang="en-IN" sz="2400" dirty="0">
                <a:latin typeface="Times New Roman" pitchFamily="18" charset="0"/>
                <a:cs typeface="Times New Roman" pitchFamily="18" charset="0"/>
              </a:rPr>
              <a:t> also guides participation in industry sponsored clinical trials including recent and current studies with Genzyme and Novartis.</a:t>
            </a:r>
            <a:endParaRPr lang="en-US" sz="24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2122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752600"/>
            <a:ext cx="8305800" cy="4678204"/>
          </a:xfrm>
          <a:prstGeom prst="rect">
            <a:avLst/>
          </a:prstGeom>
        </p:spPr>
        <p:txBody>
          <a:bodyPr wrap="square">
            <a:spAutoFit/>
          </a:bodyPr>
          <a:lstStyle/>
          <a:p>
            <a:r>
              <a:rPr lang="en-US" sz="5400" b="1" i="1" dirty="0" smtClean="0">
                <a:solidFill>
                  <a:srgbClr val="7030A0"/>
                </a:solidFill>
                <a:latin typeface="Times New Roman" pitchFamily="18" charset="0"/>
                <a:cs typeface="Times New Roman" pitchFamily="18" charset="0"/>
              </a:rPr>
              <a:t>Research </a:t>
            </a:r>
            <a:r>
              <a:rPr lang="en-US" sz="5400" b="1" i="1" dirty="0">
                <a:solidFill>
                  <a:srgbClr val="7030A0"/>
                </a:solidFill>
                <a:latin typeface="Times New Roman" pitchFamily="18" charset="0"/>
                <a:cs typeface="Times New Roman" pitchFamily="18" charset="0"/>
              </a:rPr>
              <a:t>Interest</a:t>
            </a:r>
            <a:r>
              <a:rPr lang="en-US" sz="5400" b="1" i="1" dirty="0" smtClean="0">
                <a:solidFill>
                  <a:srgbClr val="7030A0"/>
                </a:solidFill>
                <a:latin typeface="Times New Roman" pitchFamily="18" charset="0"/>
                <a:cs typeface="Times New Roman" pitchFamily="18" charset="0"/>
              </a:rPr>
              <a:t>:</a:t>
            </a:r>
          </a:p>
          <a:p>
            <a:endParaRPr lang="en-US" sz="2800" b="1" i="1" dirty="0" smtClean="0">
              <a:solidFill>
                <a:srgbClr val="7030A0"/>
              </a:solidFill>
              <a:latin typeface="Times New Roman" pitchFamily="18" charset="0"/>
              <a:cs typeface="Times New Roman" pitchFamily="18" charset="0"/>
            </a:endParaRPr>
          </a:p>
          <a:p>
            <a:r>
              <a:rPr lang="en-IN" sz="3600" dirty="0">
                <a:latin typeface="Times New Roman" pitchFamily="18" charset="0"/>
                <a:cs typeface="Times New Roman" pitchFamily="18" charset="0"/>
              </a:rPr>
              <a:t>1. Molecular and clinical aspects of </a:t>
            </a:r>
            <a:r>
              <a:rPr lang="en-IN" sz="3600" dirty="0" err="1">
                <a:latin typeface="Times New Roman" pitchFamily="18" charset="0"/>
                <a:cs typeface="Times New Roman" pitchFamily="18" charset="0"/>
              </a:rPr>
              <a:t>pediatric</a:t>
            </a:r>
            <a:r>
              <a:rPr lang="en-IN" sz="3600" dirty="0">
                <a:latin typeface="Times New Roman" pitchFamily="18" charset="0"/>
                <a:cs typeface="Times New Roman" pitchFamily="18" charset="0"/>
              </a:rPr>
              <a:t> oncology including a general interest in solid </a:t>
            </a:r>
            <a:r>
              <a:rPr lang="en-IN" sz="3600" dirty="0" err="1">
                <a:latin typeface="Times New Roman" pitchFamily="18" charset="0"/>
                <a:cs typeface="Times New Roman" pitchFamily="18" charset="0"/>
              </a:rPr>
              <a:t>tumors</a:t>
            </a:r>
            <a:r>
              <a:rPr lang="en-IN" sz="3600" dirty="0">
                <a:latin typeface="Times New Roman" pitchFamily="18" charset="0"/>
                <a:cs typeface="Times New Roman" pitchFamily="18" charset="0"/>
              </a:rPr>
              <a:t> with particular interests in sarcomas and rare </a:t>
            </a:r>
            <a:r>
              <a:rPr lang="en-IN" sz="3600" dirty="0" err="1">
                <a:latin typeface="Times New Roman" pitchFamily="18" charset="0"/>
                <a:cs typeface="Times New Roman" pitchFamily="18" charset="0"/>
              </a:rPr>
              <a:t>tumors</a:t>
            </a:r>
            <a:r>
              <a:rPr lang="en-IN" sz="3600" dirty="0">
                <a:latin typeface="Times New Roman" pitchFamily="18" charset="0"/>
                <a:cs typeface="Times New Roman" pitchFamily="18" charset="0"/>
              </a:rPr>
              <a:t>. </a:t>
            </a:r>
          </a:p>
          <a:p>
            <a:r>
              <a:rPr lang="en-IN" sz="3600" dirty="0">
                <a:latin typeface="Times New Roman" pitchFamily="18" charset="0"/>
                <a:cs typeface="Times New Roman" pitchFamily="18" charset="0"/>
              </a:rPr>
              <a:t>2. Experimental therapeutics in </a:t>
            </a:r>
            <a:r>
              <a:rPr lang="en-IN" sz="3600" dirty="0" err="1">
                <a:latin typeface="Times New Roman" pitchFamily="18" charset="0"/>
                <a:cs typeface="Times New Roman" pitchFamily="18" charset="0"/>
              </a:rPr>
              <a:t>pediatric</a:t>
            </a:r>
            <a:r>
              <a:rPr lang="en-IN" sz="3600" dirty="0">
                <a:latin typeface="Times New Roman" pitchFamily="18" charset="0"/>
                <a:cs typeface="Times New Roman" pitchFamily="18" charset="0"/>
              </a:rPr>
              <a:t> </a:t>
            </a:r>
            <a:r>
              <a:rPr lang="en-IN" sz="3600" dirty="0" err="1">
                <a:latin typeface="Times New Roman" pitchFamily="18" charset="0"/>
                <a:cs typeface="Times New Roman" pitchFamily="18" charset="0"/>
              </a:rPr>
              <a:t>hematology</a:t>
            </a:r>
            <a:r>
              <a:rPr lang="en-IN" sz="3600" dirty="0">
                <a:latin typeface="Times New Roman" pitchFamily="18" charset="0"/>
                <a:cs typeface="Times New Roman" pitchFamily="18" charset="0"/>
              </a:rPr>
              <a:t>-oncology.</a:t>
            </a:r>
            <a:endParaRPr lang="en-US" sz="3600" dirty="0" smtClean="0">
              <a:latin typeface="Times New Roman" pitchFamily="18" charset="0"/>
              <a:cs typeface="Times New Roman" pitchFamily="18" charset="0"/>
            </a:endParaRPr>
          </a:p>
        </p:txBody>
      </p:sp>
      <p:pic>
        <p:nvPicPr>
          <p:cNvPr id="5" name="Picture 4" descr="C:\Users\pramoda-e\Desktop\header - Pediatric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1443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4385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a:p>
        </p:txBody>
      </p:sp>
      <p:pic>
        <p:nvPicPr>
          <p:cNvPr id="1536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25" y="0"/>
            <a:ext cx="9191625" cy="6958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1"/>
          <p:cNvSpPr txBox="1">
            <a:spLocks/>
          </p:cNvSpPr>
          <p:nvPr/>
        </p:nvSpPr>
        <p:spPr>
          <a:xfrm>
            <a:off x="623888" y="225425"/>
            <a:ext cx="8229600" cy="1143000"/>
          </a:xfrm>
          <a:prstGeom prst="rect">
            <a:avLst/>
          </a:prstGeom>
        </p:spPr>
        <p:style>
          <a:lnRef idx="1">
            <a:schemeClr val="accent3"/>
          </a:lnRef>
          <a:fillRef idx="2">
            <a:schemeClr val="accent3"/>
          </a:fillRef>
          <a:effectRef idx="1">
            <a:schemeClr val="accent3"/>
          </a:effectRef>
          <a:fontRef idx="minor">
            <a:schemeClr val="dk1"/>
          </a:fontRef>
        </p:style>
        <p:txBody>
          <a:bodyPr anchor="ctr">
            <a:normAutofit fontScale="90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dirty="0" smtClean="0"/>
              <a:t>Pediatrics &amp; Therapeutics</a:t>
            </a:r>
          </a:p>
          <a:p>
            <a:pPr>
              <a:defRPr/>
            </a:pPr>
            <a:r>
              <a:rPr lang="en-US" dirty="0" smtClean="0"/>
              <a:t>Related Journals</a:t>
            </a:r>
            <a:endParaRPr lang="en-US" dirty="0"/>
          </a:p>
        </p:txBody>
      </p:sp>
      <p:sp>
        <p:nvSpPr>
          <p:cNvPr id="7" name="Vertical Scroll 6"/>
          <p:cNvSpPr/>
          <p:nvPr/>
        </p:nvSpPr>
        <p:spPr>
          <a:xfrm>
            <a:off x="-82550" y="1471613"/>
            <a:ext cx="5864225" cy="5486400"/>
          </a:xfrm>
          <a:prstGeom prst="verticalScroll">
            <a:avLst/>
          </a:prstGeom>
        </p:spPr>
        <p:style>
          <a:lnRef idx="1">
            <a:schemeClr val="accent3"/>
          </a:lnRef>
          <a:fillRef idx="3">
            <a:schemeClr val="accent3"/>
          </a:fillRef>
          <a:effectRef idx="2">
            <a:schemeClr val="accent3"/>
          </a:effectRef>
          <a:fontRef idx="minor">
            <a:schemeClr val="lt1"/>
          </a:fontRef>
        </p:style>
        <p:txBody>
          <a:bodyPr anchor="ctr"/>
          <a:lstStyle/>
          <a:p>
            <a:pPr marL="342900" indent="-342900">
              <a:buFont typeface="Wingdings" panose="05000000000000000000" pitchFamily="2" charset="2"/>
              <a:buChar char="Ø"/>
              <a:defRPr/>
            </a:pPr>
            <a:r>
              <a:rPr lang="en-US" sz="2000" dirty="0">
                <a:solidFill>
                  <a:schemeClr val="bg1"/>
                </a:solidFill>
              </a:rPr>
              <a:t>Insights in Pediatric Cardiology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Pediatric Oncology: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Clinical Pediatrics: Open </a:t>
            </a:r>
            <a:r>
              <a:rPr lang="en-US" sz="2000" dirty="0" smtClean="0">
                <a:solidFill>
                  <a:schemeClr val="bg1"/>
                </a:solidFill>
              </a:rPr>
              <a:t>Access</a:t>
            </a:r>
          </a:p>
          <a:p>
            <a:pPr marL="342900" indent="-342900">
              <a:buFont typeface="Wingdings" panose="05000000000000000000" pitchFamily="2" charset="2"/>
              <a:buChar char="Ø"/>
              <a:defRPr/>
            </a:pPr>
            <a:r>
              <a:rPr lang="en-US" sz="2000" dirty="0">
                <a:solidFill>
                  <a:schemeClr val="bg1"/>
                </a:solidFill>
              </a:rPr>
              <a:t>Pediatric </a:t>
            </a:r>
            <a:r>
              <a:rPr lang="en-US" sz="2000" dirty="0" smtClean="0">
                <a:solidFill>
                  <a:schemeClr val="bg1"/>
                </a:solidFill>
              </a:rPr>
              <a:t>Care</a:t>
            </a:r>
          </a:p>
          <a:p>
            <a:pPr marL="342900" indent="-342900">
              <a:buFont typeface="Wingdings" panose="05000000000000000000" pitchFamily="2" charset="2"/>
              <a:buChar char="Ø"/>
              <a:defRPr/>
            </a:pPr>
            <a:r>
              <a:rPr lang="en-US" sz="2000" dirty="0">
                <a:solidFill>
                  <a:schemeClr val="bg1"/>
                </a:solidFill>
              </a:rPr>
              <a:t>Neonatal and Pediatric Medicine </a:t>
            </a:r>
            <a:endParaRPr lang="en-US" sz="2000" dirty="0" smtClean="0">
              <a:solidFill>
                <a:schemeClr val="bg1"/>
              </a:solidFill>
            </a:endParaRPr>
          </a:p>
          <a:p>
            <a:pPr marL="342900" indent="-342900">
              <a:buFont typeface="Wingdings" panose="05000000000000000000" pitchFamily="2" charset="2"/>
              <a:buChar char="Ø"/>
              <a:defRPr/>
            </a:pPr>
            <a:r>
              <a:rPr lang="en-US" sz="2000" dirty="0" smtClean="0">
                <a:solidFill>
                  <a:schemeClr val="bg1"/>
                </a:solidFill>
              </a:rPr>
              <a:t>Child </a:t>
            </a:r>
            <a:r>
              <a:rPr lang="en-US" sz="2000" dirty="0">
                <a:solidFill>
                  <a:schemeClr val="bg1"/>
                </a:solidFill>
              </a:rPr>
              <a:t>and Adolescent </a:t>
            </a:r>
            <a:r>
              <a:rPr lang="en-US" sz="2000" dirty="0" smtClean="0">
                <a:solidFill>
                  <a:schemeClr val="bg1"/>
                </a:solidFill>
              </a:rPr>
              <a:t>Behavior</a:t>
            </a:r>
          </a:p>
          <a:p>
            <a:pPr marL="342900" indent="-342900">
              <a:buFont typeface="Wingdings" panose="05000000000000000000" pitchFamily="2" charset="2"/>
              <a:buChar char="Ø"/>
              <a:defRPr/>
            </a:pPr>
            <a:r>
              <a:rPr lang="en-US" sz="2000" dirty="0">
                <a:solidFill>
                  <a:schemeClr val="bg1"/>
                </a:solidFill>
              </a:rPr>
              <a:t>Psychological Abnormalities in Children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rPr>
              <a:t>Neonatal Biology </a:t>
            </a:r>
            <a:endParaRPr lang="en-US" sz="2000" dirty="0" smtClean="0">
              <a:solidFill>
                <a:schemeClr val="bg1"/>
              </a:solidFill>
            </a:endParaRPr>
          </a:p>
          <a:p>
            <a:pPr marL="342900" indent="-342900">
              <a:buFont typeface="Wingdings" panose="05000000000000000000" pitchFamily="2" charset="2"/>
              <a:buChar char="Ø"/>
              <a:defRPr/>
            </a:pPr>
            <a:r>
              <a:rPr lang="en-US" sz="2000" dirty="0">
                <a:solidFill>
                  <a:schemeClr val="bg1"/>
                </a:solidFill>
                <a:latin typeface="Estrangelo Edessa" panose="03080600000000000000" pitchFamily="66" charset="0"/>
                <a:cs typeface="Estrangelo Edessa" panose="03080600000000000000" pitchFamily="66" charset="0"/>
              </a:rPr>
              <a:t>Interventional Pediatrics &amp; Research</a:t>
            </a:r>
          </a:p>
        </p:txBody>
      </p:sp>
      <p:pic>
        <p:nvPicPr>
          <p:cNvPr id="15367" name="Picture 8" descr="C:\Users\rakesh-s\Desktop\gocr-header.jpg"/>
          <p:cNvPicPr>
            <a:picLocks noChangeAspect="1" noChangeArrowheads="1"/>
          </p:cNvPicPr>
          <p:nvPr/>
        </p:nvPicPr>
        <p:blipFill>
          <a:blip r:embed="rId3">
            <a:extLst>
              <a:ext uri="{28A0092B-C50C-407E-A947-70E740481C1C}">
                <a14:useLocalDpi xmlns:a14="http://schemas.microsoft.com/office/drawing/2010/main" val="0"/>
              </a:ext>
            </a:extLst>
          </a:blip>
          <a:srcRect l="22462" r="12379"/>
          <a:stretch>
            <a:fillRect/>
          </a:stretch>
        </p:blipFill>
        <p:spPr bwMode="auto">
          <a:xfrm>
            <a:off x="5076825" y="4370388"/>
            <a:ext cx="3930650" cy="2559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256775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IN" dirty="0"/>
              <a:t>4th International Conference </a:t>
            </a:r>
            <a:r>
              <a:rPr lang="en-IN" dirty="0" smtClean="0"/>
              <a:t>on </a:t>
            </a:r>
            <a:r>
              <a:rPr lang="en-IN" dirty="0" err="1" smtClean="0"/>
              <a:t>Pediatrics</a:t>
            </a:r>
            <a:endParaRPr lang="en-US" dirty="0" smtClean="0"/>
          </a:p>
          <a:p>
            <a:pPr marL="285750" indent="-285750">
              <a:buFont typeface="Wingdings" panose="05000000000000000000" pitchFamily="2" charset="2"/>
              <a:buChar char="Ø"/>
              <a:defRPr/>
            </a:pPr>
            <a:r>
              <a:rPr lang="en-US" dirty="0"/>
              <a:t>5th World Pediatric </a:t>
            </a:r>
            <a:r>
              <a:rPr lang="en-US" dirty="0" smtClean="0"/>
              <a:t>Congress</a:t>
            </a:r>
          </a:p>
          <a:p>
            <a:pPr marL="285750" indent="-285750">
              <a:buFont typeface="Wingdings" panose="05000000000000000000" pitchFamily="2" charset="2"/>
              <a:buChar char="Ø"/>
              <a:defRPr/>
            </a:pPr>
            <a:r>
              <a:rPr lang="en-IN" dirty="0"/>
              <a:t>2</a:t>
            </a:r>
            <a:r>
              <a:rPr lang="en-IN" baseline="30000" dirty="0"/>
              <a:t>nd</a:t>
            </a:r>
            <a:r>
              <a:rPr lang="en-IN" dirty="0"/>
              <a:t> International Conference and Exhibition </a:t>
            </a:r>
            <a:r>
              <a:rPr lang="en-IN" dirty="0" smtClean="0"/>
              <a:t>on Pediatric </a:t>
            </a:r>
            <a:r>
              <a:rPr lang="en-IN" dirty="0"/>
              <a:t>Cardiology</a:t>
            </a:r>
          </a:p>
          <a:p>
            <a:pPr marL="285750" indent="-285750">
              <a:buFont typeface="Wingdings" panose="05000000000000000000" pitchFamily="2" charset="2"/>
              <a:buChar char="Ø"/>
              <a:defRPr/>
            </a:pPr>
            <a:endParaRPr lang="en-US" dirty="0" smtClean="0"/>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b="1" dirty="0"/>
              <a:t>Pediatrics &amp; </a:t>
            </a:r>
            <a:r>
              <a:rPr lang="en-US" sz="3600" b="1" dirty="0" smtClean="0"/>
              <a:t>Therapeutics</a:t>
            </a:r>
            <a:r>
              <a:rPr lang="en-US" sz="3600" dirty="0" smtClean="0"/>
              <a:t/>
            </a:r>
            <a:br>
              <a:rPr lang="en-US" sz="3600" dirty="0" smtClean="0"/>
            </a:br>
            <a:r>
              <a:rPr lang="en-US" sz="3600" dirty="0" smtClean="0"/>
              <a:t>Related Conferences</a:t>
            </a:r>
            <a:endParaRPr lang="en-US" sz="3600" dirty="0"/>
          </a:p>
        </p:txBody>
      </p:sp>
    </p:spTree>
    <p:extLst>
      <p:ext uri="{BB962C8B-B14F-4D97-AF65-F5344CB8AC3E}">
        <p14:creationId xmlns:p14="http://schemas.microsoft.com/office/powerpoint/2010/main" val="41475768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p>
        </p:txBody>
      </p:sp>
      <p:sp>
        <p:nvSpPr>
          <p:cNvPr id="3" name="Content Placeholder 2"/>
          <p:cNvSpPr>
            <a:spLocks noGrp="1"/>
          </p:cNvSpPr>
          <p:nvPr>
            <p:ph idx="1"/>
          </p:nvPr>
        </p:nvSpPr>
        <p:spPr/>
        <p:txBody>
          <a:bodyPr/>
          <a:lstStyle/>
          <a:p>
            <a:pPr>
              <a:defRPr/>
            </a:pPr>
            <a:endParaRPr lang="en-US" dirty="0"/>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1600200" y="0"/>
            <a:ext cx="7086600" cy="830262"/>
          </a:xfrm>
          <a:prstGeom prst="rect">
            <a:avLst/>
          </a:prstGeom>
        </p:spPr>
        <p:txBody>
          <a:bodyPr>
            <a:spAutoFit/>
          </a:bodyPr>
          <a:lstStyle/>
          <a:p>
            <a:pPr>
              <a:defRPr/>
            </a:pPr>
            <a:r>
              <a:rPr lang="en-US" sz="2400" b="1" dirty="0">
                <a:solidFill>
                  <a:schemeClr val="accent5">
                    <a:lumMod val="10000"/>
                  </a:schemeClr>
                </a:solidFill>
                <a:latin typeface="Andalus" panose="02020603050405020304" pitchFamily="18" charset="-78"/>
                <a:cs typeface="Andalus" panose="02020603050405020304" pitchFamily="18" charset="-78"/>
              </a:rPr>
              <a:t>OMICS International </a:t>
            </a:r>
            <a:r>
              <a:rPr lang="en-US" sz="2400" b="1" dirty="0" smtClean="0">
                <a:solidFill>
                  <a:schemeClr val="accent5">
                    <a:lumMod val="10000"/>
                  </a:schemeClr>
                </a:solidFill>
                <a:latin typeface="Andalus" panose="02020603050405020304" pitchFamily="18" charset="-78"/>
                <a:cs typeface="Andalus" panose="02020603050405020304" pitchFamily="18" charset="-78"/>
              </a:rPr>
              <a:t>Open </a:t>
            </a:r>
            <a:r>
              <a:rPr lang="en-US" sz="2400" b="1" dirty="0">
                <a:solidFill>
                  <a:schemeClr val="accent5">
                    <a:lumMod val="10000"/>
                  </a:schemeClr>
                </a:solidFill>
                <a:latin typeface="Andalus" panose="02020603050405020304" pitchFamily="18" charset="-78"/>
                <a:cs typeface="Andalus" panose="02020603050405020304" pitchFamily="18" charset="-78"/>
              </a:rPr>
              <a:t>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950733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1898</TotalTime>
  <Words>490</Words>
  <Application>Microsoft Office PowerPoint</Application>
  <PresentationFormat>On-screen Show (4:3)</PresentationFormat>
  <Paragraphs>43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Pramoda Earla</dc:creator>
  <cp:lastModifiedBy>Pramoda</cp:lastModifiedBy>
  <cp:revision>244</cp:revision>
  <dcterms:created xsi:type="dcterms:W3CDTF">2014-10-14T11:42:21Z</dcterms:created>
  <dcterms:modified xsi:type="dcterms:W3CDTF">2015-11-16T11:17:46Z</dcterms:modified>
</cp:coreProperties>
</file>