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338" r:id="rId3"/>
    <p:sldId id="399" r:id="rId4"/>
    <p:sldId id="337" r:id="rId5"/>
    <p:sldId id="400" r:id="rId6"/>
    <p:sldId id="420" r:id="rId7"/>
    <p:sldId id="423" r:id="rId8"/>
    <p:sldId id="424" r:id="rId9"/>
    <p:sldId id="427" r:id="rId10"/>
    <p:sldId id="429" r:id="rId11"/>
    <p:sldId id="409" r:id="rId12"/>
    <p:sldId id="430" r:id="rId13"/>
    <p:sldId id="431" r:id="rId14"/>
    <p:sldId id="432" r:id="rId15"/>
    <p:sldId id="433" r:id="rId16"/>
    <p:sldId id="434" r:id="rId17"/>
    <p:sldId id="440" r:id="rId18"/>
    <p:sldId id="441" r:id="rId19"/>
    <p:sldId id="437" r:id="rId20"/>
    <p:sldId id="438" r:id="rId21"/>
    <p:sldId id="439" r:id="rId2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86" autoAdjust="0"/>
    <p:restoredTop sz="94660"/>
  </p:normalViewPr>
  <p:slideViewPr>
    <p:cSldViewPr>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6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52B342-17B4-4E4A-88CA-052435679EC9}" type="datetimeFigureOut">
              <a:rPr lang="en-US" smtClean="0"/>
              <a:pPr/>
              <a:t>9/11/2014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8B83A-B73F-4D98-9FB4-141C2C043047}" type="slidenum">
              <a:rPr lang="en-US" smtClean="0"/>
              <a:pPr/>
              <a:t>‹#›</a:t>
            </a:fld>
            <a:endParaRPr lang="en-US"/>
          </a:p>
        </p:txBody>
      </p:sp>
    </p:spTree>
    <p:extLst>
      <p:ext uri="{BB962C8B-B14F-4D97-AF65-F5344CB8AC3E}">
        <p14:creationId xmlns:p14="http://schemas.microsoft.com/office/powerpoint/2010/main" val="109533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0EE6A-3622-40C8-9307-2E044A6EFAFC}" type="datetimeFigureOut">
              <a:rPr lang="sr-Latn-CS" smtClean="0"/>
              <a:pPr/>
              <a:t>11.9.2014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9B7ED-CF8C-49CC-916F-03BD623B9458}" type="slidenum">
              <a:rPr lang="hr-HR" smtClean="0"/>
              <a:pPr/>
              <a:t>‹#›</a:t>
            </a:fld>
            <a:endParaRPr lang="hr-HR"/>
          </a:p>
        </p:txBody>
      </p:sp>
    </p:spTree>
    <p:extLst>
      <p:ext uri="{BB962C8B-B14F-4D97-AF65-F5344CB8AC3E}">
        <p14:creationId xmlns:p14="http://schemas.microsoft.com/office/powerpoint/2010/main" val="226636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943DE909-DC27-49BD-BA7B-B7224603052D}" type="slidenum">
              <a:rPr lang="en-US" smtClean="0"/>
              <a:pPr/>
              <a:t>1</a:t>
            </a:fld>
            <a:endParaRPr lang="en-US"/>
          </a:p>
        </p:txBody>
      </p:sp>
    </p:spTree>
    <p:extLst>
      <p:ext uri="{BB962C8B-B14F-4D97-AF65-F5344CB8AC3E}">
        <p14:creationId xmlns:p14="http://schemas.microsoft.com/office/powerpoint/2010/main" val="221889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http://www.elearn.ascp.org/AngelUploads/Content/LQCL1314/_assoc/images/CL_13-14_Figure_7a.jpg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Four New Recurring</a:t>
            </a:r>
            <a:r>
              <a:rPr lang="en-US" baseline="0" dirty="0" smtClean="0"/>
              <a:t> Translocations in Non-Hodgkin Lymphoma, Levine 1989</a:t>
            </a:r>
            <a:endParaRPr lang="en-US" dirty="0" smtClean="0"/>
          </a:p>
          <a:p>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11</a:t>
            </a:fld>
            <a:endParaRPr lang="hr-HR"/>
          </a:p>
        </p:txBody>
      </p:sp>
    </p:spTree>
    <p:extLst>
      <p:ext uri="{BB962C8B-B14F-4D97-AF65-F5344CB8AC3E}">
        <p14:creationId xmlns:p14="http://schemas.microsoft.com/office/powerpoint/2010/main" val="224778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Four New Recurring</a:t>
            </a:r>
            <a:r>
              <a:rPr lang="en-US" baseline="0" dirty="0" smtClean="0"/>
              <a:t> Translocations in Non-Hodgkin Lymphoma, Levine 1989</a:t>
            </a:r>
            <a:endParaRPr lang="en-US" dirty="0" smtClean="0"/>
          </a:p>
          <a:p>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12</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 http://bethematch.org/for-patients-and-families/learning-about-your-disease/acute-myelogenous-leukemia/</a:t>
            </a:r>
          </a:p>
        </p:txBody>
      </p:sp>
      <p:sp>
        <p:nvSpPr>
          <p:cNvPr id="4" name="Slide Number Placeholder 3"/>
          <p:cNvSpPr>
            <a:spLocks noGrp="1"/>
          </p:cNvSpPr>
          <p:nvPr>
            <p:ph type="sldNum" sz="quarter" idx="10"/>
          </p:nvPr>
        </p:nvSpPr>
        <p:spPr/>
        <p:txBody>
          <a:bodyPr/>
          <a:lstStyle/>
          <a:p>
            <a:fld id="{4559B7ED-CF8C-49CC-916F-03BD623B9458}" type="slidenum">
              <a:rPr lang="hr-HR" smtClean="0"/>
              <a:pPr/>
              <a:t>13</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Clonal</a:t>
            </a:r>
            <a:r>
              <a:rPr lang="en-US" baseline="0" dirty="0" smtClean="0"/>
              <a:t> Chromosomal Abnormalities Showing Multiple-Cell-Lineage Involvements in Acute Myeloid Leukemia. </a:t>
            </a:r>
            <a:r>
              <a:rPr lang="en-US" baseline="0" dirty="0" err="1" smtClean="0"/>
              <a:t>Keinanen</a:t>
            </a:r>
            <a:r>
              <a:rPr lang="en-US" baseline="0" dirty="0" smtClean="0"/>
              <a:t> et al 1988</a:t>
            </a:r>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14</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Keinanen</a:t>
            </a:r>
            <a:r>
              <a:rPr lang="en-US" baseline="0" dirty="0" smtClean="0"/>
              <a:t> et al 1988</a:t>
            </a:r>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15</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Keinanen</a:t>
            </a:r>
            <a:r>
              <a:rPr lang="en-US" baseline="0" dirty="0" smtClean="0"/>
              <a:t> et al 1988</a:t>
            </a:r>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16</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Keinanen</a:t>
            </a:r>
            <a:r>
              <a:rPr lang="en-US" baseline="0" dirty="0" smtClean="0"/>
              <a:t> et al 1988</a:t>
            </a:r>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17</a:t>
            </a:fld>
            <a:endParaRPr lang="hr-HR"/>
          </a:p>
        </p:txBody>
      </p:sp>
    </p:spTree>
    <p:extLst>
      <p:ext uri="{BB962C8B-B14F-4D97-AF65-F5344CB8AC3E}">
        <p14:creationId xmlns:p14="http://schemas.microsoft.com/office/powerpoint/2010/main" val="98891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Keinanen</a:t>
            </a:r>
            <a:r>
              <a:rPr lang="en-US" baseline="0" dirty="0" smtClean="0"/>
              <a:t> et al 1988</a:t>
            </a:r>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18</a:t>
            </a:fld>
            <a:endParaRPr lang="hr-HR"/>
          </a:p>
        </p:txBody>
      </p:sp>
    </p:spTree>
    <p:extLst>
      <p:ext uri="{BB962C8B-B14F-4D97-AF65-F5344CB8AC3E}">
        <p14:creationId xmlns:p14="http://schemas.microsoft.com/office/powerpoint/2010/main" val="2891094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Assistek</a:t>
            </a:r>
            <a:r>
              <a:rPr lang="en-US" dirty="0" smtClean="0"/>
              <a:t> clinical trial software</a:t>
            </a:r>
          </a:p>
          <a:p>
            <a:endParaRPr lang="en-US" dirty="0"/>
          </a:p>
        </p:txBody>
      </p:sp>
      <p:sp>
        <p:nvSpPr>
          <p:cNvPr id="4" name="Slide Number Placeholder 3"/>
          <p:cNvSpPr>
            <a:spLocks noGrp="1"/>
          </p:cNvSpPr>
          <p:nvPr>
            <p:ph type="sldNum" sz="quarter" idx="10"/>
          </p:nvPr>
        </p:nvSpPr>
        <p:spPr/>
        <p:txBody>
          <a:bodyPr/>
          <a:lstStyle/>
          <a:p>
            <a:fld id="{1CA07AEF-2003-4E1B-B82E-D01829EF4572}"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a:t>
            </a:r>
            <a:endParaRPr lang="hr-HR"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2</a:t>
            </a:fld>
            <a:endParaRPr lang="hr-HR"/>
          </a:p>
        </p:txBody>
      </p:sp>
    </p:spTree>
    <p:extLst>
      <p:ext uri="{BB962C8B-B14F-4D97-AF65-F5344CB8AC3E}">
        <p14:creationId xmlns:p14="http://schemas.microsoft.com/office/powerpoint/2010/main" val="321187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559B7ED-CF8C-49CC-916F-03BD623B9458}" type="slidenum">
              <a:rPr lang="hr-HR" smtClean="0"/>
              <a:pPr/>
              <a:t>3</a:t>
            </a:fld>
            <a:endParaRPr lang="hr-HR"/>
          </a:p>
        </p:txBody>
      </p:sp>
    </p:spTree>
    <p:extLst>
      <p:ext uri="{BB962C8B-B14F-4D97-AF65-F5344CB8AC3E}">
        <p14:creationId xmlns:p14="http://schemas.microsoft.com/office/powerpoint/2010/main" val="404326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Placeholder </a:t>
            </a:r>
            <a:r>
              <a:rPr lang="en-US" baseline="0" dirty="0" err="1" smtClean="0"/>
              <a:t>karyotype</a:t>
            </a:r>
            <a:r>
              <a:rPr lang="en-US" baseline="0" dirty="0" smtClean="0"/>
              <a:t>/4;11 </a:t>
            </a:r>
            <a:r>
              <a:rPr lang="en-US" baseline="0" dirty="0" err="1" smtClean="0"/>
              <a:t>image:http</a:t>
            </a:r>
            <a:r>
              <a:rPr lang="en-US" baseline="0" dirty="0" smtClean="0"/>
              <a:t>://lh3.ggpht.com/_NNjxeW9ewEc/TJiX6h-QeeI/AAAAAAAACFU/aBO_k__9z4w/tmp7645_thumb_thumb.jpg?imgmax=800</a:t>
            </a:r>
            <a:endParaRPr lang="en-US" dirty="0" smtClean="0"/>
          </a:p>
        </p:txBody>
      </p:sp>
      <p:sp>
        <p:nvSpPr>
          <p:cNvPr id="4" name="Slide Number Placeholder 3"/>
          <p:cNvSpPr>
            <a:spLocks noGrp="1"/>
          </p:cNvSpPr>
          <p:nvPr>
            <p:ph type="sldNum" sz="quarter" idx="10"/>
          </p:nvPr>
        </p:nvSpPr>
        <p:spPr/>
        <p:txBody>
          <a:bodyPr/>
          <a:lstStyle/>
          <a:p>
            <a:fld id="{4559B7ED-CF8C-49CC-916F-03BD623B9458}" type="slidenum">
              <a:rPr lang="hr-HR" smtClean="0"/>
              <a:pPr/>
              <a:t>4</a:t>
            </a:fld>
            <a:endParaRPr lang="hr-HR"/>
          </a:p>
        </p:txBody>
      </p:sp>
    </p:spTree>
    <p:extLst>
      <p:ext uri="{BB962C8B-B14F-4D97-AF65-F5344CB8AC3E}">
        <p14:creationId xmlns:p14="http://schemas.microsoft.com/office/powerpoint/2010/main" val="125824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1993;53:3853-3856. </a:t>
            </a:r>
          </a:p>
          <a:p>
            <a:r>
              <a:rPr lang="en-US" sz="1200" kern="1200" dirty="0" smtClean="0">
                <a:solidFill>
                  <a:schemeClr val="tx1"/>
                </a:solidFill>
                <a:latin typeface="+mn-lt"/>
                <a:ea typeface="+mn-ea"/>
                <a:cs typeface="+mn-cs"/>
              </a:rPr>
              <a:t>Cancer Res </a:t>
            </a:r>
          </a:p>
          <a:p>
            <a:r>
              <a:rPr lang="en-US" sz="1200" kern="1200" dirty="0" smtClean="0">
                <a:solidFill>
                  <a:schemeClr val="tx1"/>
                </a:solidFill>
                <a:latin typeface="+mn-lt"/>
                <a:ea typeface="+mn-ea"/>
                <a:cs typeface="+mn-cs"/>
              </a:rPr>
              <a:t>Joanne M. Hilden, </a:t>
            </a:r>
            <a:r>
              <a:rPr lang="en-US" sz="1200" kern="1200" dirty="0" err="1" smtClean="0">
                <a:solidFill>
                  <a:schemeClr val="tx1"/>
                </a:solidFill>
                <a:latin typeface="+mn-lt"/>
                <a:ea typeface="+mn-ea"/>
                <a:cs typeface="+mn-cs"/>
              </a:rPr>
              <a:t>Chien-Shing</a:t>
            </a:r>
            <a:r>
              <a:rPr lang="en-US" sz="1200" kern="1200" dirty="0" smtClean="0">
                <a:solidFill>
                  <a:schemeClr val="tx1"/>
                </a:solidFill>
                <a:latin typeface="+mn-lt"/>
                <a:ea typeface="+mn-ea"/>
                <a:cs typeface="+mn-cs"/>
              </a:rPr>
              <a:t> Chen, Roderick Moore, et al. </a:t>
            </a:r>
          </a:p>
          <a:p>
            <a:r>
              <a:rPr lang="en-US" sz="1200" kern="1200" dirty="0" smtClean="0">
                <a:solidFill>
                  <a:schemeClr val="tx1"/>
                </a:solidFill>
                <a:latin typeface="+mn-lt"/>
                <a:ea typeface="+mn-ea"/>
                <a:cs typeface="+mn-cs"/>
              </a:rPr>
              <a:t>the Polymerase Chain Reaction in t(4;11) Acute Leukemia</a:t>
            </a:r>
          </a:p>
          <a:p>
            <a:r>
              <a:rPr lang="en-US" sz="1200" kern="1200" dirty="0" smtClean="0">
                <a:solidFill>
                  <a:schemeClr val="tx1"/>
                </a:solidFill>
                <a:latin typeface="+mn-lt"/>
                <a:ea typeface="+mn-ea"/>
                <a:cs typeface="+mn-cs"/>
              </a:rPr>
              <a:t>Heterogeneity in MLL/AF-4 Fusion Messenger RNA Detected by</a:t>
            </a:r>
          </a:p>
          <a:p>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5</a:t>
            </a:fld>
            <a:endParaRPr lang="hr-HR"/>
          </a:p>
        </p:txBody>
      </p:sp>
    </p:spTree>
    <p:extLst>
      <p:ext uri="{BB962C8B-B14F-4D97-AF65-F5344CB8AC3E}">
        <p14:creationId xmlns:p14="http://schemas.microsoft.com/office/powerpoint/2010/main" val="175911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Molecular analysis of Infant</a:t>
            </a:r>
            <a:r>
              <a:rPr lang="en-US" baseline="0" dirty="0" smtClean="0"/>
              <a:t> Leukemia, Hilden 1996</a:t>
            </a:r>
            <a:endParaRPr lang="en-US" dirty="0" smtClean="0"/>
          </a:p>
          <a:p>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6</a:t>
            </a:fld>
            <a:endParaRPr lang="hr-HR"/>
          </a:p>
        </p:txBody>
      </p:sp>
    </p:spTree>
    <p:extLst>
      <p:ext uri="{BB962C8B-B14F-4D97-AF65-F5344CB8AC3E}">
        <p14:creationId xmlns:p14="http://schemas.microsoft.com/office/powerpoint/2010/main" val="151086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Molecular Analysis of Infant Acute</a:t>
            </a:r>
            <a:r>
              <a:rPr lang="en-US" baseline="0" dirty="0" smtClean="0"/>
              <a:t> Leukemia, Hilden 1996</a:t>
            </a:r>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7</a:t>
            </a:fld>
            <a:endParaRPr lang="hr-HR"/>
          </a:p>
        </p:txBody>
      </p:sp>
    </p:spTree>
    <p:extLst>
      <p:ext uri="{BB962C8B-B14F-4D97-AF65-F5344CB8AC3E}">
        <p14:creationId xmlns:p14="http://schemas.microsoft.com/office/powerpoint/2010/main" val="88402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Molecular</a:t>
            </a:r>
            <a:r>
              <a:rPr lang="en-US" baseline="0" dirty="0" smtClean="0"/>
              <a:t> Analysis of Infant Acute Leukemia. Hilden, 1996</a:t>
            </a:r>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8</a:t>
            </a:fld>
            <a:endParaRPr lang="hr-HR"/>
          </a:p>
        </p:txBody>
      </p:sp>
    </p:spTree>
    <p:extLst>
      <p:ext uri="{BB962C8B-B14F-4D97-AF65-F5344CB8AC3E}">
        <p14:creationId xmlns:p14="http://schemas.microsoft.com/office/powerpoint/2010/main" val="283881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Four New Recurring</a:t>
            </a:r>
            <a:r>
              <a:rPr lang="en-US" baseline="0" dirty="0" smtClean="0"/>
              <a:t> Translocations in Non-Hodgkin Lymphoma, Levine 1989</a:t>
            </a:r>
            <a:endParaRPr lang="en-US" dirty="0" smtClean="0"/>
          </a:p>
          <a:p>
            <a:endParaRPr lang="en-US"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10</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2" y="857"/>
            <a:ext cx="9142858" cy="6857143"/>
          </a:xfrm>
          <a:prstGeom prst="rect">
            <a:avLst/>
          </a:prstGeom>
        </p:spPr>
      </p:pic>
      <p:sp>
        <p:nvSpPr>
          <p:cNvPr id="8" name="Rectangle 7"/>
          <p:cNvSpPr/>
          <p:nvPr userDrawn="1"/>
        </p:nvSpPr>
        <p:spPr>
          <a:xfrm>
            <a:off x="0" y="0"/>
            <a:ext cx="71628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381000"/>
            <a:ext cx="8229600" cy="57451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5159D5C-7180-4EB4-ABAC-B8291AE4A24B}"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54E1B7-EA4B-4627-8377-47E877C4B30E}" type="slidenum">
              <a:rPr lang="en-US" smtClean="0"/>
              <a:pPr/>
              <a:t>‹#›</a:t>
            </a:fld>
            <a:endParaRPr lang="en-US" dirty="0"/>
          </a:p>
        </p:txBody>
      </p:sp>
    </p:spTree>
    <p:extLst>
      <p:ext uri="{BB962C8B-B14F-4D97-AF65-F5344CB8AC3E}">
        <p14:creationId xmlns:p14="http://schemas.microsoft.com/office/powerpoint/2010/main" val="391933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B8303-ECD5-49BD-BC05-6EFEB6F5EFDF}" type="datetimeFigureOut">
              <a:rPr lang="sr-Latn-CS" smtClean="0"/>
              <a:pPr/>
              <a:t>11.9.2014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45C13DC-4D1D-4AB6-8C2B-0BD44335F46E}"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B8303-ECD5-49BD-BC05-6EFEB6F5EFDF}" type="datetimeFigureOut">
              <a:rPr lang="sr-Latn-CS" smtClean="0"/>
              <a:pPr/>
              <a:t>11.9.2014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C13DC-4D1D-4AB6-8C2B-0BD44335F46E}"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frestedt.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frestedt.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6182" y="1500174"/>
            <a:ext cx="5072098" cy="1384995"/>
          </a:xfrm>
          <a:prstGeom prst="rect">
            <a:avLst/>
          </a:prstGeom>
        </p:spPr>
        <p:txBody>
          <a:bodyPr wrap="square">
            <a:spAutoFit/>
          </a:bodyPr>
          <a:lstStyle/>
          <a:p>
            <a:r>
              <a:rPr lang="en-US" sz="2000" b="1" dirty="0" smtClean="0">
                <a:latin typeface="Times New Roman" pitchFamily="18" charset="0"/>
                <a:cs typeface="Times New Roman" pitchFamily="18" charset="0"/>
              </a:rPr>
              <a:t>Dr. Joy </a:t>
            </a:r>
            <a:r>
              <a:rPr lang="en-US" sz="2000" b="1" dirty="0" err="1" smtClean="0">
                <a:latin typeface="Times New Roman" pitchFamily="18" charset="0"/>
                <a:cs typeface="Times New Roman" pitchFamily="18" charset="0"/>
              </a:rPr>
              <a:t>Frestedt</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PhD, CCTI, RAC, FRAPS</a:t>
            </a:r>
          </a:p>
          <a:p>
            <a:r>
              <a:rPr lang="hr-HR" sz="2000" dirty="0" smtClean="0">
                <a:latin typeface="Times New Roman" pitchFamily="18" charset="0"/>
                <a:cs typeface="Times New Roman" pitchFamily="18" charset="0"/>
              </a:rPr>
              <a:t>is </a:t>
            </a:r>
            <a:r>
              <a:rPr lang="en-US" sz="2000" dirty="0" smtClean="0">
                <a:latin typeface="Times New Roman" pitchFamily="18" charset="0"/>
                <a:cs typeface="Times New Roman" pitchFamily="18" charset="0"/>
              </a:rPr>
              <a:t>P</a:t>
            </a:r>
            <a:r>
              <a:rPr lang="hr-HR" sz="2000" dirty="0" smtClean="0">
                <a:latin typeface="Times New Roman" pitchFamily="18" charset="0"/>
                <a:cs typeface="Times New Roman" pitchFamily="18" charset="0"/>
              </a:rPr>
              <a:t>r</a:t>
            </a:r>
            <a:r>
              <a:rPr lang="en-US" sz="2000" dirty="0" err="1" smtClean="0">
                <a:latin typeface="Times New Roman" pitchFamily="18" charset="0"/>
                <a:cs typeface="Times New Roman" pitchFamily="18" charset="0"/>
              </a:rPr>
              <a:t>esident</a:t>
            </a:r>
            <a:r>
              <a:rPr lang="en-US" sz="2000" dirty="0" smtClean="0">
                <a:latin typeface="Times New Roman" pitchFamily="18" charset="0"/>
                <a:cs typeface="Times New Roman" pitchFamily="18" charset="0"/>
              </a:rPr>
              <a:t> and CEO of </a:t>
            </a:r>
            <a:r>
              <a:rPr lang="en-US" sz="2000" dirty="0" err="1" smtClean="0">
                <a:latin typeface="Times New Roman" pitchFamily="18" charset="0"/>
                <a:cs typeface="Times New Roman" pitchFamily="18" charset="0"/>
              </a:rPr>
              <a:t>Frestedt</a:t>
            </a:r>
            <a:r>
              <a:rPr lang="en-US" sz="2000" dirty="0" smtClean="0">
                <a:latin typeface="Times New Roman" pitchFamily="18" charset="0"/>
                <a:cs typeface="Times New Roman" pitchFamily="18" charset="0"/>
              </a:rPr>
              <a:t> Incorporated</a:t>
            </a:r>
            <a:r>
              <a:rPr lang="hr-HR" sz="2000" dirty="0" smtClean="0">
                <a:latin typeface="Times New Roman" pitchFamily="18" charset="0"/>
                <a:cs typeface="Times New Roman" pitchFamily="18" charset="0"/>
              </a:rPr>
              <a:t> </a:t>
            </a:r>
          </a:p>
          <a:p>
            <a:endParaRPr lang="hr-HR" sz="2000" dirty="0" smtClean="0">
              <a:latin typeface="Times New Roman" pitchFamily="18" charset="0"/>
              <a:cs typeface="Times New Roman" pitchFamily="18" charset="0"/>
            </a:endParaRPr>
          </a:p>
          <a:p>
            <a:pPr lvl="0" algn="ctr" fontAlgn="base">
              <a:spcBef>
                <a:spcPct val="0"/>
              </a:spcBef>
              <a:spcAft>
                <a:spcPct val="0"/>
              </a:spcAft>
            </a:pPr>
            <a:endParaRPr lang="en-US" sz="2400" dirty="0" smtClean="0">
              <a:latin typeface="Times New Roman" pitchFamily="18" charset="0"/>
              <a:ea typeface="Times New Roman" pitchFamily="18" charset="0"/>
              <a:cs typeface="Times New Roman" pitchFamily="18" charset="0"/>
            </a:endParaRPr>
          </a:p>
        </p:txBody>
      </p:sp>
      <p:sp>
        <p:nvSpPr>
          <p:cNvPr id="8" name="Rectangle 7"/>
          <p:cNvSpPr/>
          <p:nvPr/>
        </p:nvSpPr>
        <p:spPr>
          <a:xfrm>
            <a:off x="3857620" y="2786058"/>
            <a:ext cx="4643438" cy="2893100"/>
          </a:xfrm>
          <a:prstGeom prst="rect">
            <a:avLst/>
          </a:prstGeom>
        </p:spPr>
        <p:txBody>
          <a:bodyPr wrap="square">
            <a:spAutoFit/>
          </a:bodyPr>
          <a:lstStyle/>
          <a:p>
            <a:endParaRPr lang="en-US" sz="1400" b="1" dirty="0" smtClean="0">
              <a:latin typeface="Times New Roman" pitchFamily="18" charset="0"/>
              <a:cs typeface="Times New Roman" pitchFamily="18" charset="0"/>
            </a:endParaRPr>
          </a:p>
          <a:p>
            <a:endParaRPr lang="en-US" sz="1400" b="1" dirty="0">
              <a:latin typeface="Times New Roman" pitchFamily="18" charset="0"/>
              <a:cs typeface="Times New Roman" pitchFamily="18" charset="0"/>
            </a:endParaRPr>
          </a:p>
          <a:p>
            <a:endParaRPr lang="en-US" sz="1400" b="1" dirty="0" smtClean="0">
              <a:latin typeface="Times New Roman" pitchFamily="18" charset="0"/>
              <a:cs typeface="Times New Roman" pitchFamily="18" charset="0"/>
            </a:endParaRPr>
          </a:p>
          <a:p>
            <a:endParaRPr lang="en-US" sz="1400" b="1" dirty="0">
              <a:latin typeface="Times New Roman" pitchFamily="18" charset="0"/>
              <a:cs typeface="Times New Roman" pitchFamily="18" charset="0"/>
            </a:endParaRPr>
          </a:p>
          <a:p>
            <a:endParaRPr lang="en-US" sz="1400" b="1" dirty="0" smtClean="0">
              <a:latin typeface="Times New Roman" pitchFamily="18" charset="0"/>
              <a:cs typeface="Times New Roman" pitchFamily="18" charset="0"/>
            </a:endParaRPr>
          </a:p>
          <a:p>
            <a:endParaRPr lang="en-US" sz="1400" b="1" dirty="0">
              <a:latin typeface="Times New Roman" pitchFamily="18" charset="0"/>
              <a:cs typeface="Times New Roman" pitchFamily="18" charset="0"/>
            </a:endParaRPr>
          </a:p>
          <a:p>
            <a:r>
              <a:rPr lang="en-US" sz="1400" b="1" dirty="0" err="1" smtClean="0">
                <a:latin typeface="Times New Roman" pitchFamily="18" charset="0"/>
                <a:cs typeface="Times New Roman" pitchFamily="18" charset="0"/>
              </a:rPr>
              <a:t>Frestedt</a:t>
            </a:r>
            <a:r>
              <a:rPr lang="en-US" sz="1400" b="1" dirty="0" smtClean="0">
                <a:latin typeface="Times New Roman" pitchFamily="18" charset="0"/>
                <a:cs typeface="Times New Roman" pitchFamily="18" charset="0"/>
              </a:rPr>
              <a:t> Incorporated</a:t>
            </a:r>
            <a:endParaRPr lang="hr-HR" sz="1400" b="1"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9445 Minnetonka Blvd</a:t>
            </a:r>
            <a:endParaRPr lang="hr-HR"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St. Louis Park, MN, 55426</a:t>
            </a:r>
            <a:endParaRPr lang="hr-HR" sz="1400" dirty="0">
              <a:latin typeface="Times New Roman" pitchFamily="18" charset="0"/>
              <a:cs typeface="Times New Roman" pitchFamily="18" charset="0"/>
            </a:endParaRPr>
          </a:p>
          <a:p>
            <a:r>
              <a:rPr lang="hr-HR" sz="1400" dirty="0" smtClean="0">
                <a:latin typeface="Times New Roman" pitchFamily="18" charset="0"/>
                <a:cs typeface="Times New Roman" pitchFamily="18" charset="0"/>
              </a:rPr>
              <a:t>phone </a:t>
            </a:r>
            <a:r>
              <a:rPr lang="en-US" sz="1400" dirty="0" smtClean="0">
                <a:latin typeface="Times New Roman" pitchFamily="18" charset="0"/>
                <a:cs typeface="Times New Roman" pitchFamily="18" charset="0"/>
              </a:rPr>
              <a:t>952-426-1747</a:t>
            </a:r>
            <a:endParaRPr lang="hr-HR" sz="1400" dirty="0">
              <a:latin typeface="Times New Roman" pitchFamily="18" charset="0"/>
              <a:cs typeface="Times New Roman" pitchFamily="18" charset="0"/>
            </a:endParaRPr>
          </a:p>
          <a:p>
            <a:r>
              <a:rPr lang="hr-HR" sz="1400" dirty="0" smtClean="0">
                <a:latin typeface="Times New Roman" pitchFamily="18" charset="0"/>
                <a:cs typeface="Times New Roman" pitchFamily="18" charset="0"/>
              </a:rPr>
              <a:t>e–mail</a:t>
            </a:r>
            <a:r>
              <a:rPr lang="en-US" sz="1400" dirty="0" smtClean="0">
                <a:latin typeface="Times New Roman" pitchFamily="18" charset="0"/>
                <a:cs typeface="Times New Roman" pitchFamily="18" charset="0"/>
              </a:rPr>
              <a:t>:</a:t>
            </a:r>
            <a:r>
              <a:rPr lang="hr-HR" sz="1400" dirty="0" smtClean="0">
                <a:latin typeface="Times New Roman" pitchFamily="18" charset="0"/>
                <a:cs typeface="Times New Roman" pitchFamily="18" charset="0"/>
              </a:rPr>
              <a:t> </a:t>
            </a:r>
            <a:r>
              <a:rPr lang="en-US" sz="1400" u="sng" dirty="0" smtClean="0">
                <a:latin typeface="Times New Roman" pitchFamily="18" charset="0"/>
                <a:cs typeface="Times New Roman" pitchFamily="18" charset="0"/>
                <a:hlinkClick r:id="rId3"/>
              </a:rPr>
              <a:t>info@frestedt.com</a:t>
            </a:r>
            <a:r>
              <a:rPr lang="en-US" sz="1400" u="sng" dirty="0" smtClean="0">
                <a:latin typeface="Times New Roman" pitchFamily="18" charset="0"/>
                <a:cs typeface="Times New Roman" pitchFamily="18" charset="0"/>
              </a:rPr>
              <a:t> </a:t>
            </a:r>
          </a:p>
          <a:p>
            <a:r>
              <a:rPr lang="fr-FR" sz="1400" dirty="0" smtClean="0">
                <a:latin typeface="Times New Roman" pitchFamily="18" charset="0"/>
                <a:cs typeface="Times New Roman" pitchFamily="18" charset="0"/>
                <a:hlinkClick r:id="rId4"/>
              </a:rPr>
              <a:t>www.frestedt.com</a:t>
            </a:r>
            <a:r>
              <a:rPr lang="fr-FR" sz="1400" dirty="0" smtClean="0">
                <a:latin typeface="Times New Roman" pitchFamily="18" charset="0"/>
                <a:cs typeface="Times New Roman" pitchFamily="18" charset="0"/>
              </a:rPr>
              <a:t> </a:t>
            </a:r>
          </a:p>
          <a:p>
            <a:endParaRPr lang="hr-HR" sz="1400" dirty="0">
              <a:latin typeface="Times New Roman" pitchFamily="18" charset="0"/>
              <a:cs typeface="Times New Roman" pitchFamily="18" charset="0"/>
            </a:endParaRPr>
          </a:p>
        </p:txBody>
      </p:sp>
      <p:pic>
        <p:nvPicPr>
          <p:cNvPr id="5" name="Picture 4" descr="Picture1.jpg"/>
          <p:cNvPicPr>
            <a:picLocks noChangeAspect="1"/>
          </p:cNvPicPr>
          <p:nvPr/>
        </p:nvPicPr>
        <p:blipFill>
          <a:blip r:embed="rId5" cstate="print"/>
          <a:stretch>
            <a:fillRect/>
          </a:stretch>
        </p:blipFill>
        <p:spPr>
          <a:xfrm>
            <a:off x="107504" y="476672"/>
            <a:ext cx="3613107" cy="4874827"/>
          </a:xfrm>
          <a:prstGeom prst="rect">
            <a:avLst/>
          </a:prstGeom>
        </p:spPr>
      </p:pic>
      <p:pic>
        <p:nvPicPr>
          <p:cNvPr id="9" name="Picture 8" descr="frestedtinclogo.png"/>
          <p:cNvPicPr>
            <a:picLocks noChangeAspect="1"/>
          </p:cNvPicPr>
          <p:nvPr/>
        </p:nvPicPr>
        <p:blipFill>
          <a:blip r:embed="rId6" cstate="print"/>
          <a:stretch>
            <a:fillRect/>
          </a:stretch>
        </p:blipFill>
        <p:spPr>
          <a:xfrm>
            <a:off x="136426" y="5373216"/>
            <a:ext cx="2419350"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14290"/>
            <a:ext cx="8429684" cy="646331"/>
          </a:xfrm>
          <a:prstGeom prst="rect">
            <a:avLst/>
          </a:prstGeom>
        </p:spPr>
        <p:txBody>
          <a:bodyPr wrap="square">
            <a:spAutoFit/>
          </a:bodyPr>
          <a:lstStyle/>
          <a:p>
            <a:pPr algn="ctr"/>
            <a:r>
              <a:rPr lang="en-US" sz="3600" b="1" dirty="0" smtClean="0">
                <a:latin typeface="Times New Roman" pitchFamily="18" charset="0"/>
                <a:cs typeface="Times New Roman" pitchFamily="18" charset="0"/>
              </a:rPr>
              <a:t>Identified Translocations in NHL</a:t>
            </a:r>
            <a:endParaRPr lang="hr-HR" sz="3600" b="1" dirty="0" smtClean="0">
              <a:latin typeface="Times New Roman" pitchFamily="18" charset="0"/>
              <a:cs typeface="Times New Roman" pitchFamily="18" charset="0"/>
            </a:endParaRPr>
          </a:p>
        </p:txBody>
      </p:sp>
      <p:sp>
        <p:nvSpPr>
          <p:cNvPr id="5" name="Rectangle 4"/>
          <p:cNvSpPr/>
          <p:nvPr/>
        </p:nvSpPr>
        <p:spPr>
          <a:xfrm>
            <a:off x="428596" y="1357298"/>
            <a:ext cx="8286808" cy="4893647"/>
          </a:xfrm>
          <a:prstGeom prst="rect">
            <a:avLst/>
          </a:prstGeom>
        </p:spPr>
        <p:txBody>
          <a:bodyPr wrap="square">
            <a:spAutoFit/>
          </a:bodyPr>
          <a:lstStyle/>
          <a:p>
            <a:pPr algn="just"/>
            <a:r>
              <a:rPr lang="en-US" sz="2400" b="1"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t(8;9)(q24;p14)</a:t>
            </a:r>
          </a:p>
          <a:p>
            <a:pPr algn="just"/>
            <a:r>
              <a:rPr lang="en-US" dirty="0" smtClean="0">
                <a:latin typeface="Times New Roman" pitchFamily="18" charset="0"/>
                <a:cs typeface="Times New Roman" pitchFamily="18" charset="0"/>
              </a:rPr>
              <a:t>Found in patients with diffuse B-cell </a:t>
            </a:r>
            <a:r>
              <a:rPr lang="en-US" dirty="0" err="1" smtClean="0">
                <a:latin typeface="Times New Roman" pitchFamily="18" charset="0"/>
                <a:cs typeface="Times New Roman" pitchFamily="18" charset="0"/>
              </a:rPr>
              <a:t>histologies</a:t>
            </a:r>
            <a:r>
              <a:rPr lang="en-US" dirty="0" smtClean="0">
                <a:latin typeface="Times New Roman" pitchFamily="18" charset="0"/>
                <a:cs typeface="Times New Roman" pitchFamily="18" charset="0"/>
              </a:rPr>
              <a:t> and visceral disease</a:t>
            </a:r>
          </a:p>
          <a:p>
            <a:pPr algn="just"/>
            <a:r>
              <a:rPr lang="en-US" dirty="0" smtClean="0">
                <a:latin typeface="Times New Roman" pitchFamily="18" charset="0"/>
                <a:cs typeface="Times New Roman" pitchFamily="18" charset="0"/>
              </a:rPr>
              <a:t>The 9p13 band contains a NRAS-like gene</a:t>
            </a:r>
          </a:p>
          <a:p>
            <a:pPr algn="just"/>
            <a:r>
              <a:rPr lang="en-US" dirty="0" smtClean="0">
                <a:latin typeface="Times New Roman" pitchFamily="18" charset="0"/>
                <a:cs typeface="Times New Roman" pitchFamily="18" charset="0"/>
              </a:rPr>
              <a:t>The 8q24 band contains the MYC oncogene.</a:t>
            </a:r>
          </a:p>
          <a:p>
            <a:pPr algn="just"/>
            <a:endParaRPr lang="en-US"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B: </a:t>
            </a:r>
            <a:r>
              <a:rPr lang="en-US" b="1" dirty="0" smtClean="0">
                <a:latin typeface="Times New Roman" pitchFamily="18" charset="0"/>
                <a:cs typeface="Times New Roman" pitchFamily="18" charset="0"/>
              </a:rPr>
              <a:t>t(11;18)(q21;q21)</a:t>
            </a:r>
          </a:p>
          <a:p>
            <a:pPr algn="just"/>
            <a:r>
              <a:rPr lang="en-US" dirty="0" smtClean="0">
                <a:latin typeface="Times New Roman" pitchFamily="18" charset="0"/>
                <a:cs typeface="Times New Roman" pitchFamily="18" charset="0"/>
              </a:rPr>
              <a:t>Found in patients with a small lymphocytic lymphoma and </a:t>
            </a:r>
            <a:r>
              <a:rPr lang="en-US" dirty="0" err="1" smtClean="0">
                <a:latin typeface="Times New Roman" pitchFamily="18" charset="0"/>
                <a:cs typeface="Times New Roman" pitchFamily="18" charset="0"/>
              </a:rPr>
              <a:t>extranodal</a:t>
            </a:r>
            <a:r>
              <a:rPr lang="en-US" dirty="0" smtClean="0">
                <a:latin typeface="Times New Roman" pitchFamily="18" charset="0"/>
                <a:cs typeface="Times New Roman" pitchFamily="18" charset="0"/>
              </a:rPr>
              <a:t> involvement</a:t>
            </a:r>
          </a:p>
          <a:p>
            <a:pPr algn="just"/>
            <a:r>
              <a:rPr lang="en-US" dirty="0" smtClean="0">
                <a:latin typeface="Times New Roman" pitchFamily="18" charset="0"/>
                <a:cs typeface="Times New Roman" pitchFamily="18" charset="0"/>
              </a:rPr>
              <a:t>This translocation was the only </a:t>
            </a:r>
            <a:r>
              <a:rPr lang="en-US" dirty="0" err="1" smtClean="0">
                <a:latin typeface="Times New Roman" pitchFamily="18" charset="0"/>
                <a:cs typeface="Times New Roman" pitchFamily="18" charset="0"/>
              </a:rPr>
              <a:t>karyotypic</a:t>
            </a:r>
            <a:r>
              <a:rPr lang="en-US" dirty="0" smtClean="0">
                <a:latin typeface="Times New Roman" pitchFamily="18" charset="0"/>
                <a:cs typeface="Times New Roman" pitchFamily="18" charset="0"/>
              </a:rPr>
              <a:t> abnormality found in these patients</a:t>
            </a:r>
          </a:p>
          <a:p>
            <a:pPr algn="just"/>
            <a:endParaRPr lang="en-US"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C: </a:t>
            </a:r>
            <a:r>
              <a:rPr lang="en-US" b="1" dirty="0" smtClean="0">
                <a:latin typeface="Times New Roman" pitchFamily="18" charset="0"/>
                <a:cs typeface="Times New Roman" pitchFamily="18" charset="0"/>
              </a:rPr>
              <a:t>t(14;15)(q32;q15)</a:t>
            </a:r>
          </a:p>
          <a:p>
            <a:pPr algn="just"/>
            <a:r>
              <a:rPr lang="en-US" dirty="0" smtClean="0">
                <a:latin typeface="Times New Roman" pitchFamily="18" charset="0"/>
                <a:cs typeface="Times New Roman" pitchFamily="18" charset="0"/>
              </a:rPr>
              <a:t>10% of NHL patients have a break in the 15q15 band</a:t>
            </a:r>
          </a:p>
          <a:p>
            <a:pPr algn="just"/>
            <a:endParaRPr lang="en-US"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D: </a:t>
            </a:r>
            <a:r>
              <a:rPr lang="en-US" b="1" dirty="0" err="1" smtClean="0">
                <a:latin typeface="Times New Roman" pitchFamily="18" charset="0"/>
                <a:cs typeface="Times New Roman" pitchFamily="18" charset="0"/>
              </a:rPr>
              <a:t>der</a:t>
            </a:r>
            <a:r>
              <a:rPr lang="en-US" b="1" dirty="0" smtClean="0">
                <a:latin typeface="Times New Roman" pitchFamily="18" charset="0"/>
                <a:cs typeface="Times New Roman" pitchFamily="18" charset="0"/>
              </a:rPr>
              <a:t>(22)t(17;22)(q11;p11)</a:t>
            </a:r>
          </a:p>
          <a:p>
            <a:pPr algn="just"/>
            <a:r>
              <a:rPr lang="en-US" dirty="0" smtClean="0">
                <a:latin typeface="Times New Roman" pitchFamily="18" charset="0"/>
                <a:cs typeface="Times New Roman" pitchFamily="18" charset="0"/>
              </a:rPr>
              <a:t>The 17q11 band has been involved in myeloid and lymphoid </a:t>
            </a:r>
            <a:r>
              <a:rPr lang="en-US" dirty="0" err="1" smtClean="0">
                <a:latin typeface="Times New Roman" pitchFamily="18" charset="0"/>
                <a:cs typeface="Times New Roman" pitchFamily="18" charset="0"/>
              </a:rPr>
              <a:t>leukemias</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Abnormalities of chromosome 17 have poor prognoses</a:t>
            </a:r>
          </a:p>
          <a:p>
            <a:pPr algn="just"/>
            <a:endParaRPr lang="hr-HR" dirty="0">
              <a:latin typeface="Times New Roman" pitchFamily="18" charset="0"/>
              <a:cs typeface="Times New Roman" pitchFamily="18" charset="0"/>
            </a:endParaRPr>
          </a:p>
        </p:txBody>
      </p:sp>
    </p:spTree>
    <p:extLst>
      <p:ext uri="{BB962C8B-B14F-4D97-AF65-F5344CB8AC3E}">
        <p14:creationId xmlns:p14="http://schemas.microsoft.com/office/powerpoint/2010/main" val="74635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88640"/>
            <a:ext cx="8429684" cy="646331"/>
          </a:xfrm>
          <a:prstGeom prst="rect">
            <a:avLst/>
          </a:prstGeom>
        </p:spPr>
        <p:txBody>
          <a:bodyPr wrap="square">
            <a:spAutoFit/>
          </a:bodyPr>
          <a:lstStyle/>
          <a:p>
            <a:pPr algn="ctr"/>
            <a:r>
              <a:rPr lang="en-US" sz="3600" b="1" dirty="0" smtClean="0">
                <a:latin typeface="Times New Roman" pitchFamily="18" charset="0"/>
                <a:cs typeface="Times New Roman" pitchFamily="18" charset="0"/>
              </a:rPr>
              <a:t>Cytogenetic Analysis</a:t>
            </a:r>
          </a:p>
        </p:txBody>
      </p:sp>
      <p:sp>
        <p:nvSpPr>
          <p:cNvPr id="5" name="Rectangle 4"/>
          <p:cNvSpPr/>
          <p:nvPr/>
        </p:nvSpPr>
        <p:spPr>
          <a:xfrm>
            <a:off x="1763688" y="6673334"/>
            <a:ext cx="3654152" cy="184666"/>
          </a:xfrm>
          <a:prstGeom prst="rect">
            <a:avLst/>
          </a:prstGeom>
        </p:spPr>
        <p:txBody>
          <a:bodyPr wrap="square">
            <a:spAutoFit/>
          </a:bodyPr>
          <a:lstStyle/>
          <a:p>
            <a:r>
              <a:rPr lang="en-US" sz="600" dirty="0" smtClean="0"/>
              <a:t>http://www.elearn.ascp.org/AngelUploads/Content/LQCL1314/_assoc/images/CL_13-14_Figure_7a.jpg</a:t>
            </a:r>
          </a:p>
        </p:txBody>
      </p:sp>
      <p:pic>
        <p:nvPicPr>
          <p:cNvPr id="7" name="Picture 2"/>
          <p:cNvPicPr>
            <a:picLocks noGrp="1" noChangeAspect="1" noChangeArrowheads="1"/>
          </p:cNvPicPr>
          <p:nvPr>
            <p:ph idx="1"/>
          </p:nvPr>
        </p:nvPicPr>
        <p:blipFill>
          <a:blip r:embed="rId3" cstate="print"/>
          <a:srcRect l="43420" t="30493" r="13339" b="34413"/>
          <a:stretch>
            <a:fillRect/>
          </a:stretch>
        </p:blipFill>
        <p:spPr bwMode="auto">
          <a:xfrm>
            <a:off x="899592" y="1545302"/>
            <a:ext cx="7063308" cy="4407561"/>
          </a:xfrm>
          <a:prstGeom prst="rect">
            <a:avLst/>
          </a:prstGeom>
          <a:noFill/>
          <a:ln w="9525">
            <a:noFill/>
            <a:miter lim="800000"/>
            <a:headEnd/>
            <a:tailEnd/>
          </a:ln>
        </p:spPr>
      </p:pic>
      <p:sp>
        <p:nvSpPr>
          <p:cNvPr id="8" name="TextBox 7"/>
          <p:cNvSpPr txBox="1"/>
          <p:nvPr/>
        </p:nvSpPr>
        <p:spPr>
          <a:xfrm>
            <a:off x="1151335" y="920276"/>
            <a:ext cx="2448272"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t(8;9)(q24;p14)</a:t>
            </a:r>
            <a:endParaRPr lang="en-US" dirty="0"/>
          </a:p>
        </p:txBody>
      </p:sp>
      <p:sp>
        <p:nvSpPr>
          <p:cNvPr id="9" name="TextBox 8"/>
          <p:cNvSpPr txBox="1"/>
          <p:nvPr/>
        </p:nvSpPr>
        <p:spPr>
          <a:xfrm>
            <a:off x="6076469" y="954238"/>
            <a:ext cx="2448272"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t(11;18)(q21;q21)</a:t>
            </a:r>
            <a:endParaRPr lang="en-US" dirty="0"/>
          </a:p>
        </p:txBody>
      </p:sp>
      <p:sp>
        <p:nvSpPr>
          <p:cNvPr id="10" name="TextBox 9"/>
          <p:cNvSpPr txBox="1"/>
          <p:nvPr/>
        </p:nvSpPr>
        <p:spPr>
          <a:xfrm>
            <a:off x="1115617" y="6174595"/>
            <a:ext cx="2448272"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t(14;15)(q32;q15)</a:t>
            </a:r>
            <a:endParaRPr lang="en-US" dirty="0"/>
          </a:p>
        </p:txBody>
      </p:sp>
      <p:sp>
        <p:nvSpPr>
          <p:cNvPr id="11" name="Rectangle 10"/>
          <p:cNvSpPr/>
          <p:nvPr/>
        </p:nvSpPr>
        <p:spPr>
          <a:xfrm>
            <a:off x="5724128" y="6236877"/>
            <a:ext cx="2800613" cy="369332"/>
          </a:xfrm>
          <a:prstGeom prst="rect">
            <a:avLst/>
          </a:prstGeom>
        </p:spPr>
        <p:txBody>
          <a:bodyPr wrap="square">
            <a:spAutoFit/>
          </a:bodyPr>
          <a:lstStyle/>
          <a:p>
            <a:r>
              <a:rPr lang="en-US" b="1" dirty="0" err="1" smtClean="0">
                <a:latin typeface="Times New Roman" pitchFamily="18" charset="0"/>
                <a:cs typeface="Times New Roman" pitchFamily="18" charset="0"/>
              </a:rPr>
              <a:t>der</a:t>
            </a:r>
            <a:r>
              <a:rPr lang="en-US" b="1" dirty="0" smtClean="0">
                <a:latin typeface="Times New Roman" pitchFamily="18" charset="0"/>
                <a:cs typeface="Times New Roman" pitchFamily="18" charset="0"/>
              </a:rPr>
              <a:t>(22)t(17;22)(q11;p11)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229600" cy="4560168"/>
          </a:xfrm>
        </p:spPr>
        <p:txBody>
          <a:bodyPr>
            <a:normAutofit/>
          </a:bodyPr>
          <a:lstStyle/>
          <a:p>
            <a:pPr marL="0">
              <a:buNone/>
            </a:pPr>
            <a:r>
              <a:rPr lang="en-US" sz="2400" dirty="0" smtClean="0">
                <a:latin typeface="Times New Roman" pitchFamily="18" charset="0"/>
                <a:cs typeface="Times New Roman" pitchFamily="18" charset="0"/>
              </a:rPr>
              <a:t>These recurring translocations indicate sites for genes possibly involved in the development of lymphoma.</a:t>
            </a:r>
          </a:p>
          <a:p>
            <a:pPr marL="0">
              <a:buNone/>
            </a:pPr>
            <a:endParaRPr lang="en-US" sz="2400" dirty="0" smtClean="0">
              <a:latin typeface="Times New Roman" pitchFamily="18" charset="0"/>
              <a:cs typeface="Times New Roman" pitchFamily="18" charset="0"/>
            </a:endParaRPr>
          </a:p>
          <a:p>
            <a:pPr marL="0">
              <a:buNone/>
            </a:pPr>
            <a:r>
              <a:rPr lang="en-US" sz="2400" dirty="0" smtClean="0">
                <a:latin typeface="Times New Roman" pitchFamily="18" charset="0"/>
                <a:cs typeface="Times New Roman" pitchFamily="18" charset="0"/>
              </a:rPr>
              <a:t>Two genes, MYC and BLC1 are already being studied intensely as genes of interest and may play an important role in the regulation of lymphoma or other cancer.</a:t>
            </a:r>
          </a:p>
          <a:p>
            <a:pPr marL="0">
              <a:buNone/>
            </a:pPr>
            <a:endParaRPr lang="en-US" sz="2400" dirty="0" smtClean="0">
              <a:latin typeface="Times New Roman" pitchFamily="18" charset="0"/>
              <a:cs typeface="Times New Roman" pitchFamily="18" charset="0"/>
            </a:endParaRPr>
          </a:p>
          <a:p>
            <a:pPr marL="0">
              <a:buNone/>
            </a:pPr>
            <a:r>
              <a:rPr lang="en-US" sz="2400" dirty="0" smtClean="0">
                <a:latin typeface="Times New Roman" pitchFamily="18" charset="0"/>
                <a:cs typeface="Times New Roman" pitchFamily="18" charset="0"/>
              </a:rPr>
              <a:t>Other sites discovered at these chromosomal breakpoints present new genes to investigate. </a:t>
            </a:r>
            <a:endParaRPr lang="en-US" sz="2400" dirty="0">
              <a:latin typeface="Times New Roman" pitchFamily="18" charset="0"/>
              <a:cs typeface="Times New Roman" pitchFamily="18" charset="0"/>
            </a:endParaRPr>
          </a:p>
        </p:txBody>
      </p:sp>
      <p:sp>
        <p:nvSpPr>
          <p:cNvPr id="3" name="Rectangle 2"/>
          <p:cNvSpPr/>
          <p:nvPr/>
        </p:nvSpPr>
        <p:spPr>
          <a:xfrm>
            <a:off x="357158" y="214290"/>
            <a:ext cx="8429684" cy="584775"/>
          </a:xfrm>
          <a:prstGeom prst="rect">
            <a:avLst/>
          </a:prstGeom>
        </p:spPr>
        <p:txBody>
          <a:bodyPr wrap="square">
            <a:spAutoFit/>
          </a:bodyPr>
          <a:lstStyle/>
          <a:p>
            <a:pPr algn="ctr"/>
            <a:r>
              <a:rPr lang="en-US" sz="3200" b="1" dirty="0" smtClean="0">
                <a:latin typeface="Times New Roman" pitchFamily="18" charset="0"/>
                <a:cs typeface="Times New Roman" pitchFamily="18" charset="0"/>
              </a:rPr>
              <a:t>Non-Hodgkin Lymphoma Conclusions</a:t>
            </a:r>
            <a:endParaRPr lang="hr-HR"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1765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124744"/>
            <a:ext cx="8286808" cy="2308324"/>
          </a:xfrm>
          <a:prstGeom prst="rect">
            <a:avLst/>
          </a:prstGeom>
        </p:spPr>
        <p:txBody>
          <a:bodyPr wrap="square">
            <a:spAutoFit/>
          </a:bodyPr>
          <a:lstStyle/>
          <a:p>
            <a:pPr algn="just"/>
            <a:r>
              <a:rPr lang="en-US" dirty="0" smtClean="0">
                <a:latin typeface="Times New Roman" pitchFamily="18" charset="0"/>
                <a:cs typeface="Times New Roman" pitchFamily="18" charset="0"/>
              </a:rPr>
              <a:t>Acute Myeloid Leukemia (AML) is a fast-growing cancer of white blood cells. This cancer most commonly affects adults, but can occur at any age. AML is thought to arise from a single cell which expands clonally. This cancer develops differently in each patient depending on the cell stage of the original cell. If the original cell is already differentiated into a granulocyte or monocyte, all of the resulting cancer cells will be of this cell type. If the cell is an undifferentiated stem cell, the resulting leukemic cells may differentiate into cancerous granulocytes, erythrocytes, megakaryocytes and monocytes. </a:t>
            </a:r>
          </a:p>
        </p:txBody>
      </p:sp>
      <p:sp>
        <p:nvSpPr>
          <p:cNvPr id="4" name="Rectangle 3"/>
          <p:cNvSpPr/>
          <p:nvPr/>
        </p:nvSpPr>
        <p:spPr>
          <a:xfrm>
            <a:off x="357158" y="214290"/>
            <a:ext cx="8429684" cy="646331"/>
          </a:xfrm>
          <a:prstGeom prst="rect">
            <a:avLst/>
          </a:prstGeom>
        </p:spPr>
        <p:txBody>
          <a:bodyPr wrap="square">
            <a:spAutoFit/>
          </a:bodyPr>
          <a:lstStyle/>
          <a:p>
            <a:pPr algn="ctr"/>
            <a:r>
              <a:rPr lang="en-US" sz="3600" b="1" dirty="0" smtClean="0">
                <a:latin typeface="Times New Roman" pitchFamily="18" charset="0"/>
                <a:cs typeface="Times New Roman" pitchFamily="18" charset="0"/>
              </a:rPr>
              <a:t>Acute Myeloid Leukemia</a:t>
            </a:r>
            <a:endParaRPr lang="hr-HR" sz="3600" b="1"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7787" t="13365" r="60134" b="5501"/>
          <a:stretch>
            <a:fillRect/>
          </a:stretch>
        </p:blipFill>
        <p:spPr bwMode="auto">
          <a:xfrm>
            <a:off x="2699792" y="3433068"/>
            <a:ext cx="3029309" cy="2846043"/>
          </a:xfrm>
          <a:prstGeom prst="rect">
            <a:avLst/>
          </a:prstGeom>
          <a:noFill/>
          <a:ln w="9525">
            <a:noFill/>
            <a:miter lim="800000"/>
            <a:headEnd/>
            <a:tailEnd/>
          </a:ln>
        </p:spPr>
      </p:pic>
    </p:spTree>
    <p:extLst>
      <p:ext uri="{BB962C8B-B14F-4D97-AF65-F5344CB8AC3E}">
        <p14:creationId xmlns:p14="http://schemas.microsoft.com/office/powerpoint/2010/main" val="307662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357298"/>
            <a:ext cx="8286808" cy="3970318"/>
          </a:xfrm>
          <a:prstGeom prst="rect">
            <a:avLst/>
          </a:prstGeom>
        </p:spPr>
        <p:txBody>
          <a:bodyPr wrap="square">
            <a:spAutoFit/>
          </a:bodyPr>
          <a:lstStyle/>
          <a:p>
            <a:pPr algn="just"/>
            <a:r>
              <a:rPr lang="en-US" dirty="0" smtClean="0">
                <a:latin typeface="Times New Roman" pitchFamily="18" charset="0"/>
                <a:cs typeface="Times New Roman" pitchFamily="18" charset="0"/>
              </a:rPr>
              <a:t>In order  to analyze the cell lineage of individual cancer cells, we applied antibodies against specific surface proteins to stain the cells in order to differentiate between granulocytes, monocytes, erythrocytes and megakaryocytes. </a:t>
            </a:r>
          </a:p>
          <a:p>
            <a:pPr algn="just"/>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My-7, </a:t>
            </a:r>
            <a:r>
              <a:rPr lang="en-US" dirty="0" err="1" smtClean="0">
                <a:latin typeface="Times New Roman" pitchFamily="18" charset="0"/>
                <a:cs typeface="Times New Roman" pitchFamily="18" charset="0"/>
              </a:rPr>
              <a:t>Leu</a:t>
            </a:r>
            <a:r>
              <a:rPr lang="en-US" dirty="0" smtClean="0">
                <a:latin typeface="Times New Roman" pitchFamily="18" charset="0"/>
                <a:cs typeface="Times New Roman" pitchFamily="18" charset="0"/>
              </a:rPr>
              <a:t> M1, and PM-81 antibodies all stained granulocytes/monocytes</a:t>
            </a:r>
          </a:p>
          <a:p>
            <a:pPr algn="just">
              <a:buFont typeface="Arial" pitchFamily="34" charset="0"/>
              <a:buChar char="•"/>
            </a:pPr>
            <a:r>
              <a:rPr lang="en-US" dirty="0" err="1" smtClean="0">
                <a:latin typeface="Times New Roman" pitchFamily="18" charset="0"/>
                <a:cs typeface="Times New Roman" pitchFamily="18" charset="0"/>
              </a:rPr>
              <a:t>Antiglycophorin</a:t>
            </a:r>
            <a:r>
              <a:rPr lang="en-US" dirty="0" smtClean="0">
                <a:latin typeface="Times New Roman" pitchFamily="18" charset="0"/>
                <a:cs typeface="Times New Roman" pitchFamily="18" charset="0"/>
              </a:rPr>
              <a:t> A stained erythrocytes</a:t>
            </a:r>
          </a:p>
          <a:p>
            <a:pPr algn="just">
              <a:buFont typeface="Arial" pitchFamily="34" charset="0"/>
              <a:buChar char="•"/>
            </a:pPr>
            <a:r>
              <a:rPr lang="en-US" dirty="0" smtClean="0">
                <a:latin typeface="Times New Roman" pitchFamily="18" charset="0"/>
                <a:cs typeface="Times New Roman" pitchFamily="18" charset="0"/>
              </a:rPr>
              <a:t>Y2/51 and factor VIII identified megakaryocytes</a:t>
            </a:r>
          </a:p>
          <a:p>
            <a:pPr algn="just">
              <a:buFont typeface="Arial" pitchFamily="34" charset="0"/>
              <a:buChar char="•"/>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Cells arrested in metaphase were stained with antibodies to detect cell type and then karyotyped to observe their chromosomes. By keeping the cell membranes intact we observed which chromosomal abnormalities were present in which cell lineages.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By detecting both the lineage and karyotype of cancerous cells, we determined if the cancer cell population was homogenous or heterogeneous.</a:t>
            </a:r>
          </a:p>
        </p:txBody>
      </p:sp>
      <p:sp>
        <p:nvSpPr>
          <p:cNvPr id="3" name="Rectangle 2"/>
          <p:cNvSpPr/>
          <p:nvPr/>
        </p:nvSpPr>
        <p:spPr>
          <a:xfrm>
            <a:off x="357158" y="214290"/>
            <a:ext cx="8429684" cy="646331"/>
          </a:xfrm>
          <a:prstGeom prst="rect">
            <a:avLst/>
          </a:prstGeom>
        </p:spPr>
        <p:txBody>
          <a:bodyPr wrap="square">
            <a:spAutoFit/>
          </a:bodyPr>
          <a:lstStyle/>
          <a:p>
            <a:pPr algn="ctr"/>
            <a:r>
              <a:rPr lang="en-US" sz="3600" b="1" dirty="0" smtClean="0">
                <a:latin typeface="Times New Roman" pitchFamily="18" charset="0"/>
                <a:cs typeface="Times New Roman" pitchFamily="18" charset="0"/>
              </a:rPr>
              <a:t>Simultaneous Lineage and Karyotyping</a:t>
            </a:r>
            <a:endParaRPr lang="hr-HR" sz="3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6495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38016" t="36514" r="37621" b="16704"/>
          <a:stretch>
            <a:fillRect/>
          </a:stretch>
        </p:blipFill>
        <p:spPr bwMode="auto">
          <a:xfrm>
            <a:off x="1187624" y="1687339"/>
            <a:ext cx="2880320" cy="414809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63289" t="34250" r="12348" b="16532"/>
          <a:stretch>
            <a:fillRect/>
          </a:stretch>
        </p:blipFill>
        <p:spPr bwMode="auto">
          <a:xfrm>
            <a:off x="5148064" y="1646404"/>
            <a:ext cx="2808312" cy="4255018"/>
          </a:xfrm>
          <a:prstGeom prst="rect">
            <a:avLst/>
          </a:prstGeom>
          <a:noFill/>
          <a:ln w="9525">
            <a:noFill/>
            <a:miter lim="800000"/>
            <a:headEnd/>
            <a:tailEnd/>
          </a:ln>
        </p:spPr>
      </p:pic>
      <p:sp>
        <p:nvSpPr>
          <p:cNvPr id="7" name="TextBox 6"/>
          <p:cNvSpPr txBox="1"/>
          <p:nvPr/>
        </p:nvSpPr>
        <p:spPr>
          <a:xfrm>
            <a:off x="899592" y="5897845"/>
            <a:ext cx="3528392" cy="830997"/>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My-7 positive cell of  granulocyte/monocyte lineage with 54 chromosomes (normal is 46)</a:t>
            </a:r>
            <a:endParaRPr lang="en-US" sz="1600" dirty="0">
              <a:latin typeface="Times New Roman" pitchFamily="18" charset="0"/>
              <a:cs typeface="Times New Roman" pitchFamily="18" charset="0"/>
            </a:endParaRPr>
          </a:p>
        </p:txBody>
      </p:sp>
      <p:sp>
        <p:nvSpPr>
          <p:cNvPr id="8" name="TextBox 7"/>
          <p:cNvSpPr txBox="1"/>
          <p:nvPr/>
        </p:nvSpPr>
        <p:spPr>
          <a:xfrm>
            <a:off x="4608004" y="5897845"/>
            <a:ext cx="3852428" cy="830997"/>
          </a:xfrm>
          <a:prstGeom prst="rect">
            <a:avLst/>
          </a:prstGeom>
          <a:noFill/>
        </p:spPr>
        <p:txBody>
          <a:bodyPr wrap="square" rtlCol="0">
            <a:spAutoFit/>
          </a:bodyPr>
          <a:lstStyle/>
          <a:p>
            <a:pPr algn="ctr"/>
            <a:r>
              <a:rPr lang="en-US" sz="1600" dirty="0">
                <a:latin typeface="Times New Roman" pitchFamily="18" charset="0"/>
                <a:cs typeface="Times New Roman" pitchFamily="18" charset="0"/>
              </a:rPr>
              <a:t>PM-81 </a:t>
            </a:r>
            <a:r>
              <a:rPr lang="en-US" sz="1600" dirty="0" smtClean="0">
                <a:latin typeface="Times New Roman" pitchFamily="18" charset="0"/>
                <a:cs typeface="Times New Roman" pitchFamily="18" charset="0"/>
              </a:rPr>
              <a:t>positive cell of granulocytic/</a:t>
            </a:r>
            <a:r>
              <a:rPr lang="en-US" sz="1600" dirty="0" err="1" smtClean="0">
                <a:latin typeface="Times New Roman" pitchFamily="18" charset="0"/>
                <a:cs typeface="Times New Roman" pitchFamily="18" charset="0"/>
              </a:rPr>
              <a:t>monocytic</a:t>
            </a:r>
            <a:r>
              <a:rPr lang="en-US" sz="1600" dirty="0" smtClean="0">
                <a:latin typeface="Times New Roman" pitchFamily="18" charset="0"/>
                <a:cs typeface="Times New Roman" pitchFamily="18" charset="0"/>
              </a:rPr>
              <a:t> lineage from a different patient displaying 47 chromosomes</a:t>
            </a:r>
            <a:endParaRPr lang="en-US" sz="1600" dirty="0">
              <a:latin typeface="Times New Roman" pitchFamily="18" charset="0"/>
              <a:cs typeface="Times New Roman" pitchFamily="18" charset="0"/>
            </a:endParaRPr>
          </a:p>
        </p:txBody>
      </p:sp>
      <p:sp>
        <p:nvSpPr>
          <p:cNvPr id="9" name="TextBox 8"/>
          <p:cNvSpPr txBox="1"/>
          <p:nvPr/>
        </p:nvSpPr>
        <p:spPr>
          <a:xfrm>
            <a:off x="251520" y="188640"/>
            <a:ext cx="8568952" cy="1323439"/>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Granulocytes with chromosomal abnormalities were found in all patients examined in this study. These cells stained positive for My7, PM 81, or LeuM1. Over 50% of the cells tested in all patients were positive, showing granulocytes/monocytes dominated the populations of cancerous cells.</a:t>
            </a:r>
          </a:p>
        </p:txBody>
      </p:sp>
    </p:spTree>
    <p:extLst>
      <p:ext uri="{BB962C8B-B14F-4D97-AF65-F5344CB8AC3E}">
        <p14:creationId xmlns:p14="http://schemas.microsoft.com/office/powerpoint/2010/main" val="228755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38016" t="21282" r="36883" b="45250"/>
          <a:stretch>
            <a:fillRect/>
          </a:stretch>
        </p:blipFill>
        <p:spPr bwMode="auto">
          <a:xfrm>
            <a:off x="0" y="0"/>
            <a:ext cx="3933056" cy="3933056"/>
          </a:xfrm>
          <a:prstGeom prst="rect">
            <a:avLst/>
          </a:prstGeom>
          <a:noFill/>
          <a:ln w="9525">
            <a:noFill/>
            <a:miter lim="800000"/>
            <a:headEnd/>
            <a:tailEnd/>
          </a:ln>
        </p:spPr>
      </p:pic>
      <p:sp>
        <p:nvSpPr>
          <p:cNvPr id="7" name="TextBox 6"/>
          <p:cNvSpPr txBox="1"/>
          <p:nvPr/>
        </p:nvSpPr>
        <p:spPr>
          <a:xfrm>
            <a:off x="0" y="4005064"/>
            <a:ext cx="3275856" cy="646331"/>
          </a:xfrm>
          <a:prstGeom prst="rect">
            <a:avLst/>
          </a:prstGeom>
          <a:noFill/>
        </p:spPr>
        <p:txBody>
          <a:bodyPr wrap="square" rtlCol="0">
            <a:spAutoFit/>
          </a:bodyPr>
          <a:lstStyle/>
          <a:p>
            <a:r>
              <a:rPr lang="en-US" dirty="0" smtClean="0">
                <a:latin typeface="Times New Roman" pitchFamily="18" charset="0"/>
                <a:cs typeface="Times New Roman" pitchFamily="18" charset="0"/>
              </a:rPr>
              <a:t>My-7 positive stained cell displaying 45 chromosomes</a:t>
            </a:r>
            <a:endParaRPr lang="en-US" dirty="0">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4" cstate="print"/>
          <a:srcRect l="14391" t="29156" r="36145" b="26547"/>
          <a:stretch>
            <a:fillRect/>
          </a:stretch>
        </p:blipFill>
        <p:spPr bwMode="auto">
          <a:xfrm>
            <a:off x="2951312" y="0"/>
            <a:ext cx="6192688" cy="4159268"/>
          </a:xfrm>
          <a:prstGeom prst="rect">
            <a:avLst/>
          </a:prstGeom>
          <a:noFill/>
          <a:ln w="9525">
            <a:noFill/>
            <a:miter lim="800000"/>
            <a:headEnd/>
            <a:tailEnd/>
          </a:ln>
        </p:spPr>
      </p:pic>
      <p:sp>
        <p:nvSpPr>
          <p:cNvPr id="10" name="TextBox 9"/>
          <p:cNvSpPr txBox="1"/>
          <p:nvPr/>
        </p:nvSpPr>
        <p:spPr>
          <a:xfrm>
            <a:off x="3059832" y="4077072"/>
            <a:ext cx="6084168" cy="830997"/>
          </a:xfrm>
          <a:prstGeom prst="rect">
            <a:avLst/>
          </a:prstGeom>
          <a:noFill/>
        </p:spPr>
        <p:txBody>
          <a:bodyPr wrap="square" rtlCol="0">
            <a:spAutoFit/>
          </a:bodyPr>
          <a:lstStyle/>
          <a:p>
            <a:r>
              <a:rPr lang="en-US" sz="1600" dirty="0" smtClean="0">
                <a:latin typeface="Times New Roman" pitchFamily="18" charset="0"/>
                <a:cs typeface="Times New Roman" pitchFamily="18" charset="0"/>
              </a:rPr>
              <a:t>A banded </a:t>
            </a:r>
            <a:r>
              <a:rPr lang="en-US" sz="1600" dirty="0" err="1" smtClean="0">
                <a:latin typeface="Times New Roman" pitchFamily="18" charset="0"/>
                <a:cs typeface="Times New Roman" pitchFamily="18" charset="0"/>
              </a:rPr>
              <a:t>karyotype</a:t>
            </a:r>
            <a:r>
              <a:rPr lang="en-US" sz="1600" dirty="0" smtClean="0">
                <a:latin typeface="Times New Roman" pitchFamily="18" charset="0"/>
                <a:cs typeface="Times New Roman" pitchFamily="18" charset="0"/>
              </a:rPr>
              <a:t> from the same cell. The arrow points to the deletion of chromosome 7, an abnormality found in a large proportion of patients tested.</a:t>
            </a:r>
            <a:endParaRPr lang="en-US" sz="1600" dirty="0">
              <a:latin typeface="Times New Roman" pitchFamily="18" charset="0"/>
              <a:cs typeface="Times New Roman" pitchFamily="18" charset="0"/>
            </a:endParaRPr>
          </a:p>
        </p:txBody>
      </p:sp>
      <p:sp>
        <p:nvSpPr>
          <p:cNvPr id="11" name="TextBox 10"/>
          <p:cNvSpPr txBox="1"/>
          <p:nvPr/>
        </p:nvSpPr>
        <p:spPr>
          <a:xfrm>
            <a:off x="467544" y="5011341"/>
            <a:ext cx="8208912" cy="1569660"/>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Monosomy</a:t>
            </a:r>
            <a:r>
              <a:rPr lang="en-US" sz="2400" dirty="0" smtClean="0">
                <a:latin typeface="Times New Roman" pitchFamily="18" charset="0"/>
                <a:cs typeface="Times New Roman" pitchFamily="18" charset="0"/>
              </a:rPr>
              <a:t> 7, an abnormality present in several patients, was present in all cell lineages tested in these patients. Individuals with </a:t>
            </a:r>
            <a:r>
              <a:rPr lang="en-US" sz="2400" dirty="0" err="1" smtClean="0">
                <a:latin typeface="Times New Roman" pitchFamily="18" charset="0"/>
                <a:cs typeface="Times New Roman" pitchFamily="18" charset="0"/>
              </a:rPr>
              <a:t>monosomy</a:t>
            </a:r>
            <a:r>
              <a:rPr lang="en-US" sz="2400" dirty="0" smtClean="0">
                <a:latin typeface="Times New Roman" pitchFamily="18" charset="0"/>
                <a:cs typeface="Times New Roman" pitchFamily="18" charset="0"/>
              </a:rPr>
              <a:t> 7 showed this abnormality in all cell types: granulocytes, erythrocytes and megakaryocytes.</a:t>
            </a:r>
          </a:p>
        </p:txBody>
      </p:sp>
    </p:spTree>
    <p:extLst>
      <p:ext uri="{BB962C8B-B14F-4D97-AF65-F5344CB8AC3E}">
        <p14:creationId xmlns:p14="http://schemas.microsoft.com/office/powerpoint/2010/main" val="297109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srcRect l="63289" t="37203" r="12348" b="29329"/>
          <a:stretch>
            <a:fillRect/>
          </a:stretch>
        </p:blipFill>
        <p:spPr bwMode="auto">
          <a:xfrm>
            <a:off x="4211960" y="2132856"/>
            <a:ext cx="4586169" cy="4725144"/>
          </a:xfrm>
          <a:prstGeom prst="rect">
            <a:avLst/>
          </a:prstGeom>
          <a:noFill/>
          <a:ln w="9525">
            <a:noFill/>
            <a:miter lim="800000"/>
            <a:headEnd/>
            <a:tailEnd/>
          </a:ln>
        </p:spPr>
      </p:pic>
      <p:sp>
        <p:nvSpPr>
          <p:cNvPr id="4" name="TextBox 3"/>
          <p:cNvSpPr txBox="1"/>
          <p:nvPr/>
        </p:nvSpPr>
        <p:spPr>
          <a:xfrm>
            <a:off x="4499992" y="188640"/>
            <a:ext cx="4176464" cy="1754326"/>
          </a:xfrm>
          <a:prstGeom prst="rect">
            <a:avLst/>
          </a:prstGeom>
          <a:noFill/>
        </p:spPr>
        <p:txBody>
          <a:bodyPr wrap="square" rtlCol="0">
            <a:spAutoFit/>
          </a:bodyPr>
          <a:lstStyle/>
          <a:p>
            <a:r>
              <a:rPr lang="en-US" dirty="0" smtClean="0"/>
              <a:t>An </a:t>
            </a:r>
            <a:r>
              <a:rPr lang="en-US" dirty="0" err="1" smtClean="0"/>
              <a:t>antiglycophorin</a:t>
            </a:r>
            <a:r>
              <a:rPr lang="en-US" dirty="0" smtClean="0"/>
              <a:t>-A positive </a:t>
            </a:r>
            <a:r>
              <a:rPr lang="en-US" dirty="0" err="1" smtClean="0"/>
              <a:t>erythrocytic</a:t>
            </a:r>
            <a:r>
              <a:rPr lang="en-US" dirty="0" smtClean="0"/>
              <a:t> cell with 45 chromosomes from the same patient. This is one example of a patient displaying different cell lineages with the same chromosomal abnormalities.</a:t>
            </a:r>
          </a:p>
          <a:p>
            <a:endParaRPr lang="en-US" dirty="0"/>
          </a:p>
        </p:txBody>
      </p:sp>
      <p:pic>
        <p:nvPicPr>
          <p:cNvPr id="5" name="Picture 4"/>
          <p:cNvPicPr>
            <a:picLocks noChangeAspect="1" noChangeArrowheads="1"/>
          </p:cNvPicPr>
          <p:nvPr/>
        </p:nvPicPr>
        <p:blipFill>
          <a:blip r:embed="rId3" cstate="print"/>
          <a:srcRect l="38188" t="37203" r="37449" b="29329"/>
          <a:stretch>
            <a:fillRect/>
          </a:stretch>
        </p:blipFill>
        <p:spPr bwMode="auto">
          <a:xfrm>
            <a:off x="-183092" y="0"/>
            <a:ext cx="4431564" cy="4565854"/>
          </a:xfrm>
          <a:prstGeom prst="rect">
            <a:avLst/>
          </a:prstGeom>
          <a:noFill/>
          <a:ln w="9525">
            <a:noFill/>
            <a:miter lim="800000"/>
            <a:headEnd/>
            <a:tailEnd/>
          </a:ln>
        </p:spPr>
      </p:pic>
      <p:sp>
        <p:nvSpPr>
          <p:cNvPr id="6" name="TextBox 5"/>
          <p:cNvSpPr txBox="1"/>
          <p:nvPr/>
        </p:nvSpPr>
        <p:spPr>
          <a:xfrm>
            <a:off x="323528" y="4653136"/>
            <a:ext cx="3456384" cy="923330"/>
          </a:xfrm>
          <a:prstGeom prst="rect">
            <a:avLst/>
          </a:prstGeom>
          <a:noFill/>
        </p:spPr>
        <p:txBody>
          <a:bodyPr wrap="square" rtlCol="0">
            <a:spAutoFit/>
          </a:bodyPr>
          <a:lstStyle/>
          <a:p>
            <a:r>
              <a:rPr lang="en-US" dirty="0" smtClean="0"/>
              <a:t>A Leu-M1 positive granulocytic/</a:t>
            </a:r>
            <a:r>
              <a:rPr lang="en-US" dirty="0" err="1" smtClean="0"/>
              <a:t>monocytic</a:t>
            </a:r>
            <a:r>
              <a:rPr lang="en-US" dirty="0" smtClean="0"/>
              <a:t> cell displaying 45 chromosomes</a:t>
            </a:r>
            <a:endParaRPr lang="en-US" dirty="0"/>
          </a:p>
        </p:txBody>
      </p:sp>
    </p:spTree>
    <p:extLst>
      <p:ext uri="{BB962C8B-B14F-4D97-AF65-F5344CB8AC3E}">
        <p14:creationId xmlns:p14="http://schemas.microsoft.com/office/powerpoint/2010/main" val="32380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4416152"/>
          </a:xfrm>
        </p:spPr>
        <p:txBody>
          <a:bodyPr>
            <a:normAutofit fontScale="85000" lnSpcReduction="10000"/>
          </a:bodyPr>
          <a:lstStyle/>
          <a:p>
            <a:pPr marL="0">
              <a:buNone/>
            </a:pPr>
            <a:r>
              <a:rPr lang="en-US" dirty="0" smtClean="0">
                <a:latin typeface="Times New Roman" pitchFamily="18" charset="0"/>
                <a:cs typeface="Times New Roman" pitchFamily="18" charset="0"/>
              </a:rPr>
              <a:t>In most of the cases examined, </a:t>
            </a:r>
            <a:r>
              <a:rPr lang="en-US" dirty="0" err="1" smtClean="0">
                <a:latin typeface="Times New Roman" pitchFamily="18" charset="0"/>
                <a:cs typeface="Times New Roman" pitchFamily="18" charset="0"/>
              </a:rPr>
              <a:t>karyotypically</a:t>
            </a:r>
            <a:r>
              <a:rPr lang="en-US" dirty="0" smtClean="0">
                <a:latin typeface="Times New Roman" pitchFamily="18" charset="0"/>
                <a:cs typeface="Times New Roman" pitchFamily="18" charset="0"/>
              </a:rPr>
              <a:t> abnormal cells were present in more than one cell lineage</a:t>
            </a:r>
          </a:p>
          <a:p>
            <a:pPr marL="0">
              <a:buNone/>
            </a:pPr>
            <a:endParaRPr lang="en-US" dirty="0" smtClean="0">
              <a:latin typeface="Times New Roman" pitchFamily="18" charset="0"/>
              <a:cs typeface="Times New Roman" pitchFamily="18" charset="0"/>
            </a:endParaRPr>
          </a:p>
          <a:p>
            <a:pPr marL="0">
              <a:buNone/>
            </a:pPr>
            <a:r>
              <a:rPr lang="en-US" dirty="0" smtClean="0">
                <a:latin typeface="Times New Roman" pitchFamily="18" charset="0"/>
                <a:cs typeface="Times New Roman" pitchFamily="18" charset="0"/>
              </a:rPr>
              <a:t>Granulocytic and </a:t>
            </a:r>
            <a:r>
              <a:rPr lang="en-US" dirty="0" err="1" smtClean="0">
                <a:latin typeface="Times New Roman" pitchFamily="18" charset="0"/>
                <a:cs typeface="Times New Roman" pitchFamily="18" charset="0"/>
              </a:rPr>
              <a:t>monocytic</a:t>
            </a:r>
            <a:r>
              <a:rPr lang="en-US" dirty="0" smtClean="0">
                <a:latin typeface="Times New Roman" pitchFamily="18" charset="0"/>
                <a:cs typeface="Times New Roman" pitchFamily="18" charset="0"/>
              </a:rPr>
              <a:t> cells were present in all cases, and most of the cases also displayed </a:t>
            </a:r>
            <a:r>
              <a:rPr lang="en-US" dirty="0" err="1" smtClean="0">
                <a:latin typeface="Times New Roman" pitchFamily="18" charset="0"/>
                <a:cs typeface="Times New Roman" pitchFamily="18" charset="0"/>
              </a:rPr>
              <a:t>erythrocytic</a:t>
            </a:r>
            <a:r>
              <a:rPr lang="en-US" dirty="0" smtClean="0">
                <a:latin typeface="Times New Roman" pitchFamily="18" charset="0"/>
                <a:cs typeface="Times New Roman" pitchFamily="18" charset="0"/>
              </a:rPr>
              <a:t> or megakaryocytic cells with the same </a:t>
            </a:r>
            <a:r>
              <a:rPr lang="en-US" dirty="0" err="1" smtClean="0">
                <a:latin typeface="Times New Roman" pitchFamily="18" charset="0"/>
                <a:cs typeface="Times New Roman" pitchFamily="18" charset="0"/>
              </a:rPr>
              <a:t>karyotype</a:t>
            </a:r>
            <a:endParaRPr lang="en-US" dirty="0" smtClean="0">
              <a:latin typeface="Times New Roman" pitchFamily="18" charset="0"/>
              <a:cs typeface="Times New Roman" pitchFamily="18" charset="0"/>
            </a:endParaRPr>
          </a:p>
          <a:p>
            <a:pPr marL="0">
              <a:buNone/>
            </a:pPr>
            <a:endParaRPr lang="en-US" dirty="0" smtClean="0">
              <a:latin typeface="Times New Roman" pitchFamily="18" charset="0"/>
              <a:cs typeface="Times New Roman" pitchFamily="18" charset="0"/>
            </a:endParaRPr>
          </a:p>
          <a:p>
            <a:pPr marL="0">
              <a:buNone/>
            </a:pPr>
            <a:r>
              <a:rPr lang="en-US" dirty="0" smtClean="0">
                <a:latin typeface="Times New Roman" pitchFamily="18" charset="0"/>
                <a:cs typeface="Times New Roman" pitchFamily="18" charset="0"/>
              </a:rPr>
              <a:t>The presence of cells from multiple lineages suggest most cases of AML arise from a </a:t>
            </a:r>
            <a:r>
              <a:rPr lang="en-US" dirty="0" err="1" smtClean="0">
                <a:latin typeface="Times New Roman" pitchFamily="18" charset="0"/>
                <a:cs typeface="Times New Roman" pitchFamily="18" charset="0"/>
              </a:rPr>
              <a:t>multipotent</a:t>
            </a:r>
            <a:r>
              <a:rPr lang="en-US" dirty="0" smtClean="0">
                <a:latin typeface="Times New Roman" pitchFamily="18" charset="0"/>
                <a:cs typeface="Times New Roman" pitchFamily="18" charset="0"/>
              </a:rPr>
              <a:t> progenitor cell rather than a mature, differentiated cell.</a:t>
            </a:r>
          </a:p>
        </p:txBody>
      </p:sp>
      <p:sp>
        <p:nvSpPr>
          <p:cNvPr id="3" name="Rectangle 2"/>
          <p:cNvSpPr/>
          <p:nvPr/>
        </p:nvSpPr>
        <p:spPr>
          <a:xfrm>
            <a:off x="357158" y="214290"/>
            <a:ext cx="8429684" cy="646331"/>
          </a:xfrm>
          <a:prstGeom prst="rect">
            <a:avLst/>
          </a:prstGeom>
        </p:spPr>
        <p:txBody>
          <a:bodyPr wrap="square">
            <a:spAutoFit/>
          </a:bodyPr>
          <a:lstStyle/>
          <a:p>
            <a:pPr algn="ctr"/>
            <a:r>
              <a:rPr lang="en-US" sz="3600" b="1" dirty="0" smtClean="0">
                <a:latin typeface="Times New Roman" pitchFamily="18" charset="0"/>
                <a:cs typeface="Times New Roman" pitchFamily="18" charset="0"/>
              </a:rPr>
              <a:t>Acute Myeloid Leukemia: Conclusions</a:t>
            </a:r>
            <a:endParaRPr lang="hr-HR" sz="3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6585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4797152"/>
          </a:xfrm>
        </p:spPr>
        <p:txBody>
          <a:bodyPr>
            <a:normAutofit fontScale="85000" lnSpcReduction="20000"/>
          </a:bodyPr>
          <a:lstStyle/>
          <a:p>
            <a:pPr marL="0">
              <a:buNone/>
            </a:pPr>
            <a:r>
              <a:rPr lang="en-US" sz="2400" dirty="0" smtClean="0"/>
              <a:t>Currently, Dr. </a:t>
            </a:r>
            <a:r>
              <a:rPr lang="en-US" sz="2400" dirty="0" err="1" smtClean="0"/>
              <a:t>Frestedt</a:t>
            </a:r>
            <a:r>
              <a:rPr lang="en-US" sz="2400" dirty="0" smtClean="0"/>
              <a:t> works as President and CEO of  </a:t>
            </a:r>
            <a:r>
              <a:rPr lang="en-US" sz="2400" dirty="0" err="1" smtClean="0"/>
              <a:t>Frestedt</a:t>
            </a:r>
            <a:r>
              <a:rPr lang="en-US" sz="2400" dirty="0" smtClean="0"/>
              <a:t> Incorporated, a private consulting firm. </a:t>
            </a:r>
            <a:r>
              <a:rPr lang="en-US" sz="2400" dirty="0" err="1" smtClean="0"/>
              <a:t>Frestedt</a:t>
            </a:r>
            <a:r>
              <a:rPr lang="en-US" sz="2400" dirty="0" smtClean="0"/>
              <a:t> Inc. offers support tailored to companies producing cancer therapies, drugs, devices, and novel food products.</a:t>
            </a:r>
            <a:endParaRPr lang="en-US" sz="2400" b="1" dirty="0" smtClean="0"/>
          </a:p>
          <a:p>
            <a:pPr marL="0">
              <a:buNone/>
            </a:pPr>
            <a:endParaRPr lang="en-US" sz="2400" b="1" dirty="0" smtClean="0"/>
          </a:p>
          <a:p>
            <a:pPr marL="0">
              <a:buNone/>
            </a:pPr>
            <a:r>
              <a:rPr lang="en-US" sz="2400" b="1" dirty="0" smtClean="0"/>
              <a:t>Clinical Research</a:t>
            </a:r>
          </a:p>
          <a:p>
            <a:pPr marL="0"/>
            <a:r>
              <a:rPr lang="en-US" sz="2400" dirty="0" smtClean="0"/>
              <a:t>Clinical Trials</a:t>
            </a:r>
            <a:endParaRPr lang="en-US" sz="2400" dirty="0"/>
          </a:p>
          <a:p>
            <a:pPr marL="0"/>
            <a:r>
              <a:rPr lang="en-US" sz="2400" dirty="0" smtClean="0"/>
              <a:t>Literature Reviews and Clinical Evidence Reports</a:t>
            </a:r>
          </a:p>
          <a:p>
            <a:pPr marL="0">
              <a:buNone/>
            </a:pPr>
            <a:r>
              <a:rPr lang="en-US" sz="2400" b="1" dirty="0" smtClean="0"/>
              <a:t>Regulatory Affairs</a:t>
            </a:r>
          </a:p>
          <a:p>
            <a:pPr marL="0"/>
            <a:r>
              <a:rPr lang="en-US" sz="2400" dirty="0" smtClean="0"/>
              <a:t>Advises to help determine </a:t>
            </a:r>
            <a:r>
              <a:rPr lang="en-US" sz="2400" dirty="0"/>
              <a:t>the best path to product approval</a:t>
            </a:r>
          </a:p>
          <a:p>
            <a:pPr marL="0"/>
            <a:r>
              <a:rPr lang="en-US" sz="2400" dirty="0"/>
              <a:t>Develops documents and submissions for regulatory bodies globally</a:t>
            </a:r>
          </a:p>
          <a:p>
            <a:pPr marL="0"/>
            <a:r>
              <a:rPr lang="en-US" sz="2400" dirty="0" smtClean="0"/>
              <a:t>Negotiates with regulatory authorities to secure product clearance/approval</a:t>
            </a:r>
          </a:p>
          <a:p>
            <a:pPr marL="0">
              <a:buNone/>
            </a:pPr>
            <a:r>
              <a:rPr lang="en-US" sz="2400" b="1" dirty="0" smtClean="0"/>
              <a:t>Quality Management Systems</a:t>
            </a:r>
          </a:p>
          <a:p>
            <a:pPr marL="0"/>
            <a:r>
              <a:rPr lang="en-US" sz="2400" dirty="0" smtClean="0"/>
              <a:t>Reviews Quality Management Systems</a:t>
            </a:r>
          </a:p>
          <a:p>
            <a:pPr marL="0"/>
            <a:r>
              <a:rPr lang="en-US" sz="2400" dirty="0"/>
              <a:t>Develop manuals, standard operating procedures</a:t>
            </a:r>
          </a:p>
          <a:p>
            <a:pPr marL="0"/>
            <a:r>
              <a:rPr lang="en-US" sz="2400" dirty="0" smtClean="0"/>
              <a:t>Train staff to improve company’s ability to withstand audits </a:t>
            </a:r>
          </a:p>
        </p:txBody>
      </p:sp>
      <p:pic>
        <p:nvPicPr>
          <p:cNvPr id="4" name="Picture 3" descr="FrestedtInc.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843808" y="0"/>
            <a:ext cx="3456384" cy="1728192"/>
          </a:xfrm>
          <a:prstGeom prst="rect">
            <a:avLst/>
          </a:prstGeom>
        </p:spPr>
      </p:pic>
    </p:spTree>
    <p:extLst>
      <p:ext uri="{BB962C8B-B14F-4D97-AF65-F5344CB8AC3E}">
        <p14:creationId xmlns:p14="http://schemas.microsoft.com/office/powerpoint/2010/main" val="56398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00042"/>
            <a:ext cx="8390720" cy="3323987"/>
          </a:xfrm>
          <a:prstGeom prst="rect">
            <a:avLst/>
          </a:prstGeom>
        </p:spPr>
        <p:txBody>
          <a:bodyPr wrap="square">
            <a:spAutoFit/>
          </a:bodyPr>
          <a:lstStyle/>
          <a:p>
            <a:pPr>
              <a:spcAft>
                <a:spcPts val="600"/>
              </a:spcAft>
            </a:pPr>
            <a:r>
              <a:rPr lang="en-US" sz="2000" b="1" dirty="0" smtClean="0">
                <a:latin typeface="Times New Roman" pitchFamily="18" charset="0"/>
                <a:cs typeface="Times New Roman" pitchFamily="18" charset="0"/>
              </a:rPr>
              <a:t>Dr. Frestedt </a:t>
            </a:r>
            <a:r>
              <a:rPr lang="en-US" sz="2000" dirty="0" smtClean="0">
                <a:latin typeface="Times New Roman" pitchFamily="18" charset="0"/>
                <a:cs typeface="Times New Roman" pitchFamily="18" charset="0"/>
              </a:rPr>
              <a:t>holds a BA in biology from Knox College and a PhD in Pathobiology from the University of Minnesota Medical School where she conducted research on infant leukemia. </a:t>
            </a:r>
          </a:p>
          <a:p>
            <a:pPr defTabSz="912813">
              <a:spcAft>
                <a:spcPts val="600"/>
              </a:spcAft>
            </a:pPr>
            <a:r>
              <a:rPr lang="en-US" sz="2000" dirty="0" smtClean="0">
                <a:latin typeface="Times New Roman" pitchFamily="18" charset="0"/>
                <a:cs typeface="Times New Roman" pitchFamily="18" charset="0"/>
              </a:rPr>
              <a:t>She is a member of the American Society of Clinical Oncologists, American Association of Pharmaceutical Scientists, Association of Clinical Research Professionals, Society of Clinical Research Associates and is a Fellow of the Regulatory Affairs Professionals Society.</a:t>
            </a:r>
          </a:p>
          <a:p>
            <a:pPr defTabSz="912813">
              <a:spcAft>
                <a:spcPts val="600"/>
              </a:spcAft>
            </a:pPr>
            <a:r>
              <a:rPr lang="en-US" sz="2000" dirty="0" smtClean="0">
                <a:latin typeface="Times New Roman" pitchFamily="18" charset="0"/>
                <a:cs typeface="Times New Roman" pitchFamily="18" charset="0"/>
              </a:rPr>
              <a:t>Dr</a:t>
            </a:r>
            <a:r>
              <a:rPr lang="en-US" sz="2000" dirty="0">
                <a:latin typeface="Times New Roman" panose="02020603050405020304" pitchFamily="18" charset="0"/>
                <a:cs typeface="Times New Roman" panose="02020603050405020304" pitchFamily="18" charset="0"/>
              </a:rPr>
              <a:t>. Frestedt </a:t>
            </a:r>
            <a:r>
              <a:rPr lang="en-US" sz="2000" dirty="0" smtClean="0">
                <a:latin typeface="Times New Roman" panose="02020603050405020304" pitchFamily="18" charset="0"/>
                <a:cs typeface="Times New Roman" panose="02020603050405020304" pitchFamily="18" charset="0"/>
              </a:rPr>
              <a:t>was </a:t>
            </a:r>
            <a:r>
              <a:rPr lang="en-US" sz="2000" dirty="0">
                <a:latin typeface="Times New Roman" panose="02020603050405020304" pitchFamily="18" charset="0"/>
                <a:cs typeface="Times New Roman" panose="02020603050405020304" pitchFamily="18" charset="0"/>
              </a:rPr>
              <a:t>named one of the “100 Most Inspiring People in the Life Sciences Industry” by PharmaVOICE and one of the top 25 “Industry Leaders” </a:t>
            </a:r>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the Minneapolis/St. Paul Business Journal in 2011.</a:t>
            </a:r>
          </a:p>
        </p:txBody>
      </p:sp>
      <p:pic>
        <p:nvPicPr>
          <p:cNvPr id="27650" name="Picture 2" descr="lab"/>
          <p:cNvPicPr>
            <a:picLocks noChangeAspect="1" noChangeArrowheads="1"/>
          </p:cNvPicPr>
          <p:nvPr/>
        </p:nvPicPr>
        <p:blipFill>
          <a:blip r:embed="rId3" cstate="print"/>
          <a:srcRect/>
          <a:stretch>
            <a:fillRect/>
          </a:stretch>
        </p:blipFill>
        <p:spPr bwMode="auto">
          <a:xfrm>
            <a:off x="1187624" y="3933056"/>
            <a:ext cx="6667500" cy="26003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145435"/>
          </a:xfrm>
        </p:spPr>
        <p:txBody>
          <a:bodyPr>
            <a:normAutofit fontScale="85000" lnSpcReduction="20000"/>
          </a:bodyPr>
          <a:lstStyle/>
          <a:p>
            <a:r>
              <a:rPr lang="en-US" b="1" dirty="0" smtClean="0"/>
              <a:t>Situation: </a:t>
            </a:r>
            <a:r>
              <a:rPr lang="en-US" dirty="0" smtClean="0"/>
              <a:t>A large, global company had 20-30 phase 2 clinical trials </a:t>
            </a:r>
            <a:r>
              <a:rPr lang="en-US" dirty="0"/>
              <a:t>of a targeted lymphoma treatment and </a:t>
            </a:r>
            <a:r>
              <a:rPr lang="en-US" dirty="0" smtClean="0"/>
              <a:t>needed assistance compiling the clinical data for regulatory submission.</a:t>
            </a:r>
          </a:p>
          <a:p>
            <a:r>
              <a:rPr lang="en-US" b="1" dirty="0" smtClean="0"/>
              <a:t>Frestedt Inc.</a:t>
            </a:r>
            <a:endParaRPr lang="en-US" dirty="0" smtClean="0"/>
          </a:p>
          <a:p>
            <a:pPr lvl="1"/>
            <a:r>
              <a:rPr lang="en-US" dirty="0" smtClean="0"/>
              <a:t>developed investigator brochures, technical files, and design dossiers</a:t>
            </a:r>
          </a:p>
          <a:p>
            <a:pPr lvl="1"/>
            <a:r>
              <a:rPr lang="en-US" dirty="0" smtClean="0"/>
              <a:t>helped company assemble drug master files</a:t>
            </a:r>
          </a:p>
          <a:p>
            <a:pPr lvl="1"/>
            <a:r>
              <a:rPr lang="en-US" dirty="0" smtClean="0"/>
              <a:t>summarized phase 2 trial results</a:t>
            </a:r>
          </a:p>
          <a:p>
            <a:pPr lvl="1"/>
            <a:r>
              <a:rPr lang="en-US" dirty="0" smtClean="0"/>
              <a:t>worked with the company headquarters in Japan and numerous sites across the globe</a:t>
            </a:r>
            <a:endParaRPr lang="en-US" b="1" dirty="0" smtClean="0"/>
          </a:p>
          <a:p>
            <a:r>
              <a:rPr lang="en-US" b="1" dirty="0" smtClean="0"/>
              <a:t>Results: </a:t>
            </a:r>
            <a:r>
              <a:rPr lang="en-US" dirty="0" smtClean="0"/>
              <a:t>The company narrowed the field of the product targets and completed regulatory discussions based on optimal therapeutic efficacy in the trials</a:t>
            </a:r>
            <a:endParaRPr lang="en-US" b="1" dirty="0"/>
          </a:p>
        </p:txBody>
      </p:sp>
      <p:sp>
        <p:nvSpPr>
          <p:cNvPr id="3" name="TextBox 2"/>
          <p:cNvSpPr txBox="1"/>
          <p:nvPr/>
        </p:nvSpPr>
        <p:spPr>
          <a:xfrm>
            <a:off x="539552" y="260648"/>
            <a:ext cx="7992888"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Case Study 1: Global Clinical Trials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40311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2800" b="1" dirty="0" smtClean="0">
                <a:latin typeface="Times New Roman" pitchFamily="18" charset="0"/>
                <a:cs typeface="Times New Roman" pitchFamily="18" charset="0"/>
              </a:rPr>
              <a:t>Case Study 2: Quality and Compliance</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33400" y="1052736"/>
            <a:ext cx="7999040" cy="5424264"/>
          </a:xfrm>
        </p:spPr>
        <p:txBody>
          <a:bodyPr>
            <a:normAutofit fontScale="62500" lnSpcReduction="20000"/>
          </a:bodyPr>
          <a:lstStyle/>
          <a:p>
            <a:r>
              <a:rPr lang="en-US" b="1" dirty="0" smtClean="0">
                <a:latin typeface="Times New Roman" pitchFamily="18" charset="0"/>
                <a:cs typeface="Times New Roman" pitchFamily="18" charset="0"/>
              </a:rPr>
              <a:t>Situation: </a:t>
            </a:r>
            <a:r>
              <a:rPr lang="en-US" dirty="0" smtClean="0">
                <a:latin typeface="Times New Roman" pitchFamily="18" charset="0"/>
                <a:cs typeface="Times New Roman" pitchFamily="18" charset="0"/>
              </a:rPr>
              <a:t>A clinical trial management software company needed oversight of their quality systems, especially the ability to withstand audits and improve their quality  management system (QMS).</a:t>
            </a:r>
          </a:p>
          <a:p>
            <a:r>
              <a:rPr lang="en-US" b="1" dirty="0" smtClean="0">
                <a:latin typeface="Times New Roman" pitchFamily="18" charset="0"/>
                <a:cs typeface="Times New Roman" pitchFamily="18" charset="0"/>
              </a:rPr>
              <a:t>Frestedt Inc.</a:t>
            </a:r>
          </a:p>
          <a:p>
            <a:pPr lvl="1"/>
            <a:r>
              <a:rPr lang="en-US" dirty="0" smtClean="0">
                <a:latin typeface="Times New Roman" pitchFamily="18" charset="0"/>
                <a:cs typeface="Times New Roman" pitchFamily="18" charset="0"/>
              </a:rPr>
              <a:t>Provided on-site support for all audits including completing pre-audit paperwork/questionnaires and conducting internal audits</a:t>
            </a:r>
          </a:p>
          <a:p>
            <a:pPr lvl="1"/>
            <a:r>
              <a:rPr lang="en-US" dirty="0" smtClean="0">
                <a:latin typeface="Times New Roman" pitchFamily="18" charset="0"/>
                <a:cs typeface="Times New Roman" pitchFamily="18" charset="0"/>
              </a:rPr>
              <a:t>After audit completion, created action plan to address observations and acted upon this plan</a:t>
            </a:r>
          </a:p>
          <a:p>
            <a:pPr lvl="1"/>
            <a:r>
              <a:rPr lang="en-US" dirty="0" smtClean="0">
                <a:latin typeface="Times New Roman" pitchFamily="18" charset="0"/>
                <a:cs typeface="Times New Roman" pitchFamily="18" charset="0"/>
              </a:rPr>
              <a:t>Provided virtual support to improve QMS including revision of documents to ensure compliance</a:t>
            </a:r>
          </a:p>
          <a:p>
            <a:pPr lvl="1"/>
            <a:r>
              <a:rPr lang="en-US" dirty="0" smtClean="0">
                <a:latin typeface="Times New Roman" pitchFamily="18" charset="0"/>
                <a:cs typeface="Times New Roman" pitchFamily="18" charset="0"/>
              </a:rPr>
              <a:t>Revised quality manual, SOPs, work instructions and forms to streamline workflows and documentation practices</a:t>
            </a:r>
          </a:p>
          <a:p>
            <a:pPr lvl="1"/>
            <a:r>
              <a:rPr lang="en-US" dirty="0" smtClean="0">
                <a:latin typeface="Times New Roman" pitchFamily="18" charset="0"/>
                <a:cs typeface="Times New Roman" pitchFamily="18" charset="0"/>
              </a:rPr>
              <a:t>Created software development life cycle (SDLC) documentation</a:t>
            </a:r>
          </a:p>
          <a:p>
            <a:pPr lvl="1"/>
            <a:r>
              <a:rPr lang="en-US" dirty="0" smtClean="0">
                <a:latin typeface="Times New Roman" pitchFamily="18" charset="0"/>
                <a:cs typeface="Times New Roman" pitchFamily="18" charset="0"/>
              </a:rPr>
              <a:t>Conducted training sessions to review the current regulations and put new quality system documents and processes into practice</a:t>
            </a:r>
          </a:p>
          <a:p>
            <a:r>
              <a:rPr lang="en-US" b="1" dirty="0" smtClean="0">
                <a:latin typeface="Times New Roman" pitchFamily="18" charset="0"/>
                <a:cs typeface="Times New Roman" pitchFamily="18" charset="0"/>
              </a:rPr>
              <a:t>Results: </a:t>
            </a:r>
            <a:r>
              <a:rPr lang="en-US" dirty="0" smtClean="0">
                <a:latin typeface="Times New Roman" pitchFamily="18" charset="0"/>
                <a:cs typeface="Times New Roman" pitchFamily="18" charset="0"/>
              </a:rPr>
              <a:t>Successfully navigated dozens of internal and external audits and developed over 50 quality documents to satisfy auditors. Frestedt continues to work with this client to further develop their quality system and maintain currency with regulatory requirements, audit responses and customer needs.</a:t>
            </a:r>
          </a:p>
        </p:txBody>
      </p:sp>
    </p:spTree>
    <p:extLst>
      <p:ext uri="{BB962C8B-B14F-4D97-AF65-F5344CB8AC3E}">
        <p14:creationId xmlns:p14="http://schemas.microsoft.com/office/powerpoint/2010/main" val="523741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285720" y="106577"/>
            <a:ext cx="864399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b="1" dirty="0" smtClean="0">
                <a:latin typeface="Times New Roman" pitchFamily="18" charset="0"/>
                <a:cs typeface="Times New Roman" pitchFamily="18" charset="0"/>
              </a:rPr>
              <a:t>Dr. Frestedt (Machnicki) Selected Leukemia Publications</a:t>
            </a:r>
          </a:p>
          <a:p>
            <a:pPr algn="just" fontAlgn="base">
              <a:spcBef>
                <a:spcPct val="0"/>
              </a:spcBef>
              <a:spcAft>
                <a:spcPct val="0"/>
              </a:spcAft>
            </a:pPr>
            <a:endParaRPr lang="en-US" sz="1200" dirty="0" smtClean="0"/>
          </a:p>
          <a:p>
            <a:r>
              <a:rPr lang="en-US" sz="1400" b="1" dirty="0"/>
              <a:t>Clonal Chromosomal Abnormalities Showing Multiple-Cell-Lineage Involvement in Acute Myeloid Leukemia</a:t>
            </a:r>
          </a:p>
          <a:p>
            <a:r>
              <a:rPr lang="en-US" sz="1400" dirty="0" err="1"/>
              <a:t>Keinänen</a:t>
            </a:r>
            <a:r>
              <a:rPr lang="en-US" sz="1400" dirty="0"/>
              <a:t> M, Griffin JD, Bloomfield CD, Machnicki J, de la </a:t>
            </a:r>
            <a:r>
              <a:rPr lang="en-US" sz="1400" dirty="0" err="1"/>
              <a:t>Chapelle</a:t>
            </a:r>
            <a:r>
              <a:rPr lang="en-US" sz="1400" dirty="0"/>
              <a:t> A. </a:t>
            </a:r>
            <a:r>
              <a:rPr lang="en-US" sz="1400" i="1" dirty="0"/>
              <a:t>N </a:t>
            </a:r>
            <a:r>
              <a:rPr lang="en-US" sz="1400" i="1" dirty="0" err="1"/>
              <a:t>Engl</a:t>
            </a:r>
            <a:r>
              <a:rPr lang="en-US" sz="1400" i="1" dirty="0"/>
              <a:t> J Med 1988; 318:1153-1158</a:t>
            </a:r>
          </a:p>
          <a:p>
            <a:endParaRPr lang="en-US" sz="1400" dirty="0"/>
          </a:p>
          <a:p>
            <a:r>
              <a:rPr lang="en-US" sz="1400" b="1" dirty="0"/>
              <a:t>Four New Recurring Translocations in Non-Hodgkin Lymphoma</a:t>
            </a:r>
          </a:p>
          <a:p>
            <a:r>
              <a:rPr lang="en-US" sz="1400" dirty="0"/>
              <a:t>Levine EG, Arthur DC, Machnicki J, </a:t>
            </a:r>
            <a:r>
              <a:rPr lang="en-US" sz="1400" dirty="0" err="1"/>
              <a:t>Frizzera</a:t>
            </a:r>
            <a:r>
              <a:rPr lang="en-US" sz="1400" dirty="0"/>
              <a:t> G, Hurd D. </a:t>
            </a:r>
            <a:r>
              <a:rPr lang="en-US" sz="1400" i="1" dirty="0"/>
              <a:t>Blood 1989 Oct;74(5):1796-1800</a:t>
            </a:r>
          </a:p>
          <a:p>
            <a:endParaRPr lang="en-US" sz="1400" dirty="0"/>
          </a:p>
          <a:p>
            <a:r>
              <a:rPr lang="en-US" sz="1400" b="1" dirty="0"/>
              <a:t>Heterogeneity in MLL?AF-4 Fusion Messenger RNA Detected by the Polymerase Chain Reaction in t(4:11) Acute Leukemia</a:t>
            </a:r>
          </a:p>
          <a:p>
            <a:r>
              <a:rPr lang="en-US" sz="1400" dirty="0"/>
              <a:t>Hilden JM, Chen C-S, Moore R, Frestedt J, Kersey JH. </a:t>
            </a:r>
            <a:r>
              <a:rPr lang="en-US" sz="1400" i="1" dirty="0"/>
              <a:t>Cancer Res </a:t>
            </a:r>
            <a:r>
              <a:rPr lang="en-US" sz="1400" dirty="0"/>
              <a:t>1993;53:3853-3856.</a:t>
            </a:r>
            <a:endParaRPr lang="en-US" sz="1400" i="1" dirty="0"/>
          </a:p>
          <a:p>
            <a:endParaRPr lang="en-US" sz="1400" dirty="0"/>
          </a:p>
          <a:p>
            <a:r>
              <a:rPr lang="en-US" sz="1400" b="1" dirty="0"/>
              <a:t>Molecular analysis of infant acute lymphoblastic leukemia: MLL gene rearrangement and reverse transcriptase-polymerase chain reaction for t(4; 11)(q21; q23).</a:t>
            </a:r>
          </a:p>
          <a:p>
            <a:r>
              <a:rPr lang="en-US" sz="1400" dirty="0"/>
              <a:t>Hilden JM, Frestedt JL, Moore RO, </a:t>
            </a:r>
            <a:r>
              <a:rPr lang="en-US" sz="1400" dirty="0" err="1"/>
              <a:t>Heerema</a:t>
            </a:r>
            <a:r>
              <a:rPr lang="en-US" sz="1400" dirty="0"/>
              <a:t> NA, Arthur DC, </a:t>
            </a:r>
            <a:r>
              <a:rPr lang="en-US" sz="1400" dirty="0" err="1"/>
              <a:t>Reaman</a:t>
            </a:r>
            <a:r>
              <a:rPr lang="en-US" sz="1400" dirty="0"/>
              <a:t> GH, Kersey JH.</a:t>
            </a:r>
            <a:r>
              <a:rPr lang="en-US" sz="1400" b="1" dirty="0"/>
              <a:t> </a:t>
            </a:r>
            <a:r>
              <a:rPr lang="en-US" sz="1400" i="1" dirty="0"/>
              <a:t>Blood. 1995 Nov;86(10):3876-82</a:t>
            </a:r>
          </a:p>
          <a:p>
            <a:endParaRPr lang="en-US" sz="1400" b="1" i="1" dirty="0"/>
          </a:p>
          <a:p>
            <a:r>
              <a:rPr lang="en-US" sz="1400" b="1" dirty="0"/>
              <a:t>AF4/FEL, a gene involved in infant leukemia: sequence variations, gene structure, and possible homology with a genomic sequence on 5q31.</a:t>
            </a:r>
          </a:p>
          <a:p>
            <a:r>
              <a:rPr lang="en-US" sz="1400" dirty="0"/>
              <a:t>Frestedt JL, Hilden JM, Kersey JH. </a:t>
            </a:r>
            <a:r>
              <a:rPr lang="en-US" sz="1400" i="1" dirty="0"/>
              <a:t>DNA Cell </a:t>
            </a:r>
            <a:r>
              <a:rPr lang="en-US" sz="1400" i="1" dirty="0" err="1"/>
              <a:t>Biol</a:t>
            </a:r>
            <a:r>
              <a:rPr lang="en-US" sz="1400" i="1" dirty="0"/>
              <a:t> 1996 Aug;15(8):669-78</a:t>
            </a:r>
            <a:r>
              <a:rPr lang="en-US" sz="1400" dirty="0"/>
              <a:t>.</a:t>
            </a:r>
          </a:p>
          <a:p>
            <a:endParaRPr lang="en-US" sz="1400" dirty="0"/>
          </a:p>
          <a:p>
            <a:r>
              <a:rPr lang="en-US" sz="1400" b="1" dirty="0"/>
              <a:t>Differential expression of AF4/FEL mRNA in human tissues.</a:t>
            </a:r>
          </a:p>
          <a:p>
            <a:r>
              <a:rPr lang="en-US" sz="1400" dirty="0"/>
              <a:t>Frestedt JL, Hilden JM, Moore RO, Kersey JH. </a:t>
            </a:r>
            <a:r>
              <a:rPr lang="en-US" sz="1400" i="1" dirty="0"/>
              <a:t>Genet Anal. 1996 Jan;12(3-4):147-9.</a:t>
            </a:r>
          </a:p>
          <a:p>
            <a:endParaRPr lang="en-US" sz="1400" b="1" dirty="0"/>
          </a:p>
          <a:p>
            <a:r>
              <a:rPr lang="en-US" sz="1400" b="1" dirty="0"/>
              <a:t>Molecular analysis of infant acute leukemia.</a:t>
            </a:r>
          </a:p>
          <a:p>
            <a:r>
              <a:rPr lang="en-US" sz="1400" dirty="0"/>
              <a:t>Hilden JM, Frestedt JL, Kersey JH.</a:t>
            </a:r>
            <a:r>
              <a:rPr lang="en-US" sz="1400" b="1" dirty="0">
                <a:solidFill>
                  <a:srgbClr val="000000"/>
                </a:solidFill>
                <a:latin typeface="Times New Roman" pitchFamily="18" charset="0"/>
                <a:cs typeface="Times New Roman" pitchFamily="18" charset="0"/>
              </a:rPr>
              <a:t> </a:t>
            </a:r>
            <a:r>
              <a:rPr lang="en-US" sz="1400" i="1" dirty="0" err="1"/>
              <a:t>Leuk</a:t>
            </a:r>
            <a:r>
              <a:rPr lang="en-US" sz="1400" i="1" dirty="0"/>
              <a:t> Lymphoma. 1997 Apr;25(3-4):191-9.</a:t>
            </a:r>
          </a:p>
          <a:p>
            <a:endParaRPr lang="en-US" sz="1400" b="1" dirty="0"/>
          </a:p>
          <a:p>
            <a:r>
              <a:rPr lang="en-US" sz="1400" b="1" dirty="0"/>
              <a:t>AF4 encodes a ubiquitous protein that in both native and MLL-AF4 fusion types localizes to </a:t>
            </a:r>
            <a:r>
              <a:rPr lang="en-US" sz="1400" b="1" dirty="0" err="1"/>
              <a:t>subnuclear</a:t>
            </a:r>
            <a:r>
              <a:rPr lang="en-US" sz="1400" b="1" dirty="0"/>
              <a:t> compartments.</a:t>
            </a:r>
          </a:p>
          <a:p>
            <a:r>
              <a:rPr lang="en-US" sz="1400" dirty="0"/>
              <a:t>Li Q, Frestedt JL, Kersey JH. </a:t>
            </a:r>
            <a:r>
              <a:rPr lang="en-US" sz="1400" i="1" dirty="0"/>
              <a:t>Blood. 1998 Nov 15;92(10):3841-7.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44008" y="491816"/>
            <a:ext cx="4499992"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Main Research Interests</a:t>
            </a:r>
            <a:endParaRPr kumimoji="0" lang="hr-HR"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ts val="600"/>
              </a:spcAf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Molecular </a:t>
            </a:r>
            <a:r>
              <a:rPr lang="en-US" sz="2000" dirty="0">
                <a:solidFill>
                  <a:srgbClr val="000000"/>
                </a:solidFill>
                <a:latin typeface="Times New Roman" pitchFamily="18" charset="0"/>
                <a:cs typeface="Times New Roman" pitchFamily="18" charset="0"/>
              </a:rPr>
              <a:t>biology of </a:t>
            </a:r>
            <a:r>
              <a:rPr lang="en-US" sz="2000" dirty="0" smtClean="0">
                <a:solidFill>
                  <a:srgbClr val="000000"/>
                </a:solidFill>
                <a:latin typeface="Times New Roman" pitchFamily="18" charset="0"/>
                <a:cs typeface="Times New Roman" pitchFamily="18" charset="0"/>
              </a:rPr>
              <a:t>oncogenic </a:t>
            </a:r>
            <a:r>
              <a:rPr lang="en-US" sz="2000" dirty="0">
                <a:solidFill>
                  <a:srgbClr val="000000"/>
                </a:solidFill>
                <a:latin typeface="Times New Roman" pitchFamily="18" charset="0"/>
                <a:cs typeface="Times New Roman" pitchFamily="18" charset="0"/>
              </a:rPr>
              <a:t>genes and proteins</a:t>
            </a:r>
          </a:p>
          <a:p>
            <a:pPr marL="342900" lvl="0" indent="-342900" eaLnBrk="0" fontAlgn="base" hangingPunct="0">
              <a:spcBef>
                <a:spcPct val="0"/>
              </a:spcBef>
              <a:spcAft>
                <a:spcPts val="600"/>
              </a:spcAft>
              <a:buFont typeface="Arial" panose="020B0604020202020204" pitchFamily="34" charset="0"/>
              <a:buChar char="•"/>
            </a:pPr>
            <a:r>
              <a:rPr lang="en-US" sz="2000" dirty="0" smtClean="0">
                <a:solidFill>
                  <a:srgbClr val="000000"/>
                </a:solidFill>
                <a:latin typeface="Times New Roman" pitchFamily="18" charset="0"/>
                <a:ea typeface="Calibri" pitchFamily="34" charset="0"/>
                <a:cs typeface="Times New Roman" pitchFamily="18" charset="0"/>
              </a:rPr>
              <a:t>Common </a:t>
            </a:r>
            <a:r>
              <a:rPr lang="en-US" sz="2000" dirty="0">
                <a:solidFill>
                  <a:srgbClr val="000000"/>
                </a:solidFill>
                <a:latin typeface="Times New Roman" pitchFamily="18" charset="0"/>
                <a:ea typeface="Calibri" pitchFamily="34" charset="0"/>
                <a:cs typeface="Times New Roman" pitchFamily="18" charset="0"/>
              </a:rPr>
              <a:t>chromosome abnormalities present in </a:t>
            </a:r>
            <a:r>
              <a:rPr lang="en-US" sz="2000" dirty="0" smtClean="0">
                <a:solidFill>
                  <a:srgbClr val="000000"/>
                </a:solidFill>
                <a:latin typeface="Times New Roman" pitchFamily="18" charset="0"/>
                <a:ea typeface="Calibri" pitchFamily="34" charset="0"/>
                <a:cs typeface="Times New Roman" pitchFamily="18" charset="0"/>
              </a:rPr>
              <a:t>infant leukemia</a:t>
            </a:r>
            <a:r>
              <a:rPr lang="en-US" sz="2000" dirty="0">
                <a:solidFill>
                  <a:srgbClr val="000000"/>
                </a:solidFill>
                <a:latin typeface="Times New Roman" pitchFamily="18" charset="0"/>
                <a:ea typeface="Calibri" pitchFamily="34" charset="0"/>
                <a:cs typeface="Times New Roman" pitchFamily="18" charset="0"/>
              </a:rPr>
              <a:t>, </a:t>
            </a:r>
            <a:r>
              <a:rPr lang="en-US" sz="2000" dirty="0" smtClean="0">
                <a:solidFill>
                  <a:srgbClr val="000000"/>
                </a:solidFill>
                <a:latin typeface="Times New Roman" pitchFamily="18" charset="0"/>
                <a:ea typeface="Calibri" pitchFamily="34" charset="0"/>
                <a:cs typeface="Times New Roman" pitchFamily="18" charset="0"/>
              </a:rPr>
              <a:t>Non-Hodgkin lymphoma and other cancers</a:t>
            </a:r>
            <a:endParaRPr lang="en-US" sz="2000" dirty="0">
              <a:solidFill>
                <a:srgbClr val="000000"/>
              </a:solidFill>
              <a:latin typeface="Times New Roman" pitchFamily="18" charset="0"/>
              <a:ea typeface="Calibri" pitchFamily="34" charset="0"/>
              <a:cs typeface="Times New Roman" pitchFamily="18" charset="0"/>
            </a:endParaRPr>
          </a:p>
          <a:p>
            <a:pPr marL="342900" lvl="0" indent="-342900" eaLnBrk="0" fontAlgn="base" hangingPunct="0">
              <a:spcBef>
                <a:spcPct val="0"/>
              </a:spcBef>
              <a:spcAft>
                <a:spcPts val="600"/>
              </a:spcAft>
              <a:buFont typeface="Arial" panose="020B0604020202020204" pitchFamily="34" charset="0"/>
              <a:buChar char="•"/>
            </a:pPr>
            <a:r>
              <a:rPr lang="en-US" sz="2000" dirty="0" smtClean="0">
                <a:solidFill>
                  <a:srgbClr val="000000"/>
                </a:solidFill>
                <a:latin typeface="Times New Roman" pitchFamily="18" charset="0"/>
                <a:ea typeface="Calibri" pitchFamily="34" charset="0"/>
                <a:cs typeface="Times New Roman" pitchFamily="18" charset="0"/>
              </a:rPr>
              <a:t>Identification </a:t>
            </a:r>
            <a:r>
              <a:rPr lang="en-US" sz="2000" dirty="0">
                <a:solidFill>
                  <a:srgbClr val="000000"/>
                </a:solidFill>
                <a:latin typeface="Times New Roman" pitchFamily="18" charset="0"/>
                <a:ea typeface="Calibri" pitchFamily="34" charset="0"/>
                <a:cs typeface="Times New Roman" pitchFamily="18" charset="0"/>
              </a:rPr>
              <a:t>of malignant cell lineages in acute </a:t>
            </a:r>
            <a:r>
              <a:rPr lang="en-US" sz="2000" dirty="0" err="1" smtClean="0">
                <a:solidFill>
                  <a:srgbClr val="000000"/>
                </a:solidFill>
                <a:latin typeface="Times New Roman" pitchFamily="18" charset="0"/>
                <a:ea typeface="Calibri" pitchFamily="34" charset="0"/>
                <a:cs typeface="Times New Roman" pitchFamily="18" charset="0"/>
              </a:rPr>
              <a:t>leukemias</a:t>
            </a:r>
            <a:endParaRPr lang="en-US" sz="2000" dirty="0">
              <a:solidFill>
                <a:srgbClr val="000000"/>
              </a:solidFill>
              <a:latin typeface="Times New Roman" pitchFamily="18" charset="0"/>
              <a:ea typeface="Calibri" pitchFamily="34" charset="0"/>
              <a:cs typeface="Times New Roman" pitchFamily="18" charset="0"/>
            </a:endParaRPr>
          </a:p>
          <a:p>
            <a:pPr marL="342900" lvl="0" indent="-342900" eaLnBrk="0" fontAlgn="base" hangingPunct="0">
              <a:spcBef>
                <a:spcPct val="0"/>
              </a:spcBef>
              <a:spcAft>
                <a:spcPts val="600"/>
              </a:spcAft>
              <a:buFont typeface="Arial" panose="020B0604020202020204" pitchFamily="34" charset="0"/>
              <a:buChar char="•"/>
            </a:pPr>
            <a:r>
              <a:rPr lang="en-US" sz="2000" dirty="0" smtClean="0">
                <a:solidFill>
                  <a:srgbClr val="000000"/>
                </a:solidFill>
                <a:latin typeface="Times New Roman" pitchFamily="18" charset="0"/>
                <a:cs typeface="Times New Roman" pitchFamily="18" charset="0"/>
              </a:rPr>
              <a:t>Clinical trials to evaluate drug and device therapies</a:t>
            </a:r>
          </a:p>
          <a:p>
            <a:pPr marL="342900" lvl="0" indent="-342900" eaLnBrk="0" fontAlgn="base" hangingPunct="0">
              <a:spcBef>
                <a:spcPct val="0"/>
              </a:spcBef>
              <a:spcAft>
                <a:spcPts val="600"/>
              </a:spcAft>
              <a:buFont typeface="Arial" panose="020B0604020202020204" pitchFamily="34" charset="0"/>
              <a:buChar char="•"/>
            </a:pPr>
            <a:r>
              <a:rPr lang="en-US" sz="2000" dirty="0" smtClean="0">
                <a:solidFill>
                  <a:srgbClr val="000000"/>
                </a:solidFill>
                <a:latin typeface="Times New Roman" pitchFamily="18" charset="0"/>
                <a:ea typeface="Calibri" pitchFamily="34" charset="0"/>
                <a:cs typeface="Times New Roman" pitchFamily="18" charset="0"/>
              </a:rPr>
              <a:t>Regulatory </a:t>
            </a:r>
            <a:r>
              <a:rPr lang="en-US" sz="2000" dirty="0">
                <a:solidFill>
                  <a:srgbClr val="000000"/>
                </a:solidFill>
                <a:latin typeface="Times New Roman" pitchFamily="18" charset="0"/>
                <a:ea typeface="Calibri" pitchFamily="34" charset="0"/>
                <a:cs typeface="Times New Roman" pitchFamily="18" charset="0"/>
              </a:rPr>
              <a:t>submissions of clinical trial data to support new product </a:t>
            </a:r>
            <a:r>
              <a:rPr lang="en-US" sz="2000" dirty="0" smtClean="0">
                <a:solidFill>
                  <a:srgbClr val="000000"/>
                </a:solidFill>
                <a:latin typeface="Times New Roman" pitchFamily="18" charset="0"/>
                <a:ea typeface="Calibri" pitchFamily="34" charset="0"/>
                <a:cs typeface="Times New Roman" pitchFamily="18" charset="0"/>
              </a:rPr>
              <a:t>development</a:t>
            </a:r>
          </a:p>
          <a:p>
            <a:pPr marL="342900" lvl="0" indent="-342900" eaLnBrk="0" fontAlgn="base" hangingPunct="0">
              <a:spcBef>
                <a:spcPct val="0"/>
              </a:spcBef>
              <a:spcAft>
                <a:spcPts val="600"/>
              </a:spcAft>
              <a:buFont typeface="Arial" panose="020B0604020202020204" pitchFamily="34" charset="0"/>
              <a:buChar char="•"/>
            </a:pPr>
            <a:r>
              <a:rPr lang="en-US" sz="2000" dirty="0" smtClean="0">
                <a:solidFill>
                  <a:srgbClr val="000000"/>
                </a:solidFill>
                <a:latin typeface="Times New Roman" pitchFamily="18" charset="0"/>
                <a:ea typeface="Calibri" pitchFamily="34" charset="0"/>
                <a:cs typeface="Times New Roman" pitchFamily="18" charset="0"/>
              </a:rPr>
              <a:t>Quality Management System development to meet commercialization needs for drugs, devices and novel foods</a:t>
            </a:r>
            <a:endParaRPr lang="en-US" sz="2000" dirty="0">
              <a:solidFill>
                <a:srgbClr val="000000"/>
              </a:solidFill>
              <a:latin typeface="Times New Roman" pitchFamily="18" charset="0"/>
              <a:ea typeface="Calibri" pitchFamily="34" charset="0"/>
              <a:cs typeface="Times New Roman" pitchFamily="18" charset="0"/>
            </a:endParaRPr>
          </a:p>
        </p:txBody>
      </p:sp>
      <p:pic>
        <p:nvPicPr>
          <p:cNvPr id="32770" name="Picture 2" descr="http://lh3.ggpht.com/_NNjxeW9ewEc/TJiX6h-QeeI/AAAAAAAACFU/aBO_k__9z4w/tmp7645_thumb_thumb.jpg?imgmax=800"/>
          <p:cNvPicPr>
            <a:picLocks noChangeAspect="1" noChangeArrowheads="1"/>
          </p:cNvPicPr>
          <p:nvPr/>
        </p:nvPicPr>
        <p:blipFill>
          <a:blip r:embed="rId3" cstate="print"/>
          <a:srcRect/>
          <a:stretch>
            <a:fillRect/>
          </a:stretch>
        </p:blipFill>
        <p:spPr bwMode="auto">
          <a:xfrm>
            <a:off x="179512" y="1772816"/>
            <a:ext cx="4572508" cy="3456384"/>
          </a:xfrm>
          <a:prstGeom prst="rect">
            <a:avLst/>
          </a:prstGeom>
          <a:noFill/>
        </p:spPr>
      </p:pic>
      <p:sp>
        <p:nvSpPr>
          <p:cNvPr id="4" name="Rectangle 3"/>
          <p:cNvSpPr/>
          <p:nvPr/>
        </p:nvSpPr>
        <p:spPr>
          <a:xfrm>
            <a:off x="323528" y="5085184"/>
            <a:ext cx="4572000" cy="184666"/>
          </a:xfrm>
          <a:prstGeom prst="rect">
            <a:avLst/>
          </a:prstGeom>
        </p:spPr>
        <p:txBody>
          <a:bodyPr>
            <a:spAutoFit/>
          </a:bodyPr>
          <a:lstStyle/>
          <a:p>
            <a:r>
              <a:rPr lang="en-US" sz="600" dirty="0" smtClean="0"/>
              <a:t>http://lh3.ggpht.com/_NNjxeW9ewEc/TJiX6h-QeeI/AAAAAAAACFU/aBO_k__9z4w/tmp7645_thumb_thumb.jpg?imgmax=800</a:t>
            </a:r>
            <a:endParaRPr lang="en-US" sz="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14290"/>
            <a:ext cx="8429684" cy="646331"/>
          </a:xfrm>
          <a:prstGeom prst="rect">
            <a:avLst/>
          </a:prstGeom>
        </p:spPr>
        <p:txBody>
          <a:bodyPr wrap="square">
            <a:spAutoFit/>
          </a:bodyPr>
          <a:lstStyle/>
          <a:p>
            <a:pPr algn="ctr"/>
            <a:r>
              <a:rPr lang="en-US" sz="3600" b="1" dirty="0" smtClean="0">
                <a:latin typeface="Times New Roman" pitchFamily="18" charset="0"/>
                <a:cs typeface="Times New Roman" pitchFamily="18" charset="0"/>
              </a:rPr>
              <a:t>Chromosomal Translocations</a:t>
            </a:r>
            <a:endParaRPr lang="hr-HR" sz="3600" b="1" dirty="0" smtClean="0">
              <a:latin typeface="Times New Roman" pitchFamily="18" charset="0"/>
              <a:cs typeface="Times New Roman" pitchFamily="18" charset="0"/>
            </a:endParaRPr>
          </a:p>
        </p:txBody>
      </p:sp>
      <p:sp>
        <p:nvSpPr>
          <p:cNvPr id="4" name="Content Placeholder 3"/>
          <p:cNvSpPr>
            <a:spLocks noGrp="1"/>
          </p:cNvSpPr>
          <p:nvPr>
            <p:ph idx="1"/>
          </p:nvPr>
        </p:nvSpPr>
        <p:spPr>
          <a:xfrm>
            <a:off x="467544" y="1052513"/>
            <a:ext cx="8219256" cy="2086725"/>
          </a:xfrm>
          <a:prstGeom prst="rect">
            <a:avLst/>
          </a:prstGeom>
        </p:spPr>
        <p:txBody>
          <a:bodyPr wrap="square">
            <a:spAutoFit/>
          </a:bodyPr>
          <a:lstStyle/>
          <a:p>
            <a:pPr marL="0" algn="just">
              <a:buNone/>
            </a:pPr>
            <a:r>
              <a:rPr lang="en-US" sz="1800" dirty="0"/>
              <a:t>Translocations occur when chromosomes break and the pieces of each chromosome rearrange and fuse with the other. This can result in a genetic exchange between two different chromosomes or within one chromosome. Chromosomal translocations can cause genes to fuse together and to produce chimeric mRNAs and proteins. The location of translocations in cancerous cells can help to identify genes involved in regulating the cell cycle and may indicate cancer risk genes</a:t>
            </a:r>
            <a:r>
              <a:rPr lang="en-US" sz="1800" dirty="0" smtClean="0"/>
              <a:t>.</a:t>
            </a:r>
          </a:p>
          <a:p>
            <a:pPr algn="just">
              <a:buNone/>
            </a:pPr>
            <a:endParaRPr lang="hr-HR"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9450" t="17719" r="70469" b="50535"/>
          <a:stretch>
            <a:fillRect/>
          </a:stretch>
        </p:blipFill>
        <p:spPr bwMode="auto">
          <a:xfrm>
            <a:off x="1547664" y="2924944"/>
            <a:ext cx="6113982" cy="3866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5241107"/>
          </a:xfrm>
        </p:spPr>
        <p:txBody>
          <a:bodyPr>
            <a:normAutofit fontScale="70000" lnSpcReduction="20000"/>
          </a:bodyPr>
          <a:lstStyle/>
          <a:p>
            <a:pPr marL="0">
              <a:buNone/>
            </a:pPr>
            <a:r>
              <a:rPr lang="en-US" dirty="0"/>
              <a:t>Infant acute leukemia, developed before 6 months of age, has one of the worst prognoses among leukemia </a:t>
            </a:r>
            <a:r>
              <a:rPr lang="en-US" dirty="0" smtClean="0"/>
              <a:t>types with a </a:t>
            </a:r>
            <a:r>
              <a:rPr lang="en-US" dirty="0"/>
              <a:t>poor response to treatment.</a:t>
            </a:r>
          </a:p>
          <a:p>
            <a:pPr marL="0">
              <a:buNone/>
            </a:pPr>
            <a:endParaRPr lang="en-US" dirty="0"/>
          </a:p>
          <a:p>
            <a:pPr marL="0">
              <a:buNone/>
            </a:pPr>
            <a:r>
              <a:rPr lang="en-US" dirty="0"/>
              <a:t>Infant leukemia often presents </a:t>
            </a:r>
            <a:r>
              <a:rPr lang="en-US" dirty="0" err="1" smtClean="0"/>
              <a:t>biphenotypically</a:t>
            </a:r>
            <a:r>
              <a:rPr lang="en-US" dirty="0" smtClean="0"/>
              <a:t> with leukemic </a:t>
            </a:r>
            <a:r>
              <a:rPr lang="en-US" dirty="0"/>
              <a:t>cells of both myeloid and lymphoid </a:t>
            </a:r>
            <a:r>
              <a:rPr lang="en-US" dirty="0" smtClean="0"/>
              <a:t>(i.e. mixed) origin</a:t>
            </a:r>
            <a:r>
              <a:rPr lang="en-US" dirty="0"/>
              <a:t>.</a:t>
            </a:r>
          </a:p>
          <a:p>
            <a:pPr marL="0">
              <a:buNone/>
            </a:pPr>
            <a:endParaRPr lang="en-US" dirty="0"/>
          </a:p>
          <a:p>
            <a:pPr marL="0">
              <a:buNone/>
            </a:pPr>
            <a:r>
              <a:rPr lang="en-US" dirty="0"/>
              <a:t>Molecular analysis of Infant ALL in particular shows that 40-60% of cases involve a specific chromosomal translocation, the t(4;11)(q21;q23) translocation. </a:t>
            </a:r>
          </a:p>
          <a:p>
            <a:pPr marL="0">
              <a:buNone/>
            </a:pPr>
            <a:endParaRPr lang="en-US" dirty="0"/>
          </a:p>
          <a:p>
            <a:pPr marL="0">
              <a:buNone/>
            </a:pPr>
            <a:r>
              <a:rPr lang="en-US" dirty="0"/>
              <a:t>The breakpoints of this translocation </a:t>
            </a:r>
            <a:r>
              <a:rPr lang="en-US" dirty="0" smtClean="0"/>
              <a:t>presented </a:t>
            </a:r>
            <a:r>
              <a:rPr lang="en-US" dirty="0"/>
              <a:t>putative </a:t>
            </a:r>
            <a:r>
              <a:rPr lang="en-US" dirty="0" smtClean="0"/>
              <a:t>oncogenes which were studied </a:t>
            </a:r>
            <a:r>
              <a:rPr lang="en-US" dirty="0"/>
              <a:t>in detail for their effects on cellular functioning.</a:t>
            </a:r>
          </a:p>
          <a:p>
            <a:pPr marL="0">
              <a:buNone/>
            </a:pPr>
            <a:endParaRPr lang="en-US" dirty="0"/>
          </a:p>
          <a:p>
            <a:pPr marL="0">
              <a:buNone/>
            </a:pPr>
            <a:r>
              <a:rPr lang="en-US" dirty="0"/>
              <a:t>Two genes often involved in this rearrangement are the AF4/FEL gene and the MLL gene</a:t>
            </a:r>
            <a:r>
              <a:rPr lang="en-US" dirty="0" smtClean="0"/>
              <a:t>.</a:t>
            </a:r>
          </a:p>
        </p:txBody>
      </p:sp>
      <p:sp>
        <p:nvSpPr>
          <p:cNvPr id="3" name="TextBox 2"/>
          <p:cNvSpPr txBox="1"/>
          <p:nvPr/>
        </p:nvSpPr>
        <p:spPr>
          <a:xfrm>
            <a:off x="539552" y="260648"/>
            <a:ext cx="7992888" cy="492443"/>
          </a:xfrm>
          <a:prstGeom prst="rect">
            <a:avLst/>
          </a:prstGeom>
          <a:noFill/>
        </p:spPr>
        <p:txBody>
          <a:bodyPr wrap="square" rtlCol="0">
            <a:spAutoFit/>
          </a:bodyPr>
          <a:lstStyle/>
          <a:p>
            <a:pPr algn="ctr"/>
            <a:r>
              <a:rPr lang="en-US" sz="2600" b="1" dirty="0" smtClean="0">
                <a:latin typeface="Times New Roman" pitchFamily="18" charset="0"/>
                <a:cs typeface="Times New Roman" pitchFamily="18" charset="0"/>
              </a:rPr>
              <a:t>Infant Acute Leukemia and the (4;11) Translocation</a:t>
            </a:r>
            <a:endParaRPr lang="en-US" sz="26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929411"/>
          </a:xfrm>
        </p:spPr>
        <p:txBody>
          <a:bodyPr>
            <a:normAutofit fontScale="92500" lnSpcReduction="10000"/>
          </a:bodyPr>
          <a:lstStyle/>
          <a:p>
            <a:pPr marL="0">
              <a:buNone/>
            </a:pPr>
            <a:r>
              <a:rPr lang="en-US" sz="2400" dirty="0" smtClean="0"/>
              <a:t>The (4;11)(q21;q23) breakpoint involves two genes, the AF4/FEL gene on chromosome 4 at band 21 and the mixed lineage leukemia (MLL) gene on chromosome 11 at band 23. </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a:buNone/>
            </a:pPr>
            <a:r>
              <a:rPr lang="en-US" sz="2600" dirty="0" smtClean="0"/>
              <a:t>This particular translocation is associated with some of the worst clinical outcomes in ALL.</a:t>
            </a:r>
          </a:p>
        </p:txBody>
      </p:sp>
      <p:pic>
        <p:nvPicPr>
          <p:cNvPr id="48131" name="Picture 3"/>
          <p:cNvPicPr>
            <a:picLocks noChangeAspect="1" noChangeArrowheads="1"/>
          </p:cNvPicPr>
          <p:nvPr/>
        </p:nvPicPr>
        <p:blipFill>
          <a:blip r:embed="rId3" cstate="print"/>
          <a:srcRect l="32281" t="30313" r="10133" b="31297"/>
          <a:stretch>
            <a:fillRect/>
          </a:stretch>
        </p:blipFill>
        <p:spPr bwMode="auto">
          <a:xfrm>
            <a:off x="1475656" y="2492896"/>
            <a:ext cx="5040560" cy="2520280"/>
          </a:xfrm>
          <a:prstGeom prst="rect">
            <a:avLst/>
          </a:prstGeom>
          <a:noFill/>
          <a:ln w="9525">
            <a:noFill/>
            <a:miter lim="800000"/>
            <a:headEnd/>
            <a:tailEnd/>
          </a:ln>
        </p:spPr>
      </p:pic>
      <p:sp>
        <p:nvSpPr>
          <p:cNvPr id="3" name="TextBox 2"/>
          <p:cNvSpPr txBox="1"/>
          <p:nvPr/>
        </p:nvSpPr>
        <p:spPr>
          <a:xfrm>
            <a:off x="179512" y="404664"/>
            <a:ext cx="8075240" cy="461665"/>
          </a:xfrm>
          <a:prstGeom prst="rect">
            <a:avLst/>
          </a:prstGeom>
          <a:noFill/>
        </p:spPr>
        <p:txBody>
          <a:bodyPr wrap="square" rtlCol="0">
            <a:spAutoFit/>
          </a:bodyPr>
          <a:lstStyle/>
          <a:p>
            <a:pPr algn="ctr"/>
            <a:r>
              <a:rPr lang="en-US" sz="2400" b="1" dirty="0" smtClean="0"/>
              <a:t>AF4/FEL and MLL Genes</a:t>
            </a:r>
            <a:endParaRPr 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1196" y="1052736"/>
            <a:ext cx="8229600" cy="5328592"/>
          </a:xfrm>
        </p:spPr>
        <p:txBody>
          <a:bodyPr>
            <a:normAutofit fontScale="77500" lnSpcReduction="20000"/>
          </a:bodyPr>
          <a:lstStyle/>
          <a:p>
            <a:pPr marL="0">
              <a:buNone/>
            </a:pPr>
            <a:r>
              <a:rPr lang="en-US" dirty="0"/>
              <a:t>Analysis of the </a:t>
            </a:r>
            <a:r>
              <a:rPr lang="en-US" dirty="0" smtClean="0"/>
              <a:t>11q23 mixed </a:t>
            </a:r>
            <a:r>
              <a:rPr lang="en-US" dirty="0"/>
              <a:t>lineage leukemia (MLL) gene revealed </a:t>
            </a:r>
            <a:r>
              <a:rPr lang="en-US" dirty="0" smtClean="0"/>
              <a:t>homology </a:t>
            </a:r>
            <a:r>
              <a:rPr lang="en-US" dirty="0"/>
              <a:t>to genes </a:t>
            </a:r>
            <a:r>
              <a:rPr lang="en-US" dirty="0" smtClean="0"/>
              <a:t>regulating </a:t>
            </a:r>
            <a:r>
              <a:rPr lang="en-US" dirty="0"/>
              <a:t>development, particularly </a:t>
            </a:r>
            <a:r>
              <a:rPr lang="en-US" dirty="0" err="1" smtClean="0"/>
              <a:t>hematopoesis</a:t>
            </a:r>
            <a:r>
              <a:rPr lang="en-US" dirty="0"/>
              <a:t> in other </a:t>
            </a:r>
            <a:r>
              <a:rPr lang="en-US" dirty="0" smtClean="0"/>
              <a:t>organisms</a:t>
            </a:r>
            <a:endParaRPr lang="en-US" dirty="0"/>
          </a:p>
          <a:p>
            <a:pPr marL="0">
              <a:buNone/>
            </a:pPr>
            <a:endParaRPr lang="en-US" dirty="0"/>
          </a:p>
          <a:p>
            <a:pPr marL="0">
              <a:buNone/>
            </a:pPr>
            <a:r>
              <a:rPr lang="en-US" dirty="0"/>
              <a:t>Disruption of the homologous gene in mice </a:t>
            </a:r>
            <a:r>
              <a:rPr lang="en-US" dirty="0" smtClean="0"/>
              <a:t>resulted </a:t>
            </a:r>
            <a:r>
              <a:rPr lang="en-US" dirty="0"/>
              <a:t>in abnormal formation of blood cells, suggesting this gene product’s involvement in human </a:t>
            </a:r>
            <a:r>
              <a:rPr lang="en-US" dirty="0" err="1"/>
              <a:t>hematopoesis</a:t>
            </a:r>
            <a:r>
              <a:rPr lang="en-US" dirty="0"/>
              <a:t> in leukemia</a:t>
            </a:r>
          </a:p>
          <a:p>
            <a:pPr marL="0">
              <a:buNone/>
            </a:pPr>
            <a:endParaRPr lang="en-US" dirty="0"/>
          </a:p>
          <a:p>
            <a:pPr marL="0">
              <a:buNone/>
            </a:pPr>
            <a:r>
              <a:rPr lang="en-US" dirty="0"/>
              <a:t>Analysis of </a:t>
            </a:r>
            <a:r>
              <a:rPr lang="en-US" dirty="0" smtClean="0"/>
              <a:t>the 4q21 gene (AF4), </a:t>
            </a:r>
            <a:r>
              <a:rPr lang="en-US" dirty="0"/>
              <a:t>MLL’s translocation partner, </a:t>
            </a:r>
            <a:r>
              <a:rPr lang="en-US" dirty="0" smtClean="0"/>
              <a:t>revealed a </a:t>
            </a:r>
            <a:r>
              <a:rPr lang="en-US" dirty="0"/>
              <a:t>serine-rich protein, </a:t>
            </a:r>
            <a:r>
              <a:rPr lang="en-US" dirty="0" smtClean="0"/>
              <a:t>suggesting </a:t>
            </a:r>
            <a:r>
              <a:rPr lang="en-US" dirty="0"/>
              <a:t>a role in nuclear localization. Segments of the AF4 protein </a:t>
            </a:r>
            <a:r>
              <a:rPr lang="en-US" dirty="0" smtClean="0"/>
              <a:t>were </a:t>
            </a:r>
            <a:r>
              <a:rPr lang="en-US" dirty="0"/>
              <a:t>shown to play a role in transcriptional activation</a:t>
            </a:r>
          </a:p>
          <a:p>
            <a:pPr marL="0">
              <a:buNone/>
            </a:pPr>
            <a:endParaRPr lang="en-US" dirty="0"/>
          </a:p>
          <a:p>
            <a:pPr marL="0">
              <a:buNone/>
            </a:pPr>
            <a:r>
              <a:rPr lang="en-US" dirty="0" smtClean="0"/>
              <a:t>These </a:t>
            </a:r>
            <a:r>
              <a:rPr lang="en-US" dirty="0"/>
              <a:t>results </a:t>
            </a:r>
            <a:r>
              <a:rPr lang="en-US" dirty="0" smtClean="0"/>
              <a:t>suggested </a:t>
            </a:r>
            <a:r>
              <a:rPr lang="en-US" dirty="0"/>
              <a:t>the rearrangement of </a:t>
            </a:r>
            <a:r>
              <a:rPr lang="en-US" dirty="0" smtClean="0"/>
              <a:t>MLL and AF4 genes might provide oncogenic potential </a:t>
            </a:r>
            <a:r>
              <a:rPr lang="en-US" dirty="0"/>
              <a:t>in  infant </a:t>
            </a:r>
            <a:r>
              <a:rPr lang="en-US" dirty="0" smtClean="0"/>
              <a:t>ALL</a:t>
            </a:r>
          </a:p>
        </p:txBody>
      </p:sp>
      <p:sp>
        <p:nvSpPr>
          <p:cNvPr id="3" name="TextBox 2"/>
          <p:cNvSpPr txBox="1"/>
          <p:nvPr/>
        </p:nvSpPr>
        <p:spPr>
          <a:xfrm>
            <a:off x="539552" y="260648"/>
            <a:ext cx="7992888"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t(4;11)(q21;23) Analysis and Conclusions</a:t>
            </a:r>
            <a:endParaRPr lang="en-US" sz="28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14290"/>
            <a:ext cx="8429684" cy="646331"/>
          </a:xfrm>
          <a:prstGeom prst="rect">
            <a:avLst/>
          </a:prstGeom>
        </p:spPr>
        <p:txBody>
          <a:bodyPr wrap="square">
            <a:spAutoFit/>
          </a:bodyPr>
          <a:lstStyle/>
          <a:p>
            <a:pPr algn="ctr"/>
            <a:r>
              <a:rPr lang="en-US" sz="3600" b="1" dirty="0" smtClean="0">
                <a:latin typeface="Times New Roman" pitchFamily="18" charset="0"/>
                <a:cs typeface="Times New Roman" pitchFamily="18" charset="0"/>
              </a:rPr>
              <a:t>Non-Hodgkin Lymphoma</a:t>
            </a:r>
            <a:endParaRPr lang="hr-HR" sz="3600" b="1" dirty="0" smtClean="0">
              <a:latin typeface="Times New Roman" pitchFamily="18" charset="0"/>
              <a:cs typeface="Times New Roman" pitchFamily="18" charset="0"/>
            </a:endParaRPr>
          </a:p>
        </p:txBody>
      </p:sp>
      <p:sp>
        <p:nvSpPr>
          <p:cNvPr id="5" name="Rectangle 4"/>
          <p:cNvSpPr/>
          <p:nvPr/>
        </p:nvSpPr>
        <p:spPr>
          <a:xfrm>
            <a:off x="357158" y="1052736"/>
            <a:ext cx="8535322" cy="4801314"/>
          </a:xfrm>
          <a:prstGeom prst="rect">
            <a:avLst/>
          </a:prstGeom>
        </p:spPr>
        <p:txBody>
          <a:bodyPr wrap="square">
            <a:spAutoFit/>
          </a:bodyPr>
          <a:lstStyle/>
          <a:p>
            <a:pPr algn="just"/>
            <a:r>
              <a:rPr lang="en-US" dirty="0" smtClean="0">
                <a:latin typeface="Times New Roman" pitchFamily="18" charset="0"/>
                <a:cs typeface="Times New Roman" pitchFamily="18" charset="0"/>
              </a:rPr>
              <a:t>Non-Hodgkin Lymphoma is a type of cancer that affects lymphocytes (white blood cells). As these cancerous lymphocytes proliferate, they join together and form tumors, called lymphomas, usually located in the lymph nodes.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Dr Frestedt used cytogenetic analysis to examine the presence of chromosomal abnormalities in patients with non-Hodgkin lymphoma. By examining the karyotypes of cells from many tumor biopsies, recurring chromosomal translocations in this type of cancer were identified and studied more closely.</a:t>
            </a:r>
          </a:p>
          <a:p>
            <a:pPr algn="just"/>
            <a:endParaRPr lang="en-US" dirty="0" smtClean="0">
              <a:latin typeface="Times New Roman" pitchFamily="18" charset="0"/>
              <a:cs typeface="Times New Roman" pitchFamily="18" charset="0"/>
            </a:endParaRPr>
          </a:p>
          <a:p>
            <a:pPr marL="285750" indent="-285750">
              <a:buFont typeface="Arial" panose="020B0604020202020204" pitchFamily="34" charset="0"/>
              <a:buChar char="•"/>
            </a:pPr>
            <a:r>
              <a:rPr lang="en-US" dirty="0" smtClean="0">
                <a:latin typeface="Times New Roman" pitchFamily="18" charset="0"/>
                <a:cs typeface="Times New Roman" pitchFamily="18" charset="0"/>
              </a:rPr>
              <a:t>Biopsy </a:t>
            </a:r>
            <a:r>
              <a:rPr lang="en-US" dirty="0">
                <a:latin typeface="Times New Roman" pitchFamily="18" charset="0"/>
                <a:cs typeface="Times New Roman" pitchFamily="18" charset="0"/>
              </a:rPr>
              <a:t>tumors from patients with Non-Hodgkin Lymphoma</a:t>
            </a:r>
          </a:p>
          <a:p>
            <a:pPr marL="285750" indent="-285750">
              <a:buFont typeface="Arial" panose="020B0604020202020204" pitchFamily="34" charset="0"/>
              <a:buChar char="•"/>
            </a:pPr>
            <a:r>
              <a:rPr lang="en-US" dirty="0">
                <a:latin typeface="Times New Roman" pitchFamily="18" charset="0"/>
                <a:cs typeface="Times New Roman" pitchFamily="18" charset="0"/>
              </a:rPr>
              <a:t>Disaggregate cells and initiate cell culture</a:t>
            </a:r>
          </a:p>
          <a:p>
            <a:pPr marL="285750" indent="-285750">
              <a:buFont typeface="Arial" panose="020B0604020202020204" pitchFamily="34" charset="0"/>
              <a:buChar char="•"/>
            </a:pPr>
            <a:r>
              <a:rPr lang="en-US" dirty="0">
                <a:latin typeface="Times New Roman" pitchFamily="18" charset="0"/>
                <a:cs typeface="Times New Roman" pitchFamily="18" charset="0"/>
              </a:rPr>
              <a:t>Harvest cells at appropriate time to capture dividing cells</a:t>
            </a:r>
          </a:p>
          <a:p>
            <a:pPr marL="285750" indent="-285750">
              <a:buFont typeface="Arial" panose="020B0604020202020204" pitchFamily="34" charset="0"/>
              <a:buChar char="•"/>
            </a:pPr>
            <a:r>
              <a:rPr lang="en-US" dirty="0">
                <a:latin typeface="Times New Roman" pitchFamily="18" charset="0"/>
                <a:cs typeface="Times New Roman" pitchFamily="18" charset="0"/>
              </a:rPr>
              <a:t>Prepare slides to have optimal metaphase spreads</a:t>
            </a:r>
          </a:p>
          <a:p>
            <a:pPr marL="285750" indent="-285750">
              <a:buFont typeface="Arial" panose="020B0604020202020204" pitchFamily="34" charset="0"/>
              <a:buChar char="•"/>
            </a:pPr>
            <a:r>
              <a:rPr lang="en-US" dirty="0">
                <a:latin typeface="Times New Roman" pitchFamily="18" charset="0"/>
                <a:cs typeface="Times New Roman" pitchFamily="18" charset="0"/>
              </a:rPr>
              <a:t>Stain to show selected banding pattern</a:t>
            </a:r>
          </a:p>
          <a:p>
            <a:pPr marL="285750" indent="-285750">
              <a:buFont typeface="Arial" panose="020B0604020202020204" pitchFamily="34" charset="0"/>
              <a:buChar char="•"/>
            </a:pPr>
            <a:r>
              <a:rPr lang="en-US" dirty="0">
                <a:latin typeface="Times New Roman" pitchFamily="18" charset="0"/>
                <a:cs typeface="Times New Roman" pitchFamily="18" charset="0"/>
              </a:rPr>
              <a:t>Take photos of metaphase chromosomes and construct karyotypes</a:t>
            </a:r>
          </a:p>
          <a:p>
            <a:pPr marL="285750" indent="-285750">
              <a:buFont typeface="Arial" panose="020B0604020202020204" pitchFamily="34" charset="0"/>
              <a:buChar char="•"/>
            </a:pPr>
            <a:r>
              <a:rPr lang="en-US" dirty="0">
                <a:latin typeface="Times New Roman" pitchFamily="18" charset="0"/>
                <a:cs typeface="Times New Roman" pitchFamily="18" charset="0"/>
              </a:rPr>
              <a:t>Identify chromosomes displaying unique polymorphisms and abnormalities</a:t>
            </a:r>
          </a:p>
          <a:p>
            <a:pPr marL="285750" indent="-285750">
              <a:buFont typeface="Arial" panose="020B0604020202020204" pitchFamily="34" charset="0"/>
              <a:buChar char="•"/>
            </a:pPr>
            <a:r>
              <a:rPr lang="en-US" dirty="0">
                <a:latin typeface="Times New Roman" pitchFamily="18" charset="0"/>
                <a:cs typeface="Times New Roman" pitchFamily="18" charset="0"/>
              </a:rPr>
              <a:t>Identified four recurring chromosomal translocations in Non-Hodgkin </a:t>
            </a:r>
            <a:r>
              <a:rPr lang="en-US" dirty="0" smtClean="0">
                <a:latin typeface="Times New Roman" pitchFamily="18" charset="0"/>
                <a:cs typeface="Times New Roman" pitchFamily="18" charset="0"/>
              </a:rPr>
              <a:t>Lymphoma</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6886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36048</TotalTime>
  <Words>2234</Words>
  <Application>Microsoft Office PowerPoint</Application>
  <PresentationFormat>On-screen Show (4:3)</PresentationFormat>
  <Paragraphs>216</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2: Quality and Compliance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vishal-b</cp:lastModifiedBy>
  <cp:revision>438</cp:revision>
  <dcterms:created xsi:type="dcterms:W3CDTF">2014-07-15T10:01:35Z</dcterms:created>
  <dcterms:modified xsi:type="dcterms:W3CDTF">2014-09-11T10:33:10Z</dcterms:modified>
</cp:coreProperties>
</file>