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9144000" cy="6858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710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CFF23-360C-4A8B-99B3-AEE6EC253BA8}" type="datetimeFigureOut">
              <a:rPr lang="en-US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751CA-E8B8-4D2B-87FD-E31F239BA84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859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 i="0">
                <a:solidFill>
                  <a:srgbClr val="FFFF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E1EA2-E4A2-493D-BF3F-B05EC6102BAD}" type="datetimeFigureOut">
              <a:rPr lang="en-US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82BA9-EF8A-4187-9204-C23B8A76D84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864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 i="0">
                <a:solidFill>
                  <a:srgbClr val="FFFF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7814A-14A8-4F7F-9DA4-2C77FC2B714B}" type="datetimeFigureOut">
              <a:rPr lang="en-US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A1F02-B942-4B70-92B1-40AEA0AC851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9599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 i="0">
                <a:solidFill>
                  <a:srgbClr val="FFFF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1EABD-FD1E-4623-882B-B6BD89D6DCD8}" type="datetimeFigureOut">
              <a:rPr lang="en-US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94541-875F-4929-A921-D96EAD29AFB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563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798BF-C715-4A30-A676-77BE64C1E206}" type="datetimeFigureOut">
              <a:rPr lang="en-US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7B97E-8AE8-404C-BD9D-CDEA4358F7C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557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9144000"/>
              <a:gd name="T1" fmla="*/ 6857999 h 6858000"/>
              <a:gd name="T2" fmla="*/ 9143999 w 9144000"/>
              <a:gd name="T3" fmla="*/ 6857999 h 6858000"/>
              <a:gd name="T4" fmla="*/ 9143999 w 9144000"/>
              <a:gd name="T5" fmla="*/ 0 h 6858000"/>
              <a:gd name="T6" fmla="*/ 0 w 9144000"/>
              <a:gd name="T7" fmla="*/ 0 h 6858000"/>
              <a:gd name="T8" fmla="*/ 0 w 9144000"/>
              <a:gd name="T9" fmla="*/ 6857999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685800" y="307975"/>
            <a:ext cx="7772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177800" y="1184275"/>
            <a:ext cx="8788400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7E6E6D-9BD0-4340-A13D-6788148F710E}" type="datetimeFigureOut">
              <a:rPr lang="en-US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64FF67-133C-465E-AF41-8F3497BBD85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hyperlink" Target="http://www.arl.army.mil/www/default.cfm?page=352)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ject 2"/>
          <p:cNvSpPr>
            <a:spLocks noGrp="1"/>
          </p:cNvSpPr>
          <p:nvPr>
            <p:ph type="title"/>
          </p:nvPr>
        </p:nvSpPr>
        <p:spPr/>
        <p:txBody>
          <a:bodyPr tIns="841039"/>
          <a:lstStyle/>
          <a:p>
            <a:pPr marL="720725" indent="-587375" eaLnBrk="1" hangingPunct="1"/>
            <a:r>
              <a:rPr lang="en-US" sz="3800" smtClean="0">
                <a:latin typeface="Arial" charset="0"/>
                <a:cs typeface="Arial" charset="0"/>
              </a:rPr>
              <a:t>Innovation of Acoustic Research on Biomedical Applications</a:t>
            </a:r>
          </a:p>
        </p:txBody>
      </p:sp>
      <p:sp>
        <p:nvSpPr>
          <p:cNvPr id="2051" name="object 3"/>
          <p:cNvSpPr txBox="1">
            <a:spLocks noChangeArrowheads="1"/>
          </p:cNvSpPr>
          <p:nvPr/>
        </p:nvSpPr>
        <p:spPr bwMode="auto">
          <a:xfrm>
            <a:off x="1576388" y="3017838"/>
            <a:ext cx="5837237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i="1">
                <a:solidFill>
                  <a:srgbClr val="FFFFFF"/>
                </a:solidFill>
                <a:latin typeface="Arial" charset="0"/>
              </a:rPr>
              <a:t>Jun Qin, Ph. D.</a:t>
            </a:r>
            <a:endParaRPr lang="en-US" sz="2400">
              <a:latin typeface="Arial" charset="0"/>
            </a:endParaRPr>
          </a:p>
          <a:p>
            <a:pPr eaLnBrk="1" hangingPunct="1">
              <a:spcBef>
                <a:spcPts val="25"/>
              </a:spcBef>
            </a:pPr>
            <a:endParaRPr lang="en-US" sz="29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000">
                <a:solidFill>
                  <a:srgbClr val="FFFFFF"/>
                </a:solidFill>
                <a:latin typeface="Arial" charset="0"/>
              </a:rPr>
              <a:t>Assistant Professor</a:t>
            </a:r>
            <a:endParaRPr lang="en-US" sz="2000">
              <a:latin typeface="Arial" charset="0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Department of Electrical and Computer Engineering The College of Engineering</a:t>
            </a:r>
            <a:endParaRPr lang="en-US" sz="2000">
              <a:latin typeface="Arial" charset="0"/>
            </a:endParaRPr>
          </a:p>
          <a:p>
            <a:pPr algn="ctr" eaLnBrk="1" hangingPunct="1">
              <a:spcBef>
                <a:spcPts val="238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Southern Illinois University, Carbondale, IL, USA</a:t>
            </a:r>
            <a:endParaRPr lang="en-US" sz="2000">
              <a:latin typeface="Arial" charset="0"/>
            </a:endParaRPr>
          </a:p>
        </p:txBody>
      </p:sp>
      <p:sp>
        <p:nvSpPr>
          <p:cNvPr id="2052" name="object 4"/>
          <p:cNvSpPr>
            <a:spLocks noChangeArrowheads="1"/>
          </p:cNvSpPr>
          <p:nvPr/>
        </p:nvSpPr>
        <p:spPr bwMode="auto">
          <a:xfrm>
            <a:off x="6172200" y="5943600"/>
            <a:ext cx="2838450" cy="8207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2"/>
          <p:cNvSpPr>
            <a:spLocks noChangeArrowheads="1"/>
          </p:cNvSpPr>
          <p:nvPr/>
        </p:nvSpPr>
        <p:spPr bwMode="auto">
          <a:xfrm>
            <a:off x="239713" y="1676400"/>
            <a:ext cx="2198687" cy="2743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7" name="object 3"/>
          <p:cNvSpPr>
            <a:spLocks/>
          </p:cNvSpPr>
          <p:nvPr/>
        </p:nvSpPr>
        <p:spPr bwMode="auto">
          <a:xfrm>
            <a:off x="525463" y="3886200"/>
            <a:ext cx="404812" cy="0"/>
          </a:xfrm>
          <a:custGeom>
            <a:avLst/>
            <a:gdLst>
              <a:gd name="T0" fmla="*/ 0 w 405130"/>
              <a:gd name="T1" fmla="*/ 404175 w 405130"/>
              <a:gd name="T2" fmla="*/ 0 60000 65536"/>
              <a:gd name="T3" fmla="*/ 0 60000 65536"/>
              <a:gd name="T4" fmla="*/ 0 w 405130"/>
              <a:gd name="T5" fmla="*/ 405130 w 4051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05130">
                <a:moveTo>
                  <a:pt x="0" y="0"/>
                </a:moveTo>
                <a:lnTo>
                  <a:pt x="404810" y="0"/>
                </a:lnTo>
              </a:path>
            </a:pathLst>
          </a:custGeom>
          <a:noFill/>
          <a:ln w="28574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1268" name="object 4"/>
          <p:cNvSpPr>
            <a:spLocks/>
          </p:cNvSpPr>
          <p:nvPr/>
        </p:nvSpPr>
        <p:spPr bwMode="auto">
          <a:xfrm>
            <a:off x="915988" y="3843338"/>
            <a:ext cx="85725" cy="85725"/>
          </a:xfrm>
          <a:custGeom>
            <a:avLst/>
            <a:gdLst>
              <a:gd name="T0" fmla="*/ 0 w 85725"/>
              <a:gd name="T1" fmla="*/ 0 h 85725"/>
              <a:gd name="T2" fmla="*/ 0 w 85725"/>
              <a:gd name="T3" fmla="*/ 85724 h 85725"/>
              <a:gd name="T4" fmla="*/ 85724 w 85725"/>
              <a:gd name="T5" fmla="*/ 42864 h 85725"/>
              <a:gd name="T6" fmla="*/ 0 w 85725"/>
              <a:gd name="T7" fmla="*/ 0 h 85725"/>
              <a:gd name="T8" fmla="*/ 0 60000 65536"/>
              <a:gd name="T9" fmla="*/ 0 60000 65536"/>
              <a:gd name="T10" fmla="*/ 0 60000 65536"/>
              <a:gd name="T11" fmla="*/ 0 60000 65536"/>
              <a:gd name="T12" fmla="*/ 0 w 85725"/>
              <a:gd name="T13" fmla="*/ 0 h 85725"/>
              <a:gd name="T14" fmla="*/ 85725 w 85725"/>
              <a:gd name="T15" fmla="*/ 85725 h 857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725" h="85725">
                <a:moveTo>
                  <a:pt x="0" y="0"/>
                </a:moveTo>
                <a:lnTo>
                  <a:pt x="0" y="85724"/>
                </a:lnTo>
                <a:lnTo>
                  <a:pt x="85724" y="4286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1269" name="object 5"/>
          <p:cNvSpPr>
            <a:spLocks/>
          </p:cNvSpPr>
          <p:nvPr/>
        </p:nvSpPr>
        <p:spPr bwMode="auto">
          <a:xfrm>
            <a:off x="1682750" y="3886200"/>
            <a:ext cx="404813" cy="0"/>
          </a:xfrm>
          <a:custGeom>
            <a:avLst/>
            <a:gdLst>
              <a:gd name="T0" fmla="*/ 404180 w 405130"/>
              <a:gd name="T1" fmla="*/ 0 w 405130"/>
              <a:gd name="T2" fmla="*/ 0 60000 65536"/>
              <a:gd name="T3" fmla="*/ 0 60000 65536"/>
              <a:gd name="T4" fmla="*/ 0 w 405130"/>
              <a:gd name="T5" fmla="*/ 405130 w 4051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05130">
                <a:moveTo>
                  <a:pt x="404814" y="0"/>
                </a:moveTo>
                <a:lnTo>
                  <a:pt x="0" y="0"/>
                </a:lnTo>
              </a:path>
            </a:pathLst>
          </a:custGeom>
          <a:noFill/>
          <a:ln w="28574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1270" name="object 6"/>
          <p:cNvSpPr>
            <a:spLocks/>
          </p:cNvSpPr>
          <p:nvPr/>
        </p:nvSpPr>
        <p:spPr bwMode="auto">
          <a:xfrm>
            <a:off x="1611313" y="3843338"/>
            <a:ext cx="85725" cy="85725"/>
          </a:xfrm>
          <a:custGeom>
            <a:avLst/>
            <a:gdLst>
              <a:gd name="T0" fmla="*/ 85724 w 85725"/>
              <a:gd name="T1" fmla="*/ 0 h 85725"/>
              <a:gd name="T2" fmla="*/ 0 w 85725"/>
              <a:gd name="T3" fmla="*/ 42864 h 85725"/>
              <a:gd name="T4" fmla="*/ 85724 w 85725"/>
              <a:gd name="T5" fmla="*/ 85724 h 85725"/>
              <a:gd name="T6" fmla="*/ 85724 w 85725"/>
              <a:gd name="T7" fmla="*/ 0 h 85725"/>
              <a:gd name="T8" fmla="*/ 0 60000 65536"/>
              <a:gd name="T9" fmla="*/ 0 60000 65536"/>
              <a:gd name="T10" fmla="*/ 0 60000 65536"/>
              <a:gd name="T11" fmla="*/ 0 60000 65536"/>
              <a:gd name="T12" fmla="*/ 0 w 85725"/>
              <a:gd name="T13" fmla="*/ 0 h 85725"/>
              <a:gd name="T14" fmla="*/ 85725 w 85725"/>
              <a:gd name="T15" fmla="*/ 85725 h 857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725" h="85725">
                <a:moveTo>
                  <a:pt x="85724" y="0"/>
                </a:moveTo>
                <a:lnTo>
                  <a:pt x="0" y="42864"/>
                </a:lnTo>
                <a:lnTo>
                  <a:pt x="85724" y="85724"/>
                </a:lnTo>
                <a:lnTo>
                  <a:pt x="85724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7" name="object 7"/>
          <p:cNvSpPr txBox="1"/>
          <p:nvPr/>
        </p:nvSpPr>
        <p:spPr>
          <a:xfrm>
            <a:off x="965200" y="3584575"/>
            <a:ext cx="684213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15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endParaRPr>
              <a:latin typeface="Arial"/>
              <a:cs typeface="Arial"/>
            </a:endParaRPr>
          </a:p>
        </p:txBody>
      </p:sp>
      <p:sp>
        <p:nvSpPr>
          <p:cNvPr id="11272" name="object 8"/>
          <p:cNvSpPr txBox="1">
            <a:spLocks noChangeArrowheads="1"/>
          </p:cNvSpPr>
          <p:nvPr/>
        </p:nvSpPr>
        <p:spPr bwMode="auto">
          <a:xfrm>
            <a:off x="79375" y="4730750"/>
            <a:ext cx="2574925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Clr>
                <a:srgbClr val="00FFFF"/>
              </a:buClr>
              <a:buSzPct val="81000"/>
              <a:buFont typeface="Wingdings" pitchFamily="2" charset="2"/>
              <a:buChar char=""/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Stone fragments are always kept in a 15 mm diameter area during SWL</a:t>
            </a:r>
            <a:endParaRPr lang="en-US">
              <a:latin typeface="Arial" charset="0"/>
            </a:endParaRPr>
          </a:p>
          <a:p>
            <a:pPr eaLnBrk="1" hangingPunct="1">
              <a:buClr>
                <a:srgbClr val="00FFFF"/>
              </a:buClr>
              <a:buSzPct val="81000"/>
              <a:buFont typeface="Wingdings" pitchFamily="2" charset="2"/>
              <a:buChar char=""/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Do not represent stone fragmentation </a:t>
            </a:r>
            <a:r>
              <a:rPr lang="en-US" b="1" i="1">
                <a:solidFill>
                  <a:srgbClr val="FFFFFF"/>
                </a:solidFill>
                <a:latin typeface="Arial" charset="0"/>
              </a:rPr>
              <a:t>in vivo</a:t>
            </a:r>
            <a:endParaRPr lang="en-US">
              <a:latin typeface="Arial" charset="0"/>
            </a:endParaRPr>
          </a:p>
        </p:txBody>
      </p:sp>
      <p:sp>
        <p:nvSpPr>
          <p:cNvPr id="11273" name="object 9"/>
          <p:cNvSpPr>
            <a:spLocks/>
          </p:cNvSpPr>
          <p:nvPr/>
        </p:nvSpPr>
        <p:spPr bwMode="auto">
          <a:xfrm>
            <a:off x="76200" y="1127125"/>
            <a:ext cx="2727325" cy="396875"/>
          </a:xfrm>
          <a:custGeom>
            <a:avLst/>
            <a:gdLst>
              <a:gd name="T0" fmla="*/ 0 w 2727325"/>
              <a:gd name="T1" fmla="*/ 396870 h 396875"/>
              <a:gd name="T2" fmla="*/ 2727329 w 2727325"/>
              <a:gd name="T3" fmla="*/ 396870 h 396875"/>
              <a:gd name="T4" fmla="*/ 2727329 w 2727325"/>
              <a:gd name="T5" fmla="*/ 0 h 396875"/>
              <a:gd name="T6" fmla="*/ 0 w 2727325"/>
              <a:gd name="T7" fmla="*/ 0 h 396875"/>
              <a:gd name="T8" fmla="*/ 0 w 2727325"/>
              <a:gd name="T9" fmla="*/ 396870 h 3968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7325"/>
              <a:gd name="T16" fmla="*/ 0 h 396875"/>
              <a:gd name="T17" fmla="*/ 2727325 w 2727325"/>
              <a:gd name="T18" fmla="*/ 396875 h 3968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7325" h="396875">
                <a:moveTo>
                  <a:pt x="0" y="396870"/>
                </a:moveTo>
                <a:lnTo>
                  <a:pt x="2727329" y="396870"/>
                </a:lnTo>
                <a:lnTo>
                  <a:pt x="2727329" y="0"/>
                </a:lnTo>
                <a:lnTo>
                  <a:pt x="0" y="0"/>
                </a:lnTo>
                <a:lnTo>
                  <a:pt x="0" y="3968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0" name="object 10"/>
          <p:cNvSpPr txBox="1"/>
          <p:nvPr/>
        </p:nvSpPr>
        <p:spPr>
          <a:xfrm>
            <a:off x="355600" y="1211263"/>
            <a:ext cx="2170113" cy="2809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rgbClr val="FFFF66"/>
                </a:solidFill>
                <a:latin typeface="Arial"/>
                <a:cs typeface="Arial"/>
              </a:rPr>
              <a:t>F</a:t>
            </a:r>
            <a:r>
              <a:rPr sz="2000" b="1" spc="-10" dirty="0">
                <a:solidFill>
                  <a:srgbClr val="FFFF66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66"/>
                </a:solidFill>
                <a:latin typeface="Arial"/>
                <a:cs typeface="Arial"/>
              </a:rPr>
              <a:t>nger</a:t>
            </a:r>
            <a:r>
              <a:rPr sz="2000" b="1" spc="-30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66"/>
                </a:solidFill>
                <a:latin typeface="Arial"/>
                <a:cs typeface="Arial"/>
              </a:rPr>
              <a:t>Cot</a:t>
            </a:r>
            <a:r>
              <a:rPr sz="2000" b="1" spc="-15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FF66"/>
                </a:solidFill>
                <a:latin typeface="Arial"/>
                <a:cs typeface="Arial"/>
              </a:rPr>
              <a:t>H</a:t>
            </a:r>
            <a:r>
              <a:rPr sz="2000" b="1" dirty="0">
                <a:solidFill>
                  <a:srgbClr val="FFFF66"/>
                </a:solidFill>
                <a:latin typeface="Arial"/>
                <a:cs typeface="Arial"/>
              </a:rPr>
              <a:t>o</a:t>
            </a:r>
            <a:r>
              <a:rPr sz="2000" b="1" spc="-10" dirty="0">
                <a:solidFill>
                  <a:srgbClr val="FFFF66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FFF66"/>
                </a:solidFill>
                <a:latin typeface="Arial"/>
                <a:cs typeface="Arial"/>
              </a:rPr>
              <a:t>der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275" name="object 11"/>
          <p:cNvSpPr>
            <a:spLocks noChangeArrowheads="1"/>
          </p:cNvSpPr>
          <p:nvPr/>
        </p:nvSpPr>
        <p:spPr bwMode="auto">
          <a:xfrm>
            <a:off x="3352800" y="1524000"/>
            <a:ext cx="5562600" cy="48069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2000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800" spc="-30" dirty="0"/>
              <a:t>S</a:t>
            </a:r>
            <a:r>
              <a:rPr sz="2800" spc="-5" dirty="0"/>
              <a:t>t</a:t>
            </a:r>
            <a:r>
              <a:rPr sz="2800" spc="-30" dirty="0"/>
              <a:t>on</a:t>
            </a:r>
            <a:r>
              <a:rPr sz="2800" spc="-20" dirty="0"/>
              <a:t>e</a:t>
            </a:r>
            <a:r>
              <a:rPr sz="2800" spc="15" dirty="0"/>
              <a:t> </a:t>
            </a:r>
            <a:r>
              <a:rPr sz="2800" spc="-30" dirty="0"/>
              <a:t>F</a:t>
            </a:r>
            <a:r>
              <a:rPr sz="2800" spc="-15" dirty="0"/>
              <a:t>ra</a:t>
            </a:r>
            <a:r>
              <a:rPr sz="2800" spc="-30" dirty="0"/>
              <a:t>gm</a:t>
            </a:r>
            <a:r>
              <a:rPr sz="2800" spc="-15" dirty="0"/>
              <a:t>e</a:t>
            </a:r>
            <a:r>
              <a:rPr sz="2800" spc="-30" dirty="0"/>
              <a:t>n</a:t>
            </a:r>
            <a:r>
              <a:rPr sz="2800" spc="-10" dirty="0"/>
              <a:t>tati</a:t>
            </a:r>
            <a:r>
              <a:rPr sz="2800" spc="-30" dirty="0"/>
              <a:t>o</a:t>
            </a:r>
            <a:r>
              <a:rPr sz="2800" spc="-20" dirty="0"/>
              <a:t>n</a:t>
            </a:r>
            <a:r>
              <a:rPr sz="2800" spc="30" dirty="0"/>
              <a:t> </a:t>
            </a:r>
            <a:r>
              <a:rPr sz="2800" spc="-15" dirty="0"/>
              <a:t>in</a:t>
            </a:r>
            <a:r>
              <a:rPr sz="2800" spc="-5" dirty="0"/>
              <a:t> </a:t>
            </a:r>
            <a:r>
              <a:rPr sz="2800" spc="-20" dirty="0"/>
              <a:t>a</a:t>
            </a:r>
            <a:r>
              <a:rPr sz="2800" spc="5" dirty="0"/>
              <a:t> </a:t>
            </a:r>
            <a:r>
              <a:rPr sz="2800" spc="-30" dirty="0"/>
              <a:t>F</a:t>
            </a:r>
            <a:r>
              <a:rPr sz="2800" spc="-10" dirty="0"/>
              <a:t>i</a:t>
            </a:r>
            <a:r>
              <a:rPr sz="2800" spc="-30" dirty="0"/>
              <a:t>ng</a:t>
            </a:r>
            <a:r>
              <a:rPr sz="2800" spc="-15" dirty="0"/>
              <a:t>er</a:t>
            </a:r>
            <a:r>
              <a:rPr sz="2800" spc="15" dirty="0"/>
              <a:t> </a:t>
            </a:r>
            <a:r>
              <a:rPr sz="2800" spc="-30" dirty="0"/>
              <a:t>Co</a:t>
            </a:r>
            <a:r>
              <a:rPr sz="2800" spc="-10" dirty="0"/>
              <a:t>t</a:t>
            </a:r>
            <a:r>
              <a:rPr sz="2800" spc="15" dirty="0"/>
              <a:t> </a:t>
            </a:r>
            <a:r>
              <a:rPr sz="2800" spc="-30" dirty="0"/>
              <a:t>Ho</a:t>
            </a:r>
            <a:r>
              <a:rPr sz="2800" spc="-10" dirty="0"/>
              <a:t>l</a:t>
            </a:r>
            <a:r>
              <a:rPr sz="2800" spc="-30" dirty="0"/>
              <a:t>d</a:t>
            </a:r>
            <a:r>
              <a:rPr sz="2800" spc="-15" dirty="0"/>
              <a:t>er</a:t>
            </a:r>
            <a:endParaRPr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753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800" spc="-30" dirty="0"/>
              <a:t>N</a:t>
            </a:r>
            <a:r>
              <a:rPr sz="2800" spc="-15" dirty="0"/>
              <a:t>e</a:t>
            </a:r>
            <a:r>
              <a:rPr sz="2800" spc="-25" dirty="0"/>
              <a:t>w</a:t>
            </a:r>
            <a:r>
              <a:rPr sz="2800" spc="-5" dirty="0"/>
              <a:t> </a:t>
            </a:r>
            <a:r>
              <a:rPr sz="2800" spc="-30" dirty="0"/>
              <a:t>S</a:t>
            </a:r>
            <a:r>
              <a:rPr sz="2800" spc="-5" dirty="0"/>
              <a:t>t</a:t>
            </a:r>
            <a:r>
              <a:rPr sz="2800" spc="-30" dirty="0"/>
              <a:t>on</a:t>
            </a:r>
            <a:r>
              <a:rPr sz="2800" spc="-20" dirty="0"/>
              <a:t>e</a:t>
            </a:r>
            <a:r>
              <a:rPr sz="2800" spc="15" dirty="0"/>
              <a:t> </a:t>
            </a:r>
            <a:r>
              <a:rPr sz="2800" spc="-30" dirty="0"/>
              <a:t>Ho</a:t>
            </a:r>
            <a:r>
              <a:rPr sz="2800" spc="-10" dirty="0"/>
              <a:t>l</a:t>
            </a:r>
            <a:r>
              <a:rPr sz="2800" spc="-30" dirty="0"/>
              <a:t>d</a:t>
            </a:r>
            <a:r>
              <a:rPr sz="2800" spc="-15" dirty="0"/>
              <a:t>er:</a:t>
            </a:r>
            <a:r>
              <a:rPr sz="2800" spc="30" dirty="0"/>
              <a:t> </a:t>
            </a:r>
            <a:r>
              <a:rPr sz="2800" spc="-25" dirty="0"/>
              <a:t>M</a:t>
            </a:r>
            <a:r>
              <a:rPr sz="2800" spc="-15" dirty="0"/>
              <a:t>e</a:t>
            </a:r>
            <a:r>
              <a:rPr sz="2800" spc="-30" dirty="0"/>
              <a:t>mb</a:t>
            </a:r>
            <a:r>
              <a:rPr sz="2800" spc="-10" dirty="0"/>
              <a:t>ra</a:t>
            </a:r>
            <a:r>
              <a:rPr sz="2800" spc="-30" dirty="0"/>
              <a:t>n</a:t>
            </a:r>
            <a:r>
              <a:rPr sz="2800" spc="-20" dirty="0"/>
              <a:t>e</a:t>
            </a:r>
            <a:r>
              <a:rPr sz="2800" spc="30" dirty="0"/>
              <a:t> </a:t>
            </a:r>
            <a:r>
              <a:rPr sz="2800" spc="-30" dirty="0"/>
              <a:t>Ho</a:t>
            </a:r>
            <a:r>
              <a:rPr sz="2800" spc="-10" dirty="0"/>
              <a:t>l</a:t>
            </a:r>
            <a:r>
              <a:rPr sz="2800" spc="-30" dirty="0"/>
              <a:t>d</a:t>
            </a:r>
            <a:r>
              <a:rPr sz="2800" spc="-15" dirty="0"/>
              <a:t>er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895600" y="5867400"/>
            <a:ext cx="3048000" cy="457200"/>
          </a:xfrm>
          <a:prstGeom prst="rect">
            <a:avLst/>
          </a:prstGeom>
          <a:solidFill>
            <a:srgbClr val="000000"/>
          </a:solidFill>
        </p:spPr>
        <p:txBody>
          <a:bodyPr lIns="0" tIns="0" rIns="0" bIns="0">
            <a:spAutoFit/>
          </a:bodyPr>
          <a:lstStyle/>
          <a:p>
            <a:pPr marL="933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-5" dirty="0">
                <a:solidFill>
                  <a:srgbClr val="FFFF66"/>
                </a:solidFill>
                <a:latin typeface="Arial"/>
                <a:cs typeface="Arial"/>
              </a:rPr>
              <a:t>200</a:t>
            </a:r>
            <a:r>
              <a:rPr sz="2400" b="1" dirty="0">
                <a:solidFill>
                  <a:srgbClr val="FFFF66"/>
                </a:solidFill>
                <a:latin typeface="Arial"/>
                <a:cs typeface="Arial"/>
              </a:rPr>
              <a:t>0 </a:t>
            </a:r>
            <a:r>
              <a:rPr sz="2400" b="1" spc="-5" dirty="0">
                <a:solidFill>
                  <a:srgbClr val="FFFF66"/>
                </a:solidFill>
                <a:latin typeface="Arial"/>
                <a:cs typeface="Arial"/>
              </a:rPr>
              <a:t>shock</a:t>
            </a:r>
            <a:r>
              <a:rPr sz="2400" b="1" dirty="0">
                <a:solidFill>
                  <a:srgbClr val="FFFF66"/>
                </a:solidFill>
                <a:latin typeface="Arial"/>
                <a:cs typeface="Arial"/>
              </a:rPr>
              <a:t>s</a:t>
            </a:r>
            <a:r>
              <a:rPr sz="2400" b="1" spc="10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FF66"/>
                </a:solidFill>
                <a:latin typeface="Arial"/>
                <a:cs typeface="Arial"/>
              </a:rPr>
              <a:t>in</a:t>
            </a:r>
            <a:r>
              <a:rPr sz="2400" b="1" i="1" spc="-25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FF66"/>
                </a:solidFill>
                <a:latin typeface="Arial"/>
                <a:cs typeface="Arial"/>
              </a:rPr>
              <a:t>v</a:t>
            </a:r>
            <a:r>
              <a:rPr sz="2400" b="1" i="1" dirty="0">
                <a:solidFill>
                  <a:srgbClr val="FFFF66"/>
                </a:solidFill>
                <a:latin typeface="Arial"/>
                <a:cs typeface="Arial"/>
              </a:rPr>
              <a:t>i</a:t>
            </a:r>
            <a:r>
              <a:rPr sz="2400" b="1" i="1" spc="-5" dirty="0">
                <a:solidFill>
                  <a:srgbClr val="FFFF66"/>
                </a:solidFill>
                <a:latin typeface="Arial"/>
                <a:cs typeface="Arial"/>
              </a:rPr>
              <a:t>vo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292" name="object 4"/>
          <p:cNvSpPr>
            <a:spLocks noChangeArrowheads="1"/>
          </p:cNvSpPr>
          <p:nvPr/>
        </p:nvSpPr>
        <p:spPr bwMode="auto">
          <a:xfrm>
            <a:off x="2895600" y="1524000"/>
            <a:ext cx="3105150" cy="42322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3" name="object 5"/>
          <p:cNvSpPr>
            <a:spLocks/>
          </p:cNvSpPr>
          <p:nvPr/>
        </p:nvSpPr>
        <p:spPr bwMode="auto">
          <a:xfrm>
            <a:off x="4102100" y="3122613"/>
            <a:ext cx="1125538" cy="0"/>
          </a:xfrm>
          <a:custGeom>
            <a:avLst/>
            <a:gdLst>
              <a:gd name="T0" fmla="*/ 0 w 1125854"/>
              <a:gd name="T1" fmla="*/ 1124933 w 1125854"/>
              <a:gd name="T2" fmla="*/ 0 60000 65536"/>
              <a:gd name="T3" fmla="*/ 0 60000 65536"/>
              <a:gd name="T4" fmla="*/ 0 w 1125854"/>
              <a:gd name="T5" fmla="*/ 1125854 w 112585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125854">
                <a:moveTo>
                  <a:pt x="0" y="0"/>
                </a:moveTo>
                <a:lnTo>
                  <a:pt x="1125565" y="0"/>
                </a:lnTo>
              </a:path>
            </a:pathLst>
          </a:custGeom>
          <a:noFill/>
          <a:ln w="127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2294" name="object 6"/>
          <p:cNvSpPr>
            <a:spLocks/>
          </p:cNvSpPr>
          <p:nvPr/>
        </p:nvSpPr>
        <p:spPr bwMode="auto">
          <a:xfrm>
            <a:off x="5214938" y="3084513"/>
            <a:ext cx="76200" cy="76200"/>
          </a:xfrm>
          <a:custGeom>
            <a:avLst/>
            <a:gdLst>
              <a:gd name="T0" fmla="*/ 0 w 76200"/>
              <a:gd name="T1" fmla="*/ 0 h 76200"/>
              <a:gd name="T2" fmla="*/ 0 w 76200"/>
              <a:gd name="T3" fmla="*/ 76199 h 76200"/>
              <a:gd name="T4" fmla="*/ 76199 w 76200"/>
              <a:gd name="T5" fmla="*/ 38099 h 76200"/>
              <a:gd name="T6" fmla="*/ 0 w 76200"/>
              <a:gd name="T7" fmla="*/ 0 h 76200"/>
              <a:gd name="T8" fmla="*/ 0 60000 65536"/>
              <a:gd name="T9" fmla="*/ 0 60000 65536"/>
              <a:gd name="T10" fmla="*/ 0 60000 65536"/>
              <a:gd name="T11" fmla="*/ 0 60000 65536"/>
              <a:gd name="T12" fmla="*/ 0 w 76200"/>
              <a:gd name="T13" fmla="*/ 0 h 76200"/>
              <a:gd name="T14" fmla="*/ 76200 w 76200"/>
              <a:gd name="T15" fmla="*/ 76200 h 76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200" h="76200">
                <a:moveTo>
                  <a:pt x="0" y="0"/>
                </a:moveTo>
                <a:lnTo>
                  <a:pt x="0" y="76199"/>
                </a:lnTo>
                <a:lnTo>
                  <a:pt x="76199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2295" name="object 7"/>
          <p:cNvSpPr>
            <a:spLocks/>
          </p:cNvSpPr>
          <p:nvPr/>
        </p:nvSpPr>
        <p:spPr bwMode="auto">
          <a:xfrm>
            <a:off x="4038600" y="3084513"/>
            <a:ext cx="76200" cy="76200"/>
          </a:xfrm>
          <a:custGeom>
            <a:avLst/>
            <a:gdLst>
              <a:gd name="T0" fmla="*/ 76199 w 76200"/>
              <a:gd name="T1" fmla="*/ 0 h 76200"/>
              <a:gd name="T2" fmla="*/ 0 w 76200"/>
              <a:gd name="T3" fmla="*/ 38099 h 76200"/>
              <a:gd name="T4" fmla="*/ 76199 w 76200"/>
              <a:gd name="T5" fmla="*/ 76199 h 76200"/>
              <a:gd name="T6" fmla="*/ 76199 w 76200"/>
              <a:gd name="T7" fmla="*/ 0 h 76200"/>
              <a:gd name="T8" fmla="*/ 0 60000 65536"/>
              <a:gd name="T9" fmla="*/ 0 60000 65536"/>
              <a:gd name="T10" fmla="*/ 0 60000 65536"/>
              <a:gd name="T11" fmla="*/ 0 60000 65536"/>
              <a:gd name="T12" fmla="*/ 0 w 76200"/>
              <a:gd name="T13" fmla="*/ 0 h 76200"/>
              <a:gd name="T14" fmla="*/ 76200 w 76200"/>
              <a:gd name="T15" fmla="*/ 76200 h 76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200" h="76200">
                <a:moveTo>
                  <a:pt x="76199" y="0"/>
                </a:moveTo>
                <a:lnTo>
                  <a:pt x="0" y="38099"/>
                </a:lnTo>
                <a:lnTo>
                  <a:pt x="76199" y="76199"/>
                </a:lnTo>
                <a:lnTo>
                  <a:pt x="76199" y="0"/>
                </a:lnTo>
                <a:close/>
              </a:path>
            </a:pathLst>
          </a:cu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2296" name="object 8"/>
          <p:cNvSpPr>
            <a:spLocks/>
          </p:cNvSpPr>
          <p:nvPr/>
        </p:nvSpPr>
        <p:spPr bwMode="auto">
          <a:xfrm>
            <a:off x="4065588" y="3232150"/>
            <a:ext cx="1208087" cy="1077913"/>
          </a:xfrm>
          <a:custGeom>
            <a:avLst/>
            <a:gdLst>
              <a:gd name="T0" fmla="*/ 2003 w 1207770"/>
              <a:gd name="T1" fmla="*/ 494844 h 1077595"/>
              <a:gd name="T2" fmla="*/ 17553 w 1207770"/>
              <a:gd name="T3" fmla="*/ 409518 h 1077595"/>
              <a:gd name="T4" fmla="*/ 47462 w 1207770"/>
              <a:gd name="T5" fmla="*/ 329236 h 1077595"/>
              <a:gd name="T6" fmla="*/ 90490 w 1207770"/>
              <a:gd name="T7" fmla="*/ 255110 h 1077595"/>
              <a:gd name="T8" fmla="*/ 145389 w 1207770"/>
              <a:gd name="T9" fmla="*/ 188251 h 1077595"/>
              <a:gd name="T10" fmla="*/ 210918 w 1207770"/>
              <a:gd name="T11" fmla="*/ 129765 h 1077595"/>
              <a:gd name="T12" fmla="*/ 285834 w 1207770"/>
              <a:gd name="T13" fmla="*/ 80767 h 1077595"/>
              <a:gd name="T14" fmla="*/ 368892 w 1207770"/>
              <a:gd name="T15" fmla="*/ 42363 h 1077595"/>
              <a:gd name="T16" fmla="*/ 458849 w 1207770"/>
              <a:gd name="T17" fmla="*/ 15668 h 1077595"/>
              <a:gd name="T18" fmla="*/ 554463 w 1207770"/>
              <a:gd name="T19" fmla="*/ 1788 h 1077595"/>
              <a:gd name="T20" fmla="*/ 653538 w 1207770"/>
              <a:gd name="T21" fmla="*/ 1788 h 1077595"/>
              <a:gd name="T22" fmla="*/ 749146 w 1207770"/>
              <a:gd name="T23" fmla="*/ 15668 h 1077595"/>
              <a:gd name="T24" fmla="*/ 839097 w 1207770"/>
              <a:gd name="T25" fmla="*/ 42363 h 1077595"/>
              <a:gd name="T26" fmla="*/ 922151 w 1207770"/>
              <a:gd name="T27" fmla="*/ 80767 h 1077595"/>
              <a:gd name="T28" fmla="*/ 997063 w 1207770"/>
              <a:gd name="T29" fmla="*/ 129765 h 1077595"/>
              <a:gd name="T30" fmla="*/ 1062590 w 1207770"/>
              <a:gd name="T31" fmla="*/ 188251 h 1077595"/>
              <a:gd name="T32" fmla="*/ 1117487 w 1207770"/>
              <a:gd name="T33" fmla="*/ 255110 h 1077595"/>
              <a:gd name="T34" fmla="*/ 1160513 w 1207770"/>
              <a:gd name="T35" fmla="*/ 329236 h 1077595"/>
              <a:gd name="T36" fmla="*/ 1190423 w 1207770"/>
              <a:gd name="T37" fmla="*/ 409518 h 1077595"/>
              <a:gd name="T38" fmla="*/ 1205974 w 1207770"/>
              <a:gd name="T39" fmla="*/ 494844 h 1077595"/>
              <a:gd name="T40" fmla="*/ 1205974 w 1207770"/>
              <a:gd name="T41" fmla="*/ 583264 h 1077595"/>
              <a:gd name="T42" fmla="*/ 1190423 w 1207770"/>
              <a:gd name="T43" fmla="*/ 668596 h 1077595"/>
              <a:gd name="T44" fmla="*/ 1160513 w 1207770"/>
              <a:gd name="T45" fmla="*/ 748881 h 1077595"/>
              <a:gd name="T46" fmla="*/ 1117487 w 1207770"/>
              <a:gd name="T47" fmla="*/ 823008 h 1077595"/>
              <a:gd name="T48" fmla="*/ 1062590 w 1207770"/>
              <a:gd name="T49" fmla="*/ 889868 h 1077595"/>
              <a:gd name="T50" fmla="*/ 997063 w 1207770"/>
              <a:gd name="T51" fmla="*/ 948352 h 1077595"/>
              <a:gd name="T52" fmla="*/ 922151 w 1207770"/>
              <a:gd name="T53" fmla="*/ 997348 h 1077595"/>
              <a:gd name="T54" fmla="*/ 839097 w 1207770"/>
              <a:gd name="T55" fmla="*/ 1035749 h 1077595"/>
              <a:gd name="T56" fmla="*/ 749146 w 1207770"/>
              <a:gd name="T57" fmla="*/ 1062443 h 1077595"/>
              <a:gd name="T58" fmla="*/ 653538 w 1207770"/>
              <a:gd name="T59" fmla="*/ 1076323 h 1077595"/>
              <a:gd name="T60" fmla="*/ 554463 w 1207770"/>
              <a:gd name="T61" fmla="*/ 1076323 h 1077595"/>
              <a:gd name="T62" fmla="*/ 458849 w 1207770"/>
              <a:gd name="T63" fmla="*/ 1062443 h 1077595"/>
              <a:gd name="T64" fmla="*/ 368892 w 1207770"/>
              <a:gd name="T65" fmla="*/ 1035749 h 1077595"/>
              <a:gd name="T66" fmla="*/ 285834 w 1207770"/>
              <a:gd name="T67" fmla="*/ 997348 h 1077595"/>
              <a:gd name="T68" fmla="*/ 210918 w 1207770"/>
              <a:gd name="T69" fmla="*/ 948352 h 1077595"/>
              <a:gd name="T70" fmla="*/ 145389 w 1207770"/>
              <a:gd name="T71" fmla="*/ 889868 h 1077595"/>
              <a:gd name="T72" fmla="*/ 90490 w 1207770"/>
              <a:gd name="T73" fmla="*/ 823008 h 1077595"/>
              <a:gd name="T74" fmla="*/ 47462 w 1207770"/>
              <a:gd name="T75" fmla="*/ 748881 h 1077595"/>
              <a:gd name="T76" fmla="*/ 17553 w 1207770"/>
              <a:gd name="T77" fmla="*/ 668596 h 1077595"/>
              <a:gd name="T78" fmla="*/ 2003 w 1207770"/>
              <a:gd name="T79" fmla="*/ 583264 h 107759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07770"/>
              <a:gd name="T121" fmla="*/ 0 h 1077595"/>
              <a:gd name="T122" fmla="*/ 1207770 w 1207770"/>
              <a:gd name="T123" fmla="*/ 1077595 h 107759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07770" h="1077595">
                <a:moveTo>
                  <a:pt x="0" y="538733"/>
                </a:moveTo>
                <a:lnTo>
                  <a:pt x="2001" y="494552"/>
                </a:lnTo>
                <a:lnTo>
                  <a:pt x="7900" y="451353"/>
                </a:lnTo>
                <a:lnTo>
                  <a:pt x="17543" y="409276"/>
                </a:lnTo>
                <a:lnTo>
                  <a:pt x="30775" y="368459"/>
                </a:lnTo>
                <a:lnTo>
                  <a:pt x="47438" y="329042"/>
                </a:lnTo>
                <a:lnTo>
                  <a:pt x="67379" y="291163"/>
                </a:lnTo>
                <a:lnTo>
                  <a:pt x="90442" y="254960"/>
                </a:lnTo>
                <a:lnTo>
                  <a:pt x="116472" y="220573"/>
                </a:lnTo>
                <a:lnTo>
                  <a:pt x="145313" y="188139"/>
                </a:lnTo>
                <a:lnTo>
                  <a:pt x="176810" y="157798"/>
                </a:lnTo>
                <a:lnTo>
                  <a:pt x="210808" y="129689"/>
                </a:lnTo>
                <a:lnTo>
                  <a:pt x="247151" y="103949"/>
                </a:lnTo>
                <a:lnTo>
                  <a:pt x="285684" y="80719"/>
                </a:lnTo>
                <a:lnTo>
                  <a:pt x="326251" y="60136"/>
                </a:lnTo>
                <a:lnTo>
                  <a:pt x="368698" y="42339"/>
                </a:lnTo>
                <a:lnTo>
                  <a:pt x="412869" y="27466"/>
                </a:lnTo>
                <a:lnTo>
                  <a:pt x="458609" y="15658"/>
                </a:lnTo>
                <a:lnTo>
                  <a:pt x="505762" y="7051"/>
                </a:lnTo>
                <a:lnTo>
                  <a:pt x="554173" y="1786"/>
                </a:lnTo>
                <a:lnTo>
                  <a:pt x="603686" y="0"/>
                </a:lnTo>
                <a:lnTo>
                  <a:pt x="653196" y="1786"/>
                </a:lnTo>
                <a:lnTo>
                  <a:pt x="701603" y="7051"/>
                </a:lnTo>
                <a:lnTo>
                  <a:pt x="748752" y="15658"/>
                </a:lnTo>
                <a:lnTo>
                  <a:pt x="794488" y="27466"/>
                </a:lnTo>
                <a:lnTo>
                  <a:pt x="838657" y="42339"/>
                </a:lnTo>
                <a:lnTo>
                  <a:pt x="881101" y="60136"/>
                </a:lnTo>
                <a:lnTo>
                  <a:pt x="921667" y="80719"/>
                </a:lnTo>
                <a:lnTo>
                  <a:pt x="960198" y="103949"/>
                </a:lnTo>
                <a:lnTo>
                  <a:pt x="996539" y="129689"/>
                </a:lnTo>
                <a:lnTo>
                  <a:pt x="1030536" y="157798"/>
                </a:lnTo>
                <a:lnTo>
                  <a:pt x="1062032" y="188139"/>
                </a:lnTo>
                <a:lnTo>
                  <a:pt x="1090872" y="220573"/>
                </a:lnTo>
                <a:lnTo>
                  <a:pt x="1116901" y="254960"/>
                </a:lnTo>
                <a:lnTo>
                  <a:pt x="1139964" y="291163"/>
                </a:lnTo>
                <a:lnTo>
                  <a:pt x="1159904" y="329042"/>
                </a:lnTo>
                <a:lnTo>
                  <a:pt x="1176568" y="368459"/>
                </a:lnTo>
                <a:lnTo>
                  <a:pt x="1189799" y="409276"/>
                </a:lnTo>
                <a:lnTo>
                  <a:pt x="1199442" y="451353"/>
                </a:lnTo>
                <a:lnTo>
                  <a:pt x="1205342" y="494552"/>
                </a:lnTo>
                <a:lnTo>
                  <a:pt x="1207343" y="538733"/>
                </a:lnTo>
                <a:lnTo>
                  <a:pt x="1205342" y="582920"/>
                </a:lnTo>
                <a:lnTo>
                  <a:pt x="1199442" y="626122"/>
                </a:lnTo>
                <a:lnTo>
                  <a:pt x="1189799" y="668202"/>
                </a:lnTo>
                <a:lnTo>
                  <a:pt x="1176568" y="709020"/>
                </a:lnTo>
                <a:lnTo>
                  <a:pt x="1159904" y="748439"/>
                </a:lnTo>
                <a:lnTo>
                  <a:pt x="1139964" y="786319"/>
                </a:lnTo>
                <a:lnTo>
                  <a:pt x="1116901" y="822522"/>
                </a:lnTo>
                <a:lnTo>
                  <a:pt x="1090872" y="856910"/>
                </a:lnTo>
                <a:lnTo>
                  <a:pt x="1062032" y="889343"/>
                </a:lnTo>
                <a:lnTo>
                  <a:pt x="1030536" y="919683"/>
                </a:lnTo>
                <a:lnTo>
                  <a:pt x="996539" y="947792"/>
                </a:lnTo>
                <a:lnTo>
                  <a:pt x="960198" y="973530"/>
                </a:lnTo>
                <a:lnTo>
                  <a:pt x="921667" y="996760"/>
                </a:lnTo>
                <a:lnTo>
                  <a:pt x="881101" y="1017342"/>
                </a:lnTo>
                <a:lnTo>
                  <a:pt x="838657" y="1035138"/>
                </a:lnTo>
                <a:lnTo>
                  <a:pt x="794488" y="1050009"/>
                </a:lnTo>
                <a:lnTo>
                  <a:pt x="748752" y="1061817"/>
                </a:lnTo>
                <a:lnTo>
                  <a:pt x="701603" y="1070423"/>
                </a:lnTo>
                <a:lnTo>
                  <a:pt x="653196" y="1075688"/>
                </a:lnTo>
                <a:lnTo>
                  <a:pt x="603686" y="1077474"/>
                </a:lnTo>
                <a:lnTo>
                  <a:pt x="554173" y="1075688"/>
                </a:lnTo>
                <a:lnTo>
                  <a:pt x="505762" y="1070423"/>
                </a:lnTo>
                <a:lnTo>
                  <a:pt x="458609" y="1061817"/>
                </a:lnTo>
                <a:lnTo>
                  <a:pt x="412869" y="1050009"/>
                </a:lnTo>
                <a:lnTo>
                  <a:pt x="368698" y="1035138"/>
                </a:lnTo>
                <a:lnTo>
                  <a:pt x="326251" y="1017342"/>
                </a:lnTo>
                <a:lnTo>
                  <a:pt x="285684" y="996760"/>
                </a:lnTo>
                <a:lnTo>
                  <a:pt x="247151" y="973530"/>
                </a:lnTo>
                <a:lnTo>
                  <a:pt x="210808" y="947792"/>
                </a:lnTo>
                <a:lnTo>
                  <a:pt x="176810" y="919683"/>
                </a:lnTo>
                <a:lnTo>
                  <a:pt x="145313" y="889343"/>
                </a:lnTo>
                <a:lnTo>
                  <a:pt x="116472" y="856910"/>
                </a:lnTo>
                <a:lnTo>
                  <a:pt x="90442" y="822522"/>
                </a:lnTo>
                <a:lnTo>
                  <a:pt x="67379" y="786319"/>
                </a:lnTo>
                <a:lnTo>
                  <a:pt x="47438" y="748439"/>
                </a:lnTo>
                <a:lnTo>
                  <a:pt x="30775" y="709020"/>
                </a:lnTo>
                <a:lnTo>
                  <a:pt x="17543" y="668202"/>
                </a:lnTo>
                <a:lnTo>
                  <a:pt x="7900" y="626122"/>
                </a:lnTo>
                <a:lnTo>
                  <a:pt x="2001" y="582920"/>
                </a:lnTo>
                <a:lnTo>
                  <a:pt x="0" y="538733"/>
                </a:lnTo>
                <a:close/>
              </a:path>
            </a:pathLst>
          </a:custGeom>
          <a:noFill/>
          <a:ln w="28574">
            <a:solidFill>
              <a:srgbClr val="3333CC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2297" name="object 9"/>
          <p:cNvSpPr>
            <a:spLocks/>
          </p:cNvSpPr>
          <p:nvPr/>
        </p:nvSpPr>
        <p:spPr bwMode="auto">
          <a:xfrm>
            <a:off x="4038600" y="3009900"/>
            <a:ext cx="0" cy="811213"/>
          </a:xfrm>
          <a:custGeom>
            <a:avLst/>
            <a:gdLst>
              <a:gd name="T0" fmla="*/ 0 h 810895"/>
              <a:gd name="T1" fmla="*/ 811236 h 810895"/>
              <a:gd name="T2" fmla="*/ 0 60000 65536"/>
              <a:gd name="T3" fmla="*/ 0 60000 65536"/>
              <a:gd name="T4" fmla="*/ 0 h 810895"/>
              <a:gd name="T5" fmla="*/ 810895 h 81089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810895">
                <a:moveTo>
                  <a:pt x="0" y="0"/>
                </a:moveTo>
                <a:lnTo>
                  <a:pt x="0" y="810600"/>
                </a:lnTo>
              </a:path>
            </a:pathLst>
          </a:custGeom>
          <a:noFill/>
          <a:ln w="31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2298" name="object 10"/>
          <p:cNvSpPr>
            <a:spLocks/>
          </p:cNvSpPr>
          <p:nvPr/>
        </p:nvSpPr>
        <p:spPr bwMode="auto">
          <a:xfrm>
            <a:off x="5291138" y="2992438"/>
            <a:ext cx="0" cy="860425"/>
          </a:xfrm>
          <a:custGeom>
            <a:avLst/>
            <a:gdLst>
              <a:gd name="T0" fmla="*/ 0 h 859789"/>
              <a:gd name="T1" fmla="*/ 860655 h 859789"/>
              <a:gd name="T2" fmla="*/ 0 60000 65536"/>
              <a:gd name="T3" fmla="*/ 0 60000 65536"/>
              <a:gd name="T4" fmla="*/ 0 h 859789"/>
              <a:gd name="T5" fmla="*/ 859789 h 85978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859789">
                <a:moveTo>
                  <a:pt x="0" y="0"/>
                </a:moveTo>
                <a:lnTo>
                  <a:pt x="0" y="859383"/>
                </a:lnTo>
              </a:path>
            </a:pathLst>
          </a:custGeom>
          <a:noFill/>
          <a:ln w="31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2299" name="object 11"/>
          <p:cNvSpPr>
            <a:spLocks/>
          </p:cNvSpPr>
          <p:nvPr/>
        </p:nvSpPr>
        <p:spPr bwMode="auto">
          <a:xfrm>
            <a:off x="4470400" y="3581400"/>
            <a:ext cx="434975" cy="398463"/>
          </a:xfrm>
          <a:custGeom>
            <a:avLst/>
            <a:gdLst>
              <a:gd name="T0" fmla="*/ 0 w 434975"/>
              <a:gd name="T1" fmla="*/ 198901 h 398779"/>
              <a:gd name="T2" fmla="*/ 6319 w 434975"/>
              <a:gd name="T3" fmla="*/ 151110 h 398779"/>
              <a:gd name="T4" fmla="*/ 24271 w 434975"/>
              <a:gd name="T5" fmla="*/ 107505 h 398779"/>
              <a:gd name="T6" fmla="*/ 52345 w 434975"/>
              <a:gd name="T7" fmla="*/ 69467 h 398779"/>
              <a:gd name="T8" fmla="*/ 89031 w 434975"/>
              <a:gd name="T9" fmla="*/ 38383 h 398779"/>
              <a:gd name="T10" fmla="*/ 132818 w 434975"/>
              <a:gd name="T11" fmla="*/ 15634 h 398779"/>
              <a:gd name="T12" fmla="*/ 182195 w 434975"/>
              <a:gd name="T13" fmla="*/ 2604 h 398779"/>
              <a:gd name="T14" fmla="*/ 217474 w 434975"/>
              <a:gd name="T15" fmla="*/ 0 h 398779"/>
              <a:gd name="T16" fmla="*/ 235313 w 434975"/>
              <a:gd name="T17" fmla="*/ 658 h 398779"/>
              <a:gd name="T18" fmla="*/ 286222 w 434975"/>
              <a:gd name="T19" fmla="*/ 10142 h 398779"/>
              <a:gd name="T20" fmla="*/ 332045 w 434975"/>
              <a:gd name="T21" fmla="*/ 29804 h 398779"/>
              <a:gd name="T22" fmla="*/ 371273 w 434975"/>
              <a:gd name="T23" fmla="*/ 58265 h 398779"/>
              <a:gd name="T24" fmla="*/ 402392 w 434975"/>
              <a:gd name="T25" fmla="*/ 94138 h 398779"/>
              <a:gd name="T26" fmla="*/ 423891 w 434975"/>
              <a:gd name="T27" fmla="*/ 136041 h 398779"/>
              <a:gd name="T28" fmla="*/ 434259 w 434975"/>
              <a:gd name="T29" fmla="*/ 182591 h 398779"/>
              <a:gd name="T30" fmla="*/ 434980 w 434975"/>
              <a:gd name="T31" fmla="*/ 198901 h 398779"/>
              <a:gd name="T32" fmla="*/ 434259 w 434975"/>
              <a:gd name="T33" fmla="*/ 215217 h 398779"/>
              <a:gd name="T34" fmla="*/ 423891 w 434975"/>
              <a:gd name="T35" fmla="*/ 261781 h 398779"/>
              <a:gd name="T36" fmla="*/ 402392 w 434975"/>
              <a:gd name="T37" fmla="*/ 303693 h 398779"/>
              <a:gd name="T38" fmla="*/ 371273 w 434975"/>
              <a:gd name="T39" fmla="*/ 339570 h 398779"/>
              <a:gd name="T40" fmla="*/ 332045 w 434975"/>
              <a:gd name="T41" fmla="*/ 368030 h 398779"/>
              <a:gd name="T42" fmla="*/ 286222 w 434975"/>
              <a:gd name="T43" fmla="*/ 387692 h 398779"/>
              <a:gd name="T44" fmla="*/ 235313 w 434975"/>
              <a:gd name="T45" fmla="*/ 397174 h 398779"/>
              <a:gd name="T46" fmla="*/ 217474 w 434975"/>
              <a:gd name="T47" fmla="*/ 397833 h 398779"/>
              <a:gd name="T48" fmla="*/ 199636 w 434975"/>
              <a:gd name="T49" fmla="*/ 397174 h 398779"/>
              <a:gd name="T50" fmla="*/ 148730 w 434975"/>
              <a:gd name="T51" fmla="*/ 387692 h 398779"/>
              <a:gd name="T52" fmla="*/ 102912 w 434975"/>
              <a:gd name="T53" fmla="*/ 368030 h 398779"/>
              <a:gd name="T54" fmla="*/ 63691 w 434975"/>
              <a:gd name="T55" fmla="*/ 339570 h 398779"/>
              <a:gd name="T56" fmla="*/ 32579 w 434975"/>
              <a:gd name="T57" fmla="*/ 303693 h 398779"/>
              <a:gd name="T58" fmla="*/ 11085 w 434975"/>
              <a:gd name="T59" fmla="*/ 261781 h 398779"/>
              <a:gd name="T60" fmla="*/ 720 w 434975"/>
              <a:gd name="T61" fmla="*/ 215217 h 398779"/>
              <a:gd name="T62" fmla="*/ 0 w 434975"/>
              <a:gd name="T63" fmla="*/ 198901 h 39877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34975"/>
              <a:gd name="T97" fmla="*/ 0 h 398779"/>
              <a:gd name="T98" fmla="*/ 434975 w 434975"/>
              <a:gd name="T99" fmla="*/ 398779 h 39877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34975" h="398779">
                <a:moveTo>
                  <a:pt x="0" y="199217"/>
                </a:moveTo>
                <a:lnTo>
                  <a:pt x="6319" y="151350"/>
                </a:lnTo>
                <a:lnTo>
                  <a:pt x="24271" y="107675"/>
                </a:lnTo>
                <a:lnTo>
                  <a:pt x="52345" y="69577"/>
                </a:lnTo>
                <a:lnTo>
                  <a:pt x="89031" y="38443"/>
                </a:lnTo>
                <a:lnTo>
                  <a:pt x="132818" y="15658"/>
                </a:lnTo>
                <a:lnTo>
                  <a:pt x="182195" y="2608"/>
                </a:lnTo>
                <a:lnTo>
                  <a:pt x="217474" y="0"/>
                </a:lnTo>
                <a:lnTo>
                  <a:pt x="235313" y="660"/>
                </a:lnTo>
                <a:lnTo>
                  <a:pt x="286222" y="10158"/>
                </a:lnTo>
                <a:lnTo>
                  <a:pt x="332045" y="29852"/>
                </a:lnTo>
                <a:lnTo>
                  <a:pt x="371273" y="58357"/>
                </a:lnTo>
                <a:lnTo>
                  <a:pt x="402392" y="94288"/>
                </a:lnTo>
                <a:lnTo>
                  <a:pt x="423891" y="136257"/>
                </a:lnTo>
                <a:lnTo>
                  <a:pt x="434259" y="182881"/>
                </a:lnTo>
                <a:lnTo>
                  <a:pt x="434980" y="199217"/>
                </a:lnTo>
                <a:lnTo>
                  <a:pt x="434259" y="215559"/>
                </a:lnTo>
                <a:lnTo>
                  <a:pt x="423891" y="262197"/>
                </a:lnTo>
                <a:lnTo>
                  <a:pt x="402392" y="304175"/>
                </a:lnTo>
                <a:lnTo>
                  <a:pt x="371273" y="340109"/>
                </a:lnTo>
                <a:lnTo>
                  <a:pt x="332045" y="368614"/>
                </a:lnTo>
                <a:lnTo>
                  <a:pt x="286222" y="388307"/>
                </a:lnTo>
                <a:lnTo>
                  <a:pt x="235313" y="397804"/>
                </a:lnTo>
                <a:lnTo>
                  <a:pt x="217474" y="398465"/>
                </a:lnTo>
                <a:lnTo>
                  <a:pt x="199636" y="397804"/>
                </a:lnTo>
                <a:lnTo>
                  <a:pt x="148730" y="388307"/>
                </a:lnTo>
                <a:lnTo>
                  <a:pt x="102912" y="368614"/>
                </a:lnTo>
                <a:lnTo>
                  <a:pt x="63691" y="340109"/>
                </a:lnTo>
                <a:lnTo>
                  <a:pt x="32579" y="304175"/>
                </a:lnTo>
                <a:lnTo>
                  <a:pt x="11085" y="262197"/>
                </a:lnTo>
                <a:lnTo>
                  <a:pt x="720" y="215559"/>
                </a:lnTo>
                <a:lnTo>
                  <a:pt x="0" y="199217"/>
                </a:lnTo>
                <a:close/>
              </a:path>
            </a:pathLst>
          </a:custGeom>
          <a:noFill/>
          <a:ln w="28574">
            <a:solidFill>
              <a:srgbClr val="FF66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2300" name="object 12"/>
          <p:cNvSpPr>
            <a:spLocks/>
          </p:cNvSpPr>
          <p:nvPr/>
        </p:nvSpPr>
        <p:spPr bwMode="auto">
          <a:xfrm>
            <a:off x="4872038" y="4038600"/>
            <a:ext cx="654050" cy="949325"/>
          </a:xfrm>
          <a:custGeom>
            <a:avLst/>
            <a:gdLst>
              <a:gd name="T0" fmla="*/ 0 w 655320"/>
              <a:gd name="T1" fmla="*/ 0 h 949325"/>
              <a:gd name="T2" fmla="*/ 652236 w 655320"/>
              <a:gd name="T3" fmla="*/ 949263 h 949325"/>
              <a:gd name="T4" fmla="*/ 0 60000 65536"/>
              <a:gd name="T5" fmla="*/ 0 60000 65536"/>
              <a:gd name="T6" fmla="*/ 0 w 655320"/>
              <a:gd name="T7" fmla="*/ 0 h 949325"/>
              <a:gd name="T8" fmla="*/ 655320 w 655320"/>
              <a:gd name="T9" fmla="*/ 949325 h 9493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5320" h="949325">
                <a:moveTo>
                  <a:pt x="0" y="0"/>
                </a:moveTo>
                <a:lnTo>
                  <a:pt x="654771" y="949263"/>
                </a:lnTo>
              </a:path>
            </a:pathLst>
          </a:custGeom>
          <a:noFill/>
          <a:ln w="28574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2301" name="object 13"/>
          <p:cNvSpPr>
            <a:spLocks/>
          </p:cNvSpPr>
          <p:nvPr/>
        </p:nvSpPr>
        <p:spPr bwMode="auto">
          <a:xfrm>
            <a:off x="4830763" y="3979863"/>
            <a:ext cx="84137" cy="95250"/>
          </a:xfrm>
          <a:custGeom>
            <a:avLst/>
            <a:gdLst>
              <a:gd name="T0" fmla="*/ 0 w 84454"/>
              <a:gd name="T1" fmla="*/ 0 h 95250"/>
              <a:gd name="T2" fmla="*/ 13311 w 84454"/>
              <a:gd name="T3" fmla="*/ 94914 h 95250"/>
              <a:gd name="T4" fmla="*/ 83343 w 84454"/>
              <a:gd name="T5" fmla="*/ 46232 h 95250"/>
              <a:gd name="T6" fmla="*/ 0 w 84454"/>
              <a:gd name="T7" fmla="*/ 0 h 95250"/>
              <a:gd name="T8" fmla="*/ 0 60000 65536"/>
              <a:gd name="T9" fmla="*/ 0 60000 65536"/>
              <a:gd name="T10" fmla="*/ 0 60000 65536"/>
              <a:gd name="T11" fmla="*/ 0 60000 65536"/>
              <a:gd name="T12" fmla="*/ 0 w 84454"/>
              <a:gd name="T13" fmla="*/ 0 h 95250"/>
              <a:gd name="T14" fmla="*/ 84454 w 84454"/>
              <a:gd name="T15" fmla="*/ 95250 h 952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454" h="95250">
                <a:moveTo>
                  <a:pt x="0" y="0"/>
                </a:moveTo>
                <a:lnTo>
                  <a:pt x="13411" y="94914"/>
                </a:lnTo>
                <a:lnTo>
                  <a:pt x="83972" y="46232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2302" name="object 14"/>
          <p:cNvSpPr>
            <a:spLocks noChangeArrowheads="1"/>
          </p:cNvSpPr>
          <p:nvPr/>
        </p:nvSpPr>
        <p:spPr bwMode="auto">
          <a:xfrm>
            <a:off x="239713" y="1676400"/>
            <a:ext cx="2198687" cy="2743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3" name="object 15"/>
          <p:cNvSpPr>
            <a:spLocks/>
          </p:cNvSpPr>
          <p:nvPr/>
        </p:nvSpPr>
        <p:spPr bwMode="auto">
          <a:xfrm>
            <a:off x="525463" y="3886200"/>
            <a:ext cx="404812" cy="0"/>
          </a:xfrm>
          <a:custGeom>
            <a:avLst/>
            <a:gdLst>
              <a:gd name="T0" fmla="*/ 0 w 405130"/>
              <a:gd name="T1" fmla="*/ 404175 w 405130"/>
              <a:gd name="T2" fmla="*/ 0 60000 65536"/>
              <a:gd name="T3" fmla="*/ 0 60000 65536"/>
              <a:gd name="T4" fmla="*/ 0 w 405130"/>
              <a:gd name="T5" fmla="*/ 405130 w 4051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05130">
                <a:moveTo>
                  <a:pt x="0" y="0"/>
                </a:moveTo>
                <a:lnTo>
                  <a:pt x="404810" y="0"/>
                </a:lnTo>
              </a:path>
            </a:pathLst>
          </a:custGeom>
          <a:noFill/>
          <a:ln w="28574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2304" name="object 16"/>
          <p:cNvSpPr>
            <a:spLocks/>
          </p:cNvSpPr>
          <p:nvPr/>
        </p:nvSpPr>
        <p:spPr bwMode="auto">
          <a:xfrm>
            <a:off x="915988" y="3843338"/>
            <a:ext cx="85725" cy="85725"/>
          </a:xfrm>
          <a:custGeom>
            <a:avLst/>
            <a:gdLst>
              <a:gd name="T0" fmla="*/ 0 w 85725"/>
              <a:gd name="T1" fmla="*/ 0 h 85725"/>
              <a:gd name="T2" fmla="*/ 0 w 85725"/>
              <a:gd name="T3" fmla="*/ 85724 h 85725"/>
              <a:gd name="T4" fmla="*/ 85724 w 85725"/>
              <a:gd name="T5" fmla="*/ 42864 h 85725"/>
              <a:gd name="T6" fmla="*/ 0 w 85725"/>
              <a:gd name="T7" fmla="*/ 0 h 85725"/>
              <a:gd name="T8" fmla="*/ 0 60000 65536"/>
              <a:gd name="T9" fmla="*/ 0 60000 65536"/>
              <a:gd name="T10" fmla="*/ 0 60000 65536"/>
              <a:gd name="T11" fmla="*/ 0 60000 65536"/>
              <a:gd name="T12" fmla="*/ 0 w 85725"/>
              <a:gd name="T13" fmla="*/ 0 h 85725"/>
              <a:gd name="T14" fmla="*/ 85725 w 85725"/>
              <a:gd name="T15" fmla="*/ 85725 h 857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725" h="85725">
                <a:moveTo>
                  <a:pt x="0" y="0"/>
                </a:moveTo>
                <a:lnTo>
                  <a:pt x="0" y="85724"/>
                </a:lnTo>
                <a:lnTo>
                  <a:pt x="85724" y="4286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2305" name="object 17"/>
          <p:cNvSpPr>
            <a:spLocks/>
          </p:cNvSpPr>
          <p:nvPr/>
        </p:nvSpPr>
        <p:spPr bwMode="auto">
          <a:xfrm>
            <a:off x="1682750" y="3886200"/>
            <a:ext cx="404813" cy="0"/>
          </a:xfrm>
          <a:custGeom>
            <a:avLst/>
            <a:gdLst>
              <a:gd name="T0" fmla="*/ 404180 w 405130"/>
              <a:gd name="T1" fmla="*/ 0 w 405130"/>
              <a:gd name="T2" fmla="*/ 0 60000 65536"/>
              <a:gd name="T3" fmla="*/ 0 60000 65536"/>
              <a:gd name="T4" fmla="*/ 0 w 405130"/>
              <a:gd name="T5" fmla="*/ 405130 w 4051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05130">
                <a:moveTo>
                  <a:pt x="404814" y="0"/>
                </a:moveTo>
                <a:lnTo>
                  <a:pt x="0" y="0"/>
                </a:lnTo>
              </a:path>
            </a:pathLst>
          </a:custGeom>
          <a:noFill/>
          <a:ln w="28574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2306" name="object 18"/>
          <p:cNvSpPr>
            <a:spLocks/>
          </p:cNvSpPr>
          <p:nvPr/>
        </p:nvSpPr>
        <p:spPr bwMode="auto">
          <a:xfrm>
            <a:off x="1611313" y="3843338"/>
            <a:ext cx="85725" cy="85725"/>
          </a:xfrm>
          <a:custGeom>
            <a:avLst/>
            <a:gdLst>
              <a:gd name="T0" fmla="*/ 85724 w 85725"/>
              <a:gd name="T1" fmla="*/ 0 h 85725"/>
              <a:gd name="T2" fmla="*/ 0 w 85725"/>
              <a:gd name="T3" fmla="*/ 42864 h 85725"/>
              <a:gd name="T4" fmla="*/ 85724 w 85725"/>
              <a:gd name="T5" fmla="*/ 85724 h 85725"/>
              <a:gd name="T6" fmla="*/ 85724 w 85725"/>
              <a:gd name="T7" fmla="*/ 0 h 85725"/>
              <a:gd name="T8" fmla="*/ 0 60000 65536"/>
              <a:gd name="T9" fmla="*/ 0 60000 65536"/>
              <a:gd name="T10" fmla="*/ 0 60000 65536"/>
              <a:gd name="T11" fmla="*/ 0 60000 65536"/>
              <a:gd name="T12" fmla="*/ 0 w 85725"/>
              <a:gd name="T13" fmla="*/ 0 h 85725"/>
              <a:gd name="T14" fmla="*/ 85725 w 85725"/>
              <a:gd name="T15" fmla="*/ 85725 h 857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725" h="85725">
                <a:moveTo>
                  <a:pt x="85724" y="0"/>
                </a:moveTo>
                <a:lnTo>
                  <a:pt x="0" y="42864"/>
                </a:lnTo>
                <a:lnTo>
                  <a:pt x="85724" y="85724"/>
                </a:lnTo>
                <a:lnTo>
                  <a:pt x="85724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9" name="object 19"/>
          <p:cNvSpPr txBox="1"/>
          <p:nvPr/>
        </p:nvSpPr>
        <p:spPr>
          <a:xfrm>
            <a:off x="965200" y="2898775"/>
            <a:ext cx="4083050" cy="939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indent="3335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3333CC"/>
                </a:solidFill>
                <a:latin typeface="Arial"/>
                <a:cs typeface="Arial"/>
              </a:rPr>
              <a:t>3</a:t>
            </a:r>
            <a:r>
              <a:rPr b="1" dirty="0">
                <a:solidFill>
                  <a:srgbClr val="3333CC"/>
                </a:solidFill>
                <a:latin typeface="Arial"/>
                <a:cs typeface="Arial"/>
              </a:rPr>
              <a:t>0</a:t>
            </a:r>
            <a:r>
              <a:rPr b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3333CC"/>
                </a:solidFill>
                <a:latin typeface="Arial"/>
                <a:cs typeface="Arial"/>
              </a:rPr>
              <a:t>m</a:t>
            </a:r>
            <a:r>
              <a:rPr b="1" dirty="0">
                <a:solidFill>
                  <a:srgbClr val="3333CC"/>
                </a:solidFill>
                <a:latin typeface="Arial"/>
                <a:cs typeface="Arial"/>
              </a:rPr>
              <a:t>m</a:t>
            </a:r>
            <a:endParaRPr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Times New Roman"/>
              <a:cs typeface="Times New Roman"/>
            </a:endParaRPr>
          </a:p>
          <a:p>
            <a:pPr marL="12700" fontAlgn="auto">
              <a:spcBef>
                <a:spcPts val="117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15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endParaRPr>
              <a:latin typeface="Arial"/>
              <a:cs typeface="Arial"/>
            </a:endParaRPr>
          </a:p>
        </p:txBody>
      </p:sp>
      <p:sp>
        <p:nvSpPr>
          <p:cNvPr id="12308" name="object 20"/>
          <p:cNvSpPr txBox="1">
            <a:spLocks noChangeArrowheads="1"/>
          </p:cNvSpPr>
          <p:nvPr/>
        </p:nvSpPr>
        <p:spPr bwMode="auto">
          <a:xfrm>
            <a:off x="4930775" y="5094288"/>
            <a:ext cx="10477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52400" indent="-139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6600"/>
                </a:solidFill>
                <a:latin typeface="Arial" charset="0"/>
              </a:rPr>
              <a:t>Focal Area of HM-3</a:t>
            </a:r>
            <a:endParaRPr lang="en-US" sz="1600">
              <a:latin typeface="Arial" charset="0"/>
            </a:endParaRPr>
          </a:p>
        </p:txBody>
      </p:sp>
      <p:sp>
        <p:nvSpPr>
          <p:cNvPr id="12309" name="object 21"/>
          <p:cNvSpPr txBox="1">
            <a:spLocks noChangeArrowheads="1"/>
          </p:cNvSpPr>
          <p:nvPr/>
        </p:nvSpPr>
        <p:spPr bwMode="auto">
          <a:xfrm>
            <a:off x="79375" y="4730750"/>
            <a:ext cx="2574925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Clr>
                <a:srgbClr val="00FFFF"/>
              </a:buClr>
              <a:buSzPct val="81000"/>
              <a:buFont typeface="Wingdings" pitchFamily="2" charset="2"/>
              <a:buChar char=""/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Stone fragments are always kept in a 15 mm diameter area during SWL</a:t>
            </a:r>
            <a:endParaRPr lang="en-US">
              <a:latin typeface="Arial" charset="0"/>
            </a:endParaRPr>
          </a:p>
          <a:p>
            <a:pPr eaLnBrk="1" hangingPunct="1">
              <a:buClr>
                <a:srgbClr val="00FFFF"/>
              </a:buClr>
              <a:buSzPct val="81000"/>
              <a:buFont typeface="Wingdings" pitchFamily="2" charset="2"/>
              <a:buChar char=""/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Do not represent stone fragmentation </a:t>
            </a:r>
            <a:r>
              <a:rPr lang="en-US" b="1" i="1">
                <a:solidFill>
                  <a:srgbClr val="FFFFFF"/>
                </a:solidFill>
                <a:latin typeface="Arial" charset="0"/>
              </a:rPr>
              <a:t>in vivo</a:t>
            </a:r>
            <a:endParaRPr lang="en-US">
              <a:latin typeface="Arial" charset="0"/>
            </a:endParaRPr>
          </a:p>
        </p:txBody>
      </p:sp>
      <p:sp>
        <p:nvSpPr>
          <p:cNvPr id="12310" name="object 22"/>
          <p:cNvSpPr>
            <a:spLocks/>
          </p:cNvSpPr>
          <p:nvPr/>
        </p:nvSpPr>
        <p:spPr bwMode="auto">
          <a:xfrm>
            <a:off x="76200" y="1127125"/>
            <a:ext cx="2727325" cy="396875"/>
          </a:xfrm>
          <a:custGeom>
            <a:avLst/>
            <a:gdLst>
              <a:gd name="T0" fmla="*/ 0 w 2727325"/>
              <a:gd name="T1" fmla="*/ 396870 h 396875"/>
              <a:gd name="T2" fmla="*/ 2727329 w 2727325"/>
              <a:gd name="T3" fmla="*/ 396870 h 396875"/>
              <a:gd name="T4" fmla="*/ 2727329 w 2727325"/>
              <a:gd name="T5" fmla="*/ 0 h 396875"/>
              <a:gd name="T6" fmla="*/ 0 w 2727325"/>
              <a:gd name="T7" fmla="*/ 0 h 396875"/>
              <a:gd name="T8" fmla="*/ 0 w 2727325"/>
              <a:gd name="T9" fmla="*/ 396870 h 3968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7325"/>
              <a:gd name="T16" fmla="*/ 0 h 396875"/>
              <a:gd name="T17" fmla="*/ 2727325 w 2727325"/>
              <a:gd name="T18" fmla="*/ 396875 h 3968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7325" h="396875">
                <a:moveTo>
                  <a:pt x="0" y="396870"/>
                </a:moveTo>
                <a:lnTo>
                  <a:pt x="2727329" y="396870"/>
                </a:lnTo>
                <a:lnTo>
                  <a:pt x="2727329" y="0"/>
                </a:lnTo>
                <a:lnTo>
                  <a:pt x="0" y="0"/>
                </a:lnTo>
                <a:lnTo>
                  <a:pt x="0" y="3968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23" name="object 23"/>
          <p:cNvSpPr txBox="1"/>
          <p:nvPr/>
        </p:nvSpPr>
        <p:spPr>
          <a:xfrm>
            <a:off x="355600" y="1211263"/>
            <a:ext cx="2170113" cy="2809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rgbClr val="FFFF66"/>
                </a:solidFill>
                <a:latin typeface="Arial"/>
                <a:cs typeface="Arial"/>
              </a:rPr>
              <a:t>F</a:t>
            </a:r>
            <a:r>
              <a:rPr sz="2000" b="1" spc="-10" dirty="0">
                <a:solidFill>
                  <a:srgbClr val="FFFF66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66"/>
                </a:solidFill>
                <a:latin typeface="Arial"/>
                <a:cs typeface="Arial"/>
              </a:rPr>
              <a:t>nger</a:t>
            </a:r>
            <a:r>
              <a:rPr sz="2000" b="1" spc="-30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66"/>
                </a:solidFill>
                <a:latin typeface="Arial"/>
                <a:cs typeface="Arial"/>
              </a:rPr>
              <a:t>Cot</a:t>
            </a:r>
            <a:r>
              <a:rPr sz="2000" b="1" spc="-15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FF66"/>
                </a:solidFill>
                <a:latin typeface="Arial"/>
                <a:cs typeface="Arial"/>
              </a:rPr>
              <a:t>H</a:t>
            </a:r>
            <a:r>
              <a:rPr sz="2000" b="1" dirty="0">
                <a:solidFill>
                  <a:srgbClr val="FFFF66"/>
                </a:solidFill>
                <a:latin typeface="Arial"/>
                <a:cs typeface="Arial"/>
              </a:rPr>
              <a:t>o</a:t>
            </a:r>
            <a:r>
              <a:rPr sz="2000" b="1" spc="-10" dirty="0">
                <a:solidFill>
                  <a:srgbClr val="FFFF66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FFF66"/>
                </a:solidFill>
                <a:latin typeface="Arial"/>
                <a:cs typeface="Arial"/>
              </a:rPr>
              <a:t>der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312" name="object 24"/>
          <p:cNvSpPr txBox="1">
            <a:spLocks noChangeArrowheads="1"/>
          </p:cNvSpPr>
          <p:nvPr/>
        </p:nvSpPr>
        <p:spPr bwMode="auto">
          <a:xfrm>
            <a:off x="6408738" y="4498975"/>
            <a:ext cx="25622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Clr>
                <a:srgbClr val="00FFFF"/>
              </a:buClr>
              <a:buSzPct val="81000"/>
              <a:buFont typeface="Wingdings" pitchFamily="2" charset="2"/>
              <a:buChar char=""/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Allow fragments to accumulate &amp; spread out laterally</a:t>
            </a:r>
            <a:endParaRPr lang="en-US">
              <a:latin typeface="Arial" charset="0"/>
            </a:endParaRPr>
          </a:p>
          <a:p>
            <a:pPr eaLnBrk="1" hangingPunct="1">
              <a:spcBef>
                <a:spcPts val="1075"/>
              </a:spcBef>
              <a:buClr>
                <a:srgbClr val="00FFFF"/>
              </a:buClr>
              <a:buSzPct val="81000"/>
              <a:buFont typeface="Wingdings" pitchFamily="2" charset="2"/>
              <a:buChar char=""/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Mimic more closely stone fragmentation </a:t>
            </a:r>
            <a:r>
              <a:rPr lang="en-US" b="1" i="1">
                <a:solidFill>
                  <a:srgbClr val="FFFFFF"/>
                </a:solidFill>
                <a:latin typeface="Arial" charset="0"/>
              </a:rPr>
              <a:t>in vivo</a:t>
            </a:r>
            <a:endParaRPr lang="en-US">
              <a:latin typeface="Arial" charset="0"/>
            </a:endParaRPr>
          </a:p>
        </p:txBody>
      </p:sp>
      <p:sp>
        <p:nvSpPr>
          <p:cNvPr id="12313" name="object 25"/>
          <p:cNvSpPr>
            <a:spLocks noChangeArrowheads="1"/>
          </p:cNvSpPr>
          <p:nvPr/>
        </p:nvSpPr>
        <p:spPr bwMode="auto">
          <a:xfrm>
            <a:off x="6372225" y="1524000"/>
            <a:ext cx="2709863" cy="25352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14" name="object 26"/>
          <p:cNvSpPr>
            <a:spLocks/>
          </p:cNvSpPr>
          <p:nvPr/>
        </p:nvSpPr>
        <p:spPr bwMode="auto">
          <a:xfrm>
            <a:off x="7219950" y="1954213"/>
            <a:ext cx="0" cy="842962"/>
          </a:xfrm>
          <a:custGeom>
            <a:avLst/>
            <a:gdLst>
              <a:gd name="T0" fmla="*/ 0 h 843280"/>
              <a:gd name="T1" fmla="*/ 842349 h 843280"/>
              <a:gd name="T2" fmla="*/ 0 60000 65536"/>
              <a:gd name="T3" fmla="*/ 0 60000 65536"/>
              <a:gd name="T4" fmla="*/ 0 h 843280"/>
              <a:gd name="T5" fmla="*/ 843280 h 84328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843280">
                <a:moveTo>
                  <a:pt x="0" y="0"/>
                </a:moveTo>
                <a:lnTo>
                  <a:pt x="0" y="842985"/>
                </a:lnTo>
              </a:path>
            </a:pathLst>
          </a:custGeom>
          <a:noFill/>
          <a:ln w="9524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2315" name="object 27"/>
          <p:cNvSpPr>
            <a:spLocks/>
          </p:cNvSpPr>
          <p:nvPr/>
        </p:nvSpPr>
        <p:spPr bwMode="auto">
          <a:xfrm>
            <a:off x="8235950" y="1954213"/>
            <a:ext cx="0" cy="842962"/>
          </a:xfrm>
          <a:custGeom>
            <a:avLst/>
            <a:gdLst>
              <a:gd name="T0" fmla="*/ 0 h 843280"/>
              <a:gd name="T1" fmla="*/ 842349 h 843280"/>
              <a:gd name="T2" fmla="*/ 0 60000 65536"/>
              <a:gd name="T3" fmla="*/ 0 60000 65536"/>
              <a:gd name="T4" fmla="*/ 0 h 843280"/>
              <a:gd name="T5" fmla="*/ 843280 h 84328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843280">
                <a:moveTo>
                  <a:pt x="0" y="0"/>
                </a:moveTo>
                <a:lnTo>
                  <a:pt x="0" y="842985"/>
                </a:lnTo>
              </a:path>
            </a:pathLst>
          </a:custGeom>
          <a:noFill/>
          <a:ln w="9524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2316" name="object 28"/>
          <p:cNvSpPr>
            <a:spLocks/>
          </p:cNvSpPr>
          <p:nvPr/>
        </p:nvSpPr>
        <p:spPr bwMode="auto">
          <a:xfrm>
            <a:off x="7281863" y="2122488"/>
            <a:ext cx="890587" cy="0"/>
          </a:xfrm>
          <a:custGeom>
            <a:avLst/>
            <a:gdLst>
              <a:gd name="T0" fmla="*/ 0 w 889634"/>
              <a:gd name="T1" fmla="*/ 890945 w 889634"/>
              <a:gd name="T2" fmla="*/ 0 60000 65536"/>
              <a:gd name="T3" fmla="*/ 0 60000 65536"/>
              <a:gd name="T4" fmla="*/ 0 w 889634"/>
              <a:gd name="T5" fmla="*/ 889634 w 88963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89634">
                <a:moveTo>
                  <a:pt x="0" y="0"/>
                </a:moveTo>
                <a:lnTo>
                  <a:pt x="889040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2317" name="object 29"/>
          <p:cNvSpPr>
            <a:spLocks/>
          </p:cNvSpPr>
          <p:nvPr/>
        </p:nvSpPr>
        <p:spPr bwMode="auto">
          <a:xfrm>
            <a:off x="8159750" y="2084388"/>
            <a:ext cx="76200" cy="76200"/>
          </a:xfrm>
          <a:custGeom>
            <a:avLst/>
            <a:gdLst>
              <a:gd name="T0" fmla="*/ 0 w 76200"/>
              <a:gd name="T1" fmla="*/ 0 h 76200"/>
              <a:gd name="T2" fmla="*/ 0 w 76200"/>
              <a:gd name="T3" fmla="*/ 76199 h 76200"/>
              <a:gd name="T4" fmla="*/ 76199 w 76200"/>
              <a:gd name="T5" fmla="*/ 38099 h 76200"/>
              <a:gd name="T6" fmla="*/ 0 w 76200"/>
              <a:gd name="T7" fmla="*/ 0 h 76200"/>
              <a:gd name="T8" fmla="*/ 0 60000 65536"/>
              <a:gd name="T9" fmla="*/ 0 60000 65536"/>
              <a:gd name="T10" fmla="*/ 0 60000 65536"/>
              <a:gd name="T11" fmla="*/ 0 60000 65536"/>
              <a:gd name="T12" fmla="*/ 0 w 76200"/>
              <a:gd name="T13" fmla="*/ 0 h 76200"/>
              <a:gd name="T14" fmla="*/ 76200 w 76200"/>
              <a:gd name="T15" fmla="*/ 76200 h 76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200" h="76200">
                <a:moveTo>
                  <a:pt x="0" y="0"/>
                </a:moveTo>
                <a:lnTo>
                  <a:pt x="0" y="76199"/>
                </a:lnTo>
                <a:lnTo>
                  <a:pt x="76199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2318" name="object 30"/>
          <p:cNvSpPr>
            <a:spLocks/>
          </p:cNvSpPr>
          <p:nvPr/>
        </p:nvSpPr>
        <p:spPr bwMode="auto">
          <a:xfrm>
            <a:off x="7219950" y="2084388"/>
            <a:ext cx="76200" cy="76200"/>
          </a:xfrm>
          <a:custGeom>
            <a:avLst/>
            <a:gdLst>
              <a:gd name="T0" fmla="*/ 76199 w 76200"/>
              <a:gd name="T1" fmla="*/ 0 h 76200"/>
              <a:gd name="T2" fmla="*/ 0 w 76200"/>
              <a:gd name="T3" fmla="*/ 38099 h 76200"/>
              <a:gd name="T4" fmla="*/ 76199 w 76200"/>
              <a:gd name="T5" fmla="*/ 76199 h 76200"/>
              <a:gd name="T6" fmla="*/ 76199 w 76200"/>
              <a:gd name="T7" fmla="*/ 0 h 76200"/>
              <a:gd name="T8" fmla="*/ 0 60000 65536"/>
              <a:gd name="T9" fmla="*/ 0 60000 65536"/>
              <a:gd name="T10" fmla="*/ 0 60000 65536"/>
              <a:gd name="T11" fmla="*/ 0 60000 65536"/>
              <a:gd name="T12" fmla="*/ 0 w 76200"/>
              <a:gd name="T13" fmla="*/ 0 h 76200"/>
              <a:gd name="T14" fmla="*/ 76200 w 76200"/>
              <a:gd name="T15" fmla="*/ 76200 h 76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200" h="76200">
                <a:moveTo>
                  <a:pt x="76199" y="0"/>
                </a:moveTo>
                <a:lnTo>
                  <a:pt x="0" y="38099"/>
                </a:lnTo>
                <a:lnTo>
                  <a:pt x="76199" y="76199"/>
                </a:lnTo>
                <a:lnTo>
                  <a:pt x="761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31" name="object 31"/>
          <p:cNvSpPr txBox="1"/>
          <p:nvPr/>
        </p:nvSpPr>
        <p:spPr>
          <a:xfrm>
            <a:off x="7467600" y="1847850"/>
            <a:ext cx="506413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320" name="object 32"/>
          <p:cNvSpPr>
            <a:spLocks/>
          </p:cNvSpPr>
          <p:nvPr/>
        </p:nvSpPr>
        <p:spPr bwMode="auto">
          <a:xfrm>
            <a:off x="6372225" y="1066800"/>
            <a:ext cx="2727325" cy="396875"/>
          </a:xfrm>
          <a:custGeom>
            <a:avLst/>
            <a:gdLst>
              <a:gd name="T0" fmla="*/ 0 w 2727325"/>
              <a:gd name="T1" fmla="*/ 396870 h 396875"/>
              <a:gd name="T2" fmla="*/ 2727329 w 2727325"/>
              <a:gd name="T3" fmla="*/ 396870 h 396875"/>
              <a:gd name="T4" fmla="*/ 2727329 w 2727325"/>
              <a:gd name="T5" fmla="*/ 0 h 396875"/>
              <a:gd name="T6" fmla="*/ 0 w 2727325"/>
              <a:gd name="T7" fmla="*/ 0 h 396875"/>
              <a:gd name="T8" fmla="*/ 0 w 2727325"/>
              <a:gd name="T9" fmla="*/ 396870 h 3968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7325"/>
              <a:gd name="T16" fmla="*/ 0 h 396875"/>
              <a:gd name="T17" fmla="*/ 2727325 w 2727325"/>
              <a:gd name="T18" fmla="*/ 396875 h 3968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7325" h="396875">
                <a:moveTo>
                  <a:pt x="0" y="396870"/>
                </a:moveTo>
                <a:lnTo>
                  <a:pt x="2727329" y="396870"/>
                </a:lnTo>
                <a:lnTo>
                  <a:pt x="2727329" y="0"/>
                </a:lnTo>
                <a:lnTo>
                  <a:pt x="0" y="0"/>
                </a:lnTo>
                <a:lnTo>
                  <a:pt x="0" y="3968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33" name="object 33"/>
          <p:cNvSpPr txBox="1"/>
          <p:nvPr/>
        </p:nvSpPr>
        <p:spPr>
          <a:xfrm>
            <a:off x="6651625" y="1150938"/>
            <a:ext cx="2170113" cy="2809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spc="-5" dirty="0">
                <a:solidFill>
                  <a:srgbClr val="FFFF66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FFFF66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FFFF66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FFFF66"/>
                </a:solidFill>
                <a:latin typeface="Arial"/>
                <a:cs typeface="Arial"/>
              </a:rPr>
              <a:t>brane</a:t>
            </a:r>
            <a:r>
              <a:rPr sz="2000" b="1" spc="-40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66"/>
                </a:solidFill>
                <a:latin typeface="Arial"/>
                <a:cs typeface="Arial"/>
              </a:rPr>
              <a:t>Ho</a:t>
            </a:r>
            <a:r>
              <a:rPr sz="2000" b="1" spc="-10" dirty="0">
                <a:solidFill>
                  <a:srgbClr val="FFFF66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FFF66"/>
                </a:solidFill>
                <a:latin typeface="Arial"/>
                <a:cs typeface="Arial"/>
              </a:rPr>
              <a:t>der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322" name="object 34"/>
          <p:cNvSpPr>
            <a:spLocks/>
          </p:cNvSpPr>
          <p:nvPr/>
        </p:nvSpPr>
        <p:spPr bwMode="auto">
          <a:xfrm>
            <a:off x="4168775" y="990600"/>
            <a:ext cx="2751138" cy="762000"/>
          </a:xfrm>
          <a:custGeom>
            <a:avLst/>
            <a:gdLst>
              <a:gd name="T0" fmla="*/ 2750135 w 2752090"/>
              <a:gd name="T1" fmla="*/ 508010 h 762000"/>
              <a:gd name="T2" fmla="*/ 983519 w 2752090"/>
              <a:gd name="T3" fmla="*/ 508010 h 762000"/>
              <a:gd name="T4" fmla="*/ 1956985 w 2752090"/>
              <a:gd name="T5" fmla="*/ 761999 h 762000"/>
              <a:gd name="T6" fmla="*/ 2750135 w 2752090"/>
              <a:gd name="T7" fmla="*/ 508010 h 762000"/>
              <a:gd name="T8" fmla="*/ 761472 w 2752090"/>
              <a:gd name="T9" fmla="*/ 0 h 762000"/>
              <a:gd name="T10" fmla="*/ 0 w 2752090"/>
              <a:gd name="T11" fmla="*/ 0 h 762000"/>
              <a:gd name="T12" fmla="*/ 99618 w 2752090"/>
              <a:gd name="T13" fmla="*/ 1513 h 762000"/>
              <a:gd name="T14" fmla="*/ 197921 w 2752090"/>
              <a:gd name="T15" fmla="*/ 6003 h 762000"/>
              <a:gd name="T16" fmla="*/ 294686 w 2752090"/>
              <a:gd name="T17" fmla="*/ 13392 h 762000"/>
              <a:gd name="T18" fmla="*/ 389688 w 2752090"/>
              <a:gd name="T19" fmla="*/ 23604 h 762000"/>
              <a:gd name="T20" fmla="*/ 482701 w 2752090"/>
              <a:gd name="T21" fmla="*/ 36561 h 762000"/>
              <a:gd name="T22" fmla="*/ 573499 w 2752090"/>
              <a:gd name="T23" fmla="*/ 52186 h 762000"/>
              <a:gd name="T24" fmla="*/ 661858 w 2752090"/>
              <a:gd name="T25" fmla="*/ 70402 h 762000"/>
              <a:gd name="T26" fmla="*/ 747552 w 2752090"/>
              <a:gd name="T27" fmla="*/ 91133 h 762000"/>
              <a:gd name="T28" fmla="*/ 830358 w 2752090"/>
              <a:gd name="T29" fmla="*/ 114302 h 762000"/>
              <a:gd name="T30" fmla="*/ 910047 w 2752090"/>
              <a:gd name="T31" fmla="*/ 139830 h 762000"/>
              <a:gd name="T32" fmla="*/ 986398 w 2752090"/>
              <a:gd name="T33" fmla="*/ 167643 h 762000"/>
              <a:gd name="T34" fmla="*/ 1059181 w 2752090"/>
              <a:gd name="T35" fmla="*/ 197661 h 762000"/>
              <a:gd name="T36" fmla="*/ 1128176 w 2752090"/>
              <a:gd name="T37" fmla="*/ 229810 h 762000"/>
              <a:gd name="T38" fmla="*/ 1193155 w 2752090"/>
              <a:gd name="T39" fmla="*/ 264011 h 762000"/>
              <a:gd name="T40" fmla="*/ 1253893 w 2752090"/>
              <a:gd name="T41" fmla="*/ 300187 h 762000"/>
              <a:gd name="T42" fmla="*/ 1310165 w 2752090"/>
              <a:gd name="T43" fmla="*/ 338262 h 762000"/>
              <a:gd name="T44" fmla="*/ 1361746 w 2752090"/>
              <a:gd name="T45" fmla="*/ 378159 h 762000"/>
              <a:gd name="T46" fmla="*/ 1408410 w 2752090"/>
              <a:gd name="T47" fmla="*/ 419800 h 762000"/>
              <a:gd name="T48" fmla="*/ 1449933 w 2752090"/>
              <a:gd name="T49" fmla="*/ 463110 h 762000"/>
              <a:gd name="T50" fmla="*/ 1486091 w 2752090"/>
              <a:gd name="T51" fmla="*/ 508010 h 762000"/>
              <a:gd name="T52" fmla="*/ 2247563 w 2752090"/>
              <a:gd name="T53" fmla="*/ 508010 h 762000"/>
              <a:gd name="T54" fmla="*/ 2211407 w 2752090"/>
              <a:gd name="T55" fmla="*/ 463110 h 762000"/>
              <a:gd name="T56" fmla="*/ 2169883 w 2752090"/>
              <a:gd name="T57" fmla="*/ 419800 h 762000"/>
              <a:gd name="T58" fmla="*/ 2123218 w 2752090"/>
              <a:gd name="T59" fmla="*/ 378159 h 762000"/>
              <a:gd name="T60" fmla="*/ 2071638 w 2752090"/>
              <a:gd name="T61" fmla="*/ 338262 h 762000"/>
              <a:gd name="T62" fmla="*/ 2015366 w 2752090"/>
              <a:gd name="T63" fmla="*/ 300187 h 762000"/>
              <a:gd name="T64" fmla="*/ 1954628 w 2752090"/>
              <a:gd name="T65" fmla="*/ 264011 h 762000"/>
              <a:gd name="T66" fmla="*/ 1889649 w 2752090"/>
              <a:gd name="T67" fmla="*/ 229810 h 762000"/>
              <a:gd name="T68" fmla="*/ 1820655 w 2752090"/>
              <a:gd name="T69" fmla="*/ 197661 h 762000"/>
              <a:gd name="T70" fmla="*/ 1747870 w 2752090"/>
              <a:gd name="T71" fmla="*/ 167643 h 762000"/>
              <a:gd name="T72" fmla="*/ 1671520 w 2752090"/>
              <a:gd name="T73" fmla="*/ 139830 h 762000"/>
              <a:gd name="T74" fmla="*/ 1591830 w 2752090"/>
              <a:gd name="T75" fmla="*/ 114302 h 762000"/>
              <a:gd name="T76" fmla="*/ 1509026 w 2752090"/>
              <a:gd name="T77" fmla="*/ 91133 h 762000"/>
              <a:gd name="T78" fmla="*/ 1423330 w 2752090"/>
              <a:gd name="T79" fmla="*/ 70402 h 762000"/>
              <a:gd name="T80" fmla="*/ 1334972 w 2752090"/>
              <a:gd name="T81" fmla="*/ 52186 h 762000"/>
              <a:gd name="T82" fmla="*/ 1244173 w 2752090"/>
              <a:gd name="T83" fmla="*/ 36561 h 762000"/>
              <a:gd name="T84" fmla="*/ 1151162 w 2752090"/>
              <a:gd name="T85" fmla="*/ 23604 h 762000"/>
              <a:gd name="T86" fmla="*/ 1056159 w 2752090"/>
              <a:gd name="T87" fmla="*/ 13392 h 762000"/>
              <a:gd name="T88" fmla="*/ 959394 w 2752090"/>
              <a:gd name="T89" fmla="*/ 6003 h 762000"/>
              <a:gd name="T90" fmla="*/ 861090 w 2752090"/>
              <a:gd name="T91" fmla="*/ 1513 h 762000"/>
              <a:gd name="T92" fmla="*/ 761472 w 2752090"/>
              <a:gd name="T93" fmla="*/ 0 h 76200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752090"/>
              <a:gd name="T142" fmla="*/ 0 h 762000"/>
              <a:gd name="T143" fmla="*/ 2752090 w 2752090"/>
              <a:gd name="T144" fmla="*/ 762000 h 76200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752090" h="762000">
                <a:moveTo>
                  <a:pt x="2752039" y="508010"/>
                </a:moveTo>
                <a:lnTo>
                  <a:pt x="984199" y="508010"/>
                </a:lnTo>
                <a:lnTo>
                  <a:pt x="1958339" y="761999"/>
                </a:lnTo>
                <a:lnTo>
                  <a:pt x="2752039" y="508010"/>
                </a:lnTo>
                <a:close/>
              </a:path>
              <a:path w="2752090" h="762000">
                <a:moveTo>
                  <a:pt x="761999" y="0"/>
                </a:moveTo>
                <a:lnTo>
                  <a:pt x="0" y="0"/>
                </a:lnTo>
                <a:lnTo>
                  <a:pt x="99686" y="1513"/>
                </a:lnTo>
                <a:lnTo>
                  <a:pt x="198058" y="6003"/>
                </a:lnTo>
                <a:lnTo>
                  <a:pt x="294890" y="13392"/>
                </a:lnTo>
                <a:lnTo>
                  <a:pt x="389958" y="23604"/>
                </a:lnTo>
                <a:lnTo>
                  <a:pt x="483035" y="36561"/>
                </a:lnTo>
                <a:lnTo>
                  <a:pt x="573896" y="52186"/>
                </a:lnTo>
                <a:lnTo>
                  <a:pt x="662316" y="70402"/>
                </a:lnTo>
                <a:lnTo>
                  <a:pt x="748070" y="91133"/>
                </a:lnTo>
                <a:lnTo>
                  <a:pt x="830932" y="114302"/>
                </a:lnTo>
                <a:lnTo>
                  <a:pt x="910677" y="139830"/>
                </a:lnTo>
                <a:lnTo>
                  <a:pt x="987080" y="167643"/>
                </a:lnTo>
                <a:lnTo>
                  <a:pt x="1059915" y="197661"/>
                </a:lnTo>
                <a:lnTo>
                  <a:pt x="1128957" y="229810"/>
                </a:lnTo>
                <a:lnTo>
                  <a:pt x="1193981" y="264011"/>
                </a:lnTo>
                <a:lnTo>
                  <a:pt x="1254761" y="300187"/>
                </a:lnTo>
                <a:lnTo>
                  <a:pt x="1311072" y="338262"/>
                </a:lnTo>
                <a:lnTo>
                  <a:pt x="1362688" y="378159"/>
                </a:lnTo>
                <a:lnTo>
                  <a:pt x="1409385" y="419800"/>
                </a:lnTo>
                <a:lnTo>
                  <a:pt x="1450937" y="463110"/>
                </a:lnTo>
                <a:lnTo>
                  <a:pt x="1487119" y="508010"/>
                </a:lnTo>
                <a:lnTo>
                  <a:pt x="2249119" y="508010"/>
                </a:lnTo>
                <a:lnTo>
                  <a:pt x="2212937" y="463110"/>
                </a:lnTo>
                <a:lnTo>
                  <a:pt x="2171385" y="419800"/>
                </a:lnTo>
                <a:lnTo>
                  <a:pt x="2124688" y="378159"/>
                </a:lnTo>
                <a:lnTo>
                  <a:pt x="2073072" y="338262"/>
                </a:lnTo>
                <a:lnTo>
                  <a:pt x="2016761" y="300187"/>
                </a:lnTo>
                <a:lnTo>
                  <a:pt x="1955981" y="264011"/>
                </a:lnTo>
                <a:lnTo>
                  <a:pt x="1890957" y="229810"/>
                </a:lnTo>
                <a:lnTo>
                  <a:pt x="1821915" y="197661"/>
                </a:lnTo>
                <a:lnTo>
                  <a:pt x="1749080" y="167643"/>
                </a:lnTo>
                <a:lnTo>
                  <a:pt x="1672677" y="139830"/>
                </a:lnTo>
                <a:lnTo>
                  <a:pt x="1592932" y="114302"/>
                </a:lnTo>
                <a:lnTo>
                  <a:pt x="1510070" y="91133"/>
                </a:lnTo>
                <a:lnTo>
                  <a:pt x="1424316" y="70402"/>
                </a:lnTo>
                <a:lnTo>
                  <a:pt x="1335896" y="52186"/>
                </a:lnTo>
                <a:lnTo>
                  <a:pt x="1245035" y="36561"/>
                </a:lnTo>
                <a:lnTo>
                  <a:pt x="1151958" y="23604"/>
                </a:lnTo>
                <a:lnTo>
                  <a:pt x="1056890" y="13392"/>
                </a:lnTo>
                <a:lnTo>
                  <a:pt x="960058" y="6003"/>
                </a:lnTo>
                <a:lnTo>
                  <a:pt x="861686" y="1513"/>
                </a:lnTo>
                <a:lnTo>
                  <a:pt x="761999" y="0"/>
                </a:lnTo>
                <a:close/>
              </a:path>
            </a:pathLst>
          </a:cu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2323" name="object 35"/>
          <p:cNvSpPr>
            <a:spLocks/>
          </p:cNvSpPr>
          <p:nvPr/>
        </p:nvSpPr>
        <p:spPr bwMode="auto">
          <a:xfrm>
            <a:off x="2590800" y="990600"/>
            <a:ext cx="1958975" cy="762000"/>
          </a:xfrm>
          <a:custGeom>
            <a:avLst/>
            <a:gdLst>
              <a:gd name="T0" fmla="*/ 1578363 w 1958339"/>
              <a:gd name="T1" fmla="*/ 0 h 762000"/>
              <a:gd name="T2" fmla="*/ 1448916 w 1958339"/>
              <a:gd name="T3" fmla="*/ 2526 h 762000"/>
              <a:gd name="T4" fmla="*/ 1322350 w 1958339"/>
              <a:gd name="T5" fmla="*/ 9973 h 762000"/>
              <a:gd name="T6" fmla="*/ 1199072 w 1958339"/>
              <a:gd name="T7" fmla="*/ 22145 h 762000"/>
              <a:gd name="T8" fmla="*/ 1079487 w 1958339"/>
              <a:gd name="T9" fmla="*/ 38847 h 762000"/>
              <a:gd name="T10" fmla="*/ 964003 w 1958339"/>
              <a:gd name="T11" fmla="*/ 59882 h 762000"/>
              <a:gd name="T12" fmla="*/ 853025 w 1958339"/>
              <a:gd name="T13" fmla="*/ 85053 h 762000"/>
              <a:gd name="T14" fmla="*/ 746959 w 1958339"/>
              <a:gd name="T15" fmla="*/ 114165 h 762000"/>
              <a:gd name="T16" fmla="*/ 646213 w 1958339"/>
              <a:gd name="T17" fmla="*/ 147022 h 762000"/>
              <a:gd name="T18" fmla="*/ 551191 w 1958339"/>
              <a:gd name="T19" fmla="*/ 183428 h 762000"/>
              <a:gd name="T20" fmla="*/ 462300 w 1958339"/>
              <a:gd name="T21" fmla="*/ 223185 h 762000"/>
              <a:gd name="T22" fmla="*/ 379947 w 1958339"/>
              <a:gd name="T23" fmla="*/ 266100 h 762000"/>
              <a:gd name="T24" fmla="*/ 304539 w 1958339"/>
              <a:gd name="T25" fmla="*/ 311974 h 762000"/>
              <a:gd name="T26" fmla="*/ 236481 w 1958339"/>
              <a:gd name="T27" fmla="*/ 360612 h 762000"/>
              <a:gd name="T28" fmla="*/ 176178 w 1958339"/>
              <a:gd name="T29" fmla="*/ 411818 h 762000"/>
              <a:gd name="T30" fmla="*/ 124038 w 1958339"/>
              <a:gd name="T31" fmla="*/ 465396 h 762000"/>
              <a:gd name="T32" fmla="*/ 80467 w 1958339"/>
              <a:gd name="T33" fmla="*/ 521150 h 762000"/>
              <a:gd name="T34" fmla="*/ 45872 w 1958339"/>
              <a:gd name="T35" fmla="*/ 578883 h 762000"/>
              <a:gd name="T36" fmla="*/ 20659 w 1958339"/>
              <a:gd name="T37" fmla="*/ 638400 h 762000"/>
              <a:gd name="T38" fmla="*/ 5232 w 1958339"/>
              <a:gd name="T39" fmla="*/ 699504 h 762000"/>
              <a:gd name="T40" fmla="*/ 0 w 1958339"/>
              <a:gd name="T41" fmla="*/ 761999 h 762000"/>
              <a:gd name="T42" fmla="*/ 762494 w 1958339"/>
              <a:gd name="T43" fmla="*/ 761999 h 762000"/>
              <a:gd name="T44" fmla="*/ 766163 w 1958339"/>
              <a:gd name="T45" fmla="*/ 709868 h 762000"/>
              <a:gd name="T46" fmla="*/ 777022 w 1958339"/>
              <a:gd name="T47" fmla="*/ 658542 h 762000"/>
              <a:gd name="T48" fmla="*/ 794863 w 1958339"/>
              <a:gd name="T49" fmla="*/ 608155 h 762000"/>
              <a:gd name="T50" fmla="*/ 819470 w 1958339"/>
              <a:gd name="T51" fmla="*/ 558837 h 762000"/>
              <a:gd name="T52" fmla="*/ 850630 w 1958339"/>
              <a:gd name="T53" fmla="*/ 510720 h 762000"/>
              <a:gd name="T54" fmla="*/ 888131 w 1958339"/>
              <a:gd name="T55" fmla="*/ 463936 h 762000"/>
              <a:gd name="T56" fmla="*/ 931761 w 1958339"/>
              <a:gd name="T57" fmla="*/ 418616 h 762000"/>
              <a:gd name="T58" fmla="*/ 981304 w 1958339"/>
              <a:gd name="T59" fmla="*/ 374891 h 762000"/>
              <a:gd name="T60" fmla="*/ 1036550 w 1958339"/>
              <a:gd name="T61" fmla="*/ 332894 h 762000"/>
              <a:gd name="T62" fmla="*/ 1097283 w 1958339"/>
              <a:gd name="T63" fmla="*/ 292756 h 762000"/>
              <a:gd name="T64" fmla="*/ 1163293 w 1958339"/>
              <a:gd name="T65" fmla="*/ 254608 h 762000"/>
              <a:gd name="T66" fmla="*/ 1234364 w 1958339"/>
              <a:gd name="T67" fmla="*/ 218583 h 762000"/>
              <a:gd name="T68" fmla="*/ 1310283 w 1958339"/>
              <a:gd name="T69" fmla="*/ 184810 h 762000"/>
              <a:gd name="T70" fmla="*/ 1390841 w 1958339"/>
              <a:gd name="T71" fmla="*/ 153423 h 762000"/>
              <a:gd name="T72" fmla="*/ 1475821 w 1958339"/>
              <a:gd name="T73" fmla="*/ 124553 h 762000"/>
              <a:gd name="T74" fmla="*/ 1565011 w 1958339"/>
              <a:gd name="T75" fmla="*/ 98330 h 762000"/>
              <a:gd name="T76" fmla="*/ 1658198 w 1958339"/>
              <a:gd name="T77" fmla="*/ 74888 h 762000"/>
              <a:gd name="T78" fmla="*/ 1755170 w 1958339"/>
              <a:gd name="T79" fmla="*/ 54357 h 762000"/>
              <a:gd name="T80" fmla="*/ 1855711 w 1958339"/>
              <a:gd name="T81" fmla="*/ 36869 h 762000"/>
              <a:gd name="T82" fmla="*/ 1959611 w 1958339"/>
              <a:gd name="T83" fmla="*/ 22555 h 762000"/>
              <a:gd name="T84" fmla="*/ 1903278 w 1958339"/>
              <a:gd name="T85" fmla="*/ 16309 h 762000"/>
              <a:gd name="T86" fmla="*/ 1846555 w 1958339"/>
              <a:gd name="T87" fmla="*/ 11069 h 762000"/>
              <a:gd name="T88" fmla="*/ 1789500 w 1958339"/>
              <a:gd name="T89" fmla="*/ 6839 h 762000"/>
              <a:gd name="T90" fmla="*/ 1732168 w 1958339"/>
              <a:gd name="T91" fmla="*/ 3620 h 762000"/>
              <a:gd name="T92" fmla="*/ 1674619 w 1958339"/>
              <a:gd name="T93" fmla="*/ 1415 h 762000"/>
              <a:gd name="T94" fmla="*/ 1616904 w 1958339"/>
              <a:gd name="T95" fmla="*/ 226 h 762000"/>
              <a:gd name="T96" fmla="*/ 1578363 w 1958339"/>
              <a:gd name="T97" fmla="*/ 0 h 7620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958339"/>
              <a:gd name="T148" fmla="*/ 0 h 762000"/>
              <a:gd name="T149" fmla="*/ 1958339 w 1958339"/>
              <a:gd name="T150" fmla="*/ 762000 h 76200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958339" h="762000">
                <a:moveTo>
                  <a:pt x="1577339" y="0"/>
                </a:moveTo>
                <a:lnTo>
                  <a:pt x="1447976" y="2526"/>
                </a:lnTo>
                <a:lnTo>
                  <a:pt x="1321492" y="9973"/>
                </a:lnTo>
                <a:lnTo>
                  <a:pt x="1198294" y="22145"/>
                </a:lnTo>
                <a:lnTo>
                  <a:pt x="1078787" y="38847"/>
                </a:lnTo>
                <a:lnTo>
                  <a:pt x="963377" y="59882"/>
                </a:lnTo>
                <a:lnTo>
                  <a:pt x="852471" y="85053"/>
                </a:lnTo>
                <a:lnTo>
                  <a:pt x="746474" y="114165"/>
                </a:lnTo>
                <a:lnTo>
                  <a:pt x="645793" y="147022"/>
                </a:lnTo>
                <a:lnTo>
                  <a:pt x="550833" y="183428"/>
                </a:lnTo>
                <a:lnTo>
                  <a:pt x="462000" y="223185"/>
                </a:lnTo>
                <a:lnTo>
                  <a:pt x="379701" y="266100"/>
                </a:lnTo>
                <a:lnTo>
                  <a:pt x="304341" y="311974"/>
                </a:lnTo>
                <a:lnTo>
                  <a:pt x="236327" y="360612"/>
                </a:lnTo>
                <a:lnTo>
                  <a:pt x="176064" y="411818"/>
                </a:lnTo>
                <a:lnTo>
                  <a:pt x="123958" y="465396"/>
                </a:lnTo>
                <a:lnTo>
                  <a:pt x="80415" y="521150"/>
                </a:lnTo>
                <a:lnTo>
                  <a:pt x="45842" y="578883"/>
                </a:lnTo>
                <a:lnTo>
                  <a:pt x="20645" y="638400"/>
                </a:lnTo>
                <a:lnTo>
                  <a:pt x="5228" y="699504"/>
                </a:lnTo>
                <a:lnTo>
                  <a:pt x="0" y="761999"/>
                </a:lnTo>
                <a:lnTo>
                  <a:pt x="761999" y="761999"/>
                </a:lnTo>
                <a:lnTo>
                  <a:pt x="765665" y="709868"/>
                </a:lnTo>
                <a:lnTo>
                  <a:pt x="776518" y="658542"/>
                </a:lnTo>
                <a:lnTo>
                  <a:pt x="794347" y="608155"/>
                </a:lnTo>
                <a:lnTo>
                  <a:pt x="818938" y="558837"/>
                </a:lnTo>
                <a:lnTo>
                  <a:pt x="850078" y="510720"/>
                </a:lnTo>
                <a:lnTo>
                  <a:pt x="887555" y="463936"/>
                </a:lnTo>
                <a:lnTo>
                  <a:pt x="931156" y="418616"/>
                </a:lnTo>
                <a:lnTo>
                  <a:pt x="980667" y="374891"/>
                </a:lnTo>
                <a:lnTo>
                  <a:pt x="1035877" y="332894"/>
                </a:lnTo>
                <a:lnTo>
                  <a:pt x="1096571" y="292756"/>
                </a:lnTo>
                <a:lnTo>
                  <a:pt x="1162537" y="254608"/>
                </a:lnTo>
                <a:lnTo>
                  <a:pt x="1233562" y="218583"/>
                </a:lnTo>
                <a:lnTo>
                  <a:pt x="1309433" y="184810"/>
                </a:lnTo>
                <a:lnTo>
                  <a:pt x="1389938" y="153423"/>
                </a:lnTo>
                <a:lnTo>
                  <a:pt x="1474863" y="124553"/>
                </a:lnTo>
                <a:lnTo>
                  <a:pt x="1563995" y="98330"/>
                </a:lnTo>
                <a:lnTo>
                  <a:pt x="1657122" y="74888"/>
                </a:lnTo>
                <a:lnTo>
                  <a:pt x="1754030" y="54357"/>
                </a:lnTo>
                <a:lnTo>
                  <a:pt x="1854507" y="36869"/>
                </a:lnTo>
                <a:lnTo>
                  <a:pt x="1958339" y="22555"/>
                </a:lnTo>
                <a:lnTo>
                  <a:pt x="1902042" y="16309"/>
                </a:lnTo>
                <a:lnTo>
                  <a:pt x="1845356" y="11069"/>
                </a:lnTo>
                <a:lnTo>
                  <a:pt x="1788338" y="6839"/>
                </a:lnTo>
                <a:lnTo>
                  <a:pt x="1731044" y="3620"/>
                </a:lnTo>
                <a:lnTo>
                  <a:pt x="1673531" y="1415"/>
                </a:lnTo>
                <a:lnTo>
                  <a:pt x="1615854" y="226"/>
                </a:lnTo>
                <a:lnTo>
                  <a:pt x="1577339" y="0"/>
                </a:lnTo>
                <a:close/>
              </a:path>
            </a:pathLst>
          </a:custGeom>
          <a:solidFill>
            <a:srgbClr val="00A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2324" name="object 36"/>
          <p:cNvSpPr>
            <a:spLocks/>
          </p:cNvSpPr>
          <p:nvPr/>
        </p:nvSpPr>
        <p:spPr bwMode="auto">
          <a:xfrm>
            <a:off x="2590800" y="990600"/>
            <a:ext cx="4329113" cy="762000"/>
          </a:xfrm>
          <a:custGeom>
            <a:avLst/>
            <a:gdLst>
              <a:gd name="T0" fmla="*/ 1854235 w 4329430"/>
              <a:gd name="T1" fmla="*/ 36869 h 762000"/>
              <a:gd name="T2" fmla="*/ 1656880 w 4329430"/>
              <a:gd name="T3" fmla="*/ 74888 h 762000"/>
              <a:gd name="T4" fmla="*/ 1474647 w 4329430"/>
              <a:gd name="T5" fmla="*/ 124553 h 762000"/>
              <a:gd name="T6" fmla="*/ 1309241 w 4329430"/>
              <a:gd name="T7" fmla="*/ 184810 h 762000"/>
              <a:gd name="T8" fmla="*/ 1162367 w 4329430"/>
              <a:gd name="T9" fmla="*/ 254608 h 762000"/>
              <a:gd name="T10" fmla="*/ 1035725 w 4329430"/>
              <a:gd name="T11" fmla="*/ 332894 h 762000"/>
              <a:gd name="T12" fmla="*/ 931020 w 4329430"/>
              <a:gd name="T13" fmla="*/ 418616 h 762000"/>
              <a:gd name="T14" fmla="*/ 849954 w 4329430"/>
              <a:gd name="T15" fmla="*/ 510720 h 762000"/>
              <a:gd name="T16" fmla="*/ 794231 w 4329430"/>
              <a:gd name="T17" fmla="*/ 608155 h 762000"/>
              <a:gd name="T18" fmla="*/ 765553 w 4329430"/>
              <a:gd name="T19" fmla="*/ 709868 h 762000"/>
              <a:gd name="T20" fmla="*/ 0 w 4329430"/>
              <a:gd name="T21" fmla="*/ 761999 h 762000"/>
              <a:gd name="T22" fmla="*/ 20641 w 4329430"/>
              <a:gd name="T23" fmla="*/ 638400 h 762000"/>
              <a:gd name="T24" fmla="*/ 80403 w 4329430"/>
              <a:gd name="T25" fmla="*/ 521150 h 762000"/>
              <a:gd name="T26" fmla="*/ 176038 w 4329430"/>
              <a:gd name="T27" fmla="*/ 411818 h 762000"/>
              <a:gd name="T28" fmla="*/ 304297 w 4329430"/>
              <a:gd name="T29" fmla="*/ 311974 h 762000"/>
              <a:gd name="T30" fmla="*/ 461932 w 4329430"/>
              <a:gd name="T31" fmla="*/ 223185 h 762000"/>
              <a:gd name="T32" fmla="*/ 645699 w 4329430"/>
              <a:gd name="T33" fmla="*/ 147022 h 762000"/>
              <a:gd name="T34" fmla="*/ 852347 w 4329430"/>
              <a:gd name="T35" fmla="*/ 85053 h 762000"/>
              <a:gd name="T36" fmla="*/ 1078629 w 4329430"/>
              <a:gd name="T37" fmla="*/ 38847 h 762000"/>
              <a:gd name="T38" fmla="*/ 1321298 w 4329430"/>
              <a:gd name="T39" fmla="*/ 9973 h 762000"/>
              <a:gd name="T40" fmla="*/ 1577109 w 4329430"/>
              <a:gd name="T41" fmla="*/ 0 h 762000"/>
              <a:gd name="T42" fmla="*/ 2438668 w 4329430"/>
              <a:gd name="T43" fmla="*/ 1513 h 762000"/>
              <a:gd name="T44" fmla="*/ 2633844 w 4329430"/>
              <a:gd name="T45" fmla="*/ 13392 h 762000"/>
              <a:gd name="T46" fmla="*/ 2821961 w 4329430"/>
              <a:gd name="T47" fmla="*/ 36561 h 762000"/>
              <a:gd name="T48" fmla="*/ 3001216 w 4329430"/>
              <a:gd name="T49" fmla="*/ 70402 h 762000"/>
              <a:gd name="T50" fmla="*/ 3169808 w 4329430"/>
              <a:gd name="T51" fmla="*/ 114302 h 762000"/>
              <a:gd name="T52" fmla="*/ 3325932 w 4329430"/>
              <a:gd name="T53" fmla="*/ 167643 h 762000"/>
              <a:gd name="T54" fmla="*/ 3467789 w 4329430"/>
              <a:gd name="T55" fmla="*/ 229810 h 762000"/>
              <a:gd name="T56" fmla="*/ 3593575 w 4329430"/>
              <a:gd name="T57" fmla="*/ 300187 h 762000"/>
              <a:gd name="T58" fmla="*/ 3701486 w 4329430"/>
              <a:gd name="T59" fmla="*/ 378159 h 762000"/>
              <a:gd name="T60" fmla="*/ 3789721 w 4329430"/>
              <a:gd name="T61" fmla="*/ 463110 h 762000"/>
              <a:gd name="T62" fmla="*/ 4328745 w 4329430"/>
              <a:gd name="T63" fmla="*/ 508010 h 762000"/>
              <a:gd name="T64" fmla="*/ 2561163 w 4329430"/>
              <a:gd name="T65" fmla="*/ 508010 h 762000"/>
              <a:gd name="T66" fmla="*/ 3027833 w 4329430"/>
              <a:gd name="T67" fmla="*/ 463110 h 762000"/>
              <a:gd name="T68" fmla="*/ 2939598 w 4329430"/>
              <a:gd name="T69" fmla="*/ 378159 h 762000"/>
              <a:gd name="T70" fmla="*/ 2831687 w 4329430"/>
              <a:gd name="T71" fmla="*/ 300187 h 762000"/>
              <a:gd name="T72" fmla="*/ 2705901 w 4329430"/>
              <a:gd name="T73" fmla="*/ 229810 h 762000"/>
              <a:gd name="T74" fmla="*/ 2564044 w 4329430"/>
              <a:gd name="T75" fmla="*/ 167643 h 762000"/>
              <a:gd name="T76" fmla="*/ 2407920 w 4329430"/>
              <a:gd name="T77" fmla="*/ 114302 h 762000"/>
              <a:gd name="T78" fmla="*/ 2239328 w 4329430"/>
              <a:gd name="T79" fmla="*/ 70402 h 762000"/>
              <a:gd name="T80" fmla="*/ 2060073 w 4329430"/>
              <a:gd name="T81" fmla="*/ 36561 h 762000"/>
              <a:gd name="T82" fmla="*/ 1871956 w 4329430"/>
              <a:gd name="T83" fmla="*/ 13392 h 762000"/>
              <a:gd name="T84" fmla="*/ 1676780 w 4329430"/>
              <a:gd name="T85" fmla="*/ 1513 h 7620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329430"/>
              <a:gd name="T130" fmla="*/ 0 h 762000"/>
              <a:gd name="T131" fmla="*/ 4329430 w 4329430"/>
              <a:gd name="T132" fmla="*/ 762000 h 76200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329430" h="762000">
                <a:moveTo>
                  <a:pt x="1958339" y="22555"/>
                </a:moveTo>
                <a:lnTo>
                  <a:pt x="1854507" y="36869"/>
                </a:lnTo>
                <a:lnTo>
                  <a:pt x="1754030" y="54357"/>
                </a:lnTo>
                <a:lnTo>
                  <a:pt x="1657122" y="74888"/>
                </a:lnTo>
                <a:lnTo>
                  <a:pt x="1563995" y="98330"/>
                </a:lnTo>
                <a:lnTo>
                  <a:pt x="1474863" y="124553"/>
                </a:lnTo>
                <a:lnTo>
                  <a:pt x="1389938" y="153423"/>
                </a:lnTo>
                <a:lnTo>
                  <a:pt x="1309433" y="184810"/>
                </a:lnTo>
                <a:lnTo>
                  <a:pt x="1233562" y="218583"/>
                </a:lnTo>
                <a:lnTo>
                  <a:pt x="1162537" y="254608"/>
                </a:lnTo>
                <a:lnTo>
                  <a:pt x="1096571" y="292756"/>
                </a:lnTo>
                <a:lnTo>
                  <a:pt x="1035877" y="332894"/>
                </a:lnTo>
                <a:lnTo>
                  <a:pt x="980667" y="374891"/>
                </a:lnTo>
                <a:lnTo>
                  <a:pt x="931156" y="418616"/>
                </a:lnTo>
                <a:lnTo>
                  <a:pt x="887555" y="463936"/>
                </a:lnTo>
                <a:lnTo>
                  <a:pt x="850078" y="510720"/>
                </a:lnTo>
                <a:lnTo>
                  <a:pt x="818938" y="558837"/>
                </a:lnTo>
                <a:lnTo>
                  <a:pt x="794347" y="608155"/>
                </a:lnTo>
                <a:lnTo>
                  <a:pt x="776518" y="658542"/>
                </a:lnTo>
                <a:lnTo>
                  <a:pt x="765665" y="709868"/>
                </a:lnTo>
                <a:lnTo>
                  <a:pt x="761999" y="761999"/>
                </a:lnTo>
                <a:lnTo>
                  <a:pt x="0" y="761999"/>
                </a:lnTo>
                <a:lnTo>
                  <a:pt x="5228" y="699504"/>
                </a:lnTo>
                <a:lnTo>
                  <a:pt x="20645" y="638400"/>
                </a:lnTo>
                <a:lnTo>
                  <a:pt x="45842" y="578883"/>
                </a:lnTo>
                <a:lnTo>
                  <a:pt x="80415" y="521150"/>
                </a:lnTo>
                <a:lnTo>
                  <a:pt x="123958" y="465396"/>
                </a:lnTo>
                <a:lnTo>
                  <a:pt x="176064" y="411818"/>
                </a:lnTo>
                <a:lnTo>
                  <a:pt x="236327" y="360612"/>
                </a:lnTo>
                <a:lnTo>
                  <a:pt x="304341" y="311974"/>
                </a:lnTo>
                <a:lnTo>
                  <a:pt x="379701" y="266100"/>
                </a:lnTo>
                <a:lnTo>
                  <a:pt x="462000" y="223185"/>
                </a:lnTo>
                <a:lnTo>
                  <a:pt x="550833" y="183428"/>
                </a:lnTo>
                <a:lnTo>
                  <a:pt x="645793" y="147022"/>
                </a:lnTo>
                <a:lnTo>
                  <a:pt x="746474" y="114165"/>
                </a:lnTo>
                <a:lnTo>
                  <a:pt x="852471" y="85053"/>
                </a:lnTo>
                <a:lnTo>
                  <a:pt x="963377" y="59882"/>
                </a:lnTo>
                <a:lnTo>
                  <a:pt x="1078787" y="38847"/>
                </a:lnTo>
                <a:lnTo>
                  <a:pt x="1198294" y="22145"/>
                </a:lnTo>
                <a:lnTo>
                  <a:pt x="1321492" y="9973"/>
                </a:lnTo>
                <a:lnTo>
                  <a:pt x="1447976" y="2526"/>
                </a:lnTo>
                <a:lnTo>
                  <a:pt x="1577339" y="0"/>
                </a:lnTo>
                <a:lnTo>
                  <a:pt x="2339339" y="0"/>
                </a:lnTo>
                <a:lnTo>
                  <a:pt x="2439026" y="1513"/>
                </a:lnTo>
                <a:lnTo>
                  <a:pt x="2537398" y="6003"/>
                </a:lnTo>
                <a:lnTo>
                  <a:pt x="2634230" y="13392"/>
                </a:lnTo>
                <a:lnTo>
                  <a:pt x="2729298" y="23604"/>
                </a:lnTo>
                <a:lnTo>
                  <a:pt x="2822375" y="36561"/>
                </a:lnTo>
                <a:lnTo>
                  <a:pt x="2913236" y="52186"/>
                </a:lnTo>
                <a:lnTo>
                  <a:pt x="3001656" y="70402"/>
                </a:lnTo>
                <a:lnTo>
                  <a:pt x="3087410" y="91133"/>
                </a:lnTo>
                <a:lnTo>
                  <a:pt x="3170272" y="114302"/>
                </a:lnTo>
                <a:lnTo>
                  <a:pt x="3250017" y="139830"/>
                </a:lnTo>
                <a:lnTo>
                  <a:pt x="3326420" y="167643"/>
                </a:lnTo>
                <a:lnTo>
                  <a:pt x="3399255" y="197661"/>
                </a:lnTo>
                <a:lnTo>
                  <a:pt x="3468297" y="229810"/>
                </a:lnTo>
                <a:lnTo>
                  <a:pt x="3533321" y="264011"/>
                </a:lnTo>
                <a:lnTo>
                  <a:pt x="3594101" y="300187"/>
                </a:lnTo>
                <a:lnTo>
                  <a:pt x="3650412" y="338262"/>
                </a:lnTo>
                <a:lnTo>
                  <a:pt x="3702028" y="378159"/>
                </a:lnTo>
                <a:lnTo>
                  <a:pt x="3748725" y="419800"/>
                </a:lnTo>
                <a:lnTo>
                  <a:pt x="3790277" y="463110"/>
                </a:lnTo>
                <a:lnTo>
                  <a:pt x="3826459" y="508010"/>
                </a:lnTo>
                <a:lnTo>
                  <a:pt x="4329379" y="508010"/>
                </a:lnTo>
                <a:lnTo>
                  <a:pt x="3535679" y="761999"/>
                </a:lnTo>
                <a:lnTo>
                  <a:pt x="2561539" y="508010"/>
                </a:lnTo>
                <a:lnTo>
                  <a:pt x="3064459" y="508010"/>
                </a:lnTo>
                <a:lnTo>
                  <a:pt x="3028277" y="463110"/>
                </a:lnTo>
                <a:lnTo>
                  <a:pt x="2986725" y="419800"/>
                </a:lnTo>
                <a:lnTo>
                  <a:pt x="2940028" y="378159"/>
                </a:lnTo>
                <a:lnTo>
                  <a:pt x="2888412" y="338262"/>
                </a:lnTo>
                <a:lnTo>
                  <a:pt x="2832101" y="300187"/>
                </a:lnTo>
                <a:lnTo>
                  <a:pt x="2771321" y="264011"/>
                </a:lnTo>
                <a:lnTo>
                  <a:pt x="2706297" y="229810"/>
                </a:lnTo>
                <a:lnTo>
                  <a:pt x="2637255" y="197661"/>
                </a:lnTo>
                <a:lnTo>
                  <a:pt x="2564420" y="167643"/>
                </a:lnTo>
                <a:lnTo>
                  <a:pt x="2488017" y="139830"/>
                </a:lnTo>
                <a:lnTo>
                  <a:pt x="2408272" y="114302"/>
                </a:lnTo>
                <a:lnTo>
                  <a:pt x="2325410" y="91133"/>
                </a:lnTo>
                <a:lnTo>
                  <a:pt x="2239656" y="70402"/>
                </a:lnTo>
                <a:lnTo>
                  <a:pt x="2151236" y="52186"/>
                </a:lnTo>
                <a:lnTo>
                  <a:pt x="2060375" y="36561"/>
                </a:lnTo>
                <a:lnTo>
                  <a:pt x="1967298" y="23604"/>
                </a:lnTo>
                <a:lnTo>
                  <a:pt x="1872230" y="13392"/>
                </a:lnTo>
                <a:lnTo>
                  <a:pt x="1775398" y="6003"/>
                </a:lnTo>
                <a:lnTo>
                  <a:pt x="1677026" y="1513"/>
                </a:lnTo>
                <a:lnTo>
                  <a:pt x="1577339" y="0"/>
                </a:lnTo>
              </a:path>
            </a:pathLst>
          </a:custGeom>
          <a:noFill/>
          <a:ln w="38099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ject 2"/>
          <p:cNvSpPr>
            <a:spLocks noChangeArrowheads="1"/>
          </p:cNvSpPr>
          <p:nvPr/>
        </p:nvSpPr>
        <p:spPr bwMode="auto">
          <a:xfrm>
            <a:off x="76200" y="1676400"/>
            <a:ext cx="5410200" cy="40576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604838" y="244475"/>
            <a:ext cx="7929562" cy="381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 spc="-30" dirty="0">
                <a:solidFill>
                  <a:srgbClr val="FFFF66"/>
                </a:solidFill>
                <a:latin typeface="Arial"/>
                <a:cs typeface="Arial"/>
              </a:rPr>
              <a:t>Sp</a:t>
            </a:r>
            <a:r>
              <a:rPr sz="2800" b="1" spc="-10" dirty="0">
                <a:solidFill>
                  <a:srgbClr val="FFFF66"/>
                </a:solidFill>
                <a:latin typeface="Arial"/>
                <a:cs typeface="Arial"/>
              </a:rPr>
              <a:t>rea</a:t>
            </a:r>
            <a:r>
              <a:rPr sz="2800" b="1" spc="-30" dirty="0">
                <a:solidFill>
                  <a:srgbClr val="FFFF66"/>
                </a:solidFill>
                <a:latin typeface="Arial"/>
                <a:cs typeface="Arial"/>
              </a:rPr>
              <a:t>d</a:t>
            </a:r>
            <a:r>
              <a:rPr sz="2800" b="1" spc="-10" dirty="0">
                <a:solidFill>
                  <a:srgbClr val="FFFF66"/>
                </a:solidFill>
                <a:latin typeface="Arial"/>
                <a:cs typeface="Arial"/>
              </a:rPr>
              <a:t>i</a:t>
            </a:r>
            <a:r>
              <a:rPr sz="2800" b="1" spc="-30" dirty="0">
                <a:solidFill>
                  <a:srgbClr val="FFFF66"/>
                </a:solidFill>
                <a:latin typeface="Arial"/>
                <a:cs typeface="Arial"/>
              </a:rPr>
              <a:t>n</a:t>
            </a:r>
            <a:r>
              <a:rPr sz="2800" b="1" spc="-20" dirty="0">
                <a:solidFill>
                  <a:srgbClr val="FFFF66"/>
                </a:solidFill>
                <a:latin typeface="Arial"/>
                <a:cs typeface="Arial"/>
              </a:rPr>
              <a:t>g</a:t>
            </a:r>
            <a:r>
              <a:rPr sz="2800" b="1" spc="5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FFFF66"/>
                </a:solidFill>
                <a:latin typeface="Arial"/>
                <a:cs typeface="Arial"/>
              </a:rPr>
              <a:t>o</a:t>
            </a:r>
            <a:r>
              <a:rPr sz="2800" b="1" spc="-10" dirty="0">
                <a:solidFill>
                  <a:srgbClr val="FFFF66"/>
                </a:solidFill>
                <a:latin typeface="Arial"/>
                <a:cs typeface="Arial"/>
              </a:rPr>
              <a:t>f</a:t>
            </a:r>
            <a:r>
              <a:rPr sz="2800" b="1" spc="15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FFFF66"/>
                </a:solidFill>
                <a:latin typeface="Arial"/>
                <a:cs typeface="Arial"/>
              </a:rPr>
              <a:t>F</a:t>
            </a:r>
            <a:r>
              <a:rPr sz="2800" b="1" spc="-10" dirty="0">
                <a:solidFill>
                  <a:srgbClr val="FFFF66"/>
                </a:solidFill>
                <a:latin typeface="Arial"/>
                <a:cs typeface="Arial"/>
              </a:rPr>
              <a:t>ra</a:t>
            </a:r>
            <a:r>
              <a:rPr sz="2800" b="1" spc="-30" dirty="0">
                <a:solidFill>
                  <a:srgbClr val="FFFF66"/>
                </a:solidFill>
                <a:latin typeface="Arial"/>
                <a:cs typeface="Arial"/>
              </a:rPr>
              <a:t>gm</a:t>
            </a:r>
            <a:r>
              <a:rPr sz="2800" b="1" spc="-15" dirty="0">
                <a:solidFill>
                  <a:srgbClr val="FFFF66"/>
                </a:solidFill>
                <a:latin typeface="Arial"/>
                <a:cs typeface="Arial"/>
              </a:rPr>
              <a:t>e</a:t>
            </a:r>
            <a:r>
              <a:rPr sz="2800" b="1" spc="-30" dirty="0">
                <a:solidFill>
                  <a:srgbClr val="FFFF66"/>
                </a:solidFill>
                <a:latin typeface="Arial"/>
                <a:cs typeface="Arial"/>
              </a:rPr>
              <a:t>n</a:t>
            </a:r>
            <a:r>
              <a:rPr sz="2800" b="1" spc="-5" dirty="0">
                <a:solidFill>
                  <a:srgbClr val="FFFF66"/>
                </a:solidFill>
                <a:latin typeface="Arial"/>
                <a:cs typeface="Arial"/>
              </a:rPr>
              <a:t>t</a:t>
            </a:r>
            <a:r>
              <a:rPr sz="2800" b="1" spc="-20" dirty="0">
                <a:solidFill>
                  <a:srgbClr val="FFFF66"/>
                </a:solidFill>
                <a:latin typeface="Arial"/>
                <a:cs typeface="Arial"/>
              </a:rPr>
              <a:t>s</a:t>
            </a:r>
            <a:r>
              <a:rPr sz="2800" b="1" spc="25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FF66"/>
                </a:solidFill>
                <a:latin typeface="Arial"/>
                <a:cs typeface="Arial"/>
              </a:rPr>
              <a:t>in</a:t>
            </a:r>
            <a:r>
              <a:rPr sz="2800" b="1" spc="-5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FF66"/>
                </a:solidFill>
                <a:latin typeface="Arial"/>
                <a:cs typeface="Arial"/>
              </a:rPr>
              <a:t>a</a:t>
            </a:r>
            <a:r>
              <a:rPr sz="2800" b="1" spc="5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FF66"/>
                </a:solidFill>
                <a:latin typeface="Arial"/>
                <a:cs typeface="Arial"/>
              </a:rPr>
              <a:t>M</a:t>
            </a:r>
            <a:r>
              <a:rPr sz="2800" b="1" spc="-15" dirty="0">
                <a:solidFill>
                  <a:srgbClr val="FFFF66"/>
                </a:solidFill>
                <a:latin typeface="Arial"/>
                <a:cs typeface="Arial"/>
              </a:rPr>
              <a:t>e</a:t>
            </a:r>
            <a:r>
              <a:rPr sz="2800" b="1" spc="-30" dirty="0">
                <a:solidFill>
                  <a:srgbClr val="FFFF66"/>
                </a:solidFill>
                <a:latin typeface="Arial"/>
                <a:cs typeface="Arial"/>
              </a:rPr>
              <a:t>mb</a:t>
            </a:r>
            <a:r>
              <a:rPr sz="2800" b="1" spc="-10" dirty="0">
                <a:solidFill>
                  <a:srgbClr val="FFFF66"/>
                </a:solidFill>
                <a:latin typeface="Arial"/>
                <a:cs typeface="Arial"/>
              </a:rPr>
              <a:t>ra</a:t>
            </a:r>
            <a:r>
              <a:rPr sz="2800" b="1" spc="-30" dirty="0">
                <a:solidFill>
                  <a:srgbClr val="FFFF66"/>
                </a:solidFill>
                <a:latin typeface="Arial"/>
                <a:cs typeface="Arial"/>
              </a:rPr>
              <a:t>n</a:t>
            </a:r>
            <a:r>
              <a:rPr sz="2800" b="1" spc="-20" dirty="0">
                <a:solidFill>
                  <a:srgbClr val="FFFF66"/>
                </a:solidFill>
                <a:latin typeface="Arial"/>
                <a:cs typeface="Arial"/>
              </a:rPr>
              <a:t>e</a:t>
            </a:r>
            <a:r>
              <a:rPr sz="2800" b="1" spc="30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FFFF66"/>
                </a:solidFill>
                <a:latin typeface="Arial"/>
                <a:cs typeface="Arial"/>
              </a:rPr>
              <a:t>Ho</a:t>
            </a:r>
            <a:r>
              <a:rPr sz="2800" b="1" spc="-10" dirty="0">
                <a:solidFill>
                  <a:srgbClr val="FFFF66"/>
                </a:solidFill>
                <a:latin typeface="Arial"/>
                <a:cs typeface="Arial"/>
              </a:rPr>
              <a:t>l</a:t>
            </a:r>
            <a:r>
              <a:rPr sz="2800" b="1" spc="-30" dirty="0">
                <a:solidFill>
                  <a:srgbClr val="FFFF66"/>
                </a:solidFill>
                <a:latin typeface="Arial"/>
                <a:cs typeface="Arial"/>
              </a:rPr>
              <a:t>d</a:t>
            </a:r>
            <a:r>
              <a:rPr sz="2800" b="1" spc="-15" dirty="0">
                <a:solidFill>
                  <a:srgbClr val="FFFF66"/>
                </a:solidFill>
                <a:latin typeface="Arial"/>
                <a:cs typeface="Arial"/>
              </a:rPr>
              <a:t>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316" name="object 4"/>
          <p:cNvSpPr>
            <a:spLocks/>
          </p:cNvSpPr>
          <p:nvPr/>
        </p:nvSpPr>
        <p:spPr bwMode="auto">
          <a:xfrm>
            <a:off x="3506788" y="4302125"/>
            <a:ext cx="465137" cy="758825"/>
          </a:xfrm>
          <a:custGeom>
            <a:avLst/>
            <a:gdLst>
              <a:gd name="T0" fmla="*/ 0 w 464820"/>
              <a:gd name="T1" fmla="*/ 0 h 758825"/>
              <a:gd name="T2" fmla="*/ 464996 w 464820"/>
              <a:gd name="T3" fmla="*/ 758226 h 758825"/>
              <a:gd name="T4" fmla="*/ 0 60000 65536"/>
              <a:gd name="T5" fmla="*/ 0 60000 65536"/>
              <a:gd name="T6" fmla="*/ 0 w 464820"/>
              <a:gd name="T7" fmla="*/ 0 h 758825"/>
              <a:gd name="T8" fmla="*/ 464820 w 464820"/>
              <a:gd name="T9" fmla="*/ 758825 h 7588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4820" h="758825">
                <a:moveTo>
                  <a:pt x="0" y="0"/>
                </a:moveTo>
                <a:lnTo>
                  <a:pt x="464362" y="758226"/>
                </a:lnTo>
              </a:path>
            </a:pathLst>
          </a:custGeom>
          <a:noFill/>
          <a:ln w="28574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3317" name="object 5"/>
          <p:cNvSpPr>
            <a:spLocks/>
          </p:cNvSpPr>
          <p:nvPr/>
        </p:nvSpPr>
        <p:spPr bwMode="auto">
          <a:xfrm>
            <a:off x="3470275" y="4241800"/>
            <a:ext cx="82550" cy="95250"/>
          </a:xfrm>
          <a:custGeom>
            <a:avLst/>
            <a:gdLst>
              <a:gd name="T0" fmla="*/ 0 w 81914"/>
              <a:gd name="T1" fmla="*/ 0 h 95885"/>
              <a:gd name="T2" fmla="*/ 8357 w 81914"/>
              <a:gd name="T3" fmla="*/ 94227 h 95885"/>
              <a:gd name="T4" fmla="*/ 82587 w 81914"/>
              <a:gd name="T5" fmla="*/ 50051 h 95885"/>
              <a:gd name="T6" fmla="*/ 0 w 81914"/>
              <a:gd name="T7" fmla="*/ 0 h 95885"/>
              <a:gd name="T8" fmla="*/ 0 60000 65536"/>
              <a:gd name="T9" fmla="*/ 0 60000 65536"/>
              <a:gd name="T10" fmla="*/ 0 60000 65536"/>
              <a:gd name="T11" fmla="*/ 0 60000 65536"/>
              <a:gd name="T12" fmla="*/ 0 w 81914"/>
              <a:gd name="T13" fmla="*/ 0 h 95885"/>
              <a:gd name="T14" fmla="*/ 81914 w 81914"/>
              <a:gd name="T15" fmla="*/ 95885 h 958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914" h="95885">
                <a:moveTo>
                  <a:pt x="0" y="0"/>
                </a:moveTo>
                <a:lnTo>
                  <a:pt x="8229" y="95487"/>
                </a:lnTo>
                <a:lnTo>
                  <a:pt x="81320" y="50721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3318" name="object 6"/>
          <p:cNvSpPr txBox="1">
            <a:spLocks noChangeArrowheads="1"/>
          </p:cNvSpPr>
          <p:nvPr/>
        </p:nvSpPr>
        <p:spPr bwMode="auto">
          <a:xfrm>
            <a:off x="4071938" y="5210175"/>
            <a:ext cx="10493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52400" indent="-139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6600"/>
                </a:solidFill>
                <a:latin typeface="Arial" charset="0"/>
              </a:rPr>
              <a:t>Focal Area of HM-3</a:t>
            </a:r>
            <a:endParaRPr lang="en-US" sz="1600">
              <a:latin typeface="Arial" charset="0"/>
            </a:endParaRPr>
          </a:p>
        </p:txBody>
      </p:sp>
      <p:sp>
        <p:nvSpPr>
          <p:cNvPr id="13319" name="object 7"/>
          <p:cNvSpPr>
            <a:spLocks/>
          </p:cNvSpPr>
          <p:nvPr/>
        </p:nvSpPr>
        <p:spPr bwMode="auto">
          <a:xfrm>
            <a:off x="2035175" y="2830513"/>
            <a:ext cx="1536700" cy="1616075"/>
          </a:xfrm>
          <a:custGeom>
            <a:avLst/>
            <a:gdLst>
              <a:gd name="T0" fmla="*/ 2545 w 1537335"/>
              <a:gd name="T1" fmla="*/ 741202 h 1616710"/>
              <a:gd name="T2" fmla="*/ 22312 w 1537335"/>
              <a:gd name="T3" fmla="*/ 613394 h 1616710"/>
              <a:gd name="T4" fmla="*/ 60331 w 1537335"/>
              <a:gd name="T5" fmla="*/ 493143 h 1616710"/>
              <a:gd name="T6" fmla="*/ 115021 w 1537335"/>
              <a:gd name="T7" fmla="*/ 382114 h 1616710"/>
              <a:gd name="T8" fmla="*/ 184805 w 1537335"/>
              <a:gd name="T9" fmla="*/ 281967 h 1616710"/>
              <a:gd name="T10" fmla="*/ 268097 w 1537335"/>
              <a:gd name="T11" fmla="*/ 194367 h 1616710"/>
              <a:gd name="T12" fmla="*/ 363320 w 1537335"/>
              <a:gd name="T13" fmla="*/ 120973 h 1616710"/>
              <a:gd name="T14" fmla="*/ 468890 w 1537335"/>
              <a:gd name="T15" fmla="*/ 63453 h 1616710"/>
              <a:gd name="T16" fmla="*/ 583231 w 1537335"/>
              <a:gd name="T17" fmla="*/ 23467 h 1616710"/>
              <a:gd name="T18" fmla="*/ 704758 w 1537335"/>
              <a:gd name="T19" fmla="*/ 2676 h 1616710"/>
              <a:gd name="T20" fmla="*/ 830686 w 1537335"/>
              <a:gd name="T21" fmla="*/ 2676 h 1616710"/>
              <a:gd name="T22" fmla="*/ 952210 w 1537335"/>
              <a:gd name="T23" fmla="*/ 23467 h 1616710"/>
              <a:gd name="T24" fmla="*/ 1066548 w 1537335"/>
              <a:gd name="T25" fmla="*/ 63453 h 1616710"/>
              <a:gd name="T26" fmla="*/ 1172119 w 1537335"/>
              <a:gd name="T27" fmla="*/ 120973 h 1616710"/>
              <a:gd name="T28" fmla="*/ 1267342 w 1537335"/>
              <a:gd name="T29" fmla="*/ 194367 h 1616710"/>
              <a:gd name="T30" fmla="*/ 1350638 w 1537335"/>
              <a:gd name="T31" fmla="*/ 281967 h 1616710"/>
              <a:gd name="T32" fmla="*/ 1420422 w 1537335"/>
              <a:gd name="T33" fmla="*/ 382114 h 1616710"/>
              <a:gd name="T34" fmla="*/ 1475114 w 1537335"/>
              <a:gd name="T35" fmla="*/ 493143 h 1616710"/>
              <a:gd name="T36" fmla="*/ 1513136 w 1537335"/>
              <a:gd name="T37" fmla="*/ 613394 h 1616710"/>
              <a:gd name="T38" fmla="*/ 1532905 w 1537335"/>
              <a:gd name="T39" fmla="*/ 741202 h 1616710"/>
              <a:gd name="T40" fmla="*/ 1532905 w 1537335"/>
              <a:gd name="T41" fmla="*/ 873641 h 1616710"/>
              <a:gd name="T42" fmla="*/ 1513136 w 1537335"/>
              <a:gd name="T43" fmla="*/ 1001450 h 1616710"/>
              <a:gd name="T44" fmla="*/ 1475114 w 1537335"/>
              <a:gd name="T45" fmla="*/ 1121699 h 1616710"/>
              <a:gd name="T46" fmla="*/ 1420422 w 1537335"/>
              <a:gd name="T47" fmla="*/ 1232728 h 1616710"/>
              <a:gd name="T48" fmla="*/ 1350638 w 1537335"/>
              <a:gd name="T49" fmla="*/ 1332871 h 1616710"/>
              <a:gd name="T50" fmla="*/ 1267342 w 1537335"/>
              <a:gd name="T51" fmla="*/ 1420470 h 1616710"/>
              <a:gd name="T52" fmla="*/ 1172119 w 1537335"/>
              <a:gd name="T53" fmla="*/ 1493858 h 1616710"/>
              <a:gd name="T54" fmla="*/ 1066548 w 1537335"/>
              <a:gd name="T55" fmla="*/ 1551375 h 1616710"/>
              <a:gd name="T56" fmla="*/ 952210 w 1537335"/>
              <a:gd name="T57" fmla="*/ 1591360 h 1616710"/>
              <a:gd name="T58" fmla="*/ 830686 w 1537335"/>
              <a:gd name="T59" fmla="*/ 1612149 h 1616710"/>
              <a:gd name="T60" fmla="*/ 704758 w 1537335"/>
              <a:gd name="T61" fmla="*/ 1612149 h 1616710"/>
              <a:gd name="T62" fmla="*/ 583231 w 1537335"/>
              <a:gd name="T63" fmla="*/ 1591360 h 1616710"/>
              <a:gd name="T64" fmla="*/ 468890 w 1537335"/>
              <a:gd name="T65" fmla="*/ 1551375 h 1616710"/>
              <a:gd name="T66" fmla="*/ 363320 w 1537335"/>
              <a:gd name="T67" fmla="*/ 1493858 h 1616710"/>
              <a:gd name="T68" fmla="*/ 268097 w 1537335"/>
              <a:gd name="T69" fmla="*/ 1420470 h 1616710"/>
              <a:gd name="T70" fmla="*/ 184805 w 1537335"/>
              <a:gd name="T71" fmla="*/ 1332871 h 1616710"/>
              <a:gd name="T72" fmla="*/ 115021 w 1537335"/>
              <a:gd name="T73" fmla="*/ 1232728 h 1616710"/>
              <a:gd name="T74" fmla="*/ 60331 w 1537335"/>
              <a:gd name="T75" fmla="*/ 1121699 h 1616710"/>
              <a:gd name="T76" fmla="*/ 22312 w 1537335"/>
              <a:gd name="T77" fmla="*/ 1001450 h 1616710"/>
              <a:gd name="T78" fmla="*/ 2545 w 1537335"/>
              <a:gd name="T79" fmla="*/ 873641 h 161671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537335"/>
              <a:gd name="T121" fmla="*/ 0 h 1616710"/>
              <a:gd name="T122" fmla="*/ 1537335 w 1537335"/>
              <a:gd name="T123" fmla="*/ 1616710 h 161671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537335" h="1616710">
                <a:moveTo>
                  <a:pt x="0" y="808055"/>
                </a:moveTo>
                <a:lnTo>
                  <a:pt x="2547" y="741784"/>
                </a:lnTo>
                <a:lnTo>
                  <a:pt x="10056" y="676989"/>
                </a:lnTo>
                <a:lnTo>
                  <a:pt x="22330" y="613876"/>
                </a:lnTo>
                <a:lnTo>
                  <a:pt x="39171" y="552654"/>
                </a:lnTo>
                <a:lnTo>
                  <a:pt x="60381" y="493531"/>
                </a:lnTo>
                <a:lnTo>
                  <a:pt x="85762" y="436715"/>
                </a:lnTo>
                <a:lnTo>
                  <a:pt x="115117" y="382414"/>
                </a:lnTo>
                <a:lnTo>
                  <a:pt x="148248" y="330836"/>
                </a:lnTo>
                <a:lnTo>
                  <a:pt x="184957" y="282189"/>
                </a:lnTo>
                <a:lnTo>
                  <a:pt x="225047" y="236681"/>
                </a:lnTo>
                <a:lnTo>
                  <a:pt x="268319" y="194519"/>
                </a:lnTo>
                <a:lnTo>
                  <a:pt x="314576" y="155913"/>
                </a:lnTo>
                <a:lnTo>
                  <a:pt x="363620" y="121069"/>
                </a:lnTo>
                <a:lnTo>
                  <a:pt x="415253" y="90197"/>
                </a:lnTo>
                <a:lnTo>
                  <a:pt x="469278" y="63503"/>
                </a:lnTo>
                <a:lnTo>
                  <a:pt x="525497" y="41197"/>
                </a:lnTo>
                <a:lnTo>
                  <a:pt x="583713" y="23485"/>
                </a:lnTo>
                <a:lnTo>
                  <a:pt x="643726" y="10576"/>
                </a:lnTo>
                <a:lnTo>
                  <a:pt x="705340" y="2678"/>
                </a:lnTo>
                <a:lnTo>
                  <a:pt x="768358" y="0"/>
                </a:lnTo>
                <a:lnTo>
                  <a:pt x="831372" y="2678"/>
                </a:lnTo>
                <a:lnTo>
                  <a:pt x="892985" y="10576"/>
                </a:lnTo>
                <a:lnTo>
                  <a:pt x="952997" y="23485"/>
                </a:lnTo>
                <a:lnTo>
                  <a:pt x="1011211" y="41197"/>
                </a:lnTo>
                <a:lnTo>
                  <a:pt x="1067430" y="63503"/>
                </a:lnTo>
                <a:lnTo>
                  <a:pt x="1121455" y="90197"/>
                </a:lnTo>
                <a:lnTo>
                  <a:pt x="1173088" y="121069"/>
                </a:lnTo>
                <a:lnTo>
                  <a:pt x="1222133" y="155913"/>
                </a:lnTo>
                <a:lnTo>
                  <a:pt x="1268390" y="194519"/>
                </a:lnTo>
                <a:lnTo>
                  <a:pt x="1311663" y="236681"/>
                </a:lnTo>
                <a:lnTo>
                  <a:pt x="1351754" y="282189"/>
                </a:lnTo>
                <a:lnTo>
                  <a:pt x="1388464" y="330836"/>
                </a:lnTo>
                <a:lnTo>
                  <a:pt x="1421596" y="382414"/>
                </a:lnTo>
                <a:lnTo>
                  <a:pt x="1450952" y="436715"/>
                </a:lnTo>
                <a:lnTo>
                  <a:pt x="1476334" y="493531"/>
                </a:lnTo>
                <a:lnTo>
                  <a:pt x="1497545" y="552654"/>
                </a:lnTo>
                <a:lnTo>
                  <a:pt x="1514387" y="613876"/>
                </a:lnTo>
                <a:lnTo>
                  <a:pt x="1526662" y="676989"/>
                </a:lnTo>
                <a:lnTo>
                  <a:pt x="1534172" y="741784"/>
                </a:lnTo>
                <a:lnTo>
                  <a:pt x="1536719" y="808055"/>
                </a:lnTo>
                <a:lnTo>
                  <a:pt x="1534172" y="874327"/>
                </a:lnTo>
                <a:lnTo>
                  <a:pt x="1526662" y="939123"/>
                </a:lnTo>
                <a:lnTo>
                  <a:pt x="1514387" y="1002237"/>
                </a:lnTo>
                <a:lnTo>
                  <a:pt x="1497545" y="1063459"/>
                </a:lnTo>
                <a:lnTo>
                  <a:pt x="1476334" y="1122581"/>
                </a:lnTo>
                <a:lnTo>
                  <a:pt x="1450952" y="1179396"/>
                </a:lnTo>
                <a:lnTo>
                  <a:pt x="1421596" y="1233697"/>
                </a:lnTo>
                <a:lnTo>
                  <a:pt x="1388464" y="1285273"/>
                </a:lnTo>
                <a:lnTo>
                  <a:pt x="1351754" y="1333919"/>
                </a:lnTo>
                <a:lnTo>
                  <a:pt x="1311663" y="1379426"/>
                </a:lnTo>
                <a:lnTo>
                  <a:pt x="1268390" y="1421586"/>
                </a:lnTo>
                <a:lnTo>
                  <a:pt x="1222133" y="1460190"/>
                </a:lnTo>
                <a:lnTo>
                  <a:pt x="1173088" y="1495032"/>
                </a:lnTo>
                <a:lnTo>
                  <a:pt x="1121455" y="1525903"/>
                </a:lnTo>
                <a:lnTo>
                  <a:pt x="1067430" y="1552595"/>
                </a:lnTo>
                <a:lnTo>
                  <a:pt x="1011211" y="1574901"/>
                </a:lnTo>
                <a:lnTo>
                  <a:pt x="952997" y="1592611"/>
                </a:lnTo>
                <a:lnTo>
                  <a:pt x="892985" y="1605519"/>
                </a:lnTo>
                <a:lnTo>
                  <a:pt x="831372" y="1613416"/>
                </a:lnTo>
                <a:lnTo>
                  <a:pt x="768358" y="1616095"/>
                </a:lnTo>
                <a:lnTo>
                  <a:pt x="705340" y="1613416"/>
                </a:lnTo>
                <a:lnTo>
                  <a:pt x="643726" y="1605519"/>
                </a:lnTo>
                <a:lnTo>
                  <a:pt x="583713" y="1592611"/>
                </a:lnTo>
                <a:lnTo>
                  <a:pt x="525497" y="1574901"/>
                </a:lnTo>
                <a:lnTo>
                  <a:pt x="469278" y="1552595"/>
                </a:lnTo>
                <a:lnTo>
                  <a:pt x="415253" y="1525903"/>
                </a:lnTo>
                <a:lnTo>
                  <a:pt x="363620" y="1495032"/>
                </a:lnTo>
                <a:lnTo>
                  <a:pt x="314576" y="1460190"/>
                </a:lnTo>
                <a:lnTo>
                  <a:pt x="268319" y="1421586"/>
                </a:lnTo>
                <a:lnTo>
                  <a:pt x="225047" y="1379426"/>
                </a:lnTo>
                <a:lnTo>
                  <a:pt x="184957" y="1333919"/>
                </a:lnTo>
                <a:lnTo>
                  <a:pt x="148248" y="1285273"/>
                </a:lnTo>
                <a:lnTo>
                  <a:pt x="115117" y="1233697"/>
                </a:lnTo>
                <a:lnTo>
                  <a:pt x="85762" y="1179396"/>
                </a:lnTo>
                <a:lnTo>
                  <a:pt x="60381" y="1122581"/>
                </a:lnTo>
                <a:lnTo>
                  <a:pt x="39171" y="1063459"/>
                </a:lnTo>
                <a:lnTo>
                  <a:pt x="22330" y="1002237"/>
                </a:lnTo>
                <a:lnTo>
                  <a:pt x="10056" y="939123"/>
                </a:lnTo>
                <a:lnTo>
                  <a:pt x="2547" y="874327"/>
                </a:lnTo>
                <a:lnTo>
                  <a:pt x="0" y="808055"/>
                </a:lnTo>
                <a:close/>
              </a:path>
            </a:pathLst>
          </a:custGeom>
          <a:noFill/>
          <a:ln w="28574">
            <a:solidFill>
              <a:srgbClr val="FF66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3320" name="object 8"/>
          <p:cNvSpPr>
            <a:spLocks noChangeArrowheads="1"/>
          </p:cNvSpPr>
          <p:nvPr/>
        </p:nvSpPr>
        <p:spPr bwMode="auto">
          <a:xfrm>
            <a:off x="5578475" y="781050"/>
            <a:ext cx="1374775" cy="1371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1" name="object 9"/>
          <p:cNvSpPr>
            <a:spLocks noChangeArrowheads="1"/>
          </p:cNvSpPr>
          <p:nvPr/>
        </p:nvSpPr>
        <p:spPr bwMode="auto">
          <a:xfrm>
            <a:off x="7361238" y="769938"/>
            <a:ext cx="1374775" cy="13716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2" name="object 10"/>
          <p:cNvSpPr>
            <a:spLocks noChangeArrowheads="1"/>
          </p:cNvSpPr>
          <p:nvPr/>
        </p:nvSpPr>
        <p:spPr bwMode="auto">
          <a:xfrm>
            <a:off x="5548313" y="2360613"/>
            <a:ext cx="1374775" cy="13716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3" name="object 11"/>
          <p:cNvSpPr>
            <a:spLocks noChangeArrowheads="1"/>
          </p:cNvSpPr>
          <p:nvPr/>
        </p:nvSpPr>
        <p:spPr bwMode="auto">
          <a:xfrm>
            <a:off x="7324725" y="2357438"/>
            <a:ext cx="1374775" cy="13716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4" name="object 12"/>
          <p:cNvSpPr>
            <a:spLocks noChangeArrowheads="1"/>
          </p:cNvSpPr>
          <p:nvPr/>
        </p:nvSpPr>
        <p:spPr bwMode="auto">
          <a:xfrm>
            <a:off x="5508625" y="3927475"/>
            <a:ext cx="1374775" cy="13716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5" name="object 13"/>
          <p:cNvSpPr>
            <a:spLocks noChangeArrowheads="1"/>
          </p:cNvSpPr>
          <p:nvPr/>
        </p:nvSpPr>
        <p:spPr bwMode="auto">
          <a:xfrm>
            <a:off x="7296150" y="3927475"/>
            <a:ext cx="1374775" cy="137160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6" name="object 14"/>
          <p:cNvSpPr>
            <a:spLocks noChangeArrowheads="1"/>
          </p:cNvSpPr>
          <p:nvPr/>
        </p:nvSpPr>
        <p:spPr bwMode="auto">
          <a:xfrm>
            <a:off x="5507038" y="5489575"/>
            <a:ext cx="1371600" cy="136842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7" name="object 15"/>
          <p:cNvSpPr>
            <a:spLocks noChangeArrowheads="1"/>
          </p:cNvSpPr>
          <p:nvPr/>
        </p:nvSpPr>
        <p:spPr bwMode="auto">
          <a:xfrm>
            <a:off x="7321550" y="5489575"/>
            <a:ext cx="1371600" cy="136842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" name="object 16"/>
          <p:cNvSpPr txBox="1"/>
          <p:nvPr/>
        </p:nvSpPr>
        <p:spPr>
          <a:xfrm>
            <a:off x="5937250" y="593725"/>
            <a:ext cx="785813" cy="2047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05713" y="608013"/>
            <a:ext cx="882650" cy="2047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50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57863" y="2174875"/>
            <a:ext cx="981075" cy="2047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45388" y="2174875"/>
            <a:ext cx="981075" cy="2047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43575" y="3768725"/>
            <a:ext cx="981075" cy="2047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80300" y="3756025"/>
            <a:ext cx="1081088" cy="2047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00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10225" y="5307013"/>
            <a:ext cx="1081088" cy="2047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00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24738" y="5308600"/>
            <a:ext cx="1081087" cy="2047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00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336" name="object 24"/>
          <p:cNvSpPr>
            <a:spLocks/>
          </p:cNvSpPr>
          <p:nvPr/>
        </p:nvSpPr>
        <p:spPr bwMode="auto">
          <a:xfrm>
            <a:off x="5994400" y="1162050"/>
            <a:ext cx="503238" cy="514350"/>
          </a:xfrm>
          <a:custGeom>
            <a:avLst/>
            <a:gdLst>
              <a:gd name="T0" fmla="*/ 0 w 503554"/>
              <a:gd name="T1" fmla="*/ 257159 h 514350"/>
              <a:gd name="T2" fmla="*/ 3289 w 503554"/>
              <a:gd name="T3" fmla="*/ 215444 h 514350"/>
              <a:gd name="T4" fmla="*/ 12811 w 503554"/>
              <a:gd name="T5" fmla="*/ 175873 h 514350"/>
              <a:gd name="T6" fmla="*/ 28049 w 503554"/>
              <a:gd name="T7" fmla="*/ 138975 h 514350"/>
              <a:gd name="T8" fmla="*/ 48487 w 503554"/>
              <a:gd name="T9" fmla="*/ 105279 h 514350"/>
              <a:gd name="T10" fmla="*/ 73604 w 503554"/>
              <a:gd name="T11" fmla="*/ 75316 h 514350"/>
              <a:gd name="T12" fmla="*/ 102884 w 503554"/>
              <a:gd name="T13" fmla="*/ 49613 h 514350"/>
              <a:gd name="T14" fmla="*/ 135813 w 503554"/>
              <a:gd name="T15" fmla="*/ 28701 h 514350"/>
              <a:gd name="T16" fmla="*/ 171868 w 503554"/>
              <a:gd name="T17" fmla="*/ 13109 h 514350"/>
              <a:gd name="T18" fmla="*/ 210536 w 503554"/>
              <a:gd name="T19" fmla="*/ 3365 h 514350"/>
              <a:gd name="T20" fmla="*/ 251296 w 503554"/>
              <a:gd name="T21" fmla="*/ 0 h 514350"/>
              <a:gd name="T22" fmla="*/ 292057 w 503554"/>
              <a:gd name="T23" fmla="*/ 3365 h 514350"/>
              <a:gd name="T24" fmla="*/ 330724 w 503554"/>
              <a:gd name="T25" fmla="*/ 13109 h 514350"/>
              <a:gd name="T26" fmla="*/ 366781 w 503554"/>
              <a:gd name="T27" fmla="*/ 28701 h 514350"/>
              <a:gd name="T28" fmla="*/ 399707 w 503554"/>
              <a:gd name="T29" fmla="*/ 49613 h 514350"/>
              <a:gd name="T30" fmla="*/ 428988 w 503554"/>
              <a:gd name="T31" fmla="*/ 75316 h 514350"/>
              <a:gd name="T32" fmla="*/ 454107 w 503554"/>
              <a:gd name="T33" fmla="*/ 105279 h 514350"/>
              <a:gd name="T34" fmla="*/ 474543 w 503554"/>
              <a:gd name="T35" fmla="*/ 138975 h 514350"/>
              <a:gd name="T36" fmla="*/ 489781 w 503554"/>
              <a:gd name="T37" fmla="*/ 175873 h 514350"/>
              <a:gd name="T38" fmla="*/ 499303 w 503554"/>
              <a:gd name="T39" fmla="*/ 215444 h 514350"/>
              <a:gd name="T40" fmla="*/ 502592 w 503554"/>
              <a:gd name="T41" fmla="*/ 257159 h 514350"/>
              <a:gd name="T42" fmla="*/ 499303 w 503554"/>
              <a:gd name="T43" fmla="*/ 298883 h 514350"/>
              <a:gd name="T44" fmla="*/ 489781 w 503554"/>
              <a:gd name="T45" fmla="*/ 338461 h 514350"/>
              <a:gd name="T46" fmla="*/ 474543 w 503554"/>
              <a:gd name="T47" fmla="*/ 375364 h 514350"/>
              <a:gd name="T48" fmla="*/ 454107 w 503554"/>
              <a:gd name="T49" fmla="*/ 409063 h 514350"/>
              <a:gd name="T50" fmla="*/ 428988 w 503554"/>
              <a:gd name="T51" fmla="*/ 439030 h 514350"/>
              <a:gd name="T52" fmla="*/ 399707 w 503554"/>
              <a:gd name="T53" fmla="*/ 464734 h 514350"/>
              <a:gd name="T54" fmla="*/ 366781 w 503554"/>
              <a:gd name="T55" fmla="*/ 485647 h 514350"/>
              <a:gd name="T56" fmla="*/ 330724 w 503554"/>
              <a:gd name="T57" fmla="*/ 501240 h 514350"/>
              <a:gd name="T58" fmla="*/ 292057 w 503554"/>
              <a:gd name="T59" fmla="*/ 510984 h 514350"/>
              <a:gd name="T60" fmla="*/ 251296 w 503554"/>
              <a:gd name="T61" fmla="*/ 514349 h 514350"/>
              <a:gd name="T62" fmla="*/ 230686 w 503554"/>
              <a:gd name="T63" fmla="*/ 513497 h 514350"/>
              <a:gd name="T64" fmla="*/ 190908 w 503554"/>
              <a:gd name="T65" fmla="*/ 506876 h 514350"/>
              <a:gd name="T66" fmla="*/ 153482 w 503554"/>
              <a:gd name="T67" fmla="*/ 494142 h 514350"/>
              <a:gd name="T68" fmla="*/ 118925 w 503554"/>
              <a:gd name="T69" fmla="*/ 475822 h 514350"/>
              <a:gd name="T70" fmla="*/ 87757 w 503554"/>
              <a:gd name="T71" fmla="*/ 452448 h 514350"/>
              <a:gd name="T72" fmla="*/ 60492 w 503554"/>
              <a:gd name="T73" fmla="*/ 424546 h 514350"/>
              <a:gd name="T74" fmla="*/ 37650 w 503554"/>
              <a:gd name="T75" fmla="*/ 392647 h 514350"/>
              <a:gd name="T76" fmla="*/ 19749 w 503554"/>
              <a:gd name="T77" fmla="*/ 357280 h 514350"/>
              <a:gd name="T78" fmla="*/ 7302 w 503554"/>
              <a:gd name="T79" fmla="*/ 318973 h 514350"/>
              <a:gd name="T80" fmla="*/ 832 w 503554"/>
              <a:gd name="T81" fmla="*/ 278256 h 514350"/>
              <a:gd name="T82" fmla="*/ 0 w 503554"/>
              <a:gd name="T83" fmla="*/ 257159 h 51435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03554"/>
              <a:gd name="T127" fmla="*/ 0 h 514350"/>
              <a:gd name="T128" fmla="*/ 503554 w 503554"/>
              <a:gd name="T129" fmla="*/ 514350 h 51435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03554" h="514350">
                <a:moveTo>
                  <a:pt x="0" y="257159"/>
                </a:moveTo>
                <a:lnTo>
                  <a:pt x="3293" y="215444"/>
                </a:lnTo>
                <a:lnTo>
                  <a:pt x="12827" y="175873"/>
                </a:lnTo>
                <a:lnTo>
                  <a:pt x="28085" y="138975"/>
                </a:lnTo>
                <a:lnTo>
                  <a:pt x="48547" y="105279"/>
                </a:lnTo>
                <a:lnTo>
                  <a:pt x="73696" y="75316"/>
                </a:lnTo>
                <a:lnTo>
                  <a:pt x="103014" y="49613"/>
                </a:lnTo>
                <a:lnTo>
                  <a:pt x="135983" y="28701"/>
                </a:lnTo>
                <a:lnTo>
                  <a:pt x="172084" y="13109"/>
                </a:lnTo>
                <a:lnTo>
                  <a:pt x="210800" y="3365"/>
                </a:lnTo>
                <a:lnTo>
                  <a:pt x="251612" y="0"/>
                </a:lnTo>
                <a:lnTo>
                  <a:pt x="292424" y="3365"/>
                </a:lnTo>
                <a:lnTo>
                  <a:pt x="331140" y="13109"/>
                </a:lnTo>
                <a:lnTo>
                  <a:pt x="367241" y="28701"/>
                </a:lnTo>
                <a:lnTo>
                  <a:pt x="400209" y="49613"/>
                </a:lnTo>
                <a:lnTo>
                  <a:pt x="429527" y="75316"/>
                </a:lnTo>
                <a:lnTo>
                  <a:pt x="454677" y="105279"/>
                </a:lnTo>
                <a:lnTo>
                  <a:pt x="475139" y="138975"/>
                </a:lnTo>
                <a:lnTo>
                  <a:pt x="490397" y="175873"/>
                </a:lnTo>
                <a:lnTo>
                  <a:pt x="499931" y="215444"/>
                </a:lnTo>
                <a:lnTo>
                  <a:pt x="503224" y="257159"/>
                </a:lnTo>
                <a:lnTo>
                  <a:pt x="499931" y="298883"/>
                </a:lnTo>
                <a:lnTo>
                  <a:pt x="490397" y="338461"/>
                </a:lnTo>
                <a:lnTo>
                  <a:pt x="475139" y="375364"/>
                </a:lnTo>
                <a:lnTo>
                  <a:pt x="454677" y="409063"/>
                </a:lnTo>
                <a:lnTo>
                  <a:pt x="429527" y="439030"/>
                </a:lnTo>
                <a:lnTo>
                  <a:pt x="400209" y="464734"/>
                </a:lnTo>
                <a:lnTo>
                  <a:pt x="367241" y="485647"/>
                </a:lnTo>
                <a:lnTo>
                  <a:pt x="331140" y="501240"/>
                </a:lnTo>
                <a:lnTo>
                  <a:pt x="292424" y="510984"/>
                </a:lnTo>
                <a:lnTo>
                  <a:pt x="251612" y="514349"/>
                </a:lnTo>
                <a:lnTo>
                  <a:pt x="230976" y="513497"/>
                </a:lnTo>
                <a:lnTo>
                  <a:pt x="191148" y="506876"/>
                </a:lnTo>
                <a:lnTo>
                  <a:pt x="153674" y="494142"/>
                </a:lnTo>
                <a:lnTo>
                  <a:pt x="119075" y="475822"/>
                </a:lnTo>
                <a:lnTo>
                  <a:pt x="87867" y="452448"/>
                </a:lnTo>
                <a:lnTo>
                  <a:pt x="60568" y="424546"/>
                </a:lnTo>
                <a:lnTo>
                  <a:pt x="37698" y="392647"/>
                </a:lnTo>
                <a:lnTo>
                  <a:pt x="19773" y="357280"/>
                </a:lnTo>
                <a:lnTo>
                  <a:pt x="7312" y="318973"/>
                </a:lnTo>
                <a:lnTo>
                  <a:pt x="834" y="278256"/>
                </a:lnTo>
                <a:lnTo>
                  <a:pt x="0" y="257159"/>
                </a:lnTo>
                <a:close/>
              </a:path>
            </a:pathLst>
          </a:custGeom>
          <a:noFill/>
          <a:ln w="28574">
            <a:solidFill>
              <a:srgbClr val="FF66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3337" name="object 25"/>
          <p:cNvSpPr>
            <a:spLocks/>
          </p:cNvSpPr>
          <p:nvPr/>
        </p:nvSpPr>
        <p:spPr bwMode="auto">
          <a:xfrm>
            <a:off x="7772400" y="1177925"/>
            <a:ext cx="503238" cy="514350"/>
          </a:xfrm>
          <a:custGeom>
            <a:avLst/>
            <a:gdLst>
              <a:gd name="T0" fmla="*/ 0 w 503554"/>
              <a:gd name="T1" fmla="*/ 257159 h 514350"/>
              <a:gd name="T2" fmla="*/ 3289 w 503554"/>
              <a:gd name="T3" fmla="*/ 215444 h 514350"/>
              <a:gd name="T4" fmla="*/ 12811 w 503554"/>
              <a:gd name="T5" fmla="*/ 175873 h 514350"/>
              <a:gd name="T6" fmla="*/ 28049 w 503554"/>
              <a:gd name="T7" fmla="*/ 138975 h 514350"/>
              <a:gd name="T8" fmla="*/ 48487 w 503554"/>
              <a:gd name="T9" fmla="*/ 105279 h 514350"/>
              <a:gd name="T10" fmla="*/ 73604 w 503554"/>
              <a:gd name="T11" fmla="*/ 75316 h 514350"/>
              <a:gd name="T12" fmla="*/ 102884 w 503554"/>
              <a:gd name="T13" fmla="*/ 49613 h 514350"/>
              <a:gd name="T14" fmla="*/ 135813 w 503554"/>
              <a:gd name="T15" fmla="*/ 28701 h 514350"/>
              <a:gd name="T16" fmla="*/ 171868 w 503554"/>
              <a:gd name="T17" fmla="*/ 13109 h 514350"/>
              <a:gd name="T18" fmla="*/ 210536 w 503554"/>
              <a:gd name="T19" fmla="*/ 3365 h 514350"/>
              <a:gd name="T20" fmla="*/ 251296 w 503554"/>
              <a:gd name="T21" fmla="*/ 0 h 514350"/>
              <a:gd name="T22" fmla="*/ 271906 w 503554"/>
              <a:gd name="T23" fmla="*/ 852 h 514350"/>
              <a:gd name="T24" fmla="*/ 311686 w 503554"/>
              <a:gd name="T25" fmla="*/ 7473 h 514350"/>
              <a:gd name="T26" fmla="*/ 349116 w 503554"/>
              <a:gd name="T27" fmla="*/ 20207 h 514350"/>
              <a:gd name="T28" fmla="*/ 383676 w 503554"/>
              <a:gd name="T29" fmla="*/ 38525 h 514350"/>
              <a:gd name="T30" fmla="*/ 414849 w 503554"/>
              <a:gd name="T31" fmla="*/ 61899 h 514350"/>
              <a:gd name="T32" fmla="*/ 442117 w 503554"/>
              <a:gd name="T33" fmla="*/ 89798 h 514350"/>
              <a:gd name="T34" fmla="*/ 464964 w 503554"/>
              <a:gd name="T35" fmla="*/ 121693 h 514350"/>
              <a:gd name="T36" fmla="*/ 482871 w 503554"/>
              <a:gd name="T37" fmla="*/ 157056 h 514350"/>
              <a:gd name="T38" fmla="*/ 495318 w 503554"/>
              <a:gd name="T39" fmla="*/ 195357 h 514350"/>
              <a:gd name="T40" fmla="*/ 501790 w 503554"/>
              <a:gd name="T41" fmla="*/ 236067 h 514350"/>
              <a:gd name="T42" fmla="*/ 502623 w 503554"/>
              <a:gd name="T43" fmla="*/ 257159 h 514350"/>
              <a:gd name="T44" fmla="*/ 499333 w 503554"/>
              <a:gd name="T45" fmla="*/ 298876 h 514350"/>
              <a:gd name="T46" fmla="*/ 489808 w 503554"/>
              <a:gd name="T47" fmla="*/ 338449 h 514350"/>
              <a:gd name="T48" fmla="*/ 474567 w 503554"/>
              <a:gd name="T49" fmla="*/ 375351 h 514350"/>
              <a:gd name="T50" fmla="*/ 454126 w 503554"/>
              <a:gd name="T51" fmla="*/ 409050 h 514350"/>
              <a:gd name="T52" fmla="*/ 429004 w 503554"/>
              <a:gd name="T53" fmla="*/ 439018 h 514350"/>
              <a:gd name="T54" fmla="*/ 399718 w 503554"/>
              <a:gd name="T55" fmla="*/ 464725 h 514350"/>
              <a:gd name="T56" fmla="*/ 366787 w 503554"/>
              <a:gd name="T57" fmla="*/ 485641 h 514350"/>
              <a:gd name="T58" fmla="*/ 330727 w 503554"/>
              <a:gd name="T59" fmla="*/ 501237 h 514350"/>
              <a:gd name="T60" fmla="*/ 292058 w 503554"/>
              <a:gd name="T61" fmla="*/ 510983 h 514350"/>
              <a:gd name="T62" fmla="*/ 251296 w 503554"/>
              <a:gd name="T63" fmla="*/ 514349 h 514350"/>
              <a:gd name="T64" fmla="*/ 230686 w 503554"/>
              <a:gd name="T65" fmla="*/ 513497 h 514350"/>
              <a:gd name="T66" fmla="*/ 190908 w 503554"/>
              <a:gd name="T67" fmla="*/ 506875 h 514350"/>
              <a:gd name="T68" fmla="*/ 153482 w 503554"/>
              <a:gd name="T69" fmla="*/ 494137 h 514350"/>
              <a:gd name="T70" fmla="*/ 118925 w 503554"/>
              <a:gd name="T71" fmla="*/ 475815 h 514350"/>
              <a:gd name="T72" fmla="*/ 87757 w 503554"/>
              <a:gd name="T73" fmla="*/ 452437 h 514350"/>
              <a:gd name="T74" fmla="*/ 60492 w 503554"/>
              <a:gd name="T75" fmla="*/ 424534 h 514350"/>
              <a:gd name="T76" fmla="*/ 37650 w 503554"/>
              <a:gd name="T77" fmla="*/ 392634 h 514350"/>
              <a:gd name="T78" fmla="*/ 19749 w 503554"/>
              <a:gd name="T79" fmla="*/ 357267 h 514350"/>
              <a:gd name="T80" fmla="*/ 7302 w 503554"/>
              <a:gd name="T81" fmla="*/ 318963 h 514350"/>
              <a:gd name="T82" fmla="*/ 832 w 503554"/>
              <a:gd name="T83" fmla="*/ 278252 h 514350"/>
              <a:gd name="T84" fmla="*/ 0 w 503554"/>
              <a:gd name="T85" fmla="*/ 257159 h 51435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03554"/>
              <a:gd name="T130" fmla="*/ 0 h 514350"/>
              <a:gd name="T131" fmla="*/ 503554 w 503554"/>
              <a:gd name="T132" fmla="*/ 514350 h 51435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03554" h="514350">
                <a:moveTo>
                  <a:pt x="0" y="257159"/>
                </a:moveTo>
                <a:lnTo>
                  <a:pt x="3293" y="215444"/>
                </a:lnTo>
                <a:lnTo>
                  <a:pt x="12827" y="175873"/>
                </a:lnTo>
                <a:lnTo>
                  <a:pt x="28085" y="138975"/>
                </a:lnTo>
                <a:lnTo>
                  <a:pt x="48547" y="105279"/>
                </a:lnTo>
                <a:lnTo>
                  <a:pt x="73696" y="75316"/>
                </a:lnTo>
                <a:lnTo>
                  <a:pt x="103014" y="49613"/>
                </a:lnTo>
                <a:lnTo>
                  <a:pt x="135983" y="28701"/>
                </a:lnTo>
                <a:lnTo>
                  <a:pt x="172084" y="13109"/>
                </a:lnTo>
                <a:lnTo>
                  <a:pt x="210800" y="3365"/>
                </a:lnTo>
                <a:lnTo>
                  <a:pt x="251612" y="0"/>
                </a:lnTo>
                <a:lnTo>
                  <a:pt x="272248" y="852"/>
                </a:lnTo>
                <a:lnTo>
                  <a:pt x="312078" y="7473"/>
                </a:lnTo>
                <a:lnTo>
                  <a:pt x="349554" y="20207"/>
                </a:lnTo>
                <a:lnTo>
                  <a:pt x="384158" y="38525"/>
                </a:lnTo>
                <a:lnTo>
                  <a:pt x="415370" y="61899"/>
                </a:lnTo>
                <a:lnTo>
                  <a:pt x="442673" y="89798"/>
                </a:lnTo>
                <a:lnTo>
                  <a:pt x="465548" y="121693"/>
                </a:lnTo>
                <a:lnTo>
                  <a:pt x="483477" y="157056"/>
                </a:lnTo>
                <a:lnTo>
                  <a:pt x="495940" y="195357"/>
                </a:lnTo>
                <a:lnTo>
                  <a:pt x="502420" y="236067"/>
                </a:lnTo>
                <a:lnTo>
                  <a:pt x="503255" y="257159"/>
                </a:lnTo>
                <a:lnTo>
                  <a:pt x="499961" y="298876"/>
                </a:lnTo>
                <a:lnTo>
                  <a:pt x="490424" y="338449"/>
                </a:lnTo>
                <a:lnTo>
                  <a:pt x="475163" y="375351"/>
                </a:lnTo>
                <a:lnTo>
                  <a:pt x="454696" y="409050"/>
                </a:lnTo>
                <a:lnTo>
                  <a:pt x="429543" y="439018"/>
                </a:lnTo>
                <a:lnTo>
                  <a:pt x="400220" y="464725"/>
                </a:lnTo>
                <a:lnTo>
                  <a:pt x="367247" y="485641"/>
                </a:lnTo>
                <a:lnTo>
                  <a:pt x="331143" y="501237"/>
                </a:lnTo>
                <a:lnTo>
                  <a:pt x="292425" y="510983"/>
                </a:lnTo>
                <a:lnTo>
                  <a:pt x="251612" y="514349"/>
                </a:lnTo>
                <a:lnTo>
                  <a:pt x="230976" y="513497"/>
                </a:lnTo>
                <a:lnTo>
                  <a:pt x="191148" y="506875"/>
                </a:lnTo>
                <a:lnTo>
                  <a:pt x="153674" y="494137"/>
                </a:lnTo>
                <a:lnTo>
                  <a:pt x="119075" y="475815"/>
                </a:lnTo>
                <a:lnTo>
                  <a:pt x="87867" y="452437"/>
                </a:lnTo>
                <a:lnTo>
                  <a:pt x="60568" y="424534"/>
                </a:lnTo>
                <a:lnTo>
                  <a:pt x="37698" y="392634"/>
                </a:lnTo>
                <a:lnTo>
                  <a:pt x="19773" y="357267"/>
                </a:lnTo>
                <a:lnTo>
                  <a:pt x="7312" y="318963"/>
                </a:lnTo>
                <a:lnTo>
                  <a:pt x="834" y="278252"/>
                </a:lnTo>
                <a:lnTo>
                  <a:pt x="0" y="257159"/>
                </a:lnTo>
                <a:close/>
              </a:path>
            </a:pathLst>
          </a:custGeom>
          <a:noFill/>
          <a:ln w="28574">
            <a:solidFill>
              <a:srgbClr val="FF66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3338" name="object 26"/>
          <p:cNvSpPr>
            <a:spLocks/>
          </p:cNvSpPr>
          <p:nvPr/>
        </p:nvSpPr>
        <p:spPr bwMode="auto">
          <a:xfrm>
            <a:off x="5959475" y="2803525"/>
            <a:ext cx="503238" cy="514350"/>
          </a:xfrm>
          <a:custGeom>
            <a:avLst/>
            <a:gdLst>
              <a:gd name="T0" fmla="*/ 0 w 503554"/>
              <a:gd name="T1" fmla="*/ 257190 h 514350"/>
              <a:gd name="T2" fmla="*/ 3289 w 503554"/>
              <a:gd name="T3" fmla="*/ 215473 h 514350"/>
              <a:gd name="T4" fmla="*/ 12811 w 503554"/>
              <a:gd name="T5" fmla="*/ 175900 h 514350"/>
              <a:gd name="T6" fmla="*/ 28049 w 503554"/>
              <a:gd name="T7" fmla="*/ 138998 h 514350"/>
              <a:gd name="T8" fmla="*/ 48487 w 503554"/>
              <a:gd name="T9" fmla="*/ 105299 h 514350"/>
              <a:gd name="T10" fmla="*/ 73604 w 503554"/>
              <a:gd name="T11" fmla="*/ 75331 h 514350"/>
              <a:gd name="T12" fmla="*/ 102884 w 503554"/>
              <a:gd name="T13" fmla="*/ 49624 h 514350"/>
              <a:gd name="T14" fmla="*/ 135813 w 503554"/>
              <a:gd name="T15" fmla="*/ 28708 h 514350"/>
              <a:gd name="T16" fmla="*/ 171868 w 503554"/>
              <a:gd name="T17" fmla="*/ 13112 h 514350"/>
              <a:gd name="T18" fmla="*/ 210536 w 503554"/>
              <a:gd name="T19" fmla="*/ 3366 h 514350"/>
              <a:gd name="T20" fmla="*/ 251296 w 503554"/>
              <a:gd name="T21" fmla="*/ 0 h 514350"/>
              <a:gd name="T22" fmla="*/ 292064 w 503554"/>
              <a:gd name="T23" fmla="*/ 3366 h 514350"/>
              <a:gd name="T24" fmla="*/ 330735 w 503554"/>
              <a:gd name="T25" fmla="*/ 13112 h 514350"/>
              <a:gd name="T26" fmla="*/ 366794 w 503554"/>
              <a:gd name="T27" fmla="*/ 28708 h 514350"/>
              <a:gd name="T28" fmla="*/ 399721 w 503554"/>
              <a:gd name="T29" fmla="*/ 49624 h 514350"/>
              <a:gd name="T30" fmla="*/ 429000 w 503554"/>
              <a:gd name="T31" fmla="*/ 75331 h 514350"/>
              <a:gd name="T32" fmla="*/ 454115 w 503554"/>
              <a:gd name="T33" fmla="*/ 105299 h 514350"/>
              <a:gd name="T34" fmla="*/ 474549 w 503554"/>
              <a:gd name="T35" fmla="*/ 138998 h 514350"/>
              <a:gd name="T36" fmla="*/ 489784 w 503554"/>
              <a:gd name="T37" fmla="*/ 175900 h 514350"/>
              <a:gd name="T38" fmla="*/ 499304 w 503554"/>
              <a:gd name="T39" fmla="*/ 215473 h 514350"/>
              <a:gd name="T40" fmla="*/ 502592 w 503554"/>
              <a:gd name="T41" fmla="*/ 257190 h 514350"/>
              <a:gd name="T42" fmla="*/ 499304 w 503554"/>
              <a:gd name="T43" fmla="*/ 298905 h 514350"/>
              <a:gd name="T44" fmla="*/ 489784 w 503554"/>
              <a:gd name="T45" fmla="*/ 338476 h 514350"/>
              <a:gd name="T46" fmla="*/ 474549 w 503554"/>
              <a:gd name="T47" fmla="*/ 375374 h 514350"/>
              <a:gd name="T48" fmla="*/ 454115 w 503554"/>
              <a:gd name="T49" fmla="*/ 409070 h 514350"/>
              <a:gd name="T50" fmla="*/ 429000 w 503554"/>
              <a:gd name="T51" fmla="*/ 439033 h 514350"/>
              <a:gd name="T52" fmla="*/ 399721 w 503554"/>
              <a:gd name="T53" fmla="*/ 464736 h 514350"/>
              <a:gd name="T54" fmla="*/ 366794 w 503554"/>
              <a:gd name="T55" fmla="*/ 485648 h 514350"/>
              <a:gd name="T56" fmla="*/ 330735 w 503554"/>
              <a:gd name="T57" fmla="*/ 501240 h 514350"/>
              <a:gd name="T58" fmla="*/ 292064 w 503554"/>
              <a:gd name="T59" fmla="*/ 510984 h 514350"/>
              <a:gd name="T60" fmla="*/ 251296 w 503554"/>
              <a:gd name="T61" fmla="*/ 514349 h 514350"/>
              <a:gd name="T62" fmla="*/ 230686 w 503554"/>
              <a:gd name="T63" fmla="*/ 513497 h 514350"/>
              <a:gd name="T64" fmla="*/ 190908 w 503554"/>
              <a:gd name="T65" fmla="*/ 506876 h 514350"/>
              <a:gd name="T66" fmla="*/ 153482 w 503554"/>
              <a:gd name="T67" fmla="*/ 494142 h 514350"/>
              <a:gd name="T68" fmla="*/ 118925 w 503554"/>
              <a:gd name="T69" fmla="*/ 475824 h 514350"/>
              <a:gd name="T70" fmla="*/ 87757 w 503554"/>
              <a:gd name="T71" fmla="*/ 452450 h 514350"/>
              <a:gd name="T72" fmla="*/ 60492 w 503554"/>
              <a:gd name="T73" fmla="*/ 424551 h 514350"/>
              <a:gd name="T74" fmla="*/ 37650 w 503554"/>
              <a:gd name="T75" fmla="*/ 392656 h 514350"/>
              <a:gd name="T76" fmla="*/ 19749 w 503554"/>
              <a:gd name="T77" fmla="*/ 357293 h 514350"/>
              <a:gd name="T78" fmla="*/ 7302 w 503554"/>
              <a:gd name="T79" fmla="*/ 318992 h 514350"/>
              <a:gd name="T80" fmla="*/ 832 w 503554"/>
              <a:gd name="T81" fmla="*/ 278282 h 514350"/>
              <a:gd name="T82" fmla="*/ 0 w 503554"/>
              <a:gd name="T83" fmla="*/ 257190 h 51435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03554"/>
              <a:gd name="T127" fmla="*/ 0 h 514350"/>
              <a:gd name="T128" fmla="*/ 503554 w 503554"/>
              <a:gd name="T129" fmla="*/ 514350 h 51435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03554" h="514350">
                <a:moveTo>
                  <a:pt x="0" y="257190"/>
                </a:moveTo>
                <a:lnTo>
                  <a:pt x="3293" y="215473"/>
                </a:lnTo>
                <a:lnTo>
                  <a:pt x="12827" y="175900"/>
                </a:lnTo>
                <a:lnTo>
                  <a:pt x="28085" y="138998"/>
                </a:lnTo>
                <a:lnTo>
                  <a:pt x="48547" y="105299"/>
                </a:lnTo>
                <a:lnTo>
                  <a:pt x="73696" y="75331"/>
                </a:lnTo>
                <a:lnTo>
                  <a:pt x="103014" y="49624"/>
                </a:lnTo>
                <a:lnTo>
                  <a:pt x="135983" y="28708"/>
                </a:lnTo>
                <a:lnTo>
                  <a:pt x="172084" y="13112"/>
                </a:lnTo>
                <a:lnTo>
                  <a:pt x="210800" y="3366"/>
                </a:lnTo>
                <a:lnTo>
                  <a:pt x="251612" y="0"/>
                </a:lnTo>
                <a:lnTo>
                  <a:pt x="292431" y="3366"/>
                </a:lnTo>
                <a:lnTo>
                  <a:pt x="331151" y="13112"/>
                </a:lnTo>
                <a:lnTo>
                  <a:pt x="367254" y="28708"/>
                </a:lnTo>
                <a:lnTo>
                  <a:pt x="400223" y="49624"/>
                </a:lnTo>
                <a:lnTo>
                  <a:pt x="429539" y="75331"/>
                </a:lnTo>
                <a:lnTo>
                  <a:pt x="454685" y="105299"/>
                </a:lnTo>
                <a:lnTo>
                  <a:pt x="475145" y="138998"/>
                </a:lnTo>
                <a:lnTo>
                  <a:pt x="490400" y="175900"/>
                </a:lnTo>
                <a:lnTo>
                  <a:pt x="499932" y="215473"/>
                </a:lnTo>
                <a:lnTo>
                  <a:pt x="503224" y="257190"/>
                </a:lnTo>
                <a:lnTo>
                  <a:pt x="499932" y="298905"/>
                </a:lnTo>
                <a:lnTo>
                  <a:pt x="490400" y="338476"/>
                </a:lnTo>
                <a:lnTo>
                  <a:pt x="475145" y="375374"/>
                </a:lnTo>
                <a:lnTo>
                  <a:pt x="454685" y="409070"/>
                </a:lnTo>
                <a:lnTo>
                  <a:pt x="429539" y="439033"/>
                </a:lnTo>
                <a:lnTo>
                  <a:pt x="400223" y="464736"/>
                </a:lnTo>
                <a:lnTo>
                  <a:pt x="367254" y="485648"/>
                </a:lnTo>
                <a:lnTo>
                  <a:pt x="331151" y="501240"/>
                </a:lnTo>
                <a:lnTo>
                  <a:pt x="292431" y="510984"/>
                </a:lnTo>
                <a:lnTo>
                  <a:pt x="251612" y="514349"/>
                </a:lnTo>
                <a:lnTo>
                  <a:pt x="230976" y="513497"/>
                </a:lnTo>
                <a:lnTo>
                  <a:pt x="191148" y="506876"/>
                </a:lnTo>
                <a:lnTo>
                  <a:pt x="153674" y="494142"/>
                </a:lnTo>
                <a:lnTo>
                  <a:pt x="119075" y="475824"/>
                </a:lnTo>
                <a:lnTo>
                  <a:pt x="87867" y="452450"/>
                </a:lnTo>
                <a:lnTo>
                  <a:pt x="60568" y="424551"/>
                </a:lnTo>
                <a:lnTo>
                  <a:pt x="37698" y="392656"/>
                </a:lnTo>
                <a:lnTo>
                  <a:pt x="19773" y="357293"/>
                </a:lnTo>
                <a:lnTo>
                  <a:pt x="7312" y="318992"/>
                </a:lnTo>
                <a:lnTo>
                  <a:pt x="834" y="278282"/>
                </a:lnTo>
                <a:lnTo>
                  <a:pt x="0" y="257190"/>
                </a:lnTo>
                <a:close/>
              </a:path>
            </a:pathLst>
          </a:custGeom>
          <a:noFill/>
          <a:ln w="28574">
            <a:solidFill>
              <a:srgbClr val="FF66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3339" name="object 27"/>
          <p:cNvSpPr>
            <a:spLocks/>
          </p:cNvSpPr>
          <p:nvPr/>
        </p:nvSpPr>
        <p:spPr bwMode="auto">
          <a:xfrm>
            <a:off x="7770813" y="2803525"/>
            <a:ext cx="503237" cy="514350"/>
          </a:xfrm>
          <a:custGeom>
            <a:avLst/>
            <a:gdLst>
              <a:gd name="T0" fmla="*/ 0 w 503554"/>
              <a:gd name="T1" fmla="*/ 257190 h 514350"/>
              <a:gd name="T2" fmla="*/ 3289 w 503554"/>
              <a:gd name="T3" fmla="*/ 215473 h 514350"/>
              <a:gd name="T4" fmla="*/ 12811 w 503554"/>
              <a:gd name="T5" fmla="*/ 175900 h 514350"/>
              <a:gd name="T6" fmla="*/ 28049 w 503554"/>
              <a:gd name="T7" fmla="*/ 138998 h 514350"/>
              <a:gd name="T8" fmla="*/ 48485 w 503554"/>
              <a:gd name="T9" fmla="*/ 105299 h 514350"/>
              <a:gd name="T10" fmla="*/ 73604 w 503554"/>
              <a:gd name="T11" fmla="*/ 75331 h 514350"/>
              <a:gd name="T12" fmla="*/ 102884 w 503554"/>
              <a:gd name="T13" fmla="*/ 49624 h 514350"/>
              <a:gd name="T14" fmla="*/ 135811 w 503554"/>
              <a:gd name="T15" fmla="*/ 28708 h 514350"/>
              <a:gd name="T16" fmla="*/ 171868 w 503554"/>
              <a:gd name="T17" fmla="*/ 13112 h 514350"/>
              <a:gd name="T18" fmla="*/ 210534 w 503554"/>
              <a:gd name="T19" fmla="*/ 3366 h 514350"/>
              <a:gd name="T20" fmla="*/ 251296 w 503554"/>
              <a:gd name="T21" fmla="*/ 0 h 514350"/>
              <a:gd name="T22" fmla="*/ 292086 w 503554"/>
              <a:gd name="T23" fmla="*/ 3366 h 514350"/>
              <a:gd name="T24" fmla="*/ 330751 w 503554"/>
              <a:gd name="T25" fmla="*/ 13112 h 514350"/>
              <a:gd name="T26" fmla="*/ 366803 w 503554"/>
              <a:gd name="T27" fmla="*/ 28708 h 514350"/>
              <a:gd name="T28" fmla="*/ 399725 w 503554"/>
              <a:gd name="T29" fmla="*/ 49624 h 514350"/>
              <a:gd name="T30" fmla="*/ 429003 w 503554"/>
              <a:gd name="T31" fmla="*/ 75331 h 514350"/>
              <a:gd name="T32" fmla="*/ 454115 w 503554"/>
              <a:gd name="T33" fmla="*/ 105299 h 514350"/>
              <a:gd name="T34" fmla="*/ 474548 w 503554"/>
              <a:gd name="T35" fmla="*/ 138998 h 514350"/>
              <a:gd name="T36" fmla="*/ 489782 w 503554"/>
              <a:gd name="T37" fmla="*/ 175900 h 514350"/>
              <a:gd name="T38" fmla="*/ 499302 w 503554"/>
              <a:gd name="T39" fmla="*/ 215473 h 514350"/>
              <a:gd name="T40" fmla="*/ 502590 w 503554"/>
              <a:gd name="T41" fmla="*/ 257190 h 514350"/>
              <a:gd name="T42" fmla="*/ 499302 w 503554"/>
              <a:gd name="T43" fmla="*/ 298905 h 514350"/>
              <a:gd name="T44" fmla="*/ 489782 w 503554"/>
              <a:gd name="T45" fmla="*/ 338476 h 514350"/>
              <a:gd name="T46" fmla="*/ 474547 w 503554"/>
              <a:gd name="T47" fmla="*/ 375374 h 514350"/>
              <a:gd name="T48" fmla="*/ 454113 w 503554"/>
              <a:gd name="T49" fmla="*/ 409070 h 514350"/>
              <a:gd name="T50" fmla="*/ 428999 w 503554"/>
              <a:gd name="T51" fmla="*/ 439033 h 514350"/>
              <a:gd name="T52" fmla="*/ 399719 w 503554"/>
              <a:gd name="T53" fmla="*/ 464736 h 514350"/>
              <a:gd name="T54" fmla="*/ 366792 w 503554"/>
              <a:gd name="T55" fmla="*/ 485648 h 514350"/>
              <a:gd name="T56" fmla="*/ 330735 w 503554"/>
              <a:gd name="T57" fmla="*/ 501240 h 514350"/>
              <a:gd name="T58" fmla="*/ 292063 w 503554"/>
              <a:gd name="T59" fmla="*/ 510984 h 514350"/>
              <a:gd name="T60" fmla="*/ 251296 w 503554"/>
              <a:gd name="T61" fmla="*/ 514349 h 514350"/>
              <a:gd name="T62" fmla="*/ 230686 w 503554"/>
              <a:gd name="T63" fmla="*/ 513497 h 514350"/>
              <a:gd name="T64" fmla="*/ 190908 w 503554"/>
              <a:gd name="T65" fmla="*/ 506876 h 514350"/>
              <a:gd name="T66" fmla="*/ 153480 w 503554"/>
              <a:gd name="T67" fmla="*/ 494142 h 514350"/>
              <a:gd name="T68" fmla="*/ 118925 w 503554"/>
              <a:gd name="T69" fmla="*/ 475824 h 514350"/>
              <a:gd name="T70" fmla="*/ 87757 w 503554"/>
              <a:gd name="T71" fmla="*/ 452450 h 514350"/>
              <a:gd name="T72" fmla="*/ 60492 w 503554"/>
              <a:gd name="T73" fmla="*/ 424551 h 514350"/>
              <a:gd name="T74" fmla="*/ 37650 w 503554"/>
              <a:gd name="T75" fmla="*/ 392656 h 514350"/>
              <a:gd name="T76" fmla="*/ 19749 w 503554"/>
              <a:gd name="T77" fmla="*/ 357293 h 514350"/>
              <a:gd name="T78" fmla="*/ 7302 w 503554"/>
              <a:gd name="T79" fmla="*/ 318992 h 514350"/>
              <a:gd name="T80" fmla="*/ 832 w 503554"/>
              <a:gd name="T81" fmla="*/ 278282 h 514350"/>
              <a:gd name="T82" fmla="*/ 0 w 503554"/>
              <a:gd name="T83" fmla="*/ 257190 h 51435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03554"/>
              <a:gd name="T127" fmla="*/ 0 h 514350"/>
              <a:gd name="T128" fmla="*/ 503554 w 503554"/>
              <a:gd name="T129" fmla="*/ 514350 h 51435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03554" h="514350">
                <a:moveTo>
                  <a:pt x="0" y="257190"/>
                </a:moveTo>
                <a:lnTo>
                  <a:pt x="3293" y="215473"/>
                </a:lnTo>
                <a:lnTo>
                  <a:pt x="12827" y="175900"/>
                </a:lnTo>
                <a:lnTo>
                  <a:pt x="28085" y="138998"/>
                </a:lnTo>
                <a:lnTo>
                  <a:pt x="48547" y="105299"/>
                </a:lnTo>
                <a:lnTo>
                  <a:pt x="73696" y="75331"/>
                </a:lnTo>
                <a:lnTo>
                  <a:pt x="103014" y="49624"/>
                </a:lnTo>
                <a:lnTo>
                  <a:pt x="135983" y="28708"/>
                </a:lnTo>
                <a:lnTo>
                  <a:pt x="172084" y="13112"/>
                </a:lnTo>
                <a:lnTo>
                  <a:pt x="210800" y="3366"/>
                </a:lnTo>
                <a:lnTo>
                  <a:pt x="251612" y="0"/>
                </a:lnTo>
                <a:lnTo>
                  <a:pt x="292454" y="3366"/>
                </a:lnTo>
                <a:lnTo>
                  <a:pt x="331167" y="13112"/>
                </a:lnTo>
                <a:lnTo>
                  <a:pt x="367265" y="28708"/>
                </a:lnTo>
                <a:lnTo>
                  <a:pt x="400229" y="49624"/>
                </a:lnTo>
                <a:lnTo>
                  <a:pt x="429543" y="75331"/>
                </a:lnTo>
                <a:lnTo>
                  <a:pt x="454687" y="105299"/>
                </a:lnTo>
                <a:lnTo>
                  <a:pt x="475146" y="138998"/>
                </a:lnTo>
                <a:lnTo>
                  <a:pt x="490400" y="175900"/>
                </a:lnTo>
                <a:lnTo>
                  <a:pt x="499932" y="215473"/>
                </a:lnTo>
                <a:lnTo>
                  <a:pt x="503224" y="257190"/>
                </a:lnTo>
                <a:lnTo>
                  <a:pt x="499932" y="298905"/>
                </a:lnTo>
                <a:lnTo>
                  <a:pt x="490400" y="338476"/>
                </a:lnTo>
                <a:lnTo>
                  <a:pt x="475145" y="375374"/>
                </a:lnTo>
                <a:lnTo>
                  <a:pt x="454685" y="409070"/>
                </a:lnTo>
                <a:lnTo>
                  <a:pt x="429539" y="439033"/>
                </a:lnTo>
                <a:lnTo>
                  <a:pt x="400223" y="464736"/>
                </a:lnTo>
                <a:lnTo>
                  <a:pt x="367254" y="485648"/>
                </a:lnTo>
                <a:lnTo>
                  <a:pt x="331151" y="501240"/>
                </a:lnTo>
                <a:lnTo>
                  <a:pt x="292431" y="510984"/>
                </a:lnTo>
                <a:lnTo>
                  <a:pt x="251612" y="514349"/>
                </a:lnTo>
                <a:lnTo>
                  <a:pt x="230976" y="513497"/>
                </a:lnTo>
                <a:lnTo>
                  <a:pt x="191148" y="506876"/>
                </a:lnTo>
                <a:lnTo>
                  <a:pt x="153674" y="494142"/>
                </a:lnTo>
                <a:lnTo>
                  <a:pt x="119075" y="475824"/>
                </a:lnTo>
                <a:lnTo>
                  <a:pt x="87867" y="452450"/>
                </a:lnTo>
                <a:lnTo>
                  <a:pt x="60568" y="424551"/>
                </a:lnTo>
                <a:lnTo>
                  <a:pt x="37698" y="392656"/>
                </a:lnTo>
                <a:lnTo>
                  <a:pt x="19773" y="357293"/>
                </a:lnTo>
                <a:lnTo>
                  <a:pt x="7312" y="318992"/>
                </a:lnTo>
                <a:lnTo>
                  <a:pt x="834" y="278282"/>
                </a:lnTo>
                <a:lnTo>
                  <a:pt x="0" y="257190"/>
                </a:lnTo>
                <a:close/>
              </a:path>
            </a:pathLst>
          </a:custGeom>
          <a:noFill/>
          <a:ln w="28574">
            <a:solidFill>
              <a:srgbClr val="FF66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3340" name="object 28"/>
          <p:cNvSpPr>
            <a:spLocks/>
          </p:cNvSpPr>
          <p:nvPr/>
        </p:nvSpPr>
        <p:spPr bwMode="auto">
          <a:xfrm>
            <a:off x="5954713" y="4405313"/>
            <a:ext cx="503237" cy="514350"/>
          </a:xfrm>
          <a:custGeom>
            <a:avLst/>
            <a:gdLst>
              <a:gd name="T0" fmla="*/ 0 w 503554"/>
              <a:gd name="T1" fmla="*/ 257174 h 514350"/>
              <a:gd name="T2" fmla="*/ 3290 w 503554"/>
              <a:gd name="T3" fmla="*/ 215458 h 514350"/>
              <a:gd name="T4" fmla="*/ 12814 w 503554"/>
              <a:gd name="T5" fmla="*/ 175885 h 514350"/>
              <a:gd name="T6" fmla="*/ 28055 w 503554"/>
              <a:gd name="T7" fmla="*/ 138985 h 514350"/>
              <a:gd name="T8" fmla="*/ 48496 w 503554"/>
              <a:gd name="T9" fmla="*/ 105288 h 514350"/>
              <a:gd name="T10" fmla="*/ 73620 w 503554"/>
              <a:gd name="T11" fmla="*/ 75322 h 514350"/>
              <a:gd name="T12" fmla="*/ 102904 w 503554"/>
              <a:gd name="T13" fmla="*/ 49618 h 514350"/>
              <a:gd name="T14" fmla="*/ 135835 w 503554"/>
              <a:gd name="T15" fmla="*/ 28704 h 514350"/>
              <a:gd name="T16" fmla="*/ 171896 w 503554"/>
              <a:gd name="T17" fmla="*/ 13110 h 514350"/>
              <a:gd name="T18" fmla="*/ 210564 w 503554"/>
              <a:gd name="T19" fmla="*/ 3365 h 514350"/>
              <a:gd name="T20" fmla="*/ 251326 w 503554"/>
              <a:gd name="T21" fmla="*/ 0 h 514350"/>
              <a:gd name="T22" fmla="*/ 292086 w 503554"/>
              <a:gd name="T23" fmla="*/ 3365 h 514350"/>
              <a:gd name="T24" fmla="*/ 330754 w 503554"/>
              <a:gd name="T25" fmla="*/ 13110 h 514350"/>
              <a:gd name="T26" fmla="*/ 366809 w 503554"/>
              <a:gd name="T27" fmla="*/ 28704 h 514350"/>
              <a:gd name="T28" fmla="*/ 399736 w 503554"/>
              <a:gd name="T29" fmla="*/ 49618 h 514350"/>
              <a:gd name="T30" fmla="*/ 429018 w 503554"/>
              <a:gd name="T31" fmla="*/ 75322 h 514350"/>
              <a:gd name="T32" fmla="*/ 454135 w 503554"/>
              <a:gd name="T33" fmla="*/ 105288 h 514350"/>
              <a:gd name="T34" fmla="*/ 474572 w 503554"/>
              <a:gd name="T35" fmla="*/ 138985 h 514350"/>
              <a:gd name="T36" fmla="*/ 489809 w 503554"/>
              <a:gd name="T37" fmla="*/ 175885 h 514350"/>
              <a:gd name="T38" fmla="*/ 499331 w 503554"/>
              <a:gd name="T39" fmla="*/ 215458 h 514350"/>
              <a:gd name="T40" fmla="*/ 502621 w 503554"/>
              <a:gd name="T41" fmla="*/ 257174 h 514350"/>
              <a:gd name="T42" fmla="*/ 501789 w 503554"/>
              <a:gd name="T43" fmla="*/ 278268 h 514350"/>
              <a:gd name="T44" fmla="*/ 495318 w 503554"/>
              <a:gd name="T45" fmla="*/ 318980 h 514350"/>
              <a:gd name="T46" fmla="*/ 482873 w 503554"/>
              <a:gd name="T47" fmla="*/ 357282 h 514350"/>
              <a:gd name="T48" fmla="*/ 464971 w 503554"/>
              <a:gd name="T49" fmla="*/ 392647 h 514350"/>
              <a:gd name="T50" fmla="*/ 442128 w 503554"/>
              <a:gd name="T51" fmla="*/ 424545 h 514350"/>
              <a:gd name="T52" fmla="*/ 414866 w 503554"/>
              <a:gd name="T53" fmla="*/ 452446 h 514350"/>
              <a:gd name="T54" fmla="*/ 383696 w 503554"/>
              <a:gd name="T55" fmla="*/ 475821 h 514350"/>
              <a:gd name="T56" fmla="*/ 349140 w 503554"/>
              <a:gd name="T57" fmla="*/ 494141 h 514350"/>
              <a:gd name="T58" fmla="*/ 311715 w 503554"/>
              <a:gd name="T59" fmla="*/ 506876 h 514350"/>
              <a:gd name="T60" fmla="*/ 271936 w 503554"/>
              <a:gd name="T61" fmla="*/ 513497 h 514350"/>
              <a:gd name="T62" fmla="*/ 251326 w 503554"/>
              <a:gd name="T63" fmla="*/ 514349 h 514350"/>
              <a:gd name="T64" fmla="*/ 230716 w 503554"/>
              <a:gd name="T65" fmla="*/ 513497 h 514350"/>
              <a:gd name="T66" fmla="*/ 190936 w 503554"/>
              <a:gd name="T67" fmla="*/ 506876 h 514350"/>
              <a:gd name="T68" fmla="*/ 153506 w 503554"/>
              <a:gd name="T69" fmla="*/ 494141 h 514350"/>
              <a:gd name="T70" fmla="*/ 118947 w 503554"/>
              <a:gd name="T71" fmla="*/ 475821 h 514350"/>
              <a:gd name="T72" fmla="*/ 87774 w 503554"/>
              <a:gd name="T73" fmla="*/ 452446 h 514350"/>
              <a:gd name="T74" fmla="*/ 60505 w 503554"/>
              <a:gd name="T75" fmla="*/ 424545 h 514350"/>
              <a:gd name="T76" fmla="*/ 37658 w 503554"/>
              <a:gd name="T77" fmla="*/ 392647 h 514350"/>
              <a:gd name="T78" fmla="*/ 19754 w 503554"/>
              <a:gd name="T79" fmla="*/ 357282 h 514350"/>
              <a:gd name="T80" fmla="*/ 7304 w 503554"/>
              <a:gd name="T81" fmla="*/ 318980 h 514350"/>
              <a:gd name="T82" fmla="*/ 832 w 503554"/>
              <a:gd name="T83" fmla="*/ 278268 h 514350"/>
              <a:gd name="T84" fmla="*/ 0 w 503554"/>
              <a:gd name="T85" fmla="*/ 257174 h 51435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03554"/>
              <a:gd name="T130" fmla="*/ 0 h 514350"/>
              <a:gd name="T131" fmla="*/ 503554 w 503554"/>
              <a:gd name="T132" fmla="*/ 514350 h 51435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03554" h="514350">
                <a:moveTo>
                  <a:pt x="0" y="257174"/>
                </a:moveTo>
                <a:lnTo>
                  <a:pt x="3294" y="215458"/>
                </a:lnTo>
                <a:lnTo>
                  <a:pt x="12830" y="175885"/>
                </a:lnTo>
                <a:lnTo>
                  <a:pt x="28091" y="138985"/>
                </a:lnTo>
                <a:lnTo>
                  <a:pt x="48558" y="105288"/>
                </a:lnTo>
                <a:lnTo>
                  <a:pt x="73712" y="75322"/>
                </a:lnTo>
                <a:lnTo>
                  <a:pt x="103034" y="49618"/>
                </a:lnTo>
                <a:lnTo>
                  <a:pt x="136007" y="28704"/>
                </a:lnTo>
                <a:lnTo>
                  <a:pt x="172112" y="13110"/>
                </a:lnTo>
                <a:lnTo>
                  <a:pt x="210830" y="3365"/>
                </a:lnTo>
                <a:lnTo>
                  <a:pt x="251642" y="0"/>
                </a:lnTo>
                <a:lnTo>
                  <a:pt x="292454" y="3365"/>
                </a:lnTo>
                <a:lnTo>
                  <a:pt x="331170" y="13110"/>
                </a:lnTo>
                <a:lnTo>
                  <a:pt x="367271" y="28704"/>
                </a:lnTo>
                <a:lnTo>
                  <a:pt x="400240" y="49618"/>
                </a:lnTo>
                <a:lnTo>
                  <a:pt x="429558" y="75322"/>
                </a:lnTo>
                <a:lnTo>
                  <a:pt x="454707" y="105288"/>
                </a:lnTo>
                <a:lnTo>
                  <a:pt x="475170" y="138985"/>
                </a:lnTo>
                <a:lnTo>
                  <a:pt x="490427" y="175885"/>
                </a:lnTo>
                <a:lnTo>
                  <a:pt x="499961" y="215458"/>
                </a:lnTo>
                <a:lnTo>
                  <a:pt x="503255" y="257174"/>
                </a:lnTo>
                <a:lnTo>
                  <a:pt x="502421" y="278268"/>
                </a:lnTo>
                <a:lnTo>
                  <a:pt x="495942" y="318980"/>
                </a:lnTo>
                <a:lnTo>
                  <a:pt x="483481" y="357282"/>
                </a:lnTo>
                <a:lnTo>
                  <a:pt x="465557" y="392647"/>
                </a:lnTo>
                <a:lnTo>
                  <a:pt x="442686" y="424545"/>
                </a:lnTo>
                <a:lnTo>
                  <a:pt x="415388" y="452446"/>
                </a:lnTo>
                <a:lnTo>
                  <a:pt x="384180" y="475821"/>
                </a:lnTo>
                <a:lnTo>
                  <a:pt x="349580" y="494141"/>
                </a:lnTo>
                <a:lnTo>
                  <a:pt x="312107" y="506876"/>
                </a:lnTo>
                <a:lnTo>
                  <a:pt x="272278" y="513497"/>
                </a:lnTo>
                <a:lnTo>
                  <a:pt x="251642" y="514349"/>
                </a:lnTo>
                <a:lnTo>
                  <a:pt x="231006" y="513497"/>
                </a:lnTo>
                <a:lnTo>
                  <a:pt x="191176" y="506876"/>
                </a:lnTo>
                <a:lnTo>
                  <a:pt x="153700" y="494141"/>
                </a:lnTo>
                <a:lnTo>
                  <a:pt x="119097" y="475821"/>
                </a:lnTo>
                <a:lnTo>
                  <a:pt x="87884" y="452446"/>
                </a:lnTo>
                <a:lnTo>
                  <a:pt x="60581" y="424545"/>
                </a:lnTo>
                <a:lnTo>
                  <a:pt x="37706" y="392647"/>
                </a:lnTo>
                <a:lnTo>
                  <a:pt x="19778" y="357282"/>
                </a:lnTo>
                <a:lnTo>
                  <a:pt x="7314" y="318980"/>
                </a:lnTo>
                <a:lnTo>
                  <a:pt x="834" y="278268"/>
                </a:lnTo>
                <a:lnTo>
                  <a:pt x="0" y="257174"/>
                </a:lnTo>
                <a:close/>
              </a:path>
            </a:pathLst>
          </a:custGeom>
          <a:noFill/>
          <a:ln w="28574">
            <a:solidFill>
              <a:srgbClr val="FF66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3341" name="object 29"/>
          <p:cNvSpPr>
            <a:spLocks/>
          </p:cNvSpPr>
          <p:nvPr/>
        </p:nvSpPr>
        <p:spPr bwMode="auto">
          <a:xfrm>
            <a:off x="7732713" y="4403725"/>
            <a:ext cx="503237" cy="514350"/>
          </a:xfrm>
          <a:custGeom>
            <a:avLst/>
            <a:gdLst>
              <a:gd name="T0" fmla="*/ 0 w 503554"/>
              <a:gd name="T1" fmla="*/ 257174 h 514350"/>
              <a:gd name="T2" fmla="*/ 3289 w 503554"/>
              <a:gd name="T3" fmla="*/ 215457 h 514350"/>
              <a:gd name="T4" fmla="*/ 12811 w 503554"/>
              <a:gd name="T5" fmla="*/ 175884 h 514350"/>
              <a:gd name="T6" fmla="*/ 28049 w 503554"/>
              <a:gd name="T7" fmla="*/ 138984 h 514350"/>
              <a:gd name="T8" fmla="*/ 48485 w 503554"/>
              <a:gd name="T9" fmla="*/ 105286 h 514350"/>
              <a:gd name="T10" fmla="*/ 73604 w 503554"/>
              <a:gd name="T11" fmla="*/ 75321 h 514350"/>
              <a:gd name="T12" fmla="*/ 102884 w 503554"/>
              <a:gd name="T13" fmla="*/ 49617 h 514350"/>
              <a:gd name="T14" fmla="*/ 135811 w 503554"/>
              <a:gd name="T15" fmla="*/ 28703 h 514350"/>
              <a:gd name="T16" fmla="*/ 171868 w 503554"/>
              <a:gd name="T17" fmla="*/ 13110 h 514350"/>
              <a:gd name="T18" fmla="*/ 210534 w 503554"/>
              <a:gd name="T19" fmla="*/ 3365 h 514350"/>
              <a:gd name="T20" fmla="*/ 251296 w 503554"/>
              <a:gd name="T21" fmla="*/ 0 h 514350"/>
              <a:gd name="T22" fmla="*/ 292086 w 503554"/>
              <a:gd name="T23" fmla="*/ 3365 h 514350"/>
              <a:gd name="T24" fmla="*/ 330751 w 503554"/>
              <a:gd name="T25" fmla="*/ 13110 h 514350"/>
              <a:gd name="T26" fmla="*/ 366803 w 503554"/>
              <a:gd name="T27" fmla="*/ 28703 h 514350"/>
              <a:gd name="T28" fmla="*/ 399725 w 503554"/>
              <a:gd name="T29" fmla="*/ 49617 h 514350"/>
              <a:gd name="T30" fmla="*/ 429003 w 503554"/>
              <a:gd name="T31" fmla="*/ 75321 h 514350"/>
              <a:gd name="T32" fmla="*/ 454115 w 503554"/>
              <a:gd name="T33" fmla="*/ 105286 h 514350"/>
              <a:gd name="T34" fmla="*/ 474548 w 503554"/>
              <a:gd name="T35" fmla="*/ 138984 h 514350"/>
              <a:gd name="T36" fmla="*/ 489782 w 503554"/>
              <a:gd name="T37" fmla="*/ 175884 h 514350"/>
              <a:gd name="T38" fmla="*/ 499302 w 503554"/>
              <a:gd name="T39" fmla="*/ 215457 h 514350"/>
              <a:gd name="T40" fmla="*/ 502590 w 503554"/>
              <a:gd name="T41" fmla="*/ 257174 h 514350"/>
              <a:gd name="T42" fmla="*/ 501758 w 503554"/>
              <a:gd name="T43" fmla="*/ 278266 h 514350"/>
              <a:gd name="T44" fmla="*/ 495289 w 503554"/>
              <a:gd name="T45" fmla="*/ 318976 h 514350"/>
              <a:gd name="T46" fmla="*/ 482847 w 503554"/>
              <a:gd name="T47" fmla="*/ 357277 h 514350"/>
              <a:gd name="T48" fmla="*/ 464947 w 503554"/>
              <a:gd name="T49" fmla="*/ 392642 h 514350"/>
              <a:gd name="T50" fmla="*/ 442109 w 503554"/>
              <a:gd name="T51" fmla="*/ 424540 h 514350"/>
              <a:gd name="T52" fmla="*/ 414848 w 503554"/>
              <a:gd name="T53" fmla="*/ 452442 h 514350"/>
              <a:gd name="T54" fmla="*/ 383679 w 503554"/>
              <a:gd name="T55" fmla="*/ 475818 h 514350"/>
              <a:gd name="T56" fmla="*/ 349122 w 503554"/>
              <a:gd name="T57" fmla="*/ 494139 h 514350"/>
              <a:gd name="T58" fmla="*/ 311694 w 503554"/>
              <a:gd name="T59" fmla="*/ 506875 h 514350"/>
              <a:gd name="T60" fmla="*/ 271910 w 503554"/>
              <a:gd name="T61" fmla="*/ 513497 h 514350"/>
              <a:gd name="T62" fmla="*/ 251296 w 503554"/>
              <a:gd name="T63" fmla="*/ 514349 h 514350"/>
              <a:gd name="T64" fmla="*/ 230686 w 503554"/>
              <a:gd name="T65" fmla="*/ 513497 h 514350"/>
              <a:gd name="T66" fmla="*/ 190908 w 503554"/>
              <a:gd name="T67" fmla="*/ 506875 h 514350"/>
              <a:gd name="T68" fmla="*/ 153480 w 503554"/>
              <a:gd name="T69" fmla="*/ 494139 h 514350"/>
              <a:gd name="T70" fmla="*/ 118925 w 503554"/>
              <a:gd name="T71" fmla="*/ 475818 h 514350"/>
              <a:gd name="T72" fmla="*/ 87757 w 503554"/>
              <a:gd name="T73" fmla="*/ 452442 h 514350"/>
              <a:gd name="T74" fmla="*/ 60492 w 503554"/>
              <a:gd name="T75" fmla="*/ 424540 h 514350"/>
              <a:gd name="T76" fmla="*/ 37650 w 503554"/>
              <a:gd name="T77" fmla="*/ 392642 h 514350"/>
              <a:gd name="T78" fmla="*/ 19749 w 503554"/>
              <a:gd name="T79" fmla="*/ 357277 h 514350"/>
              <a:gd name="T80" fmla="*/ 7302 w 503554"/>
              <a:gd name="T81" fmla="*/ 318976 h 514350"/>
              <a:gd name="T82" fmla="*/ 832 w 503554"/>
              <a:gd name="T83" fmla="*/ 278266 h 514350"/>
              <a:gd name="T84" fmla="*/ 0 w 503554"/>
              <a:gd name="T85" fmla="*/ 257174 h 51435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03554"/>
              <a:gd name="T130" fmla="*/ 0 h 514350"/>
              <a:gd name="T131" fmla="*/ 503554 w 503554"/>
              <a:gd name="T132" fmla="*/ 514350 h 51435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03554" h="514350">
                <a:moveTo>
                  <a:pt x="0" y="257174"/>
                </a:moveTo>
                <a:lnTo>
                  <a:pt x="3293" y="215457"/>
                </a:lnTo>
                <a:lnTo>
                  <a:pt x="12827" y="175884"/>
                </a:lnTo>
                <a:lnTo>
                  <a:pt x="28085" y="138984"/>
                </a:lnTo>
                <a:lnTo>
                  <a:pt x="48547" y="105286"/>
                </a:lnTo>
                <a:lnTo>
                  <a:pt x="73696" y="75321"/>
                </a:lnTo>
                <a:lnTo>
                  <a:pt x="103014" y="49617"/>
                </a:lnTo>
                <a:lnTo>
                  <a:pt x="135983" y="28703"/>
                </a:lnTo>
                <a:lnTo>
                  <a:pt x="172084" y="13110"/>
                </a:lnTo>
                <a:lnTo>
                  <a:pt x="210800" y="3365"/>
                </a:lnTo>
                <a:lnTo>
                  <a:pt x="251612" y="0"/>
                </a:lnTo>
                <a:lnTo>
                  <a:pt x="292454" y="3365"/>
                </a:lnTo>
                <a:lnTo>
                  <a:pt x="331167" y="13110"/>
                </a:lnTo>
                <a:lnTo>
                  <a:pt x="367265" y="28703"/>
                </a:lnTo>
                <a:lnTo>
                  <a:pt x="400229" y="49617"/>
                </a:lnTo>
                <a:lnTo>
                  <a:pt x="429543" y="75321"/>
                </a:lnTo>
                <a:lnTo>
                  <a:pt x="454687" y="105286"/>
                </a:lnTo>
                <a:lnTo>
                  <a:pt x="475146" y="138984"/>
                </a:lnTo>
                <a:lnTo>
                  <a:pt x="490400" y="175884"/>
                </a:lnTo>
                <a:lnTo>
                  <a:pt x="499932" y="215457"/>
                </a:lnTo>
                <a:lnTo>
                  <a:pt x="503224" y="257174"/>
                </a:lnTo>
                <a:lnTo>
                  <a:pt x="502390" y="278266"/>
                </a:lnTo>
                <a:lnTo>
                  <a:pt x="495913" y="318976"/>
                </a:lnTo>
                <a:lnTo>
                  <a:pt x="483455" y="357277"/>
                </a:lnTo>
                <a:lnTo>
                  <a:pt x="465533" y="392642"/>
                </a:lnTo>
                <a:lnTo>
                  <a:pt x="442666" y="424540"/>
                </a:lnTo>
                <a:lnTo>
                  <a:pt x="415370" y="452442"/>
                </a:lnTo>
                <a:lnTo>
                  <a:pt x="384163" y="475818"/>
                </a:lnTo>
                <a:lnTo>
                  <a:pt x="349562" y="494139"/>
                </a:lnTo>
                <a:lnTo>
                  <a:pt x="312086" y="506875"/>
                </a:lnTo>
                <a:lnTo>
                  <a:pt x="272252" y="513497"/>
                </a:lnTo>
                <a:lnTo>
                  <a:pt x="251612" y="514349"/>
                </a:lnTo>
                <a:lnTo>
                  <a:pt x="230976" y="513497"/>
                </a:lnTo>
                <a:lnTo>
                  <a:pt x="191148" y="506875"/>
                </a:lnTo>
                <a:lnTo>
                  <a:pt x="153674" y="494139"/>
                </a:lnTo>
                <a:lnTo>
                  <a:pt x="119075" y="475818"/>
                </a:lnTo>
                <a:lnTo>
                  <a:pt x="87867" y="452442"/>
                </a:lnTo>
                <a:lnTo>
                  <a:pt x="60568" y="424540"/>
                </a:lnTo>
                <a:lnTo>
                  <a:pt x="37698" y="392642"/>
                </a:lnTo>
                <a:lnTo>
                  <a:pt x="19773" y="357277"/>
                </a:lnTo>
                <a:lnTo>
                  <a:pt x="7312" y="318976"/>
                </a:lnTo>
                <a:lnTo>
                  <a:pt x="834" y="278266"/>
                </a:lnTo>
                <a:lnTo>
                  <a:pt x="0" y="257174"/>
                </a:lnTo>
                <a:close/>
              </a:path>
            </a:pathLst>
          </a:custGeom>
          <a:noFill/>
          <a:ln w="28574">
            <a:solidFill>
              <a:srgbClr val="FF66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3342" name="object 30"/>
          <p:cNvSpPr>
            <a:spLocks/>
          </p:cNvSpPr>
          <p:nvPr/>
        </p:nvSpPr>
        <p:spPr bwMode="auto">
          <a:xfrm>
            <a:off x="5937250" y="6011863"/>
            <a:ext cx="503238" cy="514350"/>
          </a:xfrm>
          <a:custGeom>
            <a:avLst/>
            <a:gdLst>
              <a:gd name="T0" fmla="*/ 0 w 503554"/>
              <a:gd name="T1" fmla="*/ 257174 h 514350"/>
              <a:gd name="T2" fmla="*/ 3289 w 503554"/>
              <a:gd name="T3" fmla="*/ 215460 h 514350"/>
              <a:gd name="T4" fmla="*/ 12811 w 503554"/>
              <a:gd name="T5" fmla="*/ 175889 h 514350"/>
              <a:gd name="T6" fmla="*/ 28049 w 503554"/>
              <a:gd name="T7" fmla="*/ 138989 h 514350"/>
              <a:gd name="T8" fmla="*/ 48487 w 503554"/>
              <a:gd name="T9" fmla="*/ 105292 h 514350"/>
              <a:gd name="T10" fmla="*/ 73604 w 503554"/>
              <a:gd name="T11" fmla="*/ 75325 h 514350"/>
              <a:gd name="T12" fmla="*/ 102884 w 503554"/>
              <a:gd name="T13" fmla="*/ 49620 h 514350"/>
              <a:gd name="T14" fmla="*/ 135813 w 503554"/>
              <a:gd name="T15" fmla="*/ 28705 h 514350"/>
              <a:gd name="T16" fmla="*/ 171868 w 503554"/>
              <a:gd name="T17" fmla="*/ 13111 h 514350"/>
              <a:gd name="T18" fmla="*/ 210536 w 503554"/>
              <a:gd name="T19" fmla="*/ 3366 h 514350"/>
              <a:gd name="T20" fmla="*/ 251296 w 503554"/>
              <a:gd name="T21" fmla="*/ 0 h 514350"/>
              <a:gd name="T22" fmla="*/ 292057 w 503554"/>
              <a:gd name="T23" fmla="*/ 3366 h 514350"/>
              <a:gd name="T24" fmla="*/ 330724 w 503554"/>
              <a:gd name="T25" fmla="*/ 13111 h 514350"/>
              <a:gd name="T26" fmla="*/ 366781 w 503554"/>
              <a:gd name="T27" fmla="*/ 28705 h 514350"/>
              <a:gd name="T28" fmla="*/ 399707 w 503554"/>
              <a:gd name="T29" fmla="*/ 49620 h 514350"/>
              <a:gd name="T30" fmla="*/ 428988 w 503554"/>
              <a:gd name="T31" fmla="*/ 75325 h 514350"/>
              <a:gd name="T32" fmla="*/ 454107 w 503554"/>
              <a:gd name="T33" fmla="*/ 105292 h 514350"/>
              <a:gd name="T34" fmla="*/ 474543 w 503554"/>
              <a:gd name="T35" fmla="*/ 138989 h 514350"/>
              <a:gd name="T36" fmla="*/ 489781 w 503554"/>
              <a:gd name="T37" fmla="*/ 175889 h 514350"/>
              <a:gd name="T38" fmla="*/ 499303 w 503554"/>
              <a:gd name="T39" fmla="*/ 215460 h 514350"/>
              <a:gd name="T40" fmla="*/ 502592 w 503554"/>
              <a:gd name="T41" fmla="*/ 257174 h 514350"/>
              <a:gd name="T42" fmla="*/ 501760 w 503554"/>
              <a:gd name="T43" fmla="*/ 278268 h 514350"/>
              <a:gd name="T44" fmla="*/ 495290 w 503554"/>
              <a:gd name="T45" fmla="*/ 318979 h 514350"/>
              <a:gd name="T46" fmla="*/ 482845 w 503554"/>
              <a:gd name="T47" fmla="*/ 357281 h 514350"/>
              <a:gd name="T48" fmla="*/ 464942 w 503554"/>
              <a:gd name="T49" fmla="*/ 392646 h 514350"/>
              <a:gd name="T50" fmla="*/ 442100 w 503554"/>
              <a:gd name="T51" fmla="*/ 424544 h 514350"/>
              <a:gd name="T52" fmla="*/ 414836 w 503554"/>
              <a:gd name="T53" fmla="*/ 452445 h 514350"/>
              <a:gd name="T54" fmla="*/ 383667 w 503554"/>
              <a:gd name="T55" fmla="*/ 475820 h 514350"/>
              <a:gd name="T56" fmla="*/ 349111 w 503554"/>
              <a:gd name="T57" fmla="*/ 494140 h 514350"/>
              <a:gd name="T58" fmla="*/ 311684 w 503554"/>
              <a:gd name="T59" fmla="*/ 506876 h 514350"/>
              <a:gd name="T60" fmla="*/ 271906 w 503554"/>
              <a:gd name="T61" fmla="*/ 513497 h 514350"/>
              <a:gd name="T62" fmla="*/ 251296 w 503554"/>
              <a:gd name="T63" fmla="*/ 514349 h 514350"/>
              <a:gd name="T64" fmla="*/ 230686 w 503554"/>
              <a:gd name="T65" fmla="*/ 513497 h 514350"/>
              <a:gd name="T66" fmla="*/ 190908 w 503554"/>
              <a:gd name="T67" fmla="*/ 506876 h 514350"/>
              <a:gd name="T68" fmla="*/ 153482 w 503554"/>
              <a:gd name="T69" fmla="*/ 494140 h 514350"/>
              <a:gd name="T70" fmla="*/ 118925 w 503554"/>
              <a:gd name="T71" fmla="*/ 475820 h 514350"/>
              <a:gd name="T72" fmla="*/ 87757 w 503554"/>
              <a:gd name="T73" fmla="*/ 452445 h 514350"/>
              <a:gd name="T74" fmla="*/ 60492 w 503554"/>
              <a:gd name="T75" fmla="*/ 424544 h 514350"/>
              <a:gd name="T76" fmla="*/ 37650 w 503554"/>
              <a:gd name="T77" fmla="*/ 392646 h 514350"/>
              <a:gd name="T78" fmla="*/ 19749 w 503554"/>
              <a:gd name="T79" fmla="*/ 357281 h 514350"/>
              <a:gd name="T80" fmla="*/ 7302 w 503554"/>
              <a:gd name="T81" fmla="*/ 318979 h 514350"/>
              <a:gd name="T82" fmla="*/ 832 w 503554"/>
              <a:gd name="T83" fmla="*/ 278268 h 514350"/>
              <a:gd name="T84" fmla="*/ 0 w 503554"/>
              <a:gd name="T85" fmla="*/ 257174 h 51435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03554"/>
              <a:gd name="T130" fmla="*/ 0 h 514350"/>
              <a:gd name="T131" fmla="*/ 503554 w 503554"/>
              <a:gd name="T132" fmla="*/ 514350 h 51435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03554" h="514350">
                <a:moveTo>
                  <a:pt x="0" y="257174"/>
                </a:moveTo>
                <a:lnTo>
                  <a:pt x="3293" y="215460"/>
                </a:lnTo>
                <a:lnTo>
                  <a:pt x="12827" y="175889"/>
                </a:lnTo>
                <a:lnTo>
                  <a:pt x="28085" y="138989"/>
                </a:lnTo>
                <a:lnTo>
                  <a:pt x="48547" y="105292"/>
                </a:lnTo>
                <a:lnTo>
                  <a:pt x="73696" y="75325"/>
                </a:lnTo>
                <a:lnTo>
                  <a:pt x="103014" y="49620"/>
                </a:lnTo>
                <a:lnTo>
                  <a:pt x="135983" y="28705"/>
                </a:lnTo>
                <a:lnTo>
                  <a:pt x="172084" y="13111"/>
                </a:lnTo>
                <a:lnTo>
                  <a:pt x="210800" y="3366"/>
                </a:lnTo>
                <a:lnTo>
                  <a:pt x="251612" y="0"/>
                </a:lnTo>
                <a:lnTo>
                  <a:pt x="292424" y="3366"/>
                </a:lnTo>
                <a:lnTo>
                  <a:pt x="331140" y="13111"/>
                </a:lnTo>
                <a:lnTo>
                  <a:pt x="367241" y="28705"/>
                </a:lnTo>
                <a:lnTo>
                  <a:pt x="400209" y="49620"/>
                </a:lnTo>
                <a:lnTo>
                  <a:pt x="429527" y="75325"/>
                </a:lnTo>
                <a:lnTo>
                  <a:pt x="454677" y="105292"/>
                </a:lnTo>
                <a:lnTo>
                  <a:pt x="475139" y="138989"/>
                </a:lnTo>
                <a:lnTo>
                  <a:pt x="490397" y="175889"/>
                </a:lnTo>
                <a:lnTo>
                  <a:pt x="499931" y="215460"/>
                </a:lnTo>
                <a:lnTo>
                  <a:pt x="503224" y="257174"/>
                </a:lnTo>
                <a:lnTo>
                  <a:pt x="502390" y="278268"/>
                </a:lnTo>
                <a:lnTo>
                  <a:pt x="495912" y="318979"/>
                </a:lnTo>
                <a:lnTo>
                  <a:pt x="483451" y="357281"/>
                </a:lnTo>
                <a:lnTo>
                  <a:pt x="465526" y="392646"/>
                </a:lnTo>
                <a:lnTo>
                  <a:pt x="442656" y="424544"/>
                </a:lnTo>
                <a:lnTo>
                  <a:pt x="415357" y="452445"/>
                </a:lnTo>
                <a:lnTo>
                  <a:pt x="384149" y="475820"/>
                </a:lnTo>
                <a:lnTo>
                  <a:pt x="349549" y="494140"/>
                </a:lnTo>
                <a:lnTo>
                  <a:pt x="312076" y="506876"/>
                </a:lnTo>
                <a:lnTo>
                  <a:pt x="272248" y="513497"/>
                </a:lnTo>
                <a:lnTo>
                  <a:pt x="251612" y="514349"/>
                </a:lnTo>
                <a:lnTo>
                  <a:pt x="230976" y="513497"/>
                </a:lnTo>
                <a:lnTo>
                  <a:pt x="191148" y="506876"/>
                </a:lnTo>
                <a:lnTo>
                  <a:pt x="153674" y="494140"/>
                </a:lnTo>
                <a:lnTo>
                  <a:pt x="119075" y="475820"/>
                </a:lnTo>
                <a:lnTo>
                  <a:pt x="87867" y="452445"/>
                </a:lnTo>
                <a:lnTo>
                  <a:pt x="60568" y="424544"/>
                </a:lnTo>
                <a:lnTo>
                  <a:pt x="37698" y="392646"/>
                </a:lnTo>
                <a:lnTo>
                  <a:pt x="19773" y="357281"/>
                </a:lnTo>
                <a:lnTo>
                  <a:pt x="7312" y="318979"/>
                </a:lnTo>
                <a:lnTo>
                  <a:pt x="834" y="278268"/>
                </a:lnTo>
                <a:lnTo>
                  <a:pt x="0" y="257174"/>
                </a:lnTo>
                <a:close/>
              </a:path>
            </a:pathLst>
          </a:custGeom>
          <a:noFill/>
          <a:ln w="28574">
            <a:solidFill>
              <a:srgbClr val="FF66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3343" name="object 31"/>
          <p:cNvSpPr>
            <a:spLocks/>
          </p:cNvSpPr>
          <p:nvPr/>
        </p:nvSpPr>
        <p:spPr bwMode="auto">
          <a:xfrm>
            <a:off x="7748588" y="6011863"/>
            <a:ext cx="503237" cy="514350"/>
          </a:xfrm>
          <a:custGeom>
            <a:avLst/>
            <a:gdLst>
              <a:gd name="T0" fmla="*/ 0 w 503554"/>
              <a:gd name="T1" fmla="*/ 257174 h 514350"/>
              <a:gd name="T2" fmla="*/ 3288 w 503554"/>
              <a:gd name="T3" fmla="*/ 215460 h 514350"/>
              <a:gd name="T4" fmla="*/ 12808 w 503554"/>
              <a:gd name="T5" fmla="*/ 175889 h 514350"/>
              <a:gd name="T6" fmla="*/ 28043 w 503554"/>
              <a:gd name="T7" fmla="*/ 138989 h 514350"/>
              <a:gd name="T8" fmla="*/ 48476 w 503554"/>
              <a:gd name="T9" fmla="*/ 105292 h 514350"/>
              <a:gd name="T10" fmla="*/ 73593 w 503554"/>
              <a:gd name="T11" fmla="*/ 75325 h 514350"/>
              <a:gd name="T12" fmla="*/ 102871 w 503554"/>
              <a:gd name="T13" fmla="*/ 49620 h 514350"/>
              <a:gd name="T14" fmla="*/ 135798 w 503554"/>
              <a:gd name="T15" fmla="*/ 28705 h 514350"/>
              <a:gd name="T16" fmla="*/ 171857 w 503554"/>
              <a:gd name="T17" fmla="*/ 13111 h 514350"/>
              <a:gd name="T18" fmla="*/ 210526 w 503554"/>
              <a:gd name="T19" fmla="*/ 3366 h 514350"/>
              <a:gd name="T20" fmla="*/ 251296 w 503554"/>
              <a:gd name="T21" fmla="*/ 0 h 514350"/>
              <a:gd name="T22" fmla="*/ 292056 w 503554"/>
              <a:gd name="T23" fmla="*/ 3366 h 514350"/>
              <a:gd name="T24" fmla="*/ 330724 w 503554"/>
              <a:gd name="T25" fmla="*/ 13111 h 514350"/>
              <a:gd name="T26" fmla="*/ 366779 w 503554"/>
              <a:gd name="T27" fmla="*/ 28705 h 514350"/>
              <a:gd name="T28" fmla="*/ 399705 w 503554"/>
              <a:gd name="T29" fmla="*/ 49620 h 514350"/>
              <a:gd name="T30" fmla="*/ 428987 w 503554"/>
              <a:gd name="T31" fmla="*/ 75325 h 514350"/>
              <a:gd name="T32" fmla="*/ 454105 w 503554"/>
              <a:gd name="T33" fmla="*/ 105292 h 514350"/>
              <a:gd name="T34" fmla="*/ 474541 w 503554"/>
              <a:gd name="T35" fmla="*/ 138989 h 514350"/>
              <a:gd name="T36" fmla="*/ 489779 w 503554"/>
              <a:gd name="T37" fmla="*/ 175889 h 514350"/>
              <a:gd name="T38" fmla="*/ 499301 w 503554"/>
              <a:gd name="T39" fmla="*/ 215460 h 514350"/>
              <a:gd name="T40" fmla="*/ 502590 w 503554"/>
              <a:gd name="T41" fmla="*/ 257174 h 514350"/>
              <a:gd name="T42" fmla="*/ 501758 w 503554"/>
              <a:gd name="T43" fmla="*/ 278268 h 514350"/>
              <a:gd name="T44" fmla="*/ 495288 w 503554"/>
              <a:gd name="T45" fmla="*/ 318979 h 514350"/>
              <a:gd name="T46" fmla="*/ 482843 w 503554"/>
              <a:gd name="T47" fmla="*/ 357281 h 514350"/>
              <a:gd name="T48" fmla="*/ 464940 w 503554"/>
              <a:gd name="T49" fmla="*/ 392646 h 514350"/>
              <a:gd name="T50" fmla="*/ 442099 w 503554"/>
              <a:gd name="T51" fmla="*/ 424544 h 514350"/>
              <a:gd name="T52" fmla="*/ 414835 w 503554"/>
              <a:gd name="T53" fmla="*/ 452445 h 514350"/>
              <a:gd name="T54" fmla="*/ 383665 w 503554"/>
              <a:gd name="T55" fmla="*/ 475820 h 514350"/>
              <a:gd name="T56" fmla="*/ 349109 w 503554"/>
              <a:gd name="T57" fmla="*/ 494140 h 514350"/>
              <a:gd name="T58" fmla="*/ 311684 w 503554"/>
              <a:gd name="T59" fmla="*/ 506876 h 514350"/>
              <a:gd name="T60" fmla="*/ 271906 w 503554"/>
              <a:gd name="T61" fmla="*/ 513497 h 514350"/>
              <a:gd name="T62" fmla="*/ 251296 w 503554"/>
              <a:gd name="T63" fmla="*/ 514349 h 514350"/>
              <a:gd name="T64" fmla="*/ 230682 w 503554"/>
              <a:gd name="T65" fmla="*/ 513497 h 514350"/>
              <a:gd name="T66" fmla="*/ 190898 w 503554"/>
              <a:gd name="T67" fmla="*/ 506876 h 514350"/>
              <a:gd name="T68" fmla="*/ 153468 w 503554"/>
              <a:gd name="T69" fmla="*/ 494140 h 514350"/>
              <a:gd name="T70" fmla="*/ 118911 w 503554"/>
              <a:gd name="T71" fmla="*/ 475820 h 514350"/>
              <a:gd name="T72" fmla="*/ 87744 w 503554"/>
              <a:gd name="T73" fmla="*/ 452445 h 514350"/>
              <a:gd name="T74" fmla="*/ 60482 w 503554"/>
              <a:gd name="T75" fmla="*/ 424544 h 514350"/>
              <a:gd name="T76" fmla="*/ 37642 w 503554"/>
              <a:gd name="T77" fmla="*/ 392646 h 514350"/>
              <a:gd name="T78" fmla="*/ 19745 w 503554"/>
              <a:gd name="T79" fmla="*/ 357281 h 514350"/>
              <a:gd name="T80" fmla="*/ 7300 w 503554"/>
              <a:gd name="T81" fmla="*/ 318979 h 514350"/>
              <a:gd name="T82" fmla="*/ 831 w 503554"/>
              <a:gd name="T83" fmla="*/ 278268 h 514350"/>
              <a:gd name="T84" fmla="*/ 0 w 503554"/>
              <a:gd name="T85" fmla="*/ 257174 h 51435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03554"/>
              <a:gd name="T130" fmla="*/ 0 h 514350"/>
              <a:gd name="T131" fmla="*/ 503554 w 503554"/>
              <a:gd name="T132" fmla="*/ 514350 h 51435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03554" h="514350">
                <a:moveTo>
                  <a:pt x="0" y="257174"/>
                </a:moveTo>
                <a:lnTo>
                  <a:pt x="3292" y="215460"/>
                </a:lnTo>
                <a:lnTo>
                  <a:pt x="12824" y="175889"/>
                </a:lnTo>
                <a:lnTo>
                  <a:pt x="28079" y="138989"/>
                </a:lnTo>
                <a:lnTo>
                  <a:pt x="48538" y="105292"/>
                </a:lnTo>
                <a:lnTo>
                  <a:pt x="73685" y="75325"/>
                </a:lnTo>
                <a:lnTo>
                  <a:pt x="103001" y="49620"/>
                </a:lnTo>
                <a:lnTo>
                  <a:pt x="135970" y="28705"/>
                </a:lnTo>
                <a:lnTo>
                  <a:pt x="172073" y="13111"/>
                </a:lnTo>
                <a:lnTo>
                  <a:pt x="210792" y="3366"/>
                </a:lnTo>
                <a:lnTo>
                  <a:pt x="251612" y="0"/>
                </a:lnTo>
                <a:lnTo>
                  <a:pt x="292424" y="3366"/>
                </a:lnTo>
                <a:lnTo>
                  <a:pt x="331140" y="13111"/>
                </a:lnTo>
                <a:lnTo>
                  <a:pt x="367241" y="28705"/>
                </a:lnTo>
                <a:lnTo>
                  <a:pt x="400209" y="49620"/>
                </a:lnTo>
                <a:lnTo>
                  <a:pt x="429527" y="75325"/>
                </a:lnTo>
                <a:lnTo>
                  <a:pt x="454677" y="105292"/>
                </a:lnTo>
                <a:lnTo>
                  <a:pt x="475139" y="138989"/>
                </a:lnTo>
                <a:lnTo>
                  <a:pt x="490397" y="175889"/>
                </a:lnTo>
                <a:lnTo>
                  <a:pt x="499931" y="215460"/>
                </a:lnTo>
                <a:lnTo>
                  <a:pt x="503224" y="257174"/>
                </a:lnTo>
                <a:lnTo>
                  <a:pt x="502390" y="278268"/>
                </a:lnTo>
                <a:lnTo>
                  <a:pt x="495912" y="318979"/>
                </a:lnTo>
                <a:lnTo>
                  <a:pt x="483451" y="357281"/>
                </a:lnTo>
                <a:lnTo>
                  <a:pt x="465526" y="392646"/>
                </a:lnTo>
                <a:lnTo>
                  <a:pt x="442656" y="424544"/>
                </a:lnTo>
                <a:lnTo>
                  <a:pt x="415357" y="452445"/>
                </a:lnTo>
                <a:lnTo>
                  <a:pt x="384149" y="475820"/>
                </a:lnTo>
                <a:lnTo>
                  <a:pt x="349549" y="494140"/>
                </a:lnTo>
                <a:lnTo>
                  <a:pt x="312076" y="506876"/>
                </a:lnTo>
                <a:lnTo>
                  <a:pt x="272248" y="513497"/>
                </a:lnTo>
                <a:lnTo>
                  <a:pt x="251612" y="514349"/>
                </a:lnTo>
                <a:lnTo>
                  <a:pt x="230972" y="513497"/>
                </a:lnTo>
                <a:lnTo>
                  <a:pt x="191138" y="506876"/>
                </a:lnTo>
                <a:lnTo>
                  <a:pt x="153662" y="494140"/>
                </a:lnTo>
                <a:lnTo>
                  <a:pt x="119061" y="475820"/>
                </a:lnTo>
                <a:lnTo>
                  <a:pt x="87854" y="452445"/>
                </a:lnTo>
                <a:lnTo>
                  <a:pt x="60558" y="424544"/>
                </a:lnTo>
                <a:lnTo>
                  <a:pt x="37690" y="392646"/>
                </a:lnTo>
                <a:lnTo>
                  <a:pt x="19769" y="357281"/>
                </a:lnTo>
                <a:lnTo>
                  <a:pt x="7310" y="318979"/>
                </a:lnTo>
                <a:lnTo>
                  <a:pt x="833" y="278268"/>
                </a:lnTo>
                <a:lnTo>
                  <a:pt x="0" y="257174"/>
                </a:lnTo>
                <a:close/>
              </a:path>
            </a:pathLst>
          </a:custGeom>
          <a:noFill/>
          <a:ln w="28574">
            <a:solidFill>
              <a:srgbClr val="FF66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070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800" spc="-30" dirty="0"/>
              <a:t>S</a:t>
            </a:r>
            <a:r>
              <a:rPr sz="2800" spc="-5" dirty="0"/>
              <a:t>t</a:t>
            </a:r>
            <a:r>
              <a:rPr sz="2800" spc="-30" dirty="0"/>
              <a:t>on</a:t>
            </a:r>
            <a:r>
              <a:rPr sz="2800" spc="-20" dirty="0"/>
              <a:t>e</a:t>
            </a:r>
            <a:r>
              <a:rPr sz="2800" spc="15" dirty="0"/>
              <a:t> </a:t>
            </a:r>
            <a:r>
              <a:rPr sz="2800" spc="-30" dirty="0"/>
              <a:t>F</a:t>
            </a:r>
            <a:r>
              <a:rPr sz="2800" spc="-15" dirty="0"/>
              <a:t>ra</a:t>
            </a:r>
            <a:r>
              <a:rPr sz="2800" spc="-30" dirty="0"/>
              <a:t>gm</a:t>
            </a:r>
            <a:r>
              <a:rPr sz="2800" spc="-15" dirty="0"/>
              <a:t>e</a:t>
            </a:r>
            <a:r>
              <a:rPr sz="2800" spc="-30" dirty="0"/>
              <a:t>n</a:t>
            </a:r>
            <a:r>
              <a:rPr sz="2800" spc="-10" dirty="0"/>
              <a:t>tati</a:t>
            </a:r>
            <a:r>
              <a:rPr sz="2800" spc="-30" dirty="0"/>
              <a:t>o</a:t>
            </a:r>
            <a:r>
              <a:rPr sz="2800" spc="-20" dirty="0"/>
              <a:t>n</a:t>
            </a:r>
            <a:r>
              <a:rPr sz="2800" spc="30" dirty="0"/>
              <a:t> </a:t>
            </a:r>
            <a:r>
              <a:rPr sz="2800" spc="-15" dirty="0"/>
              <a:t>in</a:t>
            </a:r>
            <a:r>
              <a:rPr sz="2800" spc="-5" dirty="0"/>
              <a:t> </a:t>
            </a:r>
            <a:r>
              <a:rPr sz="2800" spc="-20" dirty="0"/>
              <a:t>a</a:t>
            </a:r>
            <a:r>
              <a:rPr sz="2800" spc="5" dirty="0"/>
              <a:t> </a:t>
            </a:r>
            <a:r>
              <a:rPr sz="2800" spc="-25" dirty="0"/>
              <a:t>M</a:t>
            </a:r>
            <a:r>
              <a:rPr sz="2800" spc="-15" dirty="0"/>
              <a:t>e</a:t>
            </a:r>
            <a:r>
              <a:rPr sz="2800" spc="-30" dirty="0"/>
              <a:t>mb</a:t>
            </a:r>
            <a:r>
              <a:rPr sz="2800" spc="-15" dirty="0"/>
              <a:t>er</a:t>
            </a:r>
            <a:r>
              <a:rPr sz="2800" spc="15" dirty="0"/>
              <a:t> </a:t>
            </a:r>
            <a:r>
              <a:rPr sz="2800" spc="-30" dirty="0"/>
              <a:t>Ho</a:t>
            </a:r>
            <a:r>
              <a:rPr sz="2800" spc="-10" dirty="0"/>
              <a:t>l</a:t>
            </a:r>
            <a:r>
              <a:rPr sz="2800" spc="-30" dirty="0"/>
              <a:t>d</a:t>
            </a:r>
            <a:r>
              <a:rPr sz="2800" spc="-15" dirty="0"/>
              <a:t>er</a:t>
            </a:r>
            <a:endParaRPr sz="2800"/>
          </a:p>
        </p:txBody>
      </p:sp>
      <p:sp>
        <p:nvSpPr>
          <p:cNvPr id="14339" name="object 3"/>
          <p:cNvSpPr>
            <a:spLocks noChangeArrowheads="1"/>
          </p:cNvSpPr>
          <p:nvPr/>
        </p:nvSpPr>
        <p:spPr bwMode="auto">
          <a:xfrm>
            <a:off x="3429000" y="1295400"/>
            <a:ext cx="5715000" cy="48688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40" name="object 4"/>
          <p:cNvSpPr txBox="1">
            <a:spLocks noChangeArrowheads="1"/>
          </p:cNvSpPr>
          <p:nvPr/>
        </p:nvSpPr>
        <p:spPr bwMode="auto">
          <a:xfrm>
            <a:off x="231775" y="4498975"/>
            <a:ext cx="25622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Clr>
                <a:srgbClr val="00FFFF"/>
              </a:buClr>
              <a:buSzPct val="81000"/>
              <a:buFont typeface="Wingdings" pitchFamily="2" charset="2"/>
              <a:buChar char=""/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Allow fragments to accumulate &amp; spread out laterally</a:t>
            </a:r>
            <a:endParaRPr lang="en-US">
              <a:latin typeface="Arial" charset="0"/>
            </a:endParaRPr>
          </a:p>
          <a:p>
            <a:pPr eaLnBrk="1" hangingPunct="1">
              <a:spcBef>
                <a:spcPts val="1075"/>
              </a:spcBef>
              <a:buClr>
                <a:srgbClr val="00FFFF"/>
              </a:buClr>
              <a:buSzPct val="81000"/>
              <a:buFont typeface="Wingdings" pitchFamily="2" charset="2"/>
              <a:buChar char=""/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Mimic more closely stone fragmentation </a:t>
            </a:r>
            <a:r>
              <a:rPr lang="en-US" b="1" i="1">
                <a:solidFill>
                  <a:srgbClr val="FFFFFF"/>
                </a:solidFill>
                <a:latin typeface="Arial" charset="0"/>
              </a:rPr>
              <a:t>in vivo</a:t>
            </a:r>
            <a:endParaRPr lang="en-US">
              <a:latin typeface="Arial" charset="0"/>
            </a:endParaRPr>
          </a:p>
        </p:txBody>
      </p:sp>
      <p:sp>
        <p:nvSpPr>
          <p:cNvPr id="14341" name="object 5"/>
          <p:cNvSpPr>
            <a:spLocks noChangeArrowheads="1"/>
          </p:cNvSpPr>
          <p:nvPr/>
        </p:nvSpPr>
        <p:spPr bwMode="auto">
          <a:xfrm>
            <a:off x="195263" y="1524000"/>
            <a:ext cx="2709862" cy="25352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42" name="object 6"/>
          <p:cNvSpPr>
            <a:spLocks/>
          </p:cNvSpPr>
          <p:nvPr/>
        </p:nvSpPr>
        <p:spPr bwMode="auto">
          <a:xfrm>
            <a:off x="1041400" y="1954213"/>
            <a:ext cx="0" cy="842962"/>
          </a:xfrm>
          <a:custGeom>
            <a:avLst/>
            <a:gdLst>
              <a:gd name="T0" fmla="*/ 0 h 843280"/>
              <a:gd name="T1" fmla="*/ 842349 h 843280"/>
              <a:gd name="T2" fmla="*/ 0 60000 65536"/>
              <a:gd name="T3" fmla="*/ 0 60000 65536"/>
              <a:gd name="T4" fmla="*/ 0 h 843280"/>
              <a:gd name="T5" fmla="*/ 843280 h 84328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843280">
                <a:moveTo>
                  <a:pt x="0" y="0"/>
                </a:moveTo>
                <a:lnTo>
                  <a:pt x="0" y="842985"/>
                </a:lnTo>
              </a:path>
            </a:pathLst>
          </a:custGeom>
          <a:noFill/>
          <a:ln w="9524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4343" name="object 7"/>
          <p:cNvSpPr>
            <a:spLocks/>
          </p:cNvSpPr>
          <p:nvPr/>
        </p:nvSpPr>
        <p:spPr bwMode="auto">
          <a:xfrm>
            <a:off x="2058988" y="1954213"/>
            <a:ext cx="0" cy="842962"/>
          </a:xfrm>
          <a:custGeom>
            <a:avLst/>
            <a:gdLst>
              <a:gd name="T0" fmla="*/ 0 h 843280"/>
              <a:gd name="T1" fmla="*/ 842349 h 843280"/>
              <a:gd name="T2" fmla="*/ 0 60000 65536"/>
              <a:gd name="T3" fmla="*/ 0 60000 65536"/>
              <a:gd name="T4" fmla="*/ 0 h 843280"/>
              <a:gd name="T5" fmla="*/ 843280 h 84328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843280">
                <a:moveTo>
                  <a:pt x="0" y="0"/>
                </a:moveTo>
                <a:lnTo>
                  <a:pt x="0" y="842985"/>
                </a:lnTo>
              </a:path>
            </a:pathLst>
          </a:custGeom>
          <a:noFill/>
          <a:ln w="9524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4344" name="object 8"/>
          <p:cNvSpPr>
            <a:spLocks/>
          </p:cNvSpPr>
          <p:nvPr/>
        </p:nvSpPr>
        <p:spPr bwMode="auto">
          <a:xfrm>
            <a:off x="1104900" y="2122488"/>
            <a:ext cx="890588" cy="0"/>
          </a:xfrm>
          <a:custGeom>
            <a:avLst/>
            <a:gdLst>
              <a:gd name="T0" fmla="*/ 0 w 889635"/>
              <a:gd name="T1" fmla="*/ 890933 w 889635"/>
              <a:gd name="T2" fmla="*/ 0 60000 65536"/>
              <a:gd name="T3" fmla="*/ 0 60000 65536"/>
              <a:gd name="T4" fmla="*/ 0 w 889635"/>
              <a:gd name="T5" fmla="*/ 889635 w 88963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89635">
                <a:moveTo>
                  <a:pt x="0" y="0"/>
                </a:moveTo>
                <a:lnTo>
                  <a:pt x="889028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4345" name="object 9"/>
          <p:cNvSpPr>
            <a:spLocks/>
          </p:cNvSpPr>
          <p:nvPr/>
        </p:nvSpPr>
        <p:spPr bwMode="auto">
          <a:xfrm>
            <a:off x="1982788" y="2084388"/>
            <a:ext cx="76200" cy="76200"/>
          </a:xfrm>
          <a:custGeom>
            <a:avLst/>
            <a:gdLst>
              <a:gd name="T0" fmla="*/ 0 w 76200"/>
              <a:gd name="T1" fmla="*/ 0 h 76200"/>
              <a:gd name="T2" fmla="*/ 0 w 76200"/>
              <a:gd name="T3" fmla="*/ 76199 h 76200"/>
              <a:gd name="T4" fmla="*/ 76199 w 76200"/>
              <a:gd name="T5" fmla="*/ 38099 h 76200"/>
              <a:gd name="T6" fmla="*/ 0 w 76200"/>
              <a:gd name="T7" fmla="*/ 0 h 76200"/>
              <a:gd name="T8" fmla="*/ 0 60000 65536"/>
              <a:gd name="T9" fmla="*/ 0 60000 65536"/>
              <a:gd name="T10" fmla="*/ 0 60000 65536"/>
              <a:gd name="T11" fmla="*/ 0 60000 65536"/>
              <a:gd name="T12" fmla="*/ 0 w 76200"/>
              <a:gd name="T13" fmla="*/ 0 h 76200"/>
              <a:gd name="T14" fmla="*/ 76200 w 76200"/>
              <a:gd name="T15" fmla="*/ 76200 h 76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200" h="76200">
                <a:moveTo>
                  <a:pt x="0" y="0"/>
                </a:moveTo>
                <a:lnTo>
                  <a:pt x="0" y="76199"/>
                </a:lnTo>
                <a:lnTo>
                  <a:pt x="76199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4346" name="object 10"/>
          <p:cNvSpPr>
            <a:spLocks/>
          </p:cNvSpPr>
          <p:nvPr/>
        </p:nvSpPr>
        <p:spPr bwMode="auto">
          <a:xfrm>
            <a:off x="1041400" y="2084388"/>
            <a:ext cx="76200" cy="76200"/>
          </a:xfrm>
          <a:custGeom>
            <a:avLst/>
            <a:gdLst>
              <a:gd name="T0" fmla="*/ 76199 w 76200"/>
              <a:gd name="T1" fmla="*/ 0 h 76200"/>
              <a:gd name="T2" fmla="*/ 0 w 76200"/>
              <a:gd name="T3" fmla="*/ 38099 h 76200"/>
              <a:gd name="T4" fmla="*/ 76199 w 76200"/>
              <a:gd name="T5" fmla="*/ 76199 h 76200"/>
              <a:gd name="T6" fmla="*/ 76199 w 76200"/>
              <a:gd name="T7" fmla="*/ 0 h 76200"/>
              <a:gd name="T8" fmla="*/ 0 60000 65536"/>
              <a:gd name="T9" fmla="*/ 0 60000 65536"/>
              <a:gd name="T10" fmla="*/ 0 60000 65536"/>
              <a:gd name="T11" fmla="*/ 0 60000 65536"/>
              <a:gd name="T12" fmla="*/ 0 w 76200"/>
              <a:gd name="T13" fmla="*/ 0 h 76200"/>
              <a:gd name="T14" fmla="*/ 76200 w 76200"/>
              <a:gd name="T15" fmla="*/ 76200 h 76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200" h="76200">
                <a:moveTo>
                  <a:pt x="76199" y="0"/>
                </a:moveTo>
                <a:lnTo>
                  <a:pt x="0" y="38099"/>
                </a:lnTo>
                <a:lnTo>
                  <a:pt x="76199" y="76199"/>
                </a:lnTo>
                <a:lnTo>
                  <a:pt x="761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1" name="object 11"/>
          <p:cNvSpPr txBox="1"/>
          <p:nvPr/>
        </p:nvSpPr>
        <p:spPr>
          <a:xfrm>
            <a:off x="1290638" y="1847850"/>
            <a:ext cx="506412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5263" y="1066800"/>
            <a:ext cx="2727325" cy="396875"/>
          </a:xfrm>
          <a:prstGeom prst="rect">
            <a:avLst/>
          </a:prstGeom>
          <a:solidFill>
            <a:srgbClr val="000000"/>
          </a:solidFill>
        </p:spPr>
        <p:txBody>
          <a:bodyPr lIns="0" tIns="0" rIns="0" bIns="0">
            <a:spAutoFit/>
          </a:bodyPr>
          <a:lstStyle/>
          <a:p>
            <a:pPr marL="2914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spc="-5" dirty="0">
                <a:solidFill>
                  <a:srgbClr val="FFFF66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FFFF66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FFFF66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FFFF66"/>
                </a:solidFill>
                <a:latin typeface="Arial"/>
                <a:cs typeface="Arial"/>
              </a:rPr>
              <a:t>brane</a:t>
            </a:r>
            <a:r>
              <a:rPr sz="2000" b="1" spc="-40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66"/>
                </a:solidFill>
                <a:latin typeface="Arial"/>
                <a:cs typeface="Arial"/>
              </a:rPr>
              <a:t>Ho</a:t>
            </a:r>
            <a:r>
              <a:rPr sz="2000" b="1" spc="-10" dirty="0">
                <a:solidFill>
                  <a:srgbClr val="FFFF66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FFF66"/>
                </a:solidFill>
                <a:latin typeface="Arial"/>
                <a:cs typeface="Arial"/>
              </a:rPr>
              <a:t>der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6938" y="92075"/>
            <a:ext cx="4810125" cy="393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 spc="-30" dirty="0">
                <a:solidFill>
                  <a:srgbClr val="FFFF66"/>
                </a:solidFill>
                <a:latin typeface="Arial"/>
                <a:cs typeface="Arial"/>
              </a:rPr>
              <a:t>S</a:t>
            </a:r>
            <a:r>
              <a:rPr sz="2800" b="1" spc="-5" dirty="0">
                <a:solidFill>
                  <a:srgbClr val="FFFF66"/>
                </a:solidFill>
                <a:latin typeface="Arial"/>
                <a:cs typeface="Arial"/>
              </a:rPr>
              <a:t>t</a:t>
            </a:r>
            <a:r>
              <a:rPr sz="2800" b="1" spc="-30" dirty="0">
                <a:solidFill>
                  <a:srgbClr val="FFFF66"/>
                </a:solidFill>
                <a:latin typeface="Arial"/>
                <a:cs typeface="Arial"/>
              </a:rPr>
              <a:t>on</a:t>
            </a:r>
            <a:r>
              <a:rPr sz="2800" b="1" spc="-20" dirty="0">
                <a:solidFill>
                  <a:srgbClr val="FFFF66"/>
                </a:solidFill>
                <a:latin typeface="Arial"/>
                <a:cs typeface="Arial"/>
              </a:rPr>
              <a:t>e</a:t>
            </a:r>
            <a:r>
              <a:rPr sz="2800" b="1" spc="15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FFFF66"/>
                </a:solidFill>
                <a:latin typeface="Arial"/>
                <a:cs typeface="Arial"/>
              </a:rPr>
              <a:t>F</a:t>
            </a:r>
            <a:r>
              <a:rPr sz="2800" b="1" spc="-15" dirty="0">
                <a:solidFill>
                  <a:srgbClr val="FFFF66"/>
                </a:solidFill>
                <a:latin typeface="Arial"/>
                <a:cs typeface="Arial"/>
              </a:rPr>
              <a:t>ra</a:t>
            </a:r>
            <a:r>
              <a:rPr sz="2800" b="1" spc="-30" dirty="0">
                <a:solidFill>
                  <a:srgbClr val="FFFF66"/>
                </a:solidFill>
                <a:latin typeface="Arial"/>
                <a:cs typeface="Arial"/>
              </a:rPr>
              <a:t>gm</a:t>
            </a:r>
            <a:r>
              <a:rPr sz="2800" b="1" spc="-15" dirty="0">
                <a:solidFill>
                  <a:srgbClr val="FFFF66"/>
                </a:solidFill>
                <a:latin typeface="Arial"/>
                <a:cs typeface="Arial"/>
              </a:rPr>
              <a:t>e</a:t>
            </a:r>
            <a:r>
              <a:rPr sz="2800" b="1" spc="-30" dirty="0">
                <a:solidFill>
                  <a:srgbClr val="FFFF66"/>
                </a:solidFill>
                <a:latin typeface="Arial"/>
                <a:cs typeface="Arial"/>
              </a:rPr>
              <a:t>n</a:t>
            </a:r>
            <a:r>
              <a:rPr sz="2800" b="1" spc="-10" dirty="0">
                <a:solidFill>
                  <a:srgbClr val="FFFF66"/>
                </a:solidFill>
                <a:latin typeface="Arial"/>
                <a:cs typeface="Arial"/>
              </a:rPr>
              <a:t>tati</a:t>
            </a:r>
            <a:r>
              <a:rPr sz="2800" b="1" spc="-30" dirty="0">
                <a:solidFill>
                  <a:srgbClr val="FFFF66"/>
                </a:solidFill>
                <a:latin typeface="Arial"/>
                <a:cs typeface="Arial"/>
              </a:rPr>
              <a:t>o</a:t>
            </a:r>
            <a:r>
              <a:rPr sz="2800" b="1" spc="-20" dirty="0">
                <a:solidFill>
                  <a:srgbClr val="FFFF66"/>
                </a:solidFill>
                <a:latin typeface="Arial"/>
                <a:cs typeface="Arial"/>
              </a:rPr>
              <a:t>n</a:t>
            </a:r>
            <a:r>
              <a:rPr sz="2800" b="1" spc="40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2800" b="1" i="1" spc="-15" dirty="0">
                <a:solidFill>
                  <a:srgbClr val="FFFF66"/>
                </a:solidFill>
                <a:latin typeface="Arial"/>
                <a:cs typeface="Arial"/>
              </a:rPr>
              <a:t>in</a:t>
            </a:r>
            <a:r>
              <a:rPr sz="2800" b="1" i="1" spc="-5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2800" b="1" i="1" spc="-15" dirty="0">
                <a:solidFill>
                  <a:srgbClr val="FFFF66"/>
                </a:solidFill>
                <a:latin typeface="Arial"/>
                <a:cs typeface="Arial"/>
              </a:rPr>
              <a:t>v</a:t>
            </a:r>
            <a:r>
              <a:rPr sz="2800" b="1" i="1" spc="-10" dirty="0">
                <a:solidFill>
                  <a:srgbClr val="FFFF66"/>
                </a:solidFill>
                <a:latin typeface="Arial"/>
                <a:cs typeface="Arial"/>
              </a:rPr>
              <a:t>i</a:t>
            </a:r>
            <a:r>
              <a:rPr sz="2800" b="1" i="1" spc="-15" dirty="0">
                <a:solidFill>
                  <a:srgbClr val="FFFF66"/>
                </a:solidFill>
                <a:latin typeface="Arial"/>
                <a:cs typeface="Arial"/>
              </a:rPr>
              <a:t>v</a:t>
            </a:r>
            <a:r>
              <a:rPr sz="2800" b="1" i="1" spc="-20" dirty="0">
                <a:solidFill>
                  <a:srgbClr val="FFFF66"/>
                </a:solidFill>
                <a:latin typeface="Arial"/>
                <a:cs typeface="Arial"/>
              </a:rPr>
              <a:t>o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363" name="object 3"/>
          <p:cNvSpPr>
            <a:spLocks noChangeArrowheads="1"/>
          </p:cNvSpPr>
          <p:nvPr/>
        </p:nvSpPr>
        <p:spPr bwMode="auto">
          <a:xfrm>
            <a:off x="815975" y="533400"/>
            <a:ext cx="2384425" cy="3657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4" name="object 4"/>
          <p:cNvSpPr>
            <a:spLocks noChangeArrowheads="1"/>
          </p:cNvSpPr>
          <p:nvPr/>
        </p:nvSpPr>
        <p:spPr bwMode="auto">
          <a:xfrm>
            <a:off x="533400" y="4191000"/>
            <a:ext cx="3046413" cy="26130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5" name="object 5"/>
          <p:cNvSpPr>
            <a:spLocks noChangeArrowheads="1"/>
          </p:cNvSpPr>
          <p:nvPr/>
        </p:nvSpPr>
        <p:spPr bwMode="auto">
          <a:xfrm>
            <a:off x="3733800" y="1447800"/>
            <a:ext cx="5334000" cy="43815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ject 2"/>
          <p:cNvSpPr>
            <a:spLocks noChangeArrowheads="1"/>
          </p:cNvSpPr>
          <p:nvPr/>
        </p:nvSpPr>
        <p:spPr bwMode="auto">
          <a:xfrm>
            <a:off x="728663" y="995363"/>
            <a:ext cx="433387" cy="425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87" name="object 3"/>
          <p:cNvSpPr>
            <a:spLocks noChangeArrowheads="1"/>
          </p:cNvSpPr>
          <p:nvPr/>
        </p:nvSpPr>
        <p:spPr bwMode="auto">
          <a:xfrm>
            <a:off x="1116013" y="857250"/>
            <a:ext cx="412750" cy="5683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88" name="object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68475" eaLnBrk="1" hangingPunct="1">
              <a:lnSpc>
                <a:spcPts val="4325"/>
              </a:lnSpc>
              <a:spcBef>
                <a:spcPts val="375"/>
              </a:spcBef>
              <a:buClr>
                <a:srgbClr val="A886E0"/>
              </a:buClr>
              <a:buSzPct val="69000"/>
              <a:buFont typeface="Wingdings" pitchFamily="2" charset="2"/>
              <a:buChar char=""/>
            </a:pPr>
            <a:r>
              <a:rPr lang="en-US" smtClean="0">
                <a:latin typeface="Arial" charset="0"/>
                <a:cs typeface="Arial" charset="0"/>
              </a:rPr>
              <a:t>Summary of PART I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z="2400" smtClean="0">
                <a:solidFill>
                  <a:srgbClr val="FFFFFF"/>
                </a:solidFill>
                <a:latin typeface="Arial" charset="0"/>
                <a:cs typeface="Arial" charset="0"/>
              </a:rPr>
              <a:t>Stone fragmentation produced by the EM lithotripter is lower than that of the EH lithotripter both </a:t>
            </a:r>
            <a:r>
              <a:rPr lang="en-US" sz="2400" i="1" smtClean="0">
                <a:solidFill>
                  <a:srgbClr val="FFFFFF"/>
                </a:solidFill>
                <a:latin typeface="Arial" charset="0"/>
                <a:cs typeface="Arial" charset="0"/>
              </a:rPr>
              <a:t>in vivo </a:t>
            </a:r>
            <a:r>
              <a:rPr lang="en-US" sz="2400" smtClean="0">
                <a:solidFill>
                  <a:srgbClr val="FFFFFF"/>
                </a:solidFill>
                <a:latin typeface="Arial" charset="0"/>
                <a:cs typeface="Arial" charset="0"/>
              </a:rPr>
              <a:t>and in the membrane holder.</a:t>
            </a:r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16389" name="object 5"/>
          <p:cNvSpPr txBox="1">
            <a:spLocks noChangeArrowheads="1"/>
          </p:cNvSpPr>
          <p:nvPr/>
        </p:nvSpPr>
        <p:spPr bwMode="auto">
          <a:xfrm>
            <a:off x="841375" y="2833688"/>
            <a:ext cx="7800975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63550" indent="-450850" eaLnBrk="0" hangingPunct="0">
              <a:tabLst>
                <a:tab pos="4651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1446213" indent="-519113" eaLnBrk="0" hangingPunct="0">
              <a:tabLst>
                <a:tab pos="4651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4651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4651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4651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A886E0"/>
              </a:buClr>
              <a:buSzPct val="69000"/>
              <a:buFont typeface="Wingdings" pitchFamily="2" charset="2"/>
              <a:buChar char=""/>
            </a:pPr>
            <a:r>
              <a:rPr lang="en-US" sz="2400" b="1">
                <a:solidFill>
                  <a:srgbClr val="FFFFFF"/>
                </a:solidFill>
                <a:latin typeface="Arial" charset="0"/>
              </a:rPr>
              <a:t>The acoustic field characterization demonstrates two distinct differences between EM and EH lithotripters</a:t>
            </a:r>
            <a:endParaRPr lang="en-US" sz="2400">
              <a:latin typeface="Arial" charset="0"/>
            </a:endParaRPr>
          </a:p>
          <a:p>
            <a:pPr lvl="1" eaLnBrk="1" hangingPunct="1">
              <a:lnSpc>
                <a:spcPct val="150000"/>
              </a:lnSpc>
              <a:spcBef>
                <a:spcPts val="1375"/>
              </a:spcBef>
              <a:buClr>
                <a:srgbClr val="00FFFF"/>
              </a:buClr>
              <a:buSzPct val="68000"/>
              <a:buFont typeface="Wingdings" pitchFamily="2" charset="2"/>
              <a:buChar char=""/>
            </a:pPr>
            <a:r>
              <a:rPr lang="en-US" sz="2200" b="1">
                <a:solidFill>
                  <a:srgbClr val="FFFF66"/>
                </a:solidFill>
                <a:latin typeface="Arial" charset="0"/>
              </a:rPr>
              <a:t>2</a:t>
            </a:r>
            <a:r>
              <a:rPr lang="en-US" sz="2100" b="1" baseline="25000">
                <a:solidFill>
                  <a:srgbClr val="FFFF66"/>
                </a:solidFill>
                <a:latin typeface="Arial" charset="0"/>
              </a:rPr>
              <a:t>nd  </a:t>
            </a:r>
            <a:r>
              <a:rPr lang="en-US" sz="2200" b="1">
                <a:solidFill>
                  <a:srgbClr val="FFFF66"/>
                </a:solidFill>
                <a:latin typeface="Arial" charset="0"/>
              </a:rPr>
              <a:t>compressive component in EM pulse, which could reduce maximum bubble size by 50%</a:t>
            </a:r>
            <a:endParaRPr lang="en-US" sz="2200">
              <a:latin typeface="Arial" charset="0"/>
            </a:endParaRPr>
          </a:p>
          <a:p>
            <a:pPr lvl="1" eaLnBrk="1" hangingPunct="1">
              <a:lnSpc>
                <a:spcPct val="150000"/>
              </a:lnSpc>
              <a:spcBef>
                <a:spcPts val="1325"/>
              </a:spcBef>
              <a:buClr>
                <a:srgbClr val="00FFFF"/>
              </a:buClr>
              <a:buSzPct val="68000"/>
              <a:buFont typeface="Wingdings" pitchFamily="2" charset="2"/>
              <a:buChar char=""/>
            </a:pPr>
            <a:r>
              <a:rPr lang="en-US" sz="2200" b="1">
                <a:solidFill>
                  <a:srgbClr val="FFFF66"/>
                </a:solidFill>
                <a:latin typeface="Arial" charset="0"/>
              </a:rPr>
              <a:t>EM lithotripter has much narrower beam size than EH lithotripter</a:t>
            </a:r>
            <a:endParaRPr lang="en-US" sz="2200"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bjec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4325" indent="382588"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solidFill>
                  <a:srgbClr val="FFFF66"/>
                </a:solidFill>
                <a:latin typeface="Arial" charset="0"/>
                <a:cs typeface="Arial" charset="0"/>
              </a:rPr>
              <a:t>Development of a Noise Exposure System for Research on Impulse Noise Induced Hearing Loss</a:t>
            </a:r>
            <a:endParaRPr lang="en-US" sz="2800" smtClean="0">
              <a:latin typeface="Arial" charset="0"/>
              <a:cs typeface="Arial" charset="0"/>
            </a:endParaRPr>
          </a:p>
          <a:p>
            <a:pPr marL="314325" indent="382588" eaLnBrk="1" hangingPunct="1">
              <a:spcBef>
                <a:spcPts val="25"/>
              </a:spcBef>
              <a:buFontTx/>
              <a:buNone/>
            </a:pPr>
            <a:endParaRPr lang="en-US" sz="2900" smtClean="0">
              <a:latin typeface="Times New Roman" pitchFamily="18" charset="0"/>
              <a:cs typeface="Times New Roman" pitchFamily="18" charset="0"/>
            </a:endParaRPr>
          </a:p>
          <a:p>
            <a:pPr marL="314325" indent="382588" eaLnBrk="1" hangingPunct="1">
              <a:spcBef>
                <a:spcPct val="0"/>
              </a:spcBef>
              <a:buClr>
                <a:srgbClr val="00CC99"/>
              </a:buClr>
              <a:buSzPct val="79000"/>
              <a:buFont typeface="Wingdings" pitchFamily="2" charset="2"/>
              <a:buChar char=""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cs typeface="Arial" charset="0"/>
              </a:rPr>
              <a:t>Anatomy of Human Ear</a:t>
            </a:r>
            <a:endParaRPr lang="en-US" sz="2400" smtClean="0">
              <a:latin typeface="Arial" charset="0"/>
              <a:cs typeface="Arial" charset="0"/>
            </a:endParaRPr>
          </a:p>
          <a:p>
            <a:pPr marL="314325" indent="382588" eaLnBrk="1" hangingPunct="1">
              <a:spcBef>
                <a:spcPct val="0"/>
              </a:spcBef>
              <a:buClr>
                <a:srgbClr val="00CC99"/>
              </a:buClr>
              <a:buFont typeface="Wingdings" pitchFamily="2" charset="2"/>
              <a:buChar char=""/>
            </a:pPr>
            <a:endParaRPr lang="en-US" sz="2700" smtClean="0">
              <a:latin typeface="Times New Roman" pitchFamily="18" charset="0"/>
              <a:cs typeface="Times New Roman" pitchFamily="18" charset="0"/>
            </a:endParaRPr>
          </a:p>
          <a:p>
            <a:pPr marL="314325" indent="382588" eaLnBrk="1" hangingPunct="1">
              <a:spcBef>
                <a:spcPct val="0"/>
              </a:spcBef>
              <a:buClr>
                <a:srgbClr val="00CC99"/>
              </a:buClr>
              <a:buSzPct val="79000"/>
              <a:buFont typeface="Wingdings" pitchFamily="2" charset="2"/>
              <a:buChar char=""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cs typeface="Arial" charset="0"/>
              </a:rPr>
              <a:t>Noise Induced Hearing Loss</a:t>
            </a:r>
            <a:endParaRPr lang="en-US" sz="2400" smtClean="0">
              <a:latin typeface="Arial" charset="0"/>
              <a:cs typeface="Arial" charset="0"/>
            </a:endParaRPr>
          </a:p>
          <a:p>
            <a:pPr marL="314325" indent="382588" eaLnBrk="1" hangingPunct="1">
              <a:spcBef>
                <a:spcPct val="0"/>
              </a:spcBef>
              <a:buClr>
                <a:srgbClr val="00CC99"/>
              </a:buClr>
              <a:buFont typeface="Wingdings" pitchFamily="2" charset="2"/>
              <a:buChar char=""/>
            </a:pPr>
            <a:endParaRPr lang="en-US" sz="2700" smtClean="0">
              <a:latin typeface="Times New Roman" pitchFamily="18" charset="0"/>
              <a:cs typeface="Times New Roman" pitchFamily="18" charset="0"/>
            </a:endParaRPr>
          </a:p>
          <a:p>
            <a:pPr marL="314325" indent="382588" eaLnBrk="1" hangingPunct="1">
              <a:spcBef>
                <a:spcPct val="0"/>
              </a:spcBef>
              <a:buClr>
                <a:srgbClr val="00CC99"/>
              </a:buClr>
              <a:buSzPct val="79000"/>
              <a:buFont typeface="Wingdings" pitchFamily="2" charset="2"/>
              <a:buChar char=""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cs typeface="Arial" charset="0"/>
              </a:rPr>
              <a:t>Development of the Impulse Noise Exposure System</a:t>
            </a:r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 tIns="58414" rtlCol="0"/>
          <a:lstStyle/>
          <a:p>
            <a:pPr marL="30149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270" dirty="0">
                <a:solidFill>
                  <a:srgbClr val="FF9900"/>
                </a:solidFill>
              </a:rPr>
              <a:t>P</a:t>
            </a:r>
            <a:r>
              <a:rPr dirty="0">
                <a:solidFill>
                  <a:srgbClr val="FF9900"/>
                </a:solidFill>
              </a:rPr>
              <a:t>ART</a:t>
            </a:r>
            <a:r>
              <a:rPr spc="-25" dirty="0">
                <a:solidFill>
                  <a:srgbClr val="FF9900"/>
                </a:solidFill>
              </a:rPr>
              <a:t> </a:t>
            </a:r>
            <a:r>
              <a:rPr spc="-5" dirty="0">
                <a:solidFill>
                  <a:srgbClr val="FF9900"/>
                </a:solidFill>
              </a:rPr>
              <a:t>II:</a:t>
            </a:r>
          </a:p>
        </p:txBody>
      </p:sp>
      <p:sp>
        <p:nvSpPr>
          <p:cNvPr id="17412" name="object 4"/>
          <p:cNvSpPr>
            <a:spLocks noChangeArrowheads="1"/>
          </p:cNvSpPr>
          <p:nvPr/>
        </p:nvSpPr>
        <p:spPr bwMode="auto">
          <a:xfrm>
            <a:off x="6096000" y="4648200"/>
            <a:ext cx="3048000" cy="20240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3" name="object 5"/>
          <p:cNvSpPr>
            <a:spLocks noChangeArrowheads="1"/>
          </p:cNvSpPr>
          <p:nvPr/>
        </p:nvSpPr>
        <p:spPr bwMode="auto">
          <a:xfrm>
            <a:off x="533400" y="4953000"/>
            <a:ext cx="2514600" cy="1600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4" name="object 6"/>
          <p:cNvSpPr>
            <a:spLocks noChangeArrowheads="1"/>
          </p:cNvSpPr>
          <p:nvPr/>
        </p:nvSpPr>
        <p:spPr bwMode="auto">
          <a:xfrm>
            <a:off x="3581400" y="4648200"/>
            <a:ext cx="2074863" cy="2057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127749" rtlCol="0"/>
          <a:lstStyle/>
          <a:p>
            <a:pPr marL="5594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200" dirty="0"/>
              <a:t>N</a:t>
            </a:r>
            <a:r>
              <a:rPr sz="3200" spc="-5" dirty="0"/>
              <a:t>oi</a:t>
            </a:r>
            <a:r>
              <a:rPr sz="3200" spc="-10" dirty="0"/>
              <a:t>se</a:t>
            </a:r>
            <a:r>
              <a:rPr sz="3200" dirty="0"/>
              <a:t>-</a:t>
            </a:r>
            <a:r>
              <a:rPr sz="3200" spc="-5" dirty="0"/>
              <a:t>Indu</a:t>
            </a:r>
            <a:r>
              <a:rPr sz="3200" spc="-10" dirty="0"/>
              <a:t>ce</a:t>
            </a:r>
            <a:r>
              <a:rPr sz="3200" dirty="0"/>
              <a:t>d</a:t>
            </a:r>
            <a:r>
              <a:rPr sz="3200" spc="-65" dirty="0"/>
              <a:t> </a:t>
            </a:r>
            <a:r>
              <a:rPr sz="3200" dirty="0"/>
              <a:t>H</a:t>
            </a:r>
            <a:r>
              <a:rPr sz="3200" spc="-10" dirty="0"/>
              <a:t>ea</a:t>
            </a:r>
            <a:r>
              <a:rPr sz="3200" dirty="0"/>
              <a:t>r</a:t>
            </a:r>
            <a:r>
              <a:rPr sz="3200" spc="-5" dirty="0"/>
              <a:t>in</a:t>
            </a:r>
            <a:r>
              <a:rPr sz="3200" dirty="0"/>
              <a:t>g</a:t>
            </a:r>
            <a:r>
              <a:rPr sz="3200" spc="-20" dirty="0"/>
              <a:t> </a:t>
            </a:r>
            <a:r>
              <a:rPr sz="3200" spc="-5" dirty="0"/>
              <a:t>Lo</a:t>
            </a:r>
            <a:r>
              <a:rPr sz="3200" spc="-10" dirty="0"/>
              <a:t>s</a:t>
            </a:r>
            <a:r>
              <a:rPr sz="3200" dirty="0"/>
              <a:t>s</a:t>
            </a:r>
            <a:r>
              <a:rPr sz="3200" spc="-25" dirty="0"/>
              <a:t> </a:t>
            </a:r>
            <a:r>
              <a:rPr sz="3200" dirty="0"/>
              <a:t>(N</a:t>
            </a:r>
            <a:r>
              <a:rPr sz="3200" spc="-5" dirty="0"/>
              <a:t>I</a:t>
            </a:r>
            <a:r>
              <a:rPr sz="3200" dirty="0"/>
              <a:t>H</a:t>
            </a:r>
            <a:r>
              <a:rPr sz="3200" spc="-5" dirty="0"/>
              <a:t>L</a:t>
            </a:r>
            <a:r>
              <a:rPr sz="3200" dirty="0"/>
              <a:t>)</a:t>
            </a:r>
            <a:endParaRPr sz="3200"/>
          </a:p>
        </p:txBody>
      </p:sp>
      <p:sp>
        <p:nvSpPr>
          <p:cNvPr id="18435" name="object 3"/>
          <p:cNvSpPr>
            <a:spLocks/>
          </p:cNvSpPr>
          <p:nvPr/>
        </p:nvSpPr>
        <p:spPr bwMode="auto">
          <a:xfrm>
            <a:off x="320675" y="3641725"/>
            <a:ext cx="101600" cy="350838"/>
          </a:xfrm>
          <a:custGeom>
            <a:avLst/>
            <a:gdLst>
              <a:gd name="T0" fmla="*/ 0 w 102234"/>
              <a:gd name="T1" fmla="*/ 351155 h 350520"/>
              <a:gd name="T2" fmla="*/ 100845 w 102234"/>
              <a:gd name="T3" fmla="*/ 351155 h 350520"/>
              <a:gd name="T4" fmla="*/ 100845 w 102234"/>
              <a:gd name="T5" fmla="*/ 0 h 350520"/>
              <a:gd name="T6" fmla="*/ 0 w 102234"/>
              <a:gd name="T7" fmla="*/ 0 h 350520"/>
              <a:gd name="T8" fmla="*/ 0 w 102234"/>
              <a:gd name="T9" fmla="*/ 351155 h 3505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234"/>
              <a:gd name="T16" fmla="*/ 0 h 350520"/>
              <a:gd name="T17" fmla="*/ 102234 w 102234"/>
              <a:gd name="T18" fmla="*/ 350520 h 3505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234" h="350520">
                <a:moveTo>
                  <a:pt x="0" y="350519"/>
                </a:moveTo>
                <a:lnTo>
                  <a:pt x="102107" y="350519"/>
                </a:lnTo>
                <a:lnTo>
                  <a:pt x="102107" y="0"/>
                </a:lnTo>
                <a:lnTo>
                  <a:pt x="0" y="0"/>
                </a:lnTo>
                <a:lnTo>
                  <a:pt x="0" y="3505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8436" name="object 4"/>
          <p:cNvSpPr>
            <a:spLocks/>
          </p:cNvSpPr>
          <p:nvPr/>
        </p:nvSpPr>
        <p:spPr bwMode="auto">
          <a:xfrm>
            <a:off x="777875" y="4903788"/>
            <a:ext cx="161925" cy="350837"/>
          </a:xfrm>
          <a:custGeom>
            <a:avLst/>
            <a:gdLst>
              <a:gd name="T0" fmla="*/ 0 w 161925"/>
              <a:gd name="T1" fmla="*/ 351153 h 350520"/>
              <a:gd name="T2" fmla="*/ 161543 w 161925"/>
              <a:gd name="T3" fmla="*/ 351153 h 350520"/>
              <a:gd name="T4" fmla="*/ 161543 w 161925"/>
              <a:gd name="T5" fmla="*/ 0 h 350520"/>
              <a:gd name="T6" fmla="*/ 0 w 161925"/>
              <a:gd name="T7" fmla="*/ 0 h 350520"/>
              <a:gd name="T8" fmla="*/ 0 w 161925"/>
              <a:gd name="T9" fmla="*/ 351153 h 3505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925"/>
              <a:gd name="T16" fmla="*/ 0 h 350520"/>
              <a:gd name="T17" fmla="*/ 161925 w 161925"/>
              <a:gd name="T18" fmla="*/ 350520 h 3505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925" h="350520">
                <a:moveTo>
                  <a:pt x="0" y="350519"/>
                </a:moveTo>
                <a:lnTo>
                  <a:pt x="161543" y="350519"/>
                </a:lnTo>
                <a:lnTo>
                  <a:pt x="161543" y="0"/>
                </a:lnTo>
                <a:lnTo>
                  <a:pt x="0" y="0"/>
                </a:lnTo>
                <a:lnTo>
                  <a:pt x="0" y="3505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8437" name="object 5"/>
          <p:cNvSpPr txBox="1">
            <a:spLocks noChangeArrowheads="1"/>
          </p:cNvSpPr>
          <p:nvPr/>
        </p:nvSpPr>
        <p:spPr bwMode="auto">
          <a:xfrm>
            <a:off x="155575" y="1131888"/>
            <a:ext cx="80422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698500" indent="-685800" eaLnBrk="0" hangingPunct="0">
              <a:tabLst>
                <a:tab pos="698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508000" indent="-342900" eaLnBrk="0" hangingPunct="0">
              <a:tabLst>
                <a:tab pos="698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908050" indent="-285750" eaLnBrk="0" hangingPunct="0">
              <a:tabLst>
                <a:tab pos="698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698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698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98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98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98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98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Clr>
                <a:srgbClr val="FFFFFF"/>
              </a:buClr>
              <a:buFont typeface="Wingdings" pitchFamily="2" charset="2"/>
              <a:buChar char=""/>
            </a:pPr>
            <a:r>
              <a:rPr lang="en-US" sz="2800" b="1">
                <a:solidFill>
                  <a:srgbClr val="FFFFFF"/>
                </a:solidFill>
                <a:latin typeface="Arial" charset="0"/>
              </a:rPr>
              <a:t>When an individuals hearing is damaged or altered by noise</a:t>
            </a:r>
            <a:endParaRPr lang="en-US" sz="2800">
              <a:latin typeface="Arial" charset="0"/>
            </a:endParaRPr>
          </a:p>
          <a:p>
            <a:pPr eaLnBrk="1" hangingPunct="1">
              <a:spcBef>
                <a:spcPts val="38"/>
              </a:spcBef>
              <a:buClr>
                <a:srgbClr val="FFFFFF"/>
              </a:buClr>
              <a:buFont typeface="Wingdings" pitchFamily="2" charset="2"/>
              <a:buChar char=""/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ts val="2500"/>
              </a:lnSpc>
              <a:buClr>
                <a:srgbClr val="FFFF00"/>
              </a:buClr>
              <a:buFont typeface="Arial" charset="0"/>
              <a:buChar char="•"/>
            </a:pPr>
            <a:r>
              <a:rPr lang="en-US" sz="2600">
                <a:solidFill>
                  <a:srgbClr val="FFFF00"/>
                </a:solidFill>
                <a:latin typeface="Arial" charset="0"/>
              </a:rPr>
              <a:t>One of the most common occupational disabilities in the United States</a:t>
            </a:r>
            <a:endParaRPr lang="en-US" sz="2600">
              <a:latin typeface="Arial" charset="0"/>
            </a:endParaRPr>
          </a:p>
          <a:p>
            <a:pPr lvl="1" eaLnBrk="1" hangingPunct="1">
              <a:spcBef>
                <a:spcPts val="50"/>
              </a:spcBef>
              <a:buClr>
                <a:srgbClr val="FFFF00"/>
              </a:buClr>
              <a:buFont typeface="Arial" charset="0"/>
              <a:buChar char="•"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lvl="2" eaLnBrk="1" hangingPunct="1">
              <a:lnSpc>
                <a:spcPct val="80000"/>
              </a:lnSpc>
              <a:buClr>
                <a:srgbClr val="FFFFFF"/>
              </a:buClr>
              <a:buFont typeface="Arial" charset="0"/>
              <a:buChar char="–"/>
            </a:pPr>
            <a:r>
              <a:rPr lang="en-US" sz="2300" b="1">
                <a:solidFill>
                  <a:srgbClr val="FFFFFF"/>
                </a:solidFill>
                <a:latin typeface="Arial" charset="0"/>
              </a:rPr>
              <a:t>More than 30,000,000 American workers exposed to unsafe noise levels at their job</a:t>
            </a:r>
            <a:endParaRPr lang="en-US" sz="2300">
              <a:latin typeface="Arial" charset="0"/>
            </a:endParaRPr>
          </a:p>
          <a:p>
            <a:pPr lvl="2" eaLnBrk="1" hangingPunct="1">
              <a:spcBef>
                <a:spcPts val="38"/>
              </a:spcBef>
              <a:buClr>
                <a:srgbClr val="FFFFFF"/>
              </a:buClr>
              <a:buFont typeface="Arial" charset="0"/>
              <a:buChar char="–"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lvl="2" eaLnBrk="1" hangingPunct="1">
              <a:lnSpc>
                <a:spcPct val="80000"/>
              </a:lnSpc>
              <a:buClr>
                <a:srgbClr val="FFFFFF"/>
              </a:buClr>
              <a:buFont typeface="Arial" charset="0"/>
              <a:buChar char="–"/>
            </a:pPr>
            <a:r>
              <a:rPr lang="en-US" sz="2300" b="1">
                <a:solidFill>
                  <a:srgbClr val="FFFFFF"/>
                </a:solidFill>
                <a:latin typeface="Arial" charset="0"/>
              </a:rPr>
              <a:t>Estimated 600 million people worldwide exposed to hazardous noise levels</a:t>
            </a:r>
            <a:endParaRPr lang="en-US" sz="2300">
              <a:latin typeface="Arial" charset="0"/>
            </a:endParaRPr>
          </a:p>
        </p:txBody>
      </p:sp>
      <p:sp>
        <p:nvSpPr>
          <p:cNvPr id="18438" name="object 6"/>
          <p:cNvSpPr>
            <a:spLocks noChangeArrowheads="1"/>
          </p:cNvSpPr>
          <p:nvPr/>
        </p:nvSpPr>
        <p:spPr bwMode="auto">
          <a:xfrm>
            <a:off x="6172200" y="1905000"/>
            <a:ext cx="2590800" cy="25685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9" name="object 7"/>
          <p:cNvSpPr>
            <a:spLocks noChangeArrowheads="1"/>
          </p:cNvSpPr>
          <p:nvPr/>
        </p:nvSpPr>
        <p:spPr bwMode="auto">
          <a:xfrm>
            <a:off x="5672138" y="4376738"/>
            <a:ext cx="3471862" cy="24812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40" name="object 8"/>
          <p:cNvSpPr>
            <a:spLocks noChangeArrowheads="1"/>
          </p:cNvSpPr>
          <p:nvPr/>
        </p:nvSpPr>
        <p:spPr bwMode="auto">
          <a:xfrm>
            <a:off x="5867400" y="4572000"/>
            <a:ext cx="3276600" cy="20716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bject 2"/>
          <p:cNvSpPr>
            <a:spLocks noChangeArrowheads="1"/>
          </p:cNvSpPr>
          <p:nvPr/>
        </p:nvSpPr>
        <p:spPr bwMode="auto">
          <a:xfrm>
            <a:off x="0" y="1447800"/>
            <a:ext cx="5976938" cy="4800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 tIns="135631" rtlCol="0"/>
          <a:lstStyle/>
          <a:p>
            <a:pPr marL="10306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A</a:t>
            </a:r>
            <a:r>
              <a:rPr spc="-5" dirty="0"/>
              <a:t>n</a:t>
            </a:r>
            <a:r>
              <a:rPr dirty="0"/>
              <a:t>at</a:t>
            </a:r>
            <a:r>
              <a:rPr spc="-5" dirty="0"/>
              <a:t>o</a:t>
            </a:r>
            <a:r>
              <a:rPr dirty="0"/>
              <a:t>my</a:t>
            </a:r>
            <a:r>
              <a:rPr spc="-1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10" dirty="0"/>
              <a:t> </a:t>
            </a:r>
            <a:r>
              <a:rPr dirty="0"/>
              <a:t>H</a:t>
            </a:r>
            <a:r>
              <a:rPr spc="-5" dirty="0"/>
              <a:t>u</a:t>
            </a:r>
            <a:r>
              <a:rPr dirty="0"/>
              <a:t>man</a:t>
            </a:r>
            <a:r>
              <a:rPr spc="-10" dirty="0"/>
              <a:t> </a:t>
            </a:r>
            <a:r>
              <a:rPr dirty="0"/>
              <a:t>Ear</a:t>
            </a:r>
          </a:p>
        </p:txBody>
      </p:sp>
      <p:sp>
        <p:nvSpPr>
          <p:cNvPr id="19460" name="object 4"/>
          <p:cNvSpPr txBox="1">
            <a:spLocks noChangeArrowheads="1"/>
          </p:cNvSpPr>
          <p:nvPr/>
        </p:nvSpPr>
        <p:spPr bwMode="auto">
          <a:xfrm>
            <a:off x="6099175" y="1773238"/>
            <a:ext cx="2995613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Clr>
                <a:srgbClr val="FFFFFF"/>
              </a:buClr>
              <a:buFont typeface="Times New Roman" pitchFamily="18" charset="0"/>
              <a:buChar char="•"/>
            </a:pP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Pinna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575"/>
              </a:spcBef>
              <a:buClr>
                <a:srgbClr val="FFFFFF"/>
              </a:buClr>
              <a:buFont typeface="Times New Roman" pitchFamily="18" charset="0"/>
              <a:buChar char="•"/>
            </a:pP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Tragus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575"/>
              </a:spcBef>
              <a:buClr>
                <a:srgbClr val="FFFFFF"/>
              </a:buClr>
              <a:buFont typeface="Times New Roman" pitchFamily="18" charset="0"/>
              <a:buChar char="•"/>
            </a:pP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Exterior Auditory Canal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575"/>
              </a:spcBef>
              <a:buClr>
                <a:srgbClr val="FFFFFF"/>
              </a:buClr>
              <a:buFont typeface="Times New Roman" pitchFamily="18" charset="0"/>
              <a:buChar char="•"/>
            </a:pP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Tympanic Membrane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575"/>
              </a:spcBef>
              <a:buClr>
                <a:srgbClr val="FFFFFF"/>
              </a:buClr>
              <a:buFont typeface="Times New Roman" pitchFamily="18" charset="0"/>
              <a:buChar char="•"/>
            </a:pP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Ossicles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575"/>
              </a:spcBef>
              <a:buClr>
                <a:srgbClr val="FFFFFF"/>
              </a:buClr>
              <a:buFont typeface="Times New Roman" pitchFamily="18" charset="0"/>
              <a:buChar char="•"/>
            </a:pP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Scala Vestibuli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575"/>
              </a:spcBef>
              <a:buClr>
                <a:srgbClr val="FFFFFF"/>
              </a:buClr>
              <a:buFont typeface="Times New Roman" pitchFamily="18" charset="0"/>
              <a:buChar char="•"/>
            </a:pP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Scala Tympani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575"/>
              </a:spcBef>
              <a:buClr>
                <a:srgbClr val="FFFFFF"/>
              </a:buClr>
              <a:buFont typeface="Times New Roman" pitchFamily="18" charset="0"/>
              <a:buChar char="•"/>
            </a:pP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Cochlea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object 5"/>
          <p:cNvSpPr>
            <a:spLocks/>
          </p:cNvSpPr>
          <p:nvPr/>
        </p:nvSpPr>
        <p:spPr bwMode="auto">
          <a:xfrm>
            <a:off x="6111875" y="6018213"/>
            <a:ext cx="142875" cy="585787"/>
          </a:xfrm>
          <a:custGeom>
            <a:avLst/>
            <a:gdLst>
              <a:gd name="T0" fmla="*/ 0 w 143510"/>
              <a:gd name="T1" fmla="*/ 585849 h 585470"/>
              <a:gd name="T2" fmla="*/ 141990 w 143510"/>
              <a:gd name="T3" fmla="*/ 585849 h 585470"/>
              <a:gd name="T4" fmla="*/ 141990 w 143510"/>
              <a:gd name="T5" fmla="*/ 0 h 585470"/>
              <a:gd name="T6" fmla="*/ 0 w 143510"/>
              <a:gd name="T7" fmla="*/ 0 h 585470"/>
              <a:gd name="T8" fmla="*/ 0 w 143510"/>
              <a:gd name="T9" fmla="*/ 585849 h 5854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3510"/>
              <a:gd name="T16" fmla="*/ 0 h 585470"/>
              <a:gd name="T17" fmla="*/ 143510 w 143510"/>
              <a:gd name="T18" fmla="*/ 585470 h 5854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3510" h="585470">
                <a:moveTo>
                  <a:pt x="0" y="585215"/>
                </a:moveTo>
                <a:lnTo>
                  <a:pt x="143255" y="585215"/>
                </a:lnTo>
                <a:lnTo>
                  <a:pt x="143255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ject 2"/>
          <p:cNvSpPr txBox="1">
            <a:spLocks noChangeArrowheads="1"/>
          </p:cNvSpPr>
          <p:nvPr/>
        </p:nvSpPr>
        <p:spPr bwMode="auto">
          <a:xfrm>
            <a:off x="1093788" y="354013"/>
            <a:ext cx="76390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28800" indent="-1816100" eaLnBrk="0" hangingPunct="0">
              <a:tabLst>
                <a:tab pos="53689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53689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53689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53689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53689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89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89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89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89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FF66"/>
                </a:solidFill>
                <a:latin typeface="Arial" charset="0"/>
              </a:rPr>
              <a:t>Anatomical Areas Affected	by Different Noise Exposure</a:t>
            </a:r>
            <a:endParaRPr lang="en-US" sz="3200">
              <a:latin typeface="Arial" charset="0"/>
            </a:endParaRPr>
          </a:p>
        </p:txBody>
      </p:sp>
      <p:sp>
        <p:nvSpPr>
          <p:cNvPr id="20483" name="object 3"/>
          <p:cNvSpPr>
            <a:spLocks noChangeArrowheads="1"/>
          </p:cNvSpPr>
          <p:nvPr/>
        </p:nvSpPr>
        <p:spPr bwMode="auto">
          <a:xfrm>
            <a:off x="4800600" y="3505200"/>
            <a:ext cx="3951288" cy="3073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4" name="object 4"/>
          <p:cNvSpPr txBox="1">
            <a:spLocks noChangeArrowheads="1"/>
          </p:cNvSpPr>
          <p:nvPr/>
        </p:nvSpPr>
        <p:spPr bwMode="auto">
          <a:xfrm>
            <a:off x="79375" y="1631950"/>
            <a:ext cx="8589963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69900" indent="-457200" eaLnBrk="0" hangingPunct="0"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Clr>
                <a:srgbClr val="FFFFFF"/>
              </a:buClr>
              <a:buFont typeface="Arial" charset="0"/>
              <a:buAutoNum type="arabicParenR"/>
            </a:pPr>
            <a:r>
              <a:rPr lang="en-US" sz="2400" b="1">
                <a:solidFill>
                  <a:srgbClr val="FFFFFF"/>
                </a:solidFill>
                <a:latin typeface="Arial" charset="0"/>
              </a:rPr>
              <a:t>Gaussian Noise (Steady State Noise): Cochlea and Stria Vascularis</a:t>
            </a:r>
            <a:endParaRPr lang="en-US" sz="2400">
              <a:latin typeface="Arial" charset="0"/>
            </a:endParaRPr>
          </a:p>
          <a:p>
            <a:pPr eaLnBrk="1" hangingPunct="1">
              <a:spcBef>
                <a:spcPts val="1438"/>
              </a:spcBef>
              <a:buClr>
                <a:srgbClr val="FFFFFF"/>
              </a:buClr>
              <a:buFont typeface="Arial" charset="0"/>
              <a:buAutoNum type="arabicParenR"/>
            </a:pPr>
            <a:r>
              <a:rPr lang="en-US" sz="2400" b="1">
                <a:solidFill>
                  <a:srgbClr val="FFFFFF"/>
                </a:solidFill>
                <a:latin typeface="Arial" charset="0"/>
              </a:rPr>
              <a:t>Impulse/Impact Noise: Cochlea and Stria Vascularis and possible tympanic membrane and ossicular damage depending on level</a:t>
            </a:r>
            <a:endParaRPr lang="en-US" sz="2400">
              <a:latin typeface="Arial" charset="0"/>
            </a:endParaRPr>
          </a:p>
          <a:p>
            <a:pPr eaLnBrk="1" hangingPunct="1">
              <a:buClr>
                <a:srgbClr val="FFFFFF"/>
              </a:buClr>
              <a:buFont typeface="Arial" charset="0"/>
              <a:buAutoNum type="arabicParenR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FFFF"/>
              </a:buClr>
              <a:buFont typeface="Arial" charset="0"/>
              <a:buAutoNum type="arabicParenR"/>
            </a:pPr>
            <a:r>
              <a:rPr lang="en-US" sz="2400" b="1">
                <a:solidFill>
                  <a:srgbClr val="FFFFFF"/>
                </a:solidFill>
                <a:latin typeface="Arial" charset="0"/>
              </a:rPr>
              <a:t>Kurtosis Noise (complex noise): A combination of Gaussian and impulse/impact noise which can damage all of the above areas depending on the noise content.</a:t>
            </a:r>
            <a:endParaRPr lang="en-US" sz="2400"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 txBox="1">
            <a:spLocks noChangeArrowheads="1"/>
          </p:cNvSpPr>
          <p:nvPr/>
        </p:nvSpPr>
        <p:spPr bwMode="auto">
          <a:xfrm>
            <a:off x="460375" y="1323975"/>
            <a:ext cx="8240713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tabLst>
                <a:tab pos="4889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4889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4889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4889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4889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89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89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89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89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200" b="1">
                <a:solidFill>
                  <a:srgbClr val="FFC000"/>
                </a:solidFill>
                <a:latin typeface="Arial" charset="0"/>
              </a:rPr>
              <a:t>1.	</a:t>
            </a:r>
            <a:r>
              <a:rPr lang="en-US" sz="2800" b="1">
                <a:solidFill>
                  <a:srgbClr val="FFC000"/>
                </a:solidFill>
                <a:latin typeface="Arial" charset="0"/>
              </a:rPr>
              <a:t>Applications on Therapeutic Ultrasound</a:t>
            </a:r>
            <a:endParaRPr lang="en-US" sz="2800">
              <a:latin typeface="Arial" charset="0"/>
            </a:endParaRPr>
          </a:p>
          <a:p>
            <a:pPr eaLnBrk="1" hangingPunct="1">
              <a:spcBef>
                <a:spcPts val="1213"/>
              </a:spcBef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--- Innovation of Shock Wave lithotripsy (SWL) on Treatment of Kidney Stone Diseases</a:t>
            </a:r>
            <a:endParaRPr lang="en-US" sz="2400">
              <a:latin typeface="Arial" charset="0"/>
            </a:endParaRPr>
          </a:p>
          <a:p>
            <a:pPr eaLnBrk="1" hangingPunct="1">
              <a:spcBef>
                <a:spcPts val="38"/>
              </a:spcBef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>
                <a:solidFill>
                  <a:srgbClr val="FFFFFF"/>
                </a:solidFill>
                <a:latin typeface="Arial" charset="0"/>
              </a:rPr>
              <a:t>--- Cavitation Bubbles – Cell Interaction for Ultrasound Enhanced Gene Activation</a:t>
            </a:r>
            <a:endParaRPr lang="en-US" sz="2400">
              <a:latin typeface="Arial" charset="0"/>
            </a:endParaRPr>
          </a:p>
          <a:p>
            <a:pPr eaLnBrk="1" hangingPunct="1"/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1975"/>
              </a:spcBef>
            </a:pPr>
            <a:r>
              <a:rPr lang="en-US" sz="1900" b="1">
                <a:solidFill>
                  <a:srgbClr val="FFFFFF"/>
                </a:solidFill>
                <a:latin typeface="Arial" charset="0"/>
              </a:rPr>
              <a:t>2.	</a:t>
            </a:r>
            <a:r>
              <a:rPr lang="en-US" sz="2800" b="1">
                <a:solidFill>
                  <a:srgbClr val="FFC000"/>
                </a:solidFill>
                <a:latin typeface="Arial" charset="0"/>
              </a:rPr>
              <a:t>Applications on Audible Sound</a:t>
            </a:r>
            <a:endParaRPr lang="en-US" sz="2800">
              <a:latin typeface="Arial" charset="0"/>
            </a:endParaRPr>
          </a:p>
          <a:p>
            <a:pPr eaLnBrk="1" hangingPunct="1">
              <a:spcBef>
                <a:spcPts val="1213"/>
              </a:spcBef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--- Research on Noise-Induced Human Hearing Loss</a:t>
            </a:r>
            <a:endParaRPr lang="en-US" sz="2400">
              <a:latin typeface="Arial" charset="0"/>
            </a:endParaRPr>
          </a:p>
          <a:p>
            <a:pPr eaLnBrk="1" hangingPunct="1">
              <a:spcBef>
                <a:spcPts val="38"/>
              </a:spcBef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>
                <a:solidFill>
                  <a:srgbClr val="FFFFFF"/>
                </a:solidFill>
                <a:latin typeface="Arial" charset="0"/>
              </a:rPr>
              <a:t>--- Diagnosis and Treatment of Human Tinnitus</a:t>
            </a:r>
            <a:endParaRPr lang="en-US" sz="2400">
              <a:latin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307975"/>
            <a:ext cx="7772400" cy="987425"/>
          </a:xfrm>
        </p:spPr>
        <p:txBody>
          <a:bodyPr tIns="87617" rtlCol="0"/>
          <a:lstStyle/>
          <a:p>
            <a:pPr marL="9334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200" dirty="0">
                <a:solidFill>
                  <a:srgbClr val="FFFF00"/>
                </a:solidFill>
              </a:rPr>
              <a:t>A</a:t>
            </a:r>
            <a:r>
              <a:rPr sz="3200" spc="-10" dirty="0">
                <a:solidFill>
                  <a:srgbClr val="FFFF00"/>
                </a:solidFill>
              </a:rPr>
              <a:t>c</a:t>
            </a:r>
            <a:r>
              <a:rPr sz="3200" spc="-5" dirty="0">
                <a:solidFill>
                  <a:srgbClr val="FFFF00"/>
                </a:solidFill>
              </a:rPr>
              <a:t>ou</a:t>
            </a:r>
            <a:r>
              <a:rPr sz="3200" spc="-10" dirty="0">
                <a:solidFill>
                  <a:srgbClr val="FFFF00"/>
                </a:solidFill>
              </a:rPr>
              <a:t>s</a:t>
            </a:r>
            <a:r>
              <a:rPr sz="3200" dirty="0">
                <a:solidFill>
                  <a:srgbClr val="FFFF00"/>
                </a:solidFill>
              </a:rPr>
              <a:t>t</a:t>
            </a:r>
            <a:r>
              <a:rPr sz="3200" spc="-5" dirty="0">
                <a:solidFill>
                  <a:srgbClr val="FFFF00"/>
                </a:solidFill>
              </a:rPr>
              <a:t>i</a:t>
            </a:r>
            <a:r>
              <a:rPr sz="3200" dirty="0">
                <a:solidFill>
                  <a:srgbClr val="FFFF00"/>
                </a:solidFill>
              </a:rPr>
              <a:t>c</a:t>
            </a:r>
            <a:r>
              <a:rPr sz="3200" spc="-45" dirty="0">
                <a:solidFill>
                  <a:srgbClr val="FFFF00"/>
                </a:solidFill>
              </a:rPr>
              <a:t> </a:t>
            </a:r>
            <a:r>
              <a:rPr sz="3200" dirty="0">
                <a:solidFill>
                  <a:srgbClr val="FFFF00"/>
                </a:solidFill>
              </a:rPr>
              <a:t>R</a:t>
            </a:r>
            <a:r>
              <a:rPr sz="3200" spc="-10" dirty="0">
                <a:solidFill>
                  <a:srgbClr val="FFFF00"/>
                </a:solidFill>
              </a:rPr>
              <a:t>esea</a:t>
            </a:r>
            <a:r>
              <a:rPr sz="3200" dirty="0">
                <a:solidFill>
                  <a:srgbClr val="FFFF00"/>
                </a:solidFill>
              </a:rPr>
              <a:t>r</a:t>
            </a:r>
            <a:r>
              <a:rPr sz="3200" spc="-10" dirty="0">
                <a:solidFill>
                  <a:srgbClr val="FFFF00"/>
                </a:solidFill>
              </a:rPr>
              <a:t>c</a:t>
            </a:r>
            <a:r>
              <a:rPr sz="3200" dirty="0">
                <a:solidFill>
                  <a:srgbClr val="FFFF00"/>
                </a:solidFill>
              </a:rPr>
              <a:t>h</a:t>
            </a:r>
            <a:r>
              <a:rPr sz="3200" spc="-20" dirty="0">
                <a:solidFill>
                  <a:srgbClr val="FFFF00"/>
                </a:solidFill>
              </a:rPr>
              <a:t> </a:t>
            </a:r>
            <a:r>
              <a:rPr sz="3200" dirty="0">
                <a:solidFill>
                  <a:srgbClr val="FFFF00"/>
                </a:solidFill>
              </a:rPr>
              <a:t>Pr</a:t>
            </a:r>
            <a:r>
              <a:rPr sz="3200" spc="-5" dirty="0">
                <a:solidFill>
                  <a:srgbClr val="FFFF00"/>
                </a:solidFill>
              </a:rPr>
              <a:t>oj</a:t>
            </a:r>
            <a:r>
              <a:rPr sz="3200" spc="-10" dirty="0">
                <a:solidFill>
                  <a:srgbClr val="FFFF00"/>
                </a:solidFill>
              </a:rPr>
              <a:t>ec</a:t>
            </a:r>
            <a:r>
              <a:rPr sz="3200" dirty="0">
                <a:solidFill>
                  <a:srgbClr val="FFFF00"/>
                </a:solidFill>
              </a:rPr>
              <a:t>ts</a:t>
            </a:r>
            <a:r>
              <a:rPr sz="3200" spc="-25" dirty="0">
                <a:solidFill>
                  <a:srgbClr val="FFFF00"/>
                </a:solidFill>
              </a:rPr>
              <a:t> </a:t>
            </a:r>
            <a:r>
              <a:rPr sz="3200" spc="-5" dirty="0">
                <a:solidFill>
                  <a:srgbClr val="FFFF00"/>
                </a:solidFill>
              </a:rPr>
              <a:t>i</a:t>
            </a:r>
            <a:r>
              <a:rPr sz="3200" dirty="0">
                <a:solidFill>
                  <a:srgbClr val="FFFF00"/>
                </a:solidFill>
              </a:rPr>
              <a:t>n</a:t>
            </a:r>
            <a:r>
              <a:rPr sz="3200" spc="-20" dirty="0">
                <a:solidFill>
                  <a:srgbClr val="FFFF00"/>
                </a:solidFill>
              </a:rPr>
              <a:t> </a:t>
            </a:r>
            <a:r>
              <a:rPr sz="3200" dirty="0">
                <a:solidFill>
                  <a:srgbClr val="FFFF00"/>
                </a:solidFill>
              </a:rPr>
              <a:t>O</a:t>
            </a:r>
            <a:r>
              <a:rPr sz="3200" spc="-5" dirty="0">
                <a:solidFill>
                  <a:srgbClr val="FFFF00"/>
                </a:solidFill>
              </a:rPr>
              <a:t>u</a:t>
            </a:r>
            <a:r>
              <a:rPr sz="3200" dirty="0">
                <a:solidFill>
                  <a:srgbClr val="FFFF00"/>
                </a:solidFill>
              </a:rPr>
              <a:t>r</a:t>
            </a:r>
            <a:r>
              <a:rPr sz="3200" spc="-15" dirty="0">
                <a:solidFill>
                  <a:srgbClr val="FFFF00"/>
                </a:solidFill>
              </a:rPr>
              <a:t> </a:t>
            </a:r>
            <a:r>
              <a:rPr sz="3200" spc="-5" dirty="0">
                <a:solidFill>
                  <a:srgbClr val="FFFF00"/>
                </a:solidFill>
              </a:rPr>
              <a:t>L</a:t>
            </a:r>
            <a:r>
              <a:rPr sz="3200" spc="-10" dirty="0">
                <a:solidFill>
                  <a:srgbClr val="FFFF00"/>
                </a:solidFill>
              </a:rPr>
              <a:t>a</a:t>
            </a:r>
            <a:r>
              <a:rPr sz="3200" dirty="0">
                <a:solidFill>
                  <a:srgbClr val="FFFF00"/>
                </a:solidFill>
              </a:rPr>
              <a:t>b</a:t>
            </a:r>
            <a:endParaRPr sz="3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57152" rtlCol="0"/>
          <a:lstStyle/>
          <a:p>
            <a:pPr marL="9956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 spc="-35" dirty="0"/>
              <a:t>No</a:t>
            </a:r>
            <a:r>
              <a:rPr sz="4000" spc="-20" dirty="0"/>
              <a:t>ise</a:t>
            </a:r>
            <a:r>
              <a:rPr sz="4000" dirty="0"/>
              <a:t> </a:t>
            </a:r>
            <a:r>
              <a:rPr sz="4000" spc="-25" dirty="0"/>
              <a:t>Ex</a:t>
            </a:r>
            <a:r>
              <a:rPr sz="4000" spc="-30" dirty="0"/>
              <a:t>po</a:t>
            </a:r>
            <a:r>
              <a:rPr sz="4000" spc="-25" dirty="0"/>
              <a:t>s</a:t>
            </a:r>
            <a:r>
              <a:rPr sz="4000" spc="-30" dirty="0"/>
              <a:t>u</a:t>
            </a:r>
            <a:r>
              <a:rPr sz="4000" spc="-20" dirty="0"/>
              <a:t>re</a:t>
            </a:r>
            <a:r>
              <a:rPr sz="4000" spc="10" dirty="0"/>
              <a:t> </a:t>
            </a:r>
            <a:r>
              <a:rPr sz="4000" spc="-25" dirty="0"/>
              <a:t>Sy</a:t>
            </a:r>
            <a:r>
              <a:rPr sz="4000" spc="-30" dirty="0"/>
              <a:t>s</a:t>
            </a:r>
            <a:r>
              <a:rPr sz="4000" spc="-15" dirty="0"/>
              <a:t>t</a:t>
            </a:r>
            <a:r>
              <a:rPr sz="4000" spc="-35" dirty="0"/>
              <a:t>em</a:t>
            </a:r>
            <a:endParaRPr sz="4000"/>
          </a:p>
        </p:txBody>
      </p:sp>
      <p:sp>
        <p:nvSpPr>
          <p:cNvPr id="21507" name="object 3"/>
          <p:cNvSpPr>
            <a:spLocks noChangeArrowheads="1"/>
          </p:cNvSpPr>
          <p:nvPr/>
        </p:nvSpPr>
        <p:spPr bwMode="auto">
          <a:xfrm>
            <a:off x="381000" y="1143000"/>
            <a:ext cx="8305800" cy="53387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19907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400" dirty="0"/>
              <a:t>I</a:t>
            </a:r>
            <a:r>
              <a:rPr sz="4400" spc="-5" dirty="0"/>
              <a:t>mpu</a:t>
            </a:r>
            <a:r>
              <a:rPr sz="4400" dirty="0"/>
              <a:t>lse N</a:t>
            </a:r>
            <a:r>
              <a:rPr sz="4400" spc="-5" dirty="0"/>
              <a:t>o</a:t>
            </a:r>
            <a:r>
              <a:rPr sz="4400" dirty="0"/>
              <a:t>ise</a:t>
            </a:r>
            <a:endParaRPr sz="4400"/>
          </a:p>
        </p:txBody>
      </p:sp>
      <p:sp>
        <p:nvSpPr>
          <p:cNvPr id="22531" name="object 3"/>
          <p:cNvSpPr>
            <a:spLocks noChangeArrowheads="1"/>
          </p:cNvSpPr>
          <p:nvPr/>
        </p:nvSpPr>
        <p:spPr bwMode="auto">
          <a:xfrm>
            <a:off x="0" y="1752600"/>
            <a:ext cx="4729163" cy="2895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object 4"/>
          <p:cNvSpPr txBox="1"/>
          <p:nvPr/>
        </p:nvSpPr>
        <p:spPr>
          <a:xfrm>
            <a:off x="288925" y="4945063"/>
            <a:ext cx="4143375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dirty="0">
                <a:solidFill>
                  <a:srgbClr val="FFFF66"/>
                </a:solidFill>
                <a:latin typeface="Times New Roman"/>
                <a:cs typeface="Times New Roman"/>
                <a:hlinkClick r:id="rId4"/>
              </a:rPr>
              <a:t>(htt</a:t>
            </a:r>
            <a:r>
              <a:rPr sz="1400" b="1" spc="-5" dirty="0">
                <a:solidFill>
                  <a:srgbClr val="FFFF66"/>
                </a:solidFill>
                <a:latin typeface="Times New Roman"/>
                <a:cs typeface="Times New Roman"/>
                <a:hlinkClick r:id="rId4"/>
              </a:rPr>
              <a:t>p</a:t>
            </a:r>
            <a:r>
              <a:rPr sz="1400" b="1" dirty="0">
                <a:solidFill>
                  <a:srgbClr val="FFFF66"/>
                </a:solidFill>
                <a:latin typeface="Times New Roman"/>
                <a:cs typeface="Times New Roman"/>
                <a:hlinkClick r:id="rId4"/>
              </a:rPr>
              <a:t>:</a:t>
            </a:r>
            <a:r>
              <a:rPr sz="1400" b="1" spc="5" dirty="0">
                <a:solidFill>
                  <a:srgbClr val="FFFF66"/>
                </a:solidFill>
                <a:latin typeface="Times New Roman"/>
                <a:cs typeface="Times New Roman"/>
                <a:hlinkClick r:id="rId4"/>
              </a:rPr>
              <a:t>/</a:t>
            </a:r>
            <a:r>
              <a:rPr sz="1400" b="1" spc="-10" dirty="0">
                <a:solidFill>
                  <a:srgbClr val="FFFF66"/>
                </a:solidFill>
                <a:latin typeface="Times New Roman"/>
                <a:cs typeface="Times New Roman"/>
                <a:hlinkClick r:id="rId4"/>
              </a:rPr>
              <a:t>/w</a:t>
            </a:r>
            <a:r>
              <a:rPr sz="1400" b="1" spc="5" dirty="0">
                <a:solidFill>
                  <a:srgbClr val="FFFF66"/>
                </a:solidFill>
                <a:latin typeface="Times New Roman"/>
                <a:cs typeface="Times New Roman"/>
                <a:hlinkClick r:id="rId4"/>
              </a:rPr>
              <a:t>w</a:t>
            </a:r>
            <a:r>
              <a:rPr sz="1400" b="1" spc="-80" dirty="0">
                <a:solidFill>
                  <a:srgbClr val="FFFF66"/>
                </a:solidFill>
                <a:latin typeface="Times New Roman"/>
                <a:cs typeface="Times New Roman"/>
                <a:hlinkClick r:id="rId4"/>
              </a:rPr>
              <a:t>w</a:t>
            </a:r>
            <a:r>
              <a:rPr sz="1400" b="1" spc="-5" dirty="0">
                <a:solidFill>
                  <a:srgbClr val="FFFF66"/>
                </a:solidFill>
                <a:latin typeface="Times New Roman"/>
                <a:cs typeface="Times New Roman"/>
                <a:hlinkClick r:id="rId4"/>
              </a:rPr>
              <a:t>.</a:t>
            </a:r>
            <a:r>
              <a:rPr sz="1400" b="1" spc="-10" dirty="0">
                <a:solidFill>
                  <a:srgbClr val="FFFF66"/>
                </a:solidFill>
                <a:latin typeface="Times New Roman"/>
                <a:cs typeface="Times New Roman"/>
                <a:hlinkClick r:id="rId4"/>
              </a:rPr>
              <a:t>a</a:t>
            </a:r>
            <a:r>
              <a:rPr sz="1400" b="1" dirty="0">
                <a:solidFill>
                  <a:srgbClr val="FFFF66"/>
                </a:solidFill>
                <a:latin typeface="Times New Roman"/>
                <a:cs typeface="Times New Roman"/>
                <a:hlinkClick r:id="rId4"/>
              </a:rPr>
              <a:t>r</a:t>
            </a:r>
            <a:r>
              <a:rPr sz="1400" b="1" spc="-10" dirty="0">
                <a:solidFill>
                  <a:srgbClr val="FFFF66"/>
                </a:solidFill>
                <a:latin typeface="Times New Roman"/>
                <a:cs typeface="Times New Roman"/>
                <a:hlinkClick r:id="rId4"/>
              </a:rPr>
              <a:t>l</a:t>
            </a:r>
            <a:r>
              <a:rPr sz="1400" b="1" spc="-5" dirty="0">
                <a:solidFill>
                  <a:srgbClr val="FFFF66"/>
                </a:solidFill>
                <a:latin typeface="Times New Roman"/>
                <a:cs typeface="Times New Roman"/>
                <a:hlinkClick r:id="rId4"/>
              </a:rPr>
              <a:t>.</a:t>
            </a:r>
            <a:r>
              <a:rPr sz="1400" b="1" spc="5" dirty="0">
                <a:solidFill>
                  <a:srgbClr val="FFFF66"/>
                </a:solidFill>
                <a:latin typeface="Times New Roman"/>
                <a:cs typeface="Times New Roman"/>
                <a:hlinkClick r:id="rId4"/>
              </a:rPr>
              <a:t>a</a:t>
            </a:r>
            <a:r>
              <a:rPr sz="1400" b="1" dirty="0">
                <a:solidFill>
                  <a:srgbClr val="FFFF66"/>
                </a:solidFill>
                <a:latin typeface="Times New Roman"/>
                <a:cs typeface="Times New Roman"/>
                <a:hlinkClick r:id="rId4"/>
              </a:rPr>
              <a:t>r</a:t>
            </a:r>
            <a:r>
              <a:rPr sz="1400" b="1" spc="-20" dirty="0">
                <a:solidFill>
                  <a:srgbClr val="FFFF66"/>
                </a:solidFill>
                <a:latin typeface="Times New Roman"/>
                <a:cs typeface="Times New Roman"/>
                <a:hlinkClick r:id="rId4"/>
              </a:rPr>
              <a:t>m</a:t>
            </a:r>
            <a:r>
              <a:rPr sz="1400" b="1" spc="-70" dirty="0">
                <a:solidFill>
                  <a:srgbClr val="FFFF66"/>
                </a:solidFill>
                <a:latin typeface="Times New Roman"/>
                <a:cs typeface="Times New Roman"/>
                <a:hlinkClick r:id="rId4"/>
              </a:rPr>
              <a:t>y</a:t>
            </a:r>
            <a:r>
              <a:rPr sz="1400" b="1" spc="-5" dirty="0">
                <a:solidFill>
                  <a:srgbClr val="FFFF66"/>
                </a:solidFill>
                <a:latin typeface="Times New Roman"/>
                <a:cs typeface="Times New Roman"/>
                <a:hlinkClick r:id="rId4"/>
              </a:rPr>
              <a:t>.</a:t>
            </a:r>
            <a:r>
              <a:rPr sz="1400" b="1" spc="-20" dirty="0">
                <a:solidFill>
                  <a:srgbClr val="FFFF66"/>
                </a:solidFill>
                <a:latin typeface="Times New Roman"/>
                <a:cs typeface="Times New Roman"/>
                <a:hlinkClick r:id="rId4"/>
              </a:rPr>
              <a:t>m</a:t>
            </a:r>
            <a:r>
              <a:rPr sz="1400" b="1" spc="5" dirty="0">
                <a:solidFill>
                  <a:srgbClr val="FFFF66"/>
                </a:solidFill>
                <a:latin typeface="Times New Roman"/>
                <a:cs typeface="Times New Roman"/>
                <a:hlinkClick r:id="rId4"/>
              </a:rPr>
              <a:t>il</a:t>
            </a:r>
            <a:r>
              <a:rPr sz="1400" b="1" spc="-10" dirty="0">
                <a:solidFill>
                  <a:srgbClr val="FFFF66"/>
                </a:solidFill>
                <a:latin typeface="Times New Roman"/>
                <a:cs typeface="Times New Roman"/>
                <a:hlinkClick r:id="rId4"/>
              </a:rPr>
              <a:t>/w</a:t>
            </a:r>
            <a:r>
              <a:rPr sz="1400" b="1" spc="5" dirty="0">
                <a:solidFill>
                  <a:srgbClr val="FFFF66"/>
                </a:solidFill>
                <a:latin typeface="Times New Roman"/>
                <a:cs typeface="Times New Roman"/>
                <a:hlinkClick r:id="rId4"/>
              </a:rPr>
              <a:t>w</a:t>
            </a:r>
            <a:r>
              <a:rPr sz="1400" b="1" spc="-10" dirty="0">
                <a:solidFill>
                  <a:srgbClr val="FFFF66"/>
                </a:solidFill>
                <a:latin typeface="Times New Roman"/>
                <a:cs typeface="Times New Roman"/>
                <a:hlinkClick r:id="rId4"/>
              </a:rPr>
              <a:t>w/</a:t>
            </a:r>
            <a:r>
              <a:rPr sz="1400" b="1" spc="-5" dirty="0">
                <a:solidFill>
                  <a:srgbClr val="FFFF66"/>
                </a:solidFill>
                <a:latin typeface="Times New Roman"/>
                <a:cs typeface="Times New Roman"/>
                <a:hlinkClick r:id="rId4"/>
              </a:rPr>
              <a:t>d</a:t>
            </a:r>
            <a:r>
              <a:rPr sz="1400" b="1" dirty="0">
                <a:solidFill>
                  <a:srgbClr val="FFFF66"/>
                </a:solidFill>
                <a:latin typeface="Times New Roman"/>
                <a:cs typeface="Times New Roman"/>
                <a:hlinkClick r:id="rId4"/>
              </a:rPr>
              <a:t>e</a:t>
            </a:r>
            <a:r>
              <a:rPr sz="1400" b="1" spc="-15" dirty="0">
                <a:solidFill>
                  <a:srgbClr val="FFFF66"/>
                </a:solidFill>
                <a:latin typeface="Times New Roman"/>
                <a:cs typeface="Times New Roman"/>
                <a:hlinkClick r:id="rId4"/>
              </a:rPr>
              <a:t>f</a:t>
            </a:r>
            <a:r>
              <a:rPr sz="1400" b="1" spc="5" dirty="0">
                <a:solidFill>
                  <a:srgbClr val="FFFF66"/>
                </a:solidFill>
                <a:latin typeface="Times New Roman"/>
                <a:cs typeface="Times New Roman"/>
                <a:hlinkClick r:id="rId4"/>
              </a:rPr>
              <a:t>a</a:t>
            </a:r>
            <a:r>
              <a:rPr sz="1400" b="1" spc="-15" dirty="0">
                <a:solidFill>
                  <a:srgbClr val="FFFF66"/>
                </a:solidFill>
                <a:latin typeface="Times New Roman"/>
                <a:cs typeface="Times New Roman"/>
                <a:hlinkClick r:id="rId4"/>
              </a:rPr>
              <a:t>u</a:t>
            </a:r>
            <a:r>
              <a:rPr sz="1400" b="1" spc="5" dirty="0">
                <a:solidFill>
                  <a:srgbClr val="FFFF66"/>
                </a:solidFill>
                <a:latin typeface="Times New Roman"/>
                <a:cs typeface="Times New Roman"/>
                <a:hlinkClick r:id="rId4"/>
              </a:rPr>
              <a:t>l</a:t>
            </a:r>
            <a:r>
              <a:rPr sz="1400" b="1" spc="-15" dirty="0">
                <a:solidFill>
                  <a:srgbClr val="FFFF66"/>
                </a:solidFill>
                <a:latin typeface="Times New Roman"/>
                <a:cs typeface="Times New Roman"/>
                <a:hlinkClick r:id="rId4"/>
              </a:rPr>
              <a:t>t</a:t>
            </a:r>
            <a:r>
              <a:rPr sz="1400" b="1" spc="-5" dirty="0">
                <a:solidFill>
                  <a:srgbClr val="FFFF66"/>
                </a:solidFill>
                <a:latin typeface="Times New Roman"/>
                <a:cs typeface="Times New Roman"/>
                <a:hlinkClick r:id="rId4"/>
              </a:rPr>
              <a:t>.</a:t>
            </a:r>
            <a:r>
              <a:rPr sz="1400" b="1" dirty="0">
                <a:solidFill>
                  <a:srgbClr val="FFFF66"/>
                </a:solidFill>
                <a:latin typeface="Times New Roman"/>
                <a:cs typeface="Times New Roman"/>
                <a:hlinkClick r:id="rId4"/>
              </a:rPr>
              <a:t>cf</a:t>
            </a:r>
            <a:r>
              <a:rPr sz="1400" b="1" spc="-20" dirty="0">
                <a:solidFill>
                  <a:srgbClr val="FFFF66"/>
                </a:solidFill>
                <a:latin typeface="Times New Roman"/>
                <a:cs typeface="Times New Roman"/>
                <a:hlinkClick r:id="rId4"/>
              </a:rPr>
              <a:t>m</a:t>
            </a:r>
            <a:r>
              <a:rPr sz="1400" b="1" spc="5" dirty="0">
                <a:solidFill>
                  <a:srgbClr val="FFFF66"/>
                </a:solidFill>
                <a:latin typeface="Times New Roman"/>
                <a:cs typeface="Times New Roman"/>
                <a:hlinkClick r:id="rId4"/>
              </a:rPr>
              <a:t>?</a:t>
            </a:r>
            <a:r>
              <a:rPr sz="1400" b="1" spc="-5" dirty="0">
                <a:solidFill>
                  <a:srgbClr val="FFFF66"/>
                </a:solidFill>
                <a:latin typeface="Times New Roman"/>
                <a:cs typeface="Times New Roman"/>
                <a:hlinkClick r:id="rId4"/>
              </a:rPr>
              <a:t>p</a:t>
            </a:r>
            <a:r>
              <a:rPr sz="1400" b="1" spc="-10" dirty="0">
                <a:solidFill>
                  <a:srgbClr val="FFFF66"/>
                </a:solidFill>
                <a:latin typeface="Times New Roman"/>
                <a:cs typeface="Times New Roman"/>
                <a:hlinkClick r:id="rId4"/>
              </a:rPr>
              <a:t>ag</a:t>
            </a:r>
            <a:r>
              <a:rPr sz="1400" b="1" dirty="0">
                <a:solidFill>
                  <a:srgbClr val="FFFF66"/>
                </a:solidFill>
                <a:latin typeface="Times New Roman"/>
                <a:cs typeface="Times New Roman"/>
                <a:hlinkClick r:id="rId4"/>
              </a:rPr>
              <a:t>e=</a:t>
            </a:r>
            <a:r>
              <a:rPr sz="1400" b="1" spc="5" dirty="0">
                <a:solidFill>
                  <a:srgbClr val="FFFF66"/>
                </a:solidFill>
                <a:latin typeface="Times New Roman"/>
                <a:cs typeface="Times New Roman"/>
                <a:hlinkClick r:id="rId4"/>
              </a:rPr>
              <a:t>3</a:t>
            </a:r>
            <a:r>
              <a:rPr sz="1400" b="1" spc="-10" dirty="0">
                <a:solidFill>
                  <a:srgbClr val="FFFF66"/>
                </a:solidFill>
                <a:latin typeface="Times New Roman"/>
                <a:cs typeface="Times New Roman"/>
                <a:hlinkClick r:id="rId4"/>
              </a:rPr>
              <a:t>52)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533" name="object 5"/>
          <p:cNvSpPr>
            <a:spLocks noChangeArrowheads="1"/>
          </p:cNvSpPr>
          <p:nvPr/>
        </p:nvSpPr>
        <p:spPr bwMode="auto">
          <a:xfrm>
            <a:off x="4953000" y="1143000"/>
            <a:ext cx="4114800" cy="30480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object 6"/>
          <p:cNvSpPr txBox="1"/>
          <p:nvPr/>
        </p:nvSpPr>
        <p:spPr>
          <a:xfrm>
            <a:off x="6567488" y="1530350"/>
            <a:ext cx="2166937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dirty="0">
                <a:latin typeface="Times New Roman"/>
                <a:cs typeface="Times New Roman"/>
              </a:rPr>
              <a:t>F</a:t>
            </a:r>
            <a:r>
              <a:rPr sz="2000" b="1" spc="-5" dirty="0">
                <a:latin typeface="Times New Roman"/>
                <a:cs typeface="Times New Roman"/>
              </a:rPr>
              <a:t>r</a:t>
            </a:r>
            <a:r>
              <a:rPr sz="2000" b="1" spc="-10" dirty="0">
                <a:latin typeface="Times New Roman"/>
                <a:cs typeface="Times New Roman"/>
              </a:rPr>
              <a:t>i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d</a:t>
            </a:r>
            <a:r>
              <a:rPr sz="2000" b="1" spc="-10" dirty="0">
                <a:latin typeface="Times New Roman"/>
                <a:cs typeface="Times New Roman"/>
              </a:rPr>
              <a:t>l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nd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30" dirty="0">
                <a:latin typeface="Times New Roman"/>
                <a:cs typeface="Times New Roman"/>
              </a:rPr>
              <a:t>r</a:t>
            </a:r>
            <a:r>
              <a:rPr sz="2000" b="1" spc="-70" dirty="0">
                <a:latin typeface="Times New Roman"/>
                <a:cs typeface="Times New Roman"/>
              </a:rPr>
              <a:t>’</a:t>
            </a:r>
            <a:r>
              <a:rPr sz="2000" b="1" dirty="0">
                <a:latin typeface="Times New Roman"/>
                <a:cs typeface="Times New Roman"/>
              </a:rPr>
              <a:t>s</a:t>
            </a:r>
            <a:r>
              <a:rPr sz="2000" b="1" spc="-95" dirty="0">
                <a:latin typeface="Times New Roman"/>
                <a:cs typeface="Times New Roman"/>
              </a:rPr>
              <a:t> </a:t>
            </a:r>
            <a:r>
              <a:rPr sz="2000" b="1" spc="-110" dirty="0">
                <a:latin typeface="Times New Roman"/>
                <a:cs typeface="Times New Roman"/>
              </a:rPr>
              <a:t>W</a:t>
            </a:r>
            <a:r>
              <a:rPr sz="2000" b="1" spc="5" dirty="0">
                <a:latin typeface="Times New Roman"/>
                <a:cs typeface="Times New Roman"/>
              </a:rPr>
              <a:t>av</a:t>
            </a:r>
            <a:r>
              <a:rPr sz="2000" b="1" dirty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535" name="object 7"/>
          <p:cNvSpPr>
            <a:spLocks/>
          </p:cNvSpPr>
          <p:nvPr/>
        </p:nvSpPr>
        <p:spPr bwMode="auto">
          <a:xfrm>
            <a:off x="5330825" y="4343400"/>
            <a:ext cx="3513138" cy="806450"/>
          </a:xfrm>
          <a:custGeom>
            <a:avLst/>
            <a:gdLst>
              <a:gd name="T0" fmla="*/ 0 w 3513454"/>
              <a:gd name="T1" fmla="*/ 806445 h 806450"/>
              <a:gd name="T2" fmla="*/ 3512523 w 3513454"/>
              <a:gd name="T3" fmla="*/ 806445 h 806450"/>
              <a:gd name="T4" fmla="*/ 3512523 w 3513454"/>
              <a:gd name="T5" fmla="*/ 0 h 806450"/>
              <a:gd name="T6" fmla="*/ 0 w 3513454"/>
              <a:gd name="T7" fmla="*/ 0 h 806450"/>
              <a:gd name="T8" fmla="*/ 0 w 3513454"/>
              <a:gd name="T9" fmla="*/ 806445 h 806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13454"/>
              <a:gd name="T16" fmla="*/ 0 h 806450"/>
              <a:gd name="T17" fmla="*/ 3513454 w 3513454"/>
              <a:gd name="T18" fmla="*/ 806450 h 806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13454" h="806450">
                <a:moveTo>
                  <a:pt x="0" y="806445"/>
                </a:moveTo>
                <a:lnTo>
                  <a:pt x="3513155" y="806445"/>
                </a:lnTo>
                <a:lnTo>
                  <a:pt x="3513155" y="0"/>
                </a:lnTo>
                <a:lnTo>
                  <a:pt x="0" y="0"/>
                </a:lnTo>
                <a:lnTo>
                  <a:pt x="0" y="8064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22536" name="object 8"/>
          <p:cNvSpPr>
            <a:spLocks/>
          </p:cNvSpPr>
          <p:nvPr/>
        </p:nvSpPr>
        <p:spPr bwMode="auto">
          <a:xfrm>
            <a:off x="8088313" y="4427538"/>
            <a:ext cx="466725" cy="655637"/>
          </a:xfrm>
          <a:custGeom>
            <a:avLst/>
            <a:gdLst>
              <a:gd name="T0" fmla="*/ 466359 w 466725"/>
              <a:gd name="T1" fmla="*/ 0 h 654685"/>
              <a:gd name="T2" fmla="*/ 0 w 466725"/>
              <a:gd name="T3" fmla="*/ 656136 h 654685"/>
              <a:gd name="T4" fmla="*/ 0 60000 65536"/>
              <a:gd name="T5" fmla="*/ 0 60000 65536"/>
              <a:gd name="T6" fmla="*/ 0 w 466725"/>
              <a:gd name="T7" fmla="*/ 0 h 654685"/>
              <a:gd name="T8" fmla="*/ 466725 w 466725"/>
              <a:gd name="T9" fmla="*/ 654685 h 65468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6725" h="654685">
                <a:moveTo>
                  <a:pt x="466359" y="0"/>
                </a:moveTo>
                <a:lnTo>
                  <a:pt x="0" y="654232"/>
                </a:lnTo>
              </a:path>
            </a:pathLst>
          </a:custGeom>
          <a:noFill/>
          <a:ln w="1611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9" name="object 9"/>
          <p:cNvSpPr txBox="1"/>
          <p:nvPr/>
        </p:nvSpPr>
        <p:spPr>
          <a:xfrm>
            <a:off x="7462838" y="4414838"/>
            <a:ext cx="1316037" cy="5556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tabLst>
                <a:tab pos="722630" algn="l"/>
                <a:tab pos="1028700" algn="l"/>
              </a:tabLst>
              <a:defRPr/>
            </a:pPr>
            <a:r>
              <a:rPr sz="3050" spc="-270" dirty="0">
                <a:latin typeface="Times New Roman"/>
                <a:cs typeface="Times New Roman"/>
              </a:rPr>
              <a:t>(</a:t>
            </a:r>
            <a:r>
              <a:rPr sz="3050" spc="215" dirty="0">
                <a:latin typeface="Times New Roman"/>
                <a:cs typeface="Times New Roman"/>
              </a:rPr>
              <a:t>1</a:t>
            </a:r>
            <a:r>
              <a:rPr sz="3050" spc="-20" dirty="0">
                <a:latin typeface="Symbol"/>
                <a:cs typeface="Symbol"/>
              </a:rPr>
              <a:t></a:t>
            </a:r>
            <a:r>
              <a:rPr sz="3050" dirty="0">
                <a:latin typeface="Times New Roman"/>
                <a:cs typeface="Times New Roman"/>
              </a:rPr>
              <a:t>	</a:t>
            </a:r>
            <a:r>
              <a:rPr sz="4575" i="1" spc="-15" baseline="14571" dirty="0">
                <a:latin typeface="Times New Roman"/>
                <a:cs typeface="Times New Roman"/>
              </a:rPr>
              <a:t>t</a:t>
            </a:r>
            <a:r>
              <a:rPr sz="4575" i="1" baseline="14571" dirty="0">
                <a:latin typeface="Times New Roman"/>
                <a:cs typeface="Times New Roman"/>
              </a:rPr>
              <a:t>	</a:t>
            </a:r>
            <a:r>
              <a:rPr sz="2625" spc="7" baseline="-19047" dirty="0">
                <a:latin typeface="Times New Roman"/>
                <a:cs typeface="Times New Roman"/>
              </a:rPr>
              <a:t>*</a:t>
            </a:r>
            <a:r>
              <a:rPr sz="2625" spc="-270" baseline="-19047" dirty="0">
                <a:latin typeface="Times New Roman"/>
                <a:cs typeface="Times New Roman"/>
              </a:rPr>
              <a:t> </a:t>
            </a:r>
            <a:r>
              <a:rPr sz="3050" spc="-15" dirty="0">
                <a:latin typeface="Times New Roman"/>
                <a:cs typeface="Times New Roman"/>
              </a:rPr>
              <a:t>)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87975" y="4497388"/>
            <a:ext cx="1530350" cy="492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050" i="1" spc="70" dirty="0">
                <a:latin typeface="Times New Roman"/>
                <a:cs typeface="Times New Roman"/>
              </a:rPr>
              <a:t>P</a:t>
            </a:r>
            <a:r>
              <a:rPr sz="3050" spc="-35" dirty="0">
                <a:latin typeface="Times New Roman"/>
                <a:cs typeface="Times New Roman"/>
              </a:rPr>
              <a:t>(</a:t>
            </a:r>
            <a:r>
              <a:rPr sz="3050" i="1" spc="190" dirty="0">
                <a:latin typeface="Times New Roman"/>
                <a:cs typeface="Times New Roman"/>
              </a:rPr>
              <a:t>t</a:t>
            </a:r>
            <a:r>
              <a:rPr sz="3050" spc="-15" dirty="0">
                <a:latin typeface="Times New Roman"/>
                <a:cs typeface="Times New Roman"/>
              </a:rPr>
              <a:t>)</a:t>
            </a:r>
            <a:r>
              <a:rPr sz="3050" spc="-70" dirty="0">
                <a:latin typeface="Times New Roman"/>
                <a:cs typeface="Times New Roman"/>
              </a:rPr>
              <a:t> </a:t>
            </a:r>
            <a:r>
              <a:rPr sz="3050" spc="-20" dirty="0">
                <a:latin typeface="Symbol"/>
                <a:cs typeface="Symbol"/>
              </a:rPr>
              <a:t></a:t>
            </a:r>
            <a:r>
              <a:rPr sz="3050" spc="35" dirty="0">
                <a:latin typeface="Times New Roman"/>
                <a:cs typeface="Times New Roman"/>
              </a:rPr>
              <a:t> </a:t>
            </a:r>
            <a:r>
              <a:rPr sz="3050" i="1" spc="-430" dirty="0">
                <a:latin typeface="Times New Roman"/>
                <a:cs typeface="Times New Roman"/>
              </a:rPr>
              <a:t>P</a:t>
            </a:r>
            <a:r>
              <a:rPr sz="2625" i="1" spc="7" baseline="-23809" dirty="0">
                <a:latin typeface="Times New Roman"/>
                <a:cs typeface="Times New Roman"/>
              </a:rPr>
              <a:t>s</a:t>
            </a:r>
            <a:r>
              <a:rPr sz="2625" i="1" spc="-412" baseline="-23809" dirty="0">
                <a:latin typeface="Times New Roman"/>
                <a:cs typeface="Times New Roman"/>
              </a:rPr>
              <a:t> </a:t>
            </a:r>
            <a:r>
              <a:rPr sz="3050" i="1" spc="-15" dirty="0">
                <a:latin typeface="Times New Roman"/>
                <a:cs typeface="Times New Roman"/>
              </a:rPr>
              <a:t>e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11975" y="4418013"/>
            <a:ext cx="512763" cy="3032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750" spc="100" dirty="0">
                <a:latin typeface="Symbol"/>
                <a:cs typeface="Symbol"/>
              </a:rPr>
              <a:t></a:t>
            </a:r>
            <a:r>
              <a:rPr sz="1750" i="1" dirty="0">
                <a:latin typeface="Times New Roman"/>
                <a:cs typeface="Times New Roman"/>
              </a:rPr>
              <a:t>t</a:t>
            </a:r>
            <a:r>
              <a:rPr sz="1750" i="1" spc="-12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/</a:t>
            </a:r>
            <a:r>
              <a:rPr sz="1750" spc="-229" dirty="0">
                <a:latin typeface="Times New Roman"/>
                <a:cs typeface="Times New Roman"/>
              </a:rPr>
              <a:t> </a:t>
            </a:r>
            <a:r>
              <a:rPr sz="1750" i="1" spc="120" dirty="0">
                <a:latin typeface="Times New Roman"/>
                <a:cs typeface="Times New Roman"/>
              </a:rPr>
              <a:t>t</a:t>
            </a:r>
            <a:r>
              <a:rPr sz="1875" spc="7" baseline="35555" dirty="0">
                <a:latin typeface="Times New Roman"/>
                <a:cs typeface="Times New Roman"/>
              </a:rPr>
              <a:t>*</a:t>
            </a:r>
            <a:endParaRPr sz="1875" baseline="35555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45488" y="4767263"/>
            <a:ext cx="133350" cy="412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050" i="1" spc="-10" dirty="0">
                <a:latin typeface="Times New Roman"/>
                <a:cs typeface="Times New Roman"/>
              </a:rPr>
              <a:t>t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22541" name="object 13"/>
          <p:cNvSpPr txBox="1">
            <a:spLocks noChangeArrowheads="1"/>
          </p:cNvSpPr>
          <p:nvPr/>
        </p:nvSpPr>
        <p:spPr bwMode="auto">
          <a:xfrm>
            <a:off x="5337175" y="5407025"/>
            <a:ext cx="318135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69900" indent="-457200" eaLnBrk="0" hangingPunct="0"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Clr>
                <a:srgbClr val="FFFFFF"/>
              </a:buClr>
              <a:buFont typeface="Wingdings" pitchFamily="2" charset="2"/>
              <a:buChar char=""/>
            </a:pPr>
            <a:r>
              <a:rPr lang="en-US" sz="20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900" i="1" baseline="-21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  </a:t>
            </a:r>
            <a:r>
              <a:rPr lang="en-US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= peak sound pressure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475"/>
              </a:spcBef>
              <a:buClr>
                <a:srgbClr val="FFFFFF"/>
              </a:buClr>
              <a:buFont typeface="Wingdings" pitchFamily="2" charset="2"/>
              <a:buChar char=""/>
            </a:pPr>
            <a:r>
              <a:rPr lang="en-US" sz="20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t* </a:t>
            </a:r>
            <a:r>
              <a:rPr lang="en-US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= the time at which the pressure crosses the x-axis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bject 2"/>
          <p:cNvSpPr>
            <a:spLocks/>
          </p:cNvSpPr>
          <p:nvPr/>
        </p:nvSpPr>
        <p:spPr bwMode="auto">
          <a:xfrm>
            <a:off x="457200" y="990600"/>
            <a:ext cx="8374063" cy="5537200"/>
          </a:xfrm>
          <a:custGeom>
            <a:avLst/>
            <a:gdLst>
              <a:gd name="T0" fmla="*/ 0 w 8374380"/>
              <a:gd name="T1" fmla="*/ 5536722 h 5537200"/>
              <a:gd name="T2" fmla="*/ 8373562 w 8374380"/>
              <a:gd name="T3" fmla="*/ 5536722 h 5537200"/>
              <a:gd name="T4" fmla="*/ 8373562 w 8374380"/>
              <a:gd name="T5" fmla="*/ 0 h 5537200"/>
              <a:gd name="T6" fmla="*/ 0 w 8374380"/>
              <a:gd name="T7" fmla="*/ 0 h 5537200"/>
              <a:gd name="T8" fmla="*/ 0 w 8374380"/>
              <a:gd name="T9" fmla="*/ 5536722 h 553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74380"/>
              <a:gd name="T16" fmla="*/ 0 h 5537200"/>
              <a:gd name="T17" fmla="*/ 8374380 w 8374380"/>
              <a:gd name="T18" fmla="*/ 5537200 h 5537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74380" h="5537200">
                <a:moveTo>
                  <a:pt x="0" y="5536722"/>
                </a:moveTo>
                <a:lnTo>
                  <a:pt x="8374196" y="5536722"/>
                </a:lnTo>
                <a:lnTo>
                  <a:pt x="8374196" y="0"/>
                </a:lnTo>
                <a:lnTo>
                  <a:pt x="0" y="0"/>
                </a:lnTo>
                <a:lnTo>
                  <a:pt x="0" y="55367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23555" name="object 3"/>
          <p:cNvSpPr>
            <a:spLocks/>
          </p:cNvSpPr>
          <p:nvPr/>
        </p:nvSpPr>
        <p:spPr bwMode="auto">
          <a:xfrm>
            <a:off x="1704975" y="1454150"/>
            <a:ext cx="6607175" cy="4178300"/>
          </a:xfrm>
          <a:custGeom>
            <a:avLst/>
            <a:gdLst>
              <a:gd name="T0" fmla="*/ 0 w 6606540"/>
              <a:gd name="T1" fmla="*/ 4176907 h 4179570"/>
              <a:gd name="T2" fmla="*/ 6607413 w 6606540"/>
              <a:gd name="T3" fmla="*/ 4176907 h 4179570"/>
              <a:gd name="T4" fmla="*/ 6607413 w 6606540"/>
              <a:gd name="T5" fmla="*/ 0 h 4179570"/>
              <a:gd name="T6" fmla="*/ 0 w 6606540"/>
              <a:gd name="T7" fmla="*/ 0 h 4179570"/>
              <a:gd name="T8" fmla="*/ 0 w 6606540"/>
              <a:gd name="T9" fmla="*/ 4176907 h 41795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06540"/>
              <a:gd name="T16" fmla="*/ 0 h 4179570"/>
              <a:gd name="T17" fmla="*/ 6606540 w 6606540"/>
              <a:gd name="T18" fmla="*/ 4179570 h 41795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06540" h="4179570">
                <a:moveTo>
                  <a:pt x="0" y="4179447"/>
                </a:moveTo>
                <a:lnTo>
                  <a:pt x="6606143" y="4179447"/>
                </a:lnTo>
                <a:lnTo>
                  <a:pt x="6606143" y="0"/>
                </a:lnTo>
                <a:lnTo>
                  <a:pt x="0" y="0"/>
                </a:lnTo>
                <a:lnTo>
                  <a:pt x="0" y="41794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23556" name="object 4"/>
          <p:cNvSpPr>
            <a:spLocks/>
          </p:cNvSpPr>
          <p:nvPr/>
        </p:nvSpPr>
        <p:spPr bwMode="auto">
          <a:xfrm>
            <a:off x="1704975" y="1454150"/>
            <a:ext cx="6607175" cy="4178300"/>
          </a:xfrm>
          <a:custGeom>
            <a:avLst/>
            <a:gdLst>
              <a:gd name="T0" fmla="*/ 0 w 6606540"/>
              <a:gd name="T1" fmla="*/ 0 h 4179570"/>
              <a:gd name="T2" fmla="*/ 0 w 6606540"/>
              <a:gd name="T3" fmla="*/ 4176888 h 4179570"/>
              <a:gd name="T4" fmla="*/ 6607422 w 6606540"/>
              <a:gd name="T5" fmla="*/ 4176888 h 4179570"/>
              <a:gd name="T6" fmla="*/ 6607422 w 6606540"/>
              <a:gd name="T7" fmla="*/ 0 h 4179570"/>
              <a:gd name="T8" fmla="*/ 0 w 6606540"/>
              <a:gd name="T9" fmla="*/ 0 h 41795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06540"/>
              <a:gd name="T16" fmla="*/ 0 h 4179570"/>
              <a:gd name="T17" fmla="*/ 6606540 w 6606540"/>
              <a:gd name="T18" fmla="*/ 4179570 h 41795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06540" h="4179570">
                <a:moveTo>
                  <a:pt x="0" y="0"/>
                </a:moveTo>
                <a:lnTo>
                  <a:pt x="0" y="4179428"/>
                </a:lnTo>
                <a:lnTo>
                  <a:pt x="6606152" y="4179428"/>
                </a:lnTo>
                <a:lnTo>
                  <a:pt x="6606152" y="0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23557" name="object 5"/>
          <p:cNvSpPr>
            <a:spLocks/>
          </p:cNvSpPr>
          <p:nvPr/>
        </p:nvSpPr>
        <p:spPr bwMode="auto">
          <a:xfrm>
            <a:off x="1704975" y="5632450"/>
            <a:ext cx="6607175" cy="0"/>
          </a:xfrm>
          <a:custGeom>
            <a:avLst/>
            <a:gdLst>
              <a:gd name="T0" fmla="*/ 0 w 6606540"/>
              <a:gd name="T1" fmla="*/ 6607422 w 6606540"/>
              <a:gd name="T2" fmla="*/ 0 60000 65536"/>
              <a:gd name="T3" fmla="*/ 0 60000 65536"/>
              <a:gd name="T4" fmla="*/ 0 w 6606540"/>
              <a:gd name="T5" fmla="*/ 6606540 w 660654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6606540">
                <a:moveTo>
                  <a:pt x="0" y="0"/>
                </a:moveTo>
                <a:lnTo>
                  <a:pt x="6606152" y="0"/>
                </a:lnTo>
              </a:path>
            </a:pathLst>
          </a:custGeom>
          <a:noFill/>
          <a:ln w="2058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23558" name="object 6"/>
          <p:cNvSpPr>
            <a:spLocks/>
          </p:cNvSpPr>
          <p:nvPr/>
        </p:nvSpPr>
        <p:spPr bwMode="auto">
          <a:xfrm>
            <a:off x="1704975" y="5632450"/>
            <a:ext cx="0" cy="65088"/>
          </a:xfrm>
          <a:custGeom>
            <a:avLst/>
            <a:gdLst>
              <a:gd name="T0" fmla="*/ 64451 h 65404"/>
              <a:gd name="T1" fmla="*/ 0 h 65404"/>
              <a:gd name="T2" fmla="*/ 0 60000 65536"/>
              <a:gd name="T3" fmla="*/ 0 60000 65536"/>
              <a:gd name="T4" fmla="*/ 0 h 65404"/>
              <a:gd name="T5" fmla="*/ 65404 h 6540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5404">
                <a:moveTo>
                  <a:pt x="0" y="65078"/>
                </a:moveTo>
                <a:lnTo>
                  <a:pt x="0" y="0"/>
                </a:lnTo>
              </a:path>
            </a:pathLst>
          </a:custGeom>
          <a:noFill/>
          <a:ln w="1416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23559" name="object 7"/>
          <p:cNvSpPr>
            <a:spLocks/>
          </p:cNvSpPr>
          <p:nvPr/>
        </p:nvSpPr>
        <p:spPr bwMode="auto">
          <a:xfrm>
            <a:off x="2806700" y="5632450"/>
            <a:ext cx="0" cy="65088"/>
          </a:xfrm>
          <a:custGeom>
            <a:avLst/>
            <a:gdLst>
              <a:gd name="T0" fmla="*/ 64451 h 65404"/>
              <a:gd name="T1" fmla="*/ 0 h 65404"/>
              <a:gd name="T2" fmla="*/ 0 60000 65536"/>
              <a:gd name="T3" fmla="*/ 0 60000 65536"/>
              <a:gd name="T4" fmla="*/ 0 h 65404"/>
              <a:gd name="T5" fmla="*/ 65404 h 6540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5404">
                <a:moveTo>
                  <a:pt x="0" y="65078"/>
                </a:moveTo>
                <a:lnTo>
                  <a:pt x="0" y="0"/>
                </a:lnTo>
              </a:path>
            </a:pathLst>
          </a:custGeom>
          <a:noFill/>
          <a:ln w="1416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23560" name="object 8"/>
          <p:cNvSpPr>
            <a:spLocks/>
          </p:cNvSpPr>
          <p:nvPr/>
        </p:nvSpPr>
        <p:spPr bwMode="auto">
          <a:xfrm>
            <a:off x="3906838" y="5632450"/>
            <a:ext cx="0" cy="65088"/>
          </a:xfrm>
          <a:custGeom>
            <a:avLst/>
            <a:gdLst>
              <a:gd name="T0" fmla="*/ 64451 h 65404"/>
              <a:gd name="T1" fmla="*/ 0 h 65404"/>
              <a:gd name="T2" fmla="*/ 0 60000 65536"/>
              <a:gd name="T3" fmla="*/ 0 60000 65536"/>
              <a:gd name="T4" fmla="*/ 0 h 65404"/>
              <a:gd name="T5" fmla="*/ 65404 h 6540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5404">
                <a:moveTo>
                  <a:pt x="0" y="65078"/>
                </a:moveTo>
                <a:lnTo>
                  <a:pt x="0" y="0"/>
                </a:lnTo>
              </a:path>
            </a:pathLst>
          </a:custGeom>
          <a:noFill/>
          <a:ln w="1416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23561" name="object 9"/>
          <p:cNvSpPr>
            <a:spLocks/>
          </p:cNvSpPr>
          <p:nvPr/>
        </p:nvSpPr>
        <p:spPr bwMode="auto">
          <a:xfrm>
            <a:off x="5008563" y="5632450"/>
            <a:ext cx="0" cy="65088"/>
          </a:xfrm>
          <a:custGeom>
            <a:avLst/>
            <a:gdLst>
              <a:gd name="T0" fmla="*/ 64451 h 65404"/>
              <a:gd name="T1" fmla="*/ 0 h 65404"/>
              <a:gd name="T2" fmla="*/ 0 60000 65536"/>
              <a:gd name="T3" fmla="*/ 0 60000 65536"/>
              <a:gd name="T4" fmla="*/ 0 h 65404"/>
              <a:gd name="T5" fmla="*/ 65404 h 6540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5404">
                <a:moveTo>
                  <a:pt x="0" y="65078"/>
                </a:moveTo>
                <a:lnTo>
                  <a:pt x="0" y="0"/>
                </a:lnTo>
              </a:path>
            </a:pathLst>
          </a:custGeom>
          <a:noFill/>
          <a:ln w="1416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23562" name="object 10"/>
          <p:cNvSpPr>
            <a:spLocks/>
          </p:cNvSpPr>
          <p:nvPr/>
        </p:nvSpPr>
        <p:spPr bwMode="auto">
          <a:xfrm>
            <a:off x="6110288" y="5632450"/>
            <a:ext cx="0" cy="65088"/>
          </a:xfrm>
          <a:custGeom>
            <a:avLst/>
            <a:gdLst>
              <a:gd name="T0" fmla="*/ 64451 h 65404"/>
              <a:gd name="T1" fmla="*/ 0 h 65404"/>
              <a:gd name="T2" fmla="*/ 0 60000 65536"/>
              <a:gd name="T3" fmla="*/ 0 60000 65536"/>
              <a:gd name="T4" fmla="*/ 0 h 65404"/>
              <a:gd name="T5" fmla="*/ 65404 h 6540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5404">
                <a:moveTo>
                  <a:pt x="0" y="65078"/>
                </a:moveTo>
                <a:lnTo>
                  <a:pt x="0" y="0"/>
                </a:lnTo>
              </a:path>
            </a:pathLst>
          </a:custGeom>
          <a:noFill/>
          <a:ln w="1416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23563" name="object 11"/>
          <p:cNvSpPr>
            <a:spLocks/>
          </p:cNvSpPr>
          <p:nvPr/>
        </p:nvSpPr>
        <p:spPr bwMode="auto">
          <a:xfrm>
            <a:off x="7210425" y="5632450"/>
            <a:ext cx="0" cy="65088"/>
          </a:xfrm>
          <a:custGeom>
            <a:avLst/>
            <a:gdLst>
              <a:gd name="T0" fmla="*/ 64451 h 65404"/>
              <a:gd name="T1" fmla="*/ 0 h 65404"/>
              <a:gd name="T2" fmla="*/ 0 60000 65536"/>
              <a:gd name="T3" fmla="*/ 0 60000 65536"/>
              <a:gd name="T4" fmla="*/ 0 h 65404"/>
              <a:gd name="T5" fmla="*/ 65404 h 6540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5404">
                <a:moveTo>
                  <a:pt x="0" y="65078"/>
                </a:moveTo>
                <a:lnTo>
                  <a:pt x="0" y="0"/>
                </a:lnTo>
              </a:path>
            </a:pathLst>
          </a:custGeom>
          <a:noFill/>
          <a:ln w="1416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23564" name="object 12"/>
          <p:cNvSpPr>
            <a:spLocks/>
          </p:cNvSpPr>
          <p:nvPr/>
        </p:nvSpPr>
        <p:spPr bwMode="auto">
          <a:xfrm>
            <a:off x="8312150" y="5632450"/>
            <a:ext cx="0" cy="65088"/>
          </a:xfrm>
          <a:custGeom>
            <a:avLst/>
            <a:gdLst>
              <a:gd name="T0" fmla="*/ 64451 h 65404"/>
              <a:gd name="T1" fmla="*/ 0 h 65404"/>
              <a:gd name="T2" fmla="*/ 0 60000 65536"/>
              <a:gd name="T3" fmla="*/ 0 60000 65536"/>
              <a:gd name="T4" fmla="*/ 0 h 65404"/>
              <a:gd name="T5" fmla="*/ 65404 h 6540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5404">
                <a:moveTo>
                  <a:pt x="0" y="65078"/>
                </a:moveTo>
                <a:lnTo>
                  <a:pt x="0" y="0"/>
                </a:lnTo>
              </a:path>
            </a:pathLst>
          </a:custGeom>
          <a:noFill/>
          <a:ln w="1416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3" name="object 13"/>
          <p:cNvSpPr txBox="1"/>
          <p:nvPr/>
        </p:nvSpPr>
        <p:spPr>
          <a:xfrm>
            <a:off x="4265613" y="5845175"/>
            <a:ext cx="1489075" cy="7016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950" b="1" spc="114" dirty="0">
                <a:latin typeface="Times New Roman"/>
                <a:cs typeface="Times New Roman"/>
              </a:rPr>
              <a:t>3</a:t>
            </a:r>
            <a:endParaRPr sz="1950">
              <a:latin typeface="Times New Roman"/>
              <a:cs typeface="Times New Roman"/>
            </a:endParaRPr>
          </a:p>
          <a:p>
            <a:pPr algn="ctr" fontAlgn="auto">
              <a:spcBef>
                <a:spcPts val="575"/>
              </a:spcBef>
              <a:spcAft>
                <a:spcPts val="0"/>
              </a:spcAft>
              <a:defRPr/>
            </a:pPr>
            <a:r>
              <a:rPr sz="2300" b="1" spc="225" dirty="0">
                <a:latin typeface="Times New Roman"/>
                <a:cs typeface="Times New Roman"/>
              </a:rPr>
              <a:t>T</a:t>
            </a:r>
            <a:r>
              <a:rPr sz="2300" b="1" spc="85" dirty="0">
                <a:latin typeface="Times New Roman"/>
                <a:cs typeface="Times New Roman"/>
              </a:rPr>
              <a:t>i</a:t>
            </a:r>
            <a:r>
              <a:rPr sz="2300" b="1" spc="275" dirty="0">
                <a:latin typeface="Times New Roman"/>
                <a:cs typeface="Times New Roman"/>
              </a:rPr>
              <a:t>m</a:t>
            </a:r>
            <a:r>
              <a:rPr sz="2300" b="1" spc="130" dirty="0">
                <a:latin typeface="Times New Roman"/>
                <a:cs typeface="Times New Roman"/>
              </a:rPr>
              <a:t>e</a:t>
            </a:r>
            <a:r>
              <a:rPr sz="2300" b="1" spc="105" dirty="0">
                <a:latin typeface="Times New Roman"/>
                <a:cs typeface="Times New Roman"/>
              </a:rPr>
              <a:t> </a:t>
            </a:r>
            <a:r>
              <a:rPr sz="2300" b="1" spc="80" dirty="0">
                <a:latin typeface="Times New Roman"/>
                <a:cs typeface="Times New Roman"/>
              </a:rPr>
              <a:t>(</a:t>
            </a:r>
            <a:r>
              <a:rPr sz="2300" b="1" spc="275" dirty="0">
                <a:latin typeface="Times New Roman"/>
                <a:cs typeface="Times New Roman"/>
              </a:rPr>
              <a:t>m</a:t>
            </a:r>
            <a:r>
              <a:rPr sz="2300" b="1" spc="140" dirty="0">
                <a:latin typeface="Times New Roman"/>
                <a:cs typeface="Times New Roman"/>
              </a:rPr>
              <a:t>s</a:t>
            </a:r>
            <a:r>
              <a:rPr sz="2300" b="1" spc="95" dirty="0">
                <a:latin typeface="Times New Roman"/>
                <a:cs typeface="Times New Roman"/>
              </a:rPr>
              <a:t>)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24013" y="5845175"/>
            <a:ext cx="165100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950" b="1" spc="114" dirty="0">
                <a:latin typeface="Times New Roman"/>
                <a:cs typeface="Times New Roman"/>
              </a:rPr>
              <a:t>0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24150" y="5845175"/>
            <a:ext cx="166688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950" b="1" spc="114" dirty="0">
                <a:latin typeface="Times New Roman"/>
                <a:cs typeface="Times New Roman"/>
              </a:rPr>
              <a:t>1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25875" y="5845175"/>
            <a:ext cx="165100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950" b="1" spc="114" dirty="0">
                <a:latin typeface="Times New Roman"/>
                <a:cs typeface="Times New Roman"/>
              </a:rPr>
              <a:t>2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27738" y="5845175"/>
            <a:ext cx="165100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950" b="1" spc="114" dirty="0">
                <a:latin typeface="Times New Roman"/>
                <a:cs typeface="Times New Roman"/>
              </a:rPr>
              <a:t>4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27875" y="5845175"/>
            <a:ext cx="166688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950" b="1" spc="114" dirty="0">
                <a:latin typeface="Times New Roman"/>
                <a:cs typeface="Times New Roman"/>
              </a:rPr>
              <a:t>5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29600" y="5845175"/>
            <a:ext cx="165100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950" b="1" spc="114" dirty="0">
                <a:latin typeface="Times New Roman"/>
                <a:cs typeface="Times New Roman"/>
              </a:rPr>
              <a:t>6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4172" y="2674457"/>
            <a:ext cx="356870" cy="1736089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600" b="1" spc="-5" dirty="0">
                <a:latin typeface="Times New Roman"/>
                <a:cs typeface="Times New Roman"/>
              </a:rPr>
              <a:t>P</a:t>
            </a:r>
            <a:r>
              <a:rPr sz="2600" b="1" dirty="0">
                <a:latin typeface="Times New Roman"/>
                <a:cs typeface="Times New Roman"/>
              </a:rPr>
              <a:t>re</a:t>
            </a:r>
            <a:r>
              <a:rPr sz="2600" b="1" spc="20" dirty="0">
                <a:latin typeface="Times New Roman"/>
                <a:cs typeface="Times New Roman"/>
              </a:rPr>
              <a:t>ss</a:t>
            </a:r>
            <a:r>
              <a:rPr sz="2600" b="1" spc="15" dirty="0">
                <a:latin typeface="Times New Roman"/>
                <a:cs typeface="Times New Roman"/>
              </a:rPr>
              <a:t>u</a:t>
            </a:r>
            <a:r>
              <a:rPr sz="2600" b="1" dirty="0">
                <a:latin typeface="Times New Roman"/>
                <a:cs typeface="Times New Roman"/>
              </a:rPr>
              <a:t>re</a:t>
            </a:r>
            <a:r>
              <a:rPr sz="2600" b="1" spc="-45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(</a:t>
            </a:r>
            <a:r>
              <a:rPr sz="2600" b="1" spc="-5" dirty="0">
                <a:latin typeface="Times New Roman"/>
                <a:cs typeface="Times New Roman"/>
              </a:rPr>
              <a:t>P</a:t>
            </a:r>
            <a:r>
              <a:rPr sz="2600" b="1" spc="35" dirty="0">
                <a:latin typeface="Times New Roman"/>
                <a:cs typeface="Times New Roman"/>
              </a:rPr>
              <a:t>a</a:t>
            </a:r>
            <a:r>
              <a:rPr sz="2600" b="1" dirty="0">
                <a:latin typeface="Times New Roman"/>
                <a:cs typeface="Times New Roman"/>
              </a:rPr>
              <a:t>)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3573" name="object 21"/>
          <p:cNvSpPr>
            <a:spLocks/>
          </p:cNvSpPr>
          <p:nvPr/>
        </p:nvSpPr>
        <p:spPr bwMode="auto">
          <a:xfrm>
            <a:off x="1704975" y="1454150"/>
            <a:ext cx="0" cy="4178300"/>
          </a:xfrm>
          <a:custGeom>
            <a:avLst/>
            <a:gdLst>
              <a:gd name="T0" fmla="*/ 4176888 h 4179570"/>
              <a:gd name="T1" fmla="*/ 0 h 4179570"/>
              <a:gd name="T2" fmla="*/ 0 60000 65536"/>
              <a:gd name="T3" fmla="*/ 0 60000 65536"/>
              <a:gd name="T4" fmla="*/ 0 h 4179570"/>
              <a:gd name="T5" fmla="*/ 4179570 h 417957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179570">
                <a:moveTo>
                  <a:pt x="0" y="4179428"/>
                </a:moveTo>
                <a:lnTo>
                  <a:pt x="0" y="0"/>
                </a:lnTo>
              </a:path>
            </a:pathLst>
          </a:custGeom>
          <a:noFill/>
          <a:ln w="2311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23574" name="object 22"/>
          <p:cNvSpPr>
            <a:spLocks/>
          </p:cNvSpPr>
          <p:nvPr/>
        </p:nvSpPr>
        <p:spPr bwMode="auto">
          <a:xfrm>
            <a:off x="1631950" y="5457825"/>
            <a:ext cx="74613" cy="0"/>
          </a:xfrm>
          <a:custGeom>
            <a:avLst/>
            <a:gdLst>
              <a:gd name="T0" fmla="*/ 0 w 73660"/>
              <a:gd name="T1" fmla="*/ 74981 w 73660"/>
              <a:gd name="T2" fmla="*/ 0 60000 65536"/>
              <a:gd name="T3" fmla="*/ 0 60000 65536"/>
              <a:gd name="T4" fmla="*/ 0 w 73660"/>
              <a:gd name="T5" fmla="*/ 73660 w 7366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3660">
                <a:moveTo>
                  <a:pt x="0" y="0"/>
                </a:moveTo>
                <a:lnTo>
                  <a:pt x="73078" y="0"/>
                </a:lnTo>
              </a:path>
            </a:pathLst>
          </a:custGeom>
          <a:noFill/>
          <a:ln w="1261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23575" name="object 23"/>
          <p:cNvSpPr>
            <a:spLocks noChangeArrowheads="1"/>
          </p:cNvSpPr>
          <p:nvPr/>
        </p:nvSpPr>
        <p:spPr bwMode="auto">
          <a:xfrm>
            <a:off x="1625600" y="1747838"/>
            <a:ext cx="6692900" cy="3708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76" name="object 24"/>
          <p:cNvSpPr>
            <a:spLocks/>
          </p:cNvSpPr>
          <p:nvPr/>
        </p:nvSpPr>
        <p:spPr bwMode="auto">
          <a:xfrm>
            <a:off x="1631950" y="3717925"/>
            <a:ext cx="74613" cy="0"/>
          </a:xfrm>
          <a:custGeom>
            <a:avLst/>
            <a:gdLst>
              <a:gd name="T0" fmla="*/ 0 w 73660"/>
              <a:gd name="T1" fmla="*/ 74981 w 73660"/>
              <a:gd name="T2" fmla="*/ 0 60000 65536"/>
              <a:gd name="T3" fmla="*/ 0 60000 65536"/>
              <a:gd name="T4" fmla="*/ 0 w 73660"/>
              <a:gd name="T5" fmla="*/ 73660 w 7366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3660">
                <a:moveTo>
                  <a:pt x="0" y="0"/>
                </a:moveTo>
                <a:lnTo>
                  <a:pt x="73078" y="0"/>
                </a:lnTo>
              </a:path>
            </a:pathLst>
          </a:custGeom>
          <a:noFill/>
          <a:ln w="1261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23577" name="object 25"/>
          <p:cNvSpPr>
            <a:spLocks/>
          </p:cNvSpPr>
          <p:nvPr/>
        </p:nvSpPr>
        <p:spPr bwMode="auto">
          <a:xfrm>
            <a:off x="1631950" y="2846388"/>
            <a:ext cx="74613" cy="0"/>
          </a:xfrm>
          <a:custGeom>
            <a:avLst/>
            <a:gdLst>
              <a:gd name="T0" fmla="*/ 0 w 73660"/>
              <a:gd name="T1" fmla="*/ 74981 w 73660"/>
              <a:gd name="T2" fmla="*/ 0 60000 65536"/>
              <a:gd name="T3" fmla="*/ 0 60000 65536"/>
              <a:gd name="T4" fmla="*/ 0 w 73660"/>
              <a:gd name="T5" fmla="*/ 73660 w 7366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3660">
                <a:moveTo>
                  <a:pt x="0" y="0"/>
                </a:moveTo>
                <a:lnTo>
                  <a:pt x="73078" y="0"/>
                </a:lnTo>
              </a:path>
            </a:pathLst>
          </a:custGeom>
          <a:noFill/>
          <a:ln w="1261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23578" name="object 26"/>
          <p:cNvSpPr>
            <a:spLocks/>
          </p:cNvSpPr>
          <p:nvPr/>
        </p:nvSpPr>
        <p:spPr bwMode="auto">
          <a:xfrm>
            <a:off x="1631950" y="1976438"/>
            <a:ext cx="74613" cy="0"/>
          </a:xfrm>
          <a:custGeom>
            <a:avLst/>
            <a:gdLst>
              <a:gd name="T0" fmla="*/ 0 w 73660"/>
              <a:gd name="T1" fmla="*/ 74981 w 73660"/>
              <a:gd name="T2" fmla="*/ 0 60000 65536"/>
              <a:gd name="T3" fmla="*/ 0 60000 65536"/>
              <a:gd name="T4" fmla="*/ 0 w 73660"/>
              <a:gd name="T5" fmla="*/ 73660 w 7366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3660">
                <a:moveTo>
                  <a:pt x="0" y="0"/>
                </a:moveTo>
                <a:lnTo>
                  <a:pt x="73078" y="0"/>
                </a:lnTo>
              </a:path>
            </a:pathLst>
          </a:custGeom>
          <a:noFill/>
          <a:ln w="1261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23579" name="object 27"/>
          <p:cNvSpPr txBox="1">
            <a:spLocks noChangeArrowheads="1"/>
          </p:cNvSpPr>
          <p:nvPr/>
        </p:nvSpPr>
        <p:spPr bwMode="auto">
          <a:xfrm>
            <a:off x="968375" y="4468813"/>
            <a:ext cx="53816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sz="1900" b="1">
                <a:latin typeface="Times New Roman" pitchFamily="18" charset="0"/>
                <a:cs typeface="Times New Roman" pitchFamily="18" charset="0"/>
              </a:rPr>
              <a:t>0</a:t>
            </a:r>
            <a:endParaRPr lang="en-US" sz="19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19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25"/>
              </a:spcBef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en-US" sz="1900" b="1">
                <a:latin typeface="Times New Roman" pitchFamily="18" charset="0"/>
                <a:cs typeface="Times New Roman" pitchFamily="18" charset="0"/>
              </a:rPr>
              <a:t>-500</a:t>
            </a:r>
            <a:endParaRPr lang="en-US" sz="1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62038" y="3598863"/>
            <a:ext cx="444500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950" b="1" spc="110" dirty="0">
                <a:latin typeface="Times New Roman"/>
                <a:cs typeface="Times New Roman"/>
              </a:rPr>
              <a:t>500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22338" y="2728913"/>
            <a:ext cx="584200" cy="2746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950" b="1" spc="110" dirty="0">
                <a:latin typeface="Times New Roman"/>
                <a:cs typeface="Times New Roman"/>
              </a:rPr>
              <a:t>1000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22338" y="1857375"/>
            <a:ext cx="584200" cy="2746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950" b="1" spc="110" dirty="0">
                <a:latin typeface="Times New Roman"/>
                <a:cs typeface="Times New Roman"/>
              </a:rPr>
              <a:t>1500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456057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spc="175" dirty="0"/>
              <a:t>P</a:t>
            </a:r>
            <a:r>
              <a:rPr spc="85" dirty="0"/>
              <a:t>e</a:t>
            </a:r>
            <a:r>
              <a:rPr spc="155" dirty="0"/>
              <a:t>ak</a:t>
            </a:r>
            <a:r>
              <a:rPr spc="-55" dirty="0"/>
              <a:t> </a:t>
            </a:r>
            <a:r>
              <a:rPr spc="170" dirty="0"/>
              <a:t>S</a:t>
            </a:r>
            <a:r>
              <a:rPr spc="175" dirty="0"/>
              <a:t>P</a:t>
            </a:r>
            <a:r>
              <a:rPr spc="185" dirty="0"/>
              <a:t>L</a:t>
            </a:r>
            <a:r>
              <a:rPr spc="55" dirty="0"/>
              <a:t> </a:t>
            </a:r>
            <a:r>
              <a:rPr spc="155" dirty="0"/>
              <a:t>=</a:t>
            </a:r>
            <a:r>
              <a:rPr spc="35" dirty="0"/>
              <a:t> </a:t>
            </a:r>
            <a:r>
              <a:rPr spc="155" dirty="0"/>
              <a:t>15</a:t>
            </a:r>
            <a:r>
              <a:rPr spc="140" dirty="0"/>
              <a:t>8</a:t>
            </a:r>
            <a:r>
              <a:rPr spc="70" dirty="0"/>
              <a:t> </a:t>
            </a:r>
            <a:r>
              <a:rPr spc="170" dirty="0"/>
              <a:t>d</a:t>
            </a:r>
            <a:r>
              <a:rPr spc="185" dirty="0"/>
              <a:t>B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49275" y="479425"/>
            <a:ext cx="8042275" cy="431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b="1" dirty="0">
                <a:solidFill>
                  <a:srgbClr val="FFFF66"/>
                </a:solidFill>
                <a:latin typeface="Arial"/>
                <a:cs typeface="Arial"/>
              </a:rPr>
              <a:t>S</a:t>
            </a:r>
            <a:r>
              <a:rPr sz="3200" b="1" spc="-5" dirty="0">
                <a:solidFill>
                  <a:srgbClr val="FFFF66"/>
                </a:solidFill>
                <a:latin typeface="Arial"/>
                <a:cs typeface="Arial"/>
              </a:rPr>
              <a:t>imul</a:t>
            </a:r>
            <a:r>
              <a:rPr sz="3200" b="1" spc="-10" dirty="0">
                <a:solidFill>
                  <a:srgbClr val="FFFF66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FFFF66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FFFF66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FFFF66"/>
                </a:solidFill>
                <a:latin typeface="Arial"/>
                <a:cs typeface="Arial"/>
              </a:rPr>
              <a:t>d</a:t>
            </a:r>
            <a:r>
              <a:rPr sz="3200" b="1" spc="-30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3200" b="1" spc="-125" dirty="0">
                <a:solidFill>
                  <a:srgbClr val="FFFF66"/>
                </a:solidFill>
                <a:latin typeface="Arial"/>
                <a:cs typeface="Arial"/>
              </a:rPr>
              <a:t>W</a:t>
            </a:r>
            <a:r>
              <a:rPr sz="3200" b="1" spc="-10" dirty="0">
                <a:solidFill>
                  <a:srgbClr val="FFFF66"/>
                </a:solidFill>
                <a:latin typeface="Arial"/>
                <a:cs typeface="Arial"/>
              </a:rPr>
              <a:t>av</a:t>
            </a:r>
            <a:r>
              <a:rPr sz="3200" b="1" dirty="0">
                <a:solidFill>
                  <a:srgbClr val="FFFF66"/>
                </a:solidFill>
                <a:latin typeface="Arial"/>
                <a:cs typeface="Arial"/>
              </a:rPr>
              <a:t>e</a:t>
            </a:r>
            <a:r>
              <a:rPr sz="3200" b="1" spc="-10" dirty="0">
                <a:solidFill>
                  <a:srgbClr val="FFFF66"/>
                </a:solidFill>
                <a:latin typeface="Arial"/>
                <a:cs typeface="Arial"/>
              </a:rPr>
              <a:t> vs</a:t>
            </a:r>
            <a:r>
              <a:rPr sz="3200" b="1" dirty="0">
                <a:solidFill>
                  <a:srgbClr val="FFFF66"/>
                </a:solidFill>
                <a:latin typeface="Arial"/>
                <a:cs typeface="Arial"/>
              </a:rPr>
              <a:t>.</a:t>
            </a:r>
            <a:r>
              <a:rPr sz="3200" b="1" spc="-10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66"/>
                </a:solidFill>
                <a:latin typeface="Arial"/>
                <a:cs typeface="Arial"/>
              </a:rPr>
              <a:t>Fi</a:t>
            </a:r>
            <a:r>
              <a:rPr sz="3200" b="1" spc="-10" dirty="0">
                <a:solidFill>
                  <a:srgbClr val="FFFF66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FFFF66"/>
                </a:solidFill>
                <a:latin typeface="Arial"/>
                <a:cs typeface="Arial"/>
              </a:rPr>
              <a:t>l</a:t>
            </a:r>
            <a:r>
              <a:rPr sz="3200" b="1" spc="10" dirty="0">
                <a:solidFill>
                  <a:srgbClr val="FFFF66"/>
                </a:solidFill>
                <a:latin typeface="Arial"/>
                <a:cs typeface="Arial"/>
              </a:rPr>
              <a:t>d</a:t>
            </a:r>
            <a:r>
              <a:rPr sz="3200" b="1" dirty="0">
                <a:solidFill>
                  <a:srgbClr val="FFFF66"/>
                </a:solidFill>
                <a:latin typeface="Arial"/>
                <a:cs typeface="Arial"/>
              </a:rPr>
              <a:t>-</a:t>
            </a:r>
            <a:r>
              <a:rPr sz="3200" b="1" spc="-10" dirty="0">
                <a:solidFill>
                  <a:srgbClr val="FFFF66"/>
                </a:solidFill>
                <a:latin typeface="Arial"/>
                <a:cs typeface="Arial"/>
              </a:rPr>
              <a:t>Meas</a:t>
            </a:r>
            <a:r>
              <a:rPr sz="3200" b="1" spc="-5" dirty="0">
                <a:solidFill>
                  <a:srgbClr val="FFFF66"/>
                </a:solidFill>
                <a:latin typeface="Arial"/>
                <a:cs typeface="Arial"/>
              </a:rPr>
              <a:t>u</a:t>
            </a:r>
            <a:r>
              <a:rPr sz="3200" b="1" dirty="0">
                <a:solidFill>
                  <a:srgbClr val="FFFF66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FFFF66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FFFF66"/>
                </a:solidFill>
                <a:latin typeface="Arial"/>
                <a:cs typeface="Arial"/>
              </a:rPr>
              <a:t>d</a:t>
            </a:r>
            <a:r>
              <a:rPr sz="3200" b="1" spc="-45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3200" b="1" spc="-125" dirty="0">
                <a:solidFill>
                  <a:srgbClr val="FFFF66"/>
                </a:solidFill>
                <a:latin typeface="Arial"/>
                <a:cs typeface="Arial"/>
              </a:rPr>
              <a:t>W</a:t>
            </a:r>
            <a:r>
              <a:rPr sz="3200" b="1" spc="-10" dirty="0">
                <a:solidFill>
                  <a:srgbClr val="FFFF66"/>
                </a:solidFill>
                <a:latin typeface="Arial"/>
                <a:cs typeface="Arial"/>
              </a:rPr>
              <a:t>ave</a:t>
            </a:r>
            <a:endParaRPr sz="3200">
              <a:latin typeface="Arial"/>
              <a:cs typeface="Arial"/>
            </a:endParaRPr>
          </a:p>
        </p:txBody>
      </p:sp>
      <p:sp>
        <p:nvSpPr>
          <p:cNvPr id="23585" name="object 33"/>
          <p:cNvSpPr>
            <a:spLocks noChangeArrowheads="1"/>
          </p:cNvSpPr>
          <p:nvPr/>
        </p:nvSpPr>
        <p:spPr bwMode="auto">
          <a:xfrm>
            <a:off x="4449763" y="1157288"/>
            <a:ext cx="4214812" cy="2108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86" name="object 34"/>
          <p:cNvSpPr txBox="1">
            <a:spLocks noChangeArrowheads="1"/>
          </p:cNvSpPr>
          <p:nvPr/>
        </p:nvSpPr>
        <p:spPr bwMode="auto">
          <a:xfrm>
            <a:off x="5481638" y="3354388"/>
            <a:ext cx="8255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latin typeface="Arial" charset="0"/>
              </a:rPr>
              <a:t>4</a:t>
            </a:r>
          </a:p>
        </p:txBody>
      </p:sp>
      <p:sp>
        <p:nvSpPr>
          <p:cNvPr id="23587" name="object 35"/>
          <p:cNvSpPr txBox="1">
            <a:spLocks noChangeArrowheads="1"/>
          </p:cNvSpPr>
          <p:nvPr/>
        </p:nvSpPr>
        <p:spPr bwMode="auto">
          <a:xfrm>
            <a:off x="6515100" y="3354388"/>
            <a:ext cx="8255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latin typeface="Arial" charset="0"/>
              </a:rPr>
              <a:t>6</a:t>
            </a:r>
          </a:p>
        </p:txBody>
      </p:sp>
      <p:sp>
        <p:nvSpPr>
          <p:cNvPr id="23588" name="object 36"/>
          <p:cNvSpPr txBox="1">
            <a:spLocks noChangeArrowheads="1"/>
          </p:cNvSpPr>
          <p:nvPr/>
        </p:nvSpPr>
        <p:spPr bwMode="auto">
          <a:xfrm>
            <a:off x="7550150" y="3354388"/>
            <a:ext cx="8255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latin typeface="Arial" charset="0"/>
              </a:rPr>
              <a:t>8</a:t>
            </a:r>
          </a:p>
        </p:txBody>
      </p:sp>
      <p:sp>
        <p:nvSpPr>
          <p:cNvPr id="23589" name="object 37"/>
          <p:cNvSpPr txBox="1">
            <a:spLocks noChangeArrowheads="1"/>
          </p:cNvSpPr>
          <p:nvPr/>
        </p:nvSpPr>
        <p:spPr bwMode="auto">
          <a:xfrm>
            <a:off x="8556625" y="3354388"/>
            <a:ext cx="138113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latin typeface="Arial" charset="0"/>
              </a:rPr>
              <a:t>10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429625" y="3611563"/>
            <a:ext cx="212725" cy="1428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900" spc="15" dirty="0">
                <a:latin typeface="Times New Roman"/>
                <a:cs typeface="Times New Roman"/>
              </a:rPr>
              <a:t>×10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3591" name="object 39"/>
          <p:cNvSpPr txBox="1">
            <a:spLocks noChangeArrowheads="1"/>
          </p:cNvSpPr>
          <p:nvPr/>
        </p:nvSpPr>
        <p:spPr bwMode="auto">
          <a:xfrm>
            <a:off x="8616950" y="3589338"/>
            <a:ext cx="889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600">
                <a:latin typeface="Times New Roman" pitchFamily="18" charset="0"/>
                <a:cs typeface="Times New Roman" pitchFamily="18" charset="0"/>
              </a:rPr>
              <a:t>-3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748338" y="3594100"/>
            <a:ext cx="1387475" cy="1746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150" b="1" spc="25" dirty="0">
                <a:latin typeface="Arial"/>
                <a:cs typeface="Arial"/>
              </a:rPr>
              <a:t>TIME</a:t>
            </a:r>
            <a:r>
              <a:rPr sz="1150" b="1" spc="15" dirty="0">
                <a:latin typeface="Arial"/>
                <a:cs typeface="Arial"/>
              </a:rPr>
              <a:t> </a:t>
            </a:r>
            <a:r>
              <a:rPr sz="1150" b="1" spc="20" dirty="0">
                <a:latin typeface="Arial"/>
                <a:cs typeface="Arial"/>
              </a:rPr>
              <a:t>IN</a:t>
            </a:r>
            <a:r>
              <a:rPr sz="1150" b="1" spc="15" dirty="0">
                <a:latin typeface="Arial"/>
                <a:cs typeface="Arial"/>
              </a:rPr>
              <a:t> </a:t>
            </a:r>
            <a:r>
              <a:rPr sz="1150" b="1" spc="30" dirty="0">
                <a:latin typeface="Arial"/>
                <a:cs typeface="Arial"/>
              </a:rPr>
              <a:t>SECONDS</a:t>
            </a:r>
            <a:endParaRPr sz="11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 rot="10800000">
            <a:off x="3854450" y="3121025"/>
            <a:ext cx="203200" cy="1460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150" b="1" spc="25" dirty="0">
                <a:latin typeface="Times New Roman"/>
                <a:cs typeface="Times New Roman"/>
              </a:rPr>
              <a:t>P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 rot="10800000">
            <a:off x="3848100" y="3322638"/>
            <a:ext cx="207963" cy="1460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150" b="1" spc="30" dirty="0">
                <a:latin typeface="Times New Roman"/>
                <a:cs typeface="Times New Roman"/>
              </a:rPr>
              <a:t>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 rot="10800000">
            <a:off x="3841750" y="3213100"/>
            <a:ext cx="212725" cy="1460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150" b="1" spc="30" dirty="0">
                <a:latin typeface="Times New Roman"/>
                <a:cs typeface="Times New Roman"/>
              </a:rPr>
              <a:t>R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 rot="10800000">
            <a:off x="3860800" y="3422650"/>
            <a:ext cx="200025" cy="1460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150" b="1" spc="25" dirty="0">
                <a:latin typeface="Times New Roman"/>
                <a:cs typeface="Times New Roman"/>
              </a:rPr>
              <a:t>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 rot="10800000">
            <a:off x="3860800" y="3506788"/>
            <a:ext cx="200025" cy="1460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150" b="1" spc="25" dirty="0">
                <a:latin typeface="Times New Roman"/>
                <a:cs typeface="Times New Roman"/>
              </a:rPr>
              <a:t>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 rot="10800000">
            <a:off x="3841750" y="3589338"/>
            <a:ext cx="212725" cy="1460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150" b="1" spc="30" dirty="0">
                <a:latin typeface="Times New Roman"/>
                <a:cs typeface="Times New Roman"/>
              </a:rPr>
              <a:t>U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 rot="10800000">
            <a:off x="3841750" y="3698875"/>
            <a:ext cx="212725" cy="1460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150" b="1" spc="30" dirty="0">
                <a:latin typeface="Times New Roman"/>
                <a:cs typeface="Times New Roman"/>
              </a:rPr>
              <a:t>R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 rot="10800000">
            <a:off x="3848100" y="3806825"/>
            <a:ext cx="207963" cy="1460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150" b="1" spc="30" dirty="0">
                <a:latin typeface="Times New Roman"/>
                <a:cs typeface="Times New Roman"/>
              </a:rPr>
              <a:t>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3601" name="object 49"/>
          <p:cNvSpPr txBox="1">
            <a:spLocks noChangeArrowheads="1"/>
          </p:cNvSpPr>
          <p:nvPr/>
        </p:nvSpPr>
        <p:spPr bwMode="auto">
          <a:xfrm>
            <a:off x="4522788" y="3354388"/>
            <a:ext cx="8255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latin typeface="Arial" charset="0"/>
              </a:rPr>
              <a:t>0</a:t>
            </a:r>
          </a:p>
        </p:txBody>
      </p:sp>
      <p:sp>
        <p:nvSpPr>
          <p:cNvPr id="23602" name="object 50"/>
          <p:cNvSpPr txBox="1">
            <a:spLocks noChangeArrowheads="1"/>
          </p:cNvSpPr>
          <p:nvPr/>
        </p:nvSpPr>
        <p:spPr bwMode="auto">
          <a:xfrm>
            <a:off x="4181475" y="3165475"/>
            <a:ext cx="230188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latin typeface="Arial" charset="0"/>
              </a:rPr>
              <a:t>-200</a:t>
            </a:r>
          </a:p>
        </p:txBody>
      </p:sp>
      <p:sp>
        <p:nvSpPr>
          <p:cNvPr id="23603" name="object 51"/>
          <p:cNvSpPr txBox="1">
            <a:spLocks noChangeArrowheads="1"/>
          </p:cNvSpPr>
          <p:nvPr/>
        </p:nvSpPr>
        <p:spPr bwMode="auto">
          <a:xfrm>
            <a:off x="4181475" y="2827338"/>
            <a:ext cx="230188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latin typeface="Arial" charset="0"/>
              </a:rPr>
              <a:t>-100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4217988" y="2149475"/>
            <a:ext cx="195262" cy="4270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800" dirty="0">
                <a:latin typeface="Arial"/>
                <a:cs typeface="Arial"/>
              </a:rPr>
              <a:t>100</a:t>
            </a:r>
            <a:endParaRPr sz="80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800">
              <a:latin typeface="Times New Roman"/>
              <a:cs typeface="Times New Roman"/>
            </a:endParaRPr>
          </a:p>
          <a:p>
            <a:pPr marL="50165" fontAlgn="auto">
              <a:spcBef>
                <a:spcPts val="490"/>
              </a:spcBef>
              <a:spcAft>
                <a:spcPts val="0"/>
              </a:spcAft>
              <a:defRPr/>
            </a:pPr>
            <a:r>
              <a:rPr sz="8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23605" name="object 53"/>
          <p:cNvSpPr txBox="1">
            <a:spLocks noChangeArrowheads="1"/>
          </p:cNvSpPr>
          <p:nvPr/>
        </p:nvSpPr>
        <p:spPr bwMode="auto">
          <a:xfrm>
            <a:off x="4217988" y="1849438"/>
            <a:ext cx="195262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latin typeface="Arial" charset="0"/>
              </a:rPr>
              <a:t>200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4198938" y="1171575"/>
            <a:ext cx="214312" cy="4651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1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800" dirty="0">
                <a:latin typeface="Arial"/>
                <a:cs typeface="Arial"/>
              </a:rPr>
              <a:t>400</a:t>
            </a:r>
            <a:endParaRPr sz="80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800">
              <a:latin typeface="Times New Roman"/>
              <a:cs typeface="Times New Roman"/>
            </a:endParaRPr>
          </a:p>
          <a:p>
            <a:pPr fontAlgn="auto">
              <a:spcBef>
                <a:spcPts val="38"/>
              </a:spcBef>
              <a:spcAft>
                <a:spcPts val="0"/>
              </a:spcAft>
              <a:defRPr/>
            </a:pPr>
            <a:endParaRPr sz="650">
              <a:latin typeface="Times New Roman"/>
              <a:cs typeface="Times New Roman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800" dirty="0">
                <a:latin typeface="Arial"/>
                <a:cs typeface="Arial"/>
              </a:rPr>
              <a:t>300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bject 2"/>
          <p:cNvSpPr>
            <a:spLocks noChangeArrowheads="1"/>
          </p:cNvSpPr>
          <p:nvPr/>
        </p:nvSpPr>
        <p:spPr bwMode="auto">
          <a:xfrm>
            <a:off x="533400" y="758825"/>
            <a:ext cx="8248650" cy="59467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325563" y="250825"/>
            <a:ext cx="6488112" cy="431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b="1" dirty="0">
                <a:solidFill>
                  <a:srgbClr val="FFFF66"/>
                </a:solidFill>
                <a:latin typeface="Arial"/>
                <a:cs typeface="Arial"/>
              </a:rPr>
              <a:t>P</a:t>
            </a:r>
            <a:r>
              <a:rPr sz="3200" b="1" spc="-10" dirty="0">
                <a:solidFill>
                  <a:srgbClr val="FFFF66"/>
                </a:solidFill>
                <a:latin typeface="Arial"/>
                <a:cs typeface="Arial"/>
              </a:rPr>
              <a:t>ea</a:t>
            </a:r>
            <a:r>
              <a:rPr sz="3200" b="1" dirty="0">
                <a:solidFill>
                  <a:srgbClr val="FFFF66"/>
                </a:solidFill>
                <a:latin typeface="Arial"/>
                <a:cs typeface="Arial"/>
              </a:rPr>
              <a:t>k</a:t>
            </a:r>
            <a:r>
              <a:rPr sz="3200" b="1" spc="-25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66"/>
                </a:solidFill>
                <a:latin typeface="Arial"/>
                <a:cs typeface="Arial"/>
              </a:rPr>
              <a:t>Pr</a:t>
            </a:r>
            <a:r>
              <a:rPr sz="3200" b="1" spc="-10" dirty="0">
                <a:solidFill>
                  <a:srgbClr val="FFFF66"/>
                </a:solidFill>
                <a:latin typeface="Arial"/>
                <a:cs typeface="Arial"/>
              </a:rPr>
              <a:t>ess</a:t>
            </a:r>
            <a:r>
              <a:rPr sz="3200" b="1" spc="-5" dirty="0">
                <a:solidFill>
                  <a:srgbClr val="FFFF66"/>
                </a:solidFill>
                <a:latin typeface="Arial"/>
                <a:cs typeface="Arial"/>
              </a:rPr>
              <a:t>u</a:t>
            </a:r>
            <a:r>
              <a:rPr sz="3200" b="1" dirty="0">
                <a:solidFill>
                  <a:srgbClr val="FFFF66"/>
                </a:solidFill>
                <a:latin typeface="Arial"/>
                <a:cs typeface="Arial"/>
              </a:rPr>
              <a:t>re</a:t>
            </a:r>
            <a:r>
              <a:rPr sz="3200" b="1" spc="-25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66"/>
                </a:solidFill>
                <a:latin typeface="Arial"/>
                <a:cs typeface="Arial"/>
              </a:rPr>
              <a:t>vs</a:t>
            </a:r>
            <a:r>
              <a:rPr sz="3200" b="1" dirty="0">
                <a:solidFill>
                  <a:srgbClr val="FFFF66"/>
                </a:solidFill>
                <a:latin typeface="Arial"/>
                <a:cs typeface="Arial"/>
              </a:rPr>
              <a:t>.</a:t>
            </a:r>
            <a:r>
              <a:rPr sz="3200" b="1" spc="-10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66"/>
                </a:solidFill>
                <a:latin typeface="Arial"/>
                <a:cs typeface="Arial"/>
              </a:rPr>
              <a:t>O</a:t>
            </a:r>
            <a:r>
              <a:rPr sz="3200" b="1" spc="-5" dirty="0">
                <a:solidFill>
                  <a:srgbClr val="FFFF66"/>
                </a:solidFill>
                <a:latin typeface="Arial"/>
                <a:cs typeface="Arial"/>
              </a:rPr>
              <a:t>u</a:t>
            </a:r>
            <a:r>
              <a:rPr sz="3200" b="1" dirty="0">
                <a:solidFill>
                  <a:srgbClr val="FFFF66"/>
                </a:solidFill>
                <a:latin typeface="Arial"/>
                <a:cs typeface="Arial"/>
              </a:rPr>
              <a:t>t</a:t>
            </a:r>
            <a:r>
              <a:rPr sz="3200" b="1" spc="-5" dirty="0">
                <a:solidFill>
                  <a:srgbClr val="FFFF66"/>
                </a:solidFill>
                <a:latin typeface="Arial"/>
                <a:cs typeface="Arial"/>
              </a:rPr>
              <a:t>pu</a:t>
            </a:r>
            <a:r>
              <a:rPr sz="3200" b="1" dirty="0">
                <a:solidFill>
                  <a:srgbClr val="FFFF66"/>
                </a:solidFill>
                <a:latin typeface="Arial"/>
                <a:cs typeface="Arial"/>
              </a:rPr>
              <a:t>t</a:t>
            </a:r>
            <a:r>
              <a:rPr sz="3200" b="1" spc="-40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3200" b="1" spc="-245" dirty="0">
                <a:solidFill>
                  <a:srgbClr val="FFFF66"/>
                </a:solidFill>
                <a:latin typeface="Arial"/>
                <a:cs typeface="Arial"/>
              </a:rPr>
              <a:t>V</a:t>
            </a:r>
            <a:r>
              <a:rPr sz="3200" b="1" spc="-5" dirty="0">
                <a:solidFill>
                  <a:srgbClr val="FFFF66"/>
                </a:solidFill>
                <a:latin typeface="Arial"/>
                <a:cs typeface="Arial"/>
              </a:rPr>
              <a:t>ol</a:t>
            </a:r>
            <a:r>
              <a:rPr sz="3200" b="1" dirty="0">
                <a:solidFill>
                  <a:srgbClr val="FFFF66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FFFF66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FFFF66"/>
                </a:solidFill>
                <a:latin typeface="Arial"/>
                <a:cs typeface="Arial"/>
              </a:rPr>
              <a:t>g</a:t>
            </a:r>
            <a:r>
              <a:rPr sz="3200" b="1" dirty="0">
                <a:solidFill>
                  <a:srgbClr val="FFFF66"/>
                </a:solidFill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  <p:sp>
        <p:nvSpPr>
          <p:cNvPr id="24580" name="object 4"/>
          <p:cNvSpPr>
            <a:spLocks/>
          </p:cNvSpPr>
          <p:nvPr/>
        </p:nvSpPr>
        <p:spPr bwMode="auto">
          <a:xfrm>
            <a:off x="4008438" y="1225550"/>
            <a:ext cx="554037" cy="0"/>
          </a:xfrm>
          <a:custGeom>
            <a:avLst/>
            <a:gdLst>
              <a:gd name="T0" fmla="*/ 0 w 553720"/>
              <a:gd name="T1" fmla="*/ 553882 w 553720"/>
              <a:gd name="T2" fmla="*/ 0 60000 65536"/>
              <a:gd name="T3" fmla="*/ 0 60000 65536"/>
              <a:gd name="T4" fmla="*/ 0 w 553720"/>
              <a:gd name="T5" fmla="*/ 553720 w 55372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53720">
                <a:moveTo>
                  <a:pt x="0" y="0"/>
                </a:moveTo>
                <a:lnTo>
                  <a:pt x="553248" y="0"/>
                </a:lnTo>
              </a:path>
            </a:pathLst>
          </a:custGeom>
          <a:noFill/>
          <a:ln w="12087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" name="object 5"/>
          <p:cNvSpPr txBox="1"/>
          <p:nvPr/>
        </p:nvSpPr>
        <p:spPr>
          <a:xfrm>
            <a:off x="5029200" y="1062038"/>
            <a:ext cx="368300" cy="3159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250" i="1" spc="100" dirty="0">
                <a:latin typeface="Times New Roman"/>
                <a:cs typeface="Times New Roman"/>
              </a:rPr>
              <a:t>dB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70350" y="1289050"/>
            <a:ext cx="369888" cy="3603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lnSpc>
                <a:spcPts val="26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375" i="1" spc="-352" baseline="13580" dirty="0">
                <a:latin typeface="Times New Roman"/>
                <a:cs typeface="Times New Roman"/>
              </a:rPr>
              <a:t>P</a:t>
            </a:r>
            <a:r>
              <a:rPr sz="1300" i="1" spc="35" dirty="0">
                <a:latin typeface="Times New Roman"/>
                <a:cs typeface="Times New Roman"/>
              </a:rPr>
              <a:t>ref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5900" y="879475"/>
            <a:ext cx="533400" cy="3190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250" i="1" spc="175" dirty="0">
                <a:latin typeface="Times New Roman"/>
                <a:cs typeface="Times New Roman"/>
              </a:rPr>
              <a:t>P</a:t>
            </a:r>
            <a:r>
              <a:rPr sz="2250" spc="45" dirty="0">
                <a:latin typeface="Times New Roman"/>
                <a:cs typeface="Times New Roman"/>
              </a:rPr>
              <a:t>(</a:t>
            </a:r>
            <a:r>
              <a:rPr sz="2250" i="1" spc="210" dirty="0">
                <a:latin typeface="Times New Roman"/>
                <a:cs typeface="Times New Roman"/>
              </a:rPr>
              <a:t>t</a:t>
            </a:r>
            <a:r>
              <a:rPr sz="2250" spc="60" dirty="0">
                <a:latin typeface="Times New Roman"/>
                <a:cs typeface="Times New Roman"/>
              </a:rPr>
              <a:t>)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71700" y="1046163"/>
            <a:ext cx="1593850" cy="3349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250" i="1" spc="100" dirty="0">
                <a:latin typeface="Times New Roman"/>
                <a:cs typeface="Times New Roman"/>
              </a:rPr>
              <a:t>SPL</a:t>
            </a:r>
            <a:r>
              <a:rPr sz="2250" i="1" spc="15" dirty="0">
                <a:latin typeface="Times New Roman"/>
                <a:cs typeface="Times New Roman"/>
              </a:rPr>
              <a:t> </a:t>
            </a:r>
            <a:r>
              <a:rPr sz="2250" spc="95" dirty="0">
                <a:latin typeface="Symbol"/>
                <a:cs typeface="Symbol"/>
              </a:rPr>
              <a:t></a:t>
            </a:r>
            <a:r>
              <a:rPr sz="2250" dirty="0">
                <a:latin typeface="Times New Roman"/>
                <a:cs typeface="Times New Roman"/>
              </a:rPr>
              <a:t> </a:t>
            </a:r>
            <a:r>
              <a:rPr sz="2250" spc="90" dirty="0">
                <a:latin typeface="Times New Roman"/>
                <a:cs typeface="Times New Roman"/>
              </a:rPr>
              <a:t>20</a:t>
            </a:r>
            <a:r>
              <a:rPr sz="2250" spc="-300" dirty="0">
                <a:latin typeface="Times New Roman"/>
                <a:cs typeface="Times New Roman"/>
              </a:rPr>
              <a:t> </a:t>
            </a:r>
            <a:r>
              <a:rPr sz="2250" spc="75" dirty="0">
                <a:latin typeface="Times New Roman"/>
                <a:cs typeface="Times New Roman"/>
              </a:rPr>
              <a:t>log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36975" y="1228725"/>
            <a:ext cx="206375" cy="1952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300" spc="55" dirty="0">
                <a:latin typeface="Times New Roman"/>
                <a:cs typeface="Times New Roman"/>
              </a:rPr>
              <a:t>10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488" y="268288"/>
            <a:ext cx="7669212" cy="457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tabLst>
                <a:tab pos="5929630" algn="l"/>
              </a:tabLst>
              <a:defRPr/>
            </a:pPr>
            <a:r>
              <a:rPr sz="3600" b="1" dirty="0">
                <a:solidFill>
                  <a:srgbClr val="FFFF66"/>
                </a:solidFill>
                <a:latin typeface="Arial"/>
                <a:cs typeface="Arial"/>
              </a:rPr>
              <a:t>A</a:t>
            </a:r>
            <a:r>
              <a:rPr sz="3600" b="1" spc="-5" dirty="0">
                <a:solidFill>
                  <a:srgbClr val="FFFF66"/>
                </a:solidFill>
                <a:latin typeface="Arial"/>
                <a:cs typeface="Arial"/>
              </a:rPr>
              <a:t>ni</a:t>
            </a:r>
            <a:r>
              <a:rPr sz="3600" b="1" dirty="0">
                <a:solidFill>
                  <a:srgbClr val="FFFF66"/>
                </a:solidFill>
                <a:latin typeface="Arial"/>
                <a:cs typeface="Arial"/>
              </a:rPr>
              <a:t>mal</a:t>
            </a:r>
            <a:r>
              <a:rPr sz="3600" b="1" spc="-25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66"/>
                </a:solidFill>
                <a:latin typeface="Arial"/>
                <a:cs typeface="Arial"/>
              </a:rPr>
              <a:t>St</a:t>
            </a:r>
            <a:r>
              <a:rPr sz="3600" b="1" spc="-5" dirty="0">
                <a:solidFill>
                  <a:srgbClr val="FFFF66"/>
                </a:solidFill>
                <a:latin typeface="Arial"/>
                <a:cs typeface="Arial"/>
              </a:rPr>
              <a:t>ud</a:t>
            </a:r>
            <a:r>
              <a:rPr sz="3600" b="1" dirty="0">
                <a:solidFill>
                  <a:srgbClr val="FFFF66"/>
                </a:solidFill>
                <a:latin typeface="Arial"/>
                <a:cs typeface="Arial"/>
              </a:rPr>
              <a:t>y</a:t>
            </a:r>
            <a:r>
              <a:rPr sz="3600" b="1" spc="10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3600" b="1" spc="-210" dirty="0">
                <a:solidFill>
                  <a:srgbClr val="FFFF66"/>
                </a:solidFill>
                <a:latin typeface="Arial"/>
                <a:cs typeface="Arial"/>
              </a:rPr>
              <a:t>V</a:t>
            </a:r>
            <a:r>
              <a:rPr sz="3600" b="1" dirty="0">
                <a:solidFill>
                  <a:srgbClr val="FFFF66"/>
                </a:solidFill>
                <a:latin typeface="Arial"/>
                <a:cs typeface="Arial"/>
              </a:rPr>
              <a:t>er</a:t>
            </a:r>
            <a:r>
              <a:rPr sz="3600" b="1" spc="-5" dirty="0">
                <a:solidFill>
                  <a:srgbClr val="FFFF66"/>
                </a:solidFill>
                <a:latin typeface="Arial"/>
                <a:cs typeface="Arial"/>
              </a:rPr>
              <a:t>i</a:t>
            </a:r>
            <a:r>
              <a:rPr sz="3600" b="1" dirty="0">
                <a:solidFill>
                  <a:srgbClr val="FFFF66"/>
                </a:solidFill>
                <a:latin typeface="Arial"/>
                <a:cs typeface="Arial"/>
              </a:rPr>
              <a:t>fy</a:t>
            </a:r>
            <a:r>
              <a:rPr sz="3600" b="1" spc="-5" dirty="0">
                <a:solidFill>
                  <a:srgbClr val="FFFF66"/>
                </a:solidFill>
                <a:latin typeface="Arial"/>
                <a:cs typeface="Arial"/>
              </a:rPr>
              <a:t>in</a:t>
            </a:r>
            <a:r>
              <a:rPr sz="3600" b="1" dirty="0">
                <a:solidFill>
                  <a:srgbClr val="FFFF66"/>
                </a:solidFill>
                <a:latin typeface="Arial"/>
                <a:cs typeface="Arial"/>
              </a:rPr>
              <a:t>g t</a:t>
            </a:r>
            <a:r>
              <a:rPr sz="3600" b="1" spc="-5" dirty="0">
                <a:solidFill>
                  <a:srgbClr val="FFFF66"/>
                </a:solidFill>
                <a:latin typeface="Arial"/>
                <a:cs typeface="Arial"/>
              </a:rPr>
              <a:t>h</a:t>
            </a:r>
            <a:r>
              <a:rPr sz="3600" b="1" dirty="0">
                <a:solidFill>
                  <a:srgbClr val="FFFF66"/>
                </a:solidFill>
                <a:latin typeface="Arial"/>
                <a:cs typeface="Arial"/>
              </a:rPr>
              <a:t>e	</a:t>
            </a:r>
            <a:r>
              <a:rPr sz="3600" b="1" spc="-5" dirty="0">
                <a:solidFill>
                  <a:srgbClr val="FFFF66"/>
                </a:solidFill>
                <a:latin typeface="Arial"/>
                <a:cs typeface="Arial"/>
              </a:rPr>
              <a:t>I</a:t>
            </a:r>
            <a:r>
              <a:rPr sz="3600" b="1" dirty="0">
                <a:solidFill>
                  <a:srgbClr val="FFFF66"/>
                </a:solidFill>
                <a:latin typeface="Arial"/>
                <a:cs typeface="Arial"/>
              </a:rPr>
              <a:t>m</a:t>
            </a:r>
            <a:r>
              <a:rPr sz="3600" b="1" spc="-5" dirty="0">
                <a:solidFill>
                  <a:srgbClr val="FFFF66"/>
                </a:solidFill>
                <a:latin typeface="Arial"/>
                <a:cs typeface="Arial"/>
              </a:rPr>
              <a:t>pul</a:t>
            </a:r>
            <a:r>
              <a:rPr sz="3600" b="1" dirty="0">
                <a:solidFill>
                  <a:srgbClr val="FFFF66"/>
                </a:solidFill>
                <a:latin typeface="Arial"/>
                <a:cs typeface="Arial"/>
              </a:rPr>
              <a:t>se</a:t>
            </a:r>
            <a:endParaRPr sz="3600">
              <a:latin typeface="Arial"/>
              <a:cs typeface="Arial"/>
            </a:endParaRPr>
          </a:p>
        </p:txBody>
      </p:sp>
      <p:sp>
        <p:nvSpPr>
          <p:cNvPr id="25603" name="object 3"/>
          <p:cNvSpPr>
            <a:spLocks noChangeArrowheads="1"/>
          </p:cNvSpPr>
          <p:nvPr/>
        </p:nvSpPr>
        <p:spPr bwMode="auto">
          <a:xfrm>
            <a:off x="6629400" y="1519238"/>
            <a:ext cx="2057400" cy="19939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4" name="object 4"/>
          <p:cNvSpPr>
            <a:spLocks/>
          </p:cNvSpPr>
          <p:nvPr/>
        </p:nvSpPr>
        <p:spPr bwMode="auto">
          <a:xfrm>
            <a:off x="1177925" y="2881313"/>
            <a:ext cx="106363" cy="439737"/>
          </a:xfrm>
          <a:custGeom>
            <a:avLst/>
            <a:gdLst>
              <a:gd name="T0" fmla="*/ 0 w 106680"/>
              <a:gd name="T1" fmla="*/ 439545 h 439420"/>
              <a:gd name="T2" fmla="*/ 106046 w 106680"/>
              <a:gd name="T3" fmla="*/ 439545 h 439420"/>
              <a:gd name="T4" fmla="*/ 106046 w 106680"/>
              <a:gd name="T5" fmla="*/ 0 h 439420"/>
              <a:gd name="T6" fmla="*/ 0 w 106680"/>
              <a:gd name="T7" fmla="*/ 0 h 439420"/>
              <a:gd name="T8" fmla="*/ 0 w 106680"/>
              <a:gd name="T9" fmla="*/ 439545 h 4394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680"/>
              <a:gd name="T16" fmla="*/ 0 h 439420"/>
              <a:gd name="T17" fmla="*/ 106680 w 106680"/>
              <a:gd name="T18" fmla="*/ 439420 h 4394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680" h="439420">
                <a:moveTo>
                  <a:pt x="0" y="438911"/>
                </a:moveTo>
                <a:lnTo>
                  <a:pt x="106679" y="438911"/>
                </a:lnTo>
                <a:lnTo>
                  <a:pt x="106679" y="0"/>
                </a:lnTo>
                <a:lnTo>
                  <a:pt x="0" y="0"/>
                </a:lnTo>
                <a:lnTo>
                  <a:pt x="0" y="4389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25605" name="object 5"/>
          <p:cNvSpPr>
            <a:spLocks/>
          </p:cNvSpPr>
          <p:nvPr/>
        </p:nvSpPr>
        <p:spPr bwMode="auto">
          <a:xfrm>
            <a:off x="777875" y="3381375"/>
            <a:ext cx="280988" cy="512763"/>
          </a:xfrm>
          <a:custGeom>
            <a:avLst/>
            <a:gdLst>
              <a:gd name="T0" fmla="*/ 0 w 281940"/>
              <a:gd name="T1" fmla="*/ 512699 h 512445"/>
              <a:gd name="T2" fmla="*/ 280038 w 281940"/>
              <a:gd name="T3" fmla="*/ 512699 h 512445"/>
              <a:gd name="T4" fmla="*/ 280038 w 281940"/>
              <a:gd name="T5" fmla="*/ 0 h 512445"/>
              <a:gd name="T6" fmla="*/ 0 w 281940"/>
              <a:gd name="T7" fmla="*/ 0 h 512445"/>
              <a:gd name="T8" fmla="*/ 0 w 281940"/>
              <a:gd name="T9" fmla="*/ 512699 h 5124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1940"/>
              <a:gd name="T16" fmla="*/ 0 h 512445"/>
              <a:gd name="T17" fmla="*/ 281940 w 281940"/>
              <a:gd name="T18" fmla="*/ 512445 h 5124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1940" h="512445">
                <a:moveTo>
                  <a:pt x="0" y="512063"/>
                </a:moveTo>
                <a:lnTo>
                  <a:pt x="281939" y="512063"/>
                </a:lnTo>
                <a:lnTo>
                  <a:pt x="281939" y="0"/>
                </a:lnTo>
                <a:lnTo>
                  <a:pt x="0" y="0"/>
                </a:lnTo>
                <a:lnTo>
                  <a:pt x="0" y="51206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25606" name="object 6"/>
          <p:cNvSpPr>
            <a:spLocks/>
          </p:cNvSpPr>
          <p:nvPr/>
        </p:nvSpPr>
        <p:spPr bwMode="auto">
          <a:xfrm>
            <a:off x="777875" y="5259388"/>
            <a:ext cx="280988" cy="512762"/>
          </a:xfrm>
          <a:custGeom>
            <a:avLst/>
            <a:gdLst>
              <a:gd name="T0" fmla="*/ 0 w 281940"/>
              <a:gd name="T1" fmla="*/ 512697 h 512445"/>
              <a:gd name="T2" fmla="*/ 280038 w 281940"/>
              <a:gd name="T3" fmla="*/ 512697 h 512445"/>
              <a:gd name="T4" fmla="*/ 280038 w 281940"/>
              <a:gd name="T5" fmla="*/ 0 h 512445"/>
              <a:gd name="T6" fmla="*/ 0 w 281940"/>
              <a:gd name="T7" fmla="*/ 0 h 512445"/>
              <a:gd name="T8" fmla="*/ 0 w 281940"/>
              <a:gd name="T9" fmla="*/ 512697 h 5124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1940"/>
              <a:gd name="T16" fmla="*/ 0 h 512445"/>
              <a:gd name="T17" fmla="*/ 281940 w 281940"/>
              <a:gd name="T18" fmla="*/ 512445 h 5124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1940" h="512445">
                <a:moveTo>
                  <a:pt x="0" y="512063"/>
                </a:moveTo>
                <a:lnTo>
                  <a:pt x="281939" y="512063"/>
                </a:lnTo>
                <a:lnTo>
                  <a:pt x="281939" y="0"/>
                </a:lnTo>
                <a:lnTo>
                  <a:pt x="0" y="0"/>
                </a:lnTo>
                <a:lnTo>
                  <a:pt x="0" y="51206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25607" name="object 7"/>
          <p:cNvSpPr txBox="1">
            <a:spLocks noChangeArrowheads="1"/>
          </p:cNvSpPr>
          <p:nvPr/>
        </p:nvSpPr>
        <p:spPr bwMode="auto">
          <a:xfrm>
            <a:off x="765175" y="981075"/>
            <a:ext cx="7637463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84772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44525" indent="-23177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FF66"/>
                </a:solidFill>
                <a:latin typeface="Arial" charset="0"/>
              </a:rPr>
              <a:t>Noise Induced Hearing Loss</a:t>
            </a:r>
            <a:endParaRPr lang="en-US" sz="3600">
              <a:latin typeface="Arial" charset="0"/>
            </a:endParaRPr>
          </a:p>
          <a:p>
            <a:pPr eaLnBrk="1" hangingPunct="1">
              <a:spcBef>
                <a:spcPts val="1650"/>
              </a:spcBef>
              <a:buClr>
                <a:srgbClr val="FFFFFF"/>
              </a:buClr>
              <a:buFont typeface="Wingdings" pitchFamily="2" charset="2"/>
              <a:buChar char=""/>
            </a:pPr>
            <a:r>
              <a:rPr lang="en-US" sz="2800">
                <a:solidFill>
                  <a:srgbClr val="FFFFFF"/>
                </a:solidFill>
                <a:latin typeface="Arial" charset="0"/>
              </a:rPr>
              <a:t>Animal Model: Chinchilla</a:t>
            </a:r>
            <a:endParaRPr lang="en-US" sz="2800">
              <a:latin typeface="Arial" charset="0"/>
            </a:endParaRPr>
          </a:p>
          <a:p>
            <a:pPr lvl="1" eaLnBrk="1" hangingPunct="1">
              <a:spcBef>
                <a:spcPts val="588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3600" b="1" baseline="8000">
                <a:solidFill>
                  <a:srgbClr val="000066"/>
                </a:solidFill>
                <a:latin typeface="Arial" charset="0"/>
              </a:rPr>
              <a:t>10</a:t>
            </a:r>
            <a:r>
              <a:rPr lang="en-US" sz="2400">
                <a:solidFill>
                  <a:srgbClr val="FFFFFF"/>
                </a:solidFill>
                <a:latin typeface="Arial" charset="0"/>
              </a:rPr>
              <a:t>1</a:t>
            </a:r>
            <a:r>
              <a:rPr lang="en-US" sz="3600" b="1" baseline="8000">
                <a:solidFill>
                  <a:srgbClr val="000066"/>
                </a:solidFill>
                <a:latin typeface="Arial" charset="0"/>
              </a:rPr>
              <a:t>5</a:t>
            </a:r>
            <a:r>
              <a:rPr lang="en-US" sz="2400">
                <a:solidFill>
                  <a:srgbClr val="FFFFFF"/>
                </a:solidFill>
                <a:latin typeface="Arial" charset="0"/>
              </a:rPr>
              <a:t>0</a:t>
            </a:r>
            <a:r>
              <a:rPr lang="en-US" sz="3600" b="1" baseline="8000">
                <a:solidFill>
                  <a:srgbClr val="000066"/>
                </a:solidFill>
                <a:latin typeface="Arial" charset="0"/>
              </a:rPr>
              <a:t>d</a:t>
            </a:r>
            <a:r>
              <a:rPr lang="en-US" sz="2400">
                <a:solidFill>
                  <a:srgbClr val="FFFFFF"/>
                </a:solidFill>
                <a:latin typeface="Arial" charset="0"/>
              </a:rPr>
              <a:t>a</a:t>
            </a:r>
            <a:r>
              <a:rPr lang="en-US" sz="3600" b="1" baseline="8000">
                <a:solidFill>
                  <a:srgbClr val="000066"/>
                </a:solidFill>
                <a:latin typeface="Arial" charset="0"/>
              </a:rPr>
              <a:t>B</a:t>
            </a:r>
            <a:r>
              <a:rPr lang="en-US" sz="2400">
                <a:solidFill>
                  <a:srgbClr val="FFFFFF"/>
                </a:solidFill>
                <a:latin typeface="Arial" charset="0"/>
              </a:rPr>
              <a:t>ni</a:t>
            </a:r>
            <a:r>
              <a:rPr lang="en-US" sz="3600" b="1" baseline="8000">
                <a:solidFill>
                  <a:srgbClr val="000066"/>
                </a:solidFill>
                <a:latin typeface="Arial" charset="0"/>
              </a:rPr>
              <a:t>S</a:t>
            </a:r>
            <a:r>
              <a:rPr lang="en-US" sz="2400">
                <a:solidFill>
                  <a:srgbClr val="FFFFFF"/>
                </a:solidFill>
                <a:latin typeface="Arial" charset="0"/>
              </a:rPr>
              <a:t>m</a:t>
            </a:r>
            <a:r>
              <a:rPr lang="en-US" sz="3600" b="1" baseline="8000">
                <a:solidFill>
                  <a:srgbClr val="000066"/>
                </a:solidFill>
                <a:latin typeface="Arial" charset="0"/>
              </a:rPr>
              <a:t>P</a:t>
            </a:r>
            <a:r>
              <a:rPr lang="en-US" sz="2400">
                <a:solidFill>
                  <a:srgbClr val="FFFFFF"/>
                </a:solidFill>
                <a:latin typeface="Arial" charset="0"/>
              </a:rPr>
              <a:t>a</a:t>
            </a:r>
            <a:r>
              <a:rPr lang="en-US" sz="3600" b="1" baseline="8000">
                <a:solidFill>
                  <a:srgbClr val="000066"/>
                </a:solidFill>
                <a:latin typeface="Arial" charset="0"/>
              </a:rPr>
              <a:t>L</a:t>
            </a:r>
            <a:r>
              <a:rPr lang="en-US" sz="2400">
                <a:solidFill>
                  <a:srgbClr val="FFFFFF"/>
                </a:solidFill>
                <a:latin typeface="Arial" charset="0"/>
              </a:rPr>
              <a:t>ls were tested</a:t>
            </a:r>
            <a:endParaRPr lang="en-US" sz="2400">
              <a:latin typeface="Arial" charset="0"/>
            </a:endParaRPr>
          </a:p>
          <a:p>
            <a:pPr lvl="1" eaLnBrk="1" hangingPunct="1">
              <a:buClr>
                <a:srgbClr val="FFFFFF"/>
              </a:buClr>
              <a:buFont typeface="Arial" charset="0"/>
              <a:buChar char="•"/>
            </a:pPr>
            <a:endParaRPr lang="en-US" sz="270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Clr>
                <a:srgbClr val="FFFFFF"/>
              </a:buClr>
              <a:buFont typeface="Arial" charset="0"/>
              <a:buChar char="•"/>
            </a:pPr>
            <a:endParaRPr lang="en-US" sz="27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1938"/>
              </a:spcBef>
              <a:buClr>
                <a:srgbClr val="FFFFFF"/>
              </a:buClr>
              <a:buFont typeface="Wingdings" pitchFamily="2" charset="2"/>
              <a:buChar char=""/>
            </a:pPr>
            <a:r>
              <a:rPr lang="en-US" sz="2800">
                <a:solidFill>
                  <a:srgbClr val="FFFFFF"/>
                </a:solidFill>
                <a:latin typeface="Arial" charset="0"/>
              </a:rPr>
              <a:t>Noise Exposure: impulse noise with peak SPL=155 dB at 2 Hz pulse repartition rate for 75 seconds (150 pulses).</a:t>
            </a:r>
            <a:endParaRPr lang="en-US" sz="2800">
              <a:latin typeface="Arial" charset="0"/>
            </a:endParaRPr>
          </a:p>
          <a:p>
            <a:pPr eaLnBrk="1" hangingPunct="1">
              <a:spcBef>
                <a:spcPts val="50"/>
              </a:spcBef>
              <a:buClr>
                <a:srgbClr val="FFFFFF"/>
              </a:buClr>
              <a:buFont typeface="Wingdings" pitchFamily="2" charset="2"/>
              <a:buChar char=""/>
            </a:pPr>
            <a:endParaRPr lang="en-US" sz="40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rgbClr val="FFFFFF"/>
              </a:buClr>
              <a:buFont typeface="Wingdings" pitchFamily="2" charset="2"/>
              <a:buChar char=""/>
            </a:pPr>
            <a:r>
              <a:rPr lang="en-US" sz="2800">
                <a:solidFill>
                  <a:srgbClr val="FFFFFF"/>
                </a:solidFill>
                <a:latin typeface="Arial" charset="0"/>
              </a:rPr>
              <a:t>Auditory brainstem response (ABR) were measured before and 21 days after noise exposure</a:t>
            </a:r>
            <a:endParaRPr lang="en-US" sz="2800">
              <a:latin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16510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A</a:t>
            </a:r>
            <a:r>
              <a:rPr spc="-5" dirty="0"/>
              <a:t>ni</a:t>
            </a:r>
            <a:r>
              <a:rPr dirty="0"/>
              <a:t>mal</a:t>
            </a:r>
            <a:r>
              <a:rPr spc="-25" dirty="0"/>
              <a:t> </a:t>
            </a:r>
            <a:r>
              <a:rPr dirty="0"/>
              <a:t>St</a:t>
            </a:r>
            <a:r>
              <a:rPr spc="-5" dirty="0"/>
              <a:t>ud</a:t>
            </a:r>
            <a:r>
              <a:rPr dirty="0"/>
              <a:t>y</a:t>
            </a:r>
            <a:r>
              <a:rPr spc="10" dirty="0"/>
              <a:t> </a:t>
            </a:r>
            <a:r>
              <a:rPr dirty="0"/>
              <a:t>Res</a:t>
            </a:r>
            <a:r>
              <a:rPr spc="-5" dirty="0"/>
              <a:t>ul</a:t>
            </a:r>
            <a:r>
              <a:rPr dirty="0"/>
              <a:t>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1143000"/>
            <a:ext cx="7315200" cy="54689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5721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10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5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2400" b="1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SP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628" name="object 4"/>
          <p:cNvSpPr>
            <a:spLocks noChangeArrowheads="1"/>
          </p:cNvSpPr>
          <p:nvPr/>
        </p:nvSpPr>
        <p:spPr bwMode="auto">
          <a:xfrm>
            <a:off x="838200" y="1143000"/>
            <a:ext cx="7315200" cy="54689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165095" rtlCol="0"/>
          <a:lstStyle/>
          <a:p>
            <a:pPr marL="17075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S</a:t>
            </a:r>
            <a:r>
              <a:rPr spc="-5" dirty="0"/>
              <a:t>u</a:t>
            </a:r>
            <a:r>
              <a:rPr dirty="0"/>
              <a:t>mmary</a:t>
            </a:r>
            <a:r>
              <a:rPr spc="-30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5" dirty="0"/>
              <a:t> </a:t>
            </a:r>
            <a:r>
              <a:rPr spc="-270" dirty="0"/>
              <a:t>P</a:t>
            </a:r>
            <a:r>
              <a:rPr dirty="0"/>
              <a:t>ART</a:t>
            </a:r>
            <a:r>
              <a:rPr spc="-25" dirty="0"/>
              <a:t> </a:t>
            </a:r>
            <a:r>
              <a:rPr spc="-5" dirty="0"/>
              <a:t>I</a:t>
            </a:r>
            <a:r>
              <a:rPr dirty="0"/>
              <a:t>I</a:t>
            </a:r>
          </a:p>
        </p:txBody>
      </p:sp>
      <p:sp>
        <p:nvSpPr>
          <p:cNvPr id="27651" name="object 3"/>
          <p:cNvSpPr txBox="1">
            <a:spLocks noChangeArrowheads="1"/>
          </p:cNvSpPr>
          <p:nvPr/>
        </p:nvSpPr>
        <p:spPr bwMode="auto">
          <a:xfrm>
            <a:off x="460375" y="1192213"/>
            <a:ext cx="8147050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69900" indent="-457200" eaLnBrk="0" hangingPunct="0"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Clr>
                <a:srgbClr val="FFFFFF"/>
              </a:buClr>
              <a:buFont typeface="Arial" charset="0"/>
              <a:buChar char="•"/>
            </a:pPr>
            <a:r>
              <a:rPr lang="en-US" sz="3200">
                <a:solidFill>
                  <a:srgbClr val="FFFFFF"/>
                </a:solidFill>
                <a:latin typeface="Arial" charset="0"/>
              </a:rPr>
              <a:t>A digital noise exposure system has been developed to generate the impulse noise.</a:t>
            </a:r>
            <a:endParaRPr lang="en-US" sz="3200">
              <a:latin typeface="Arial" charset="0"/>
            </a:endParaRPr>
          </a:p>
          <a:p>
            <a:pPr eaLnBrk="1" hangingPunct="1">
              <a:spcBef>
                <a:spcPts val="775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3200">
                <a:solidFill>
                  <a:srgbClr val="FFFFFF"/>
                </a:solidFill>
                <a:latin typeface="Arial" charset="0"/>
              </a:rPr>
              <a:t>The waveforms of impulse noise are comparable to the field measurement test performed by the U.S. Army</a:t>
            </a:r>
            <a:endParaRPr lang="en-US" sz="3200">
              <a:latin typeface="Arial" charset="0"/>
            </a:endParaRPr>
          </a:p>
          <a:p>
            <a:pPr eaLnBrk="1" hangingPunct="1">
              <a:spcBef>
                <a:spcPts val="775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3200">
                <a:solidFill>
                  <a:srgbClr val="FFFFFF"/>
                </a:solidFill>
                <a:latin typeface="Arial" charset="0"/>
              </a:rPr>
              <a:t>Impulse noise produces significant hearing loss in animal study.</a:t>
            </a:r>
            <a:endParaRPr lang="en-US" sz="3200">
              <a:latin typeface="Arial" charset="0"/>
            </a:endParaRPr>
          </a:p>
          <a:p>
            <a:pPr eaLnBrk="1" hangingPunct="1">
              <a:spcBef>
                <a:spcPts val="775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3200">
                <a:solidFill>
                  <a:srgbClr val="FFFFFF"/>
                </a:solidFill>
                <a:latin typeface="Arial" charset="0"/>
              </a:rPr>
              <a:t>Future work includes Kurtosis noise simulate and high level impulse noise generation.</a:t>
            </a:r>
            <a:endParaRPr lang="en-US" sz="3200">
              <a:latin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800" y="307975"/>
            <a:ext cx="7772400" cy="554038"/>
          </a:xfrm>
        </p:spPr>
        <p:txBody>
          <a:bodyPr/>
          <a:lstStyle/>
          <a:p>
            <a:r>
              <a:rPr lang="en-IN" smtClean="0">
                <a:latin typeface="Arial" charset="0"/>
                <a:cs typeface="Arial" charset="0"/>
              </a:rPr>
              <a:t>Upcoming Conference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>
          <a:xfrm>
            <a:off x="177800" y="1184275"/>
            <a:ext cx="8788400" cy="1046163"/>
          </a:xfrm>
        </p:spPr>
        <p:txBody>
          <a:bodyPr/>
          <a:lstStyle/>
          <a:p>
            <a:pPr>
              <a:defRPr/>
            </a:pPr>
            <a:r>
              <a:rPr lang="en-IN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upcoming conferences please follow the below mentioned link</a:t>
            </a:r>
          </a:p>
          <a:p>
            <a:pPr marL="0" indent="0">
              <a:buFontTx/>
              <a:buNone/>
              <a:defRPr/>
            </a:pPr>
            <a:r>
              <a:rPr lang="en-IN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http://www.conferenceseries.com/</a:t>
            </a:r>
          </a:p>
          <a:p>
            <a:pPr>
              <a:defRPr/>
            </a:pPr>
            <a:endParaRPr lang="en-IN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/>
          <p:cNvSpPr txBox="1">
            <a:spLocks noChangeArrowheads="1"/>
          </p:cNvSpPr>
          <p:nvPr/>
        </p:nvSpPr>
        <p:spPr bwMode="auto">
          <a:xfrm>
            <a:off x="993775" y="1184275"/>
            <a:ext cx="7221538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368425" indent="-1117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FF66"/>
                </a:solidFill>
                <a:latin typeface="Arial" charset="0"/>
              </a:rPr>
              <a:t>Comparison of 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Electrohydraulic (EH) and Electromagnetic (EM) </a:t>
            </a:r>
            <a:r>
              <a:rPr lang="en-US" sz="2800" b="1">
                <a:solidFill>
                  <a:srgbClr val="FFFF66"/>
                </a:solidFill>
                <a:latin typeface="Arial" charset="0"/>
              </a:rPr>
              <a:t>SWLs</a:t>
            </a:r>
            <a:endParaRPr lang="en-US" sz="2800">
              <a:latin typeface="Arial" charset="0"/>
            </a:endParaRPr>
          </a:p>
          <a:p>
            <a:pPr eaLnBrk="1" hangingPunct="1">
              <a:spcBef>
                <a:spcPts val="25"/>
              </a:spcBef>
            </a:pPr>
            <a:endParaRPr lang="en-US" sz="29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CC99"/>
              </a:buClr>
              <a:buSzPct val="79000"/>
              <a:buFont typeface="Wingdings" pitchFamily="2" charset="2"/>
              <a:buChar char=""/>
            </a:pPr>
            <a:r>
              <a:rPr lang="en-US" sz="2400" b="1">
                <a:solidFill>
                  <a:srgbClr val="FFFFFF"/>
                </a:solidFill>
                <a:latin typeface="Arial" charset="0"/>
              </a:rPr>
              <a:t>Introduction to SWLs.</a:t>
            </a:r>
            <a:endParaRPr lang="en-US" sz="2400">
              <a:latin typeface="Arial" charset="0"/>
            </a:endParaRPr>
          </a:p>
          <a:p>
            <a:pPr eaLnBrk="1" hangingPunct="1">
              <a:buClr>
                <a:srgbClr val="00CC99"/>
              </a:buClr>
              <a:buFont typeface="Wingdings" pitchFamily="2" charset="2"/>
              <a:buChar char=""/>
            </a:pPr>
            <a:endParaRPr lang="en-US" sz="27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CC99"/>
              </a:buClr>
              <a:buSzPct val="79000"/>
              <a:buFont typeface="Wingdings" pitchFamily="2" charset="2"/>
              <a:buChar char=""/>
            </a:pPr>
            <a:r>
              <a:rPr lang="en-US" sz="2400" b="1">
                <a:solidFill>
                  <a:srgbClr val="FFFFFF"/>
                </a:solidFill>
                <a:latin typeface="Arial" charset="0"/>
              </a:rPr>
              <a:t>Characterization of	acoustic fields</a:t>
            </a:r>
            <a:endParaRPr lang="en-US" sz="2400">
              <a:latin typeface="Arial" charset="0"/>
            </a:endParaRPr>
          </a:p>
          <a:p>
            <a:pPr eaLnBrk="1" hangingPunct="1">
              <a:buClr>
                <a:srgbClr val="00CC99"/>
              </a:buClr>
              <a:buFont typeface="Wingdings" pitchFamily="2" charset="2"/>
              <a:buChar char=""/>
            </a:pPr>
            <a:endParaRPr lang="en-US" sz="27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CC99"/>
              </a:buClr>
              <a:buSzPct val="79000"/>
              <a:buFont typeface="Wingdings" pitchFamily="2" charset="2"/>
              <a:buChar char=""/>
            </a:pPr>
            <a:r>
              <a:rPr lang="en-US" sz="2400" b="1">
                <a:solidFill>
                  <a:srgbClr val="FFFFFF"/>
                </a:solidFill>
                <a:latin typeface="Arial" charset="0"/>
              </a:rPr>
              <a:t>Stone fragmentation </a:t>
            </a:r>
            <a:r>
              <a:rPr lang="en-US" sz="2400" b="1" i="1">
                <a:solidFill>
                  <a:srgbClr val="FFFFFF"/>
                </a:solidFill>
                <a:latin typeface="Arial" charset="0"/>
              </a:rPr>
              <a:t>in vitro </a:t>
            </a:r>
            <a:r>
              <a:rPr lang="en-US" sz="2400" b="1">
                <a:solidFill>
                  <a:srgbClr val="FFFFFF"/>
                </a:solidFill>
                <a:latin typeface="Arial" charset="0"/>
              </a:rPr>
              <a:t>and </a:t>
            </a:r>
            <a:r>
              <a:rPr lang="en-US" sz="2400" b="1" i="1">
                <a:solidFill>
                  <a:srgbClr val="FFFFFF"/>
                </a:solidFill>
                <a:latin typeface="Arial" charset="0"/>
              </a:rPr>
              <a:t>in vivo</a:t>
            </a:r>
            <a:endParaRPr lang="en-US" sz="2400">
              <a:latin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381000"/>
            <a:ext cx="7772400" cy="2124075"/>
          </a:xfrm>
        </p:spPr>
        <p:txBody>
          <a:bodyPr tIns="58414" rtlCol="0"/>
          <a:lstStyle/>
          <a:p>
            <a:pPr marL="30772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270" dirty="0">
                <a:solidFill>
                  <a:srgbClr val="FF9900"/>
                </a:solidFill>
              </a:rPr>
              <a:t>P</a:t>
            </a:r>
            <a:r>
              <a:rPr dirty="0">
                <a:solidFill>
                  <a:srgbClr val="FF9900"/>
                </a:solidFill>
              </a:rPr>
              <a:t>ART</a:t>
            </a:r>
            <a:r>
              <a:rPr spc="-25" dirty="0">
                <a:solidFill>
                  <a:srgbClr val="FF9900"/>
                </a:solidFill>
              </a:rPr>
              <a:t> </a:t>
            </a:r>
            <a:r>
              <a:rPr spc="-5" dirty="0">
                <a:solidFill>
                  <a:srgbClr val="FF9900"/>
                </a:solidFill>
              </a:rPr>
              <a:t>I:</a:t>
            </a:r>
          </a:p>
        </p:txBody>
      </p:sp>
      <p:sp>
        <p:nvSpPr>
          <p:cNvPr id="4100" name="object 4"/>
          <p:cNvSpPr>
            <a:spLocks noChangeArrowheads="1"/>
          </p:cNvSpPr>
          <p:nvPr/>
        </p:nvSpPr>
        <p:spPr bwMode="auto">
          <a:xfrm>
            <a:off x="4038600" y="5029200"/>
            <a:ext cx="1547813" cy="1447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1" name="object 5"/>
          <p:cNvSpPr>
            <a:spLocks noChangeArrowheads="1"/>
          </p:cNvSpPr>
          <p:nvPr/>
        </p:nvSpPr>
        <p:spPr bwMode="auto">
          <a:xfrm>
            <a:off x="6553200" y="4724400"/>
            <a:ext cx="2286000" cy="19383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2" name="object 6"/>
          <p:cNvSpPr>
            <a:spLocks noChangeArrowheads="1"/>
          </p:cNvSpPr>
          <p:nvPr/>
        </p:nvSpPr>
        <p:spPr bwMode="auto">
          <a:xfrm>
            <a:off x="381000" y="4648200"/>
            <a:ext cx="2667000" cy="20002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33625" y="193675"/>
            <a:ext cx="4475163" cy="4333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b="1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3200" b="1" spc="-5" dirty="0">
                <a:solidFill>
                  <a:srgbClr val="FFFF00"/>
                </a:solidFill>
                <a:latin typeface="Arial"/>
                <a:cs typeface="Arial"/>
              </a:rPr>
              <a:t>ho</a:t>
            </a:r>
            <a:r>
              <a:rPr sz="3200" b="1" spc="-1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3200" b="1" dirty="0">
                <a:solidFill>
                  <a:srgbClr val="FFFF00"/>
                </a:solidFill>
                <a:latin typeface="Arial"/>
                <a:cs typeface="Arial"/>
              </a:rPr>
              <a:t>k</a:t>
            </a:r>
            <a:r>
              <a:rPr sz="32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-125" dirty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3200" b="1" spc="-10" dirty="0">
                <a:solidFill>
                  <a:srgbClr val="FFFF00"/>
                </a:solidFill>
                <a:latin typeface="Arial"/>
                <a:cs typeface="Arial"/>
              </a:rPr>
              <a:t>av</a:t>
            </a:r>
            <a:r>
              <a:rPr sz="3200" b="1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32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00"/>
                </a:solidFill>
                <a:latin typeface="Arial"/>
                <a:cs typeface="Arial"/>
              </a:rPr>
              <a:t>li</a:t>
            </a:r>
            <a:r>
              <a:rPr sz="32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3200" b="1" spc="-5" dirty="0">
                <a:solidFill>
                  <a:srgbClr val="FFFF00"/>
                </a:solidFill>
                <a:latin typeface="Arial"/>
                <a:cs typeface="Arial"/>
              </a:rPr>
              <a:t>ho</a:t>
            </a:r>
            <a:r>
              <a:rPr sz="3200" b="1" dirty="0">
                <a:solidFill>
                  <a:srgbClr val="FFFF00"/>
                </a:solidFill>
                <a:latin typeface="Arial"/>
                <a:cs typeface="Arial"/>
              </a:rPr>
              <a:t>tr</a:t>
            </a:r>
            <a:r>
              <a:rPr sz="3200" b="1" spc="-5" dirty="0">
                <a:solidFill>
                  <a:srgbClr val="FFFF00"/>
                </a:solidFill>
                <a:latin typeface="Arial"/>
                <a:cs typeface="Arial"/>
              </a:rPr>
              <a:t>ip</a:t>
            </a:r>
            <a:r>
              <a:rPr sz="3200" b="1" spc="-1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endParaRPr sz="3200">
              <a:latin typeface="Arial"/>
              <a:cs typeface="Arial"/>
            </a:endParaRPr>
          </a:p>
        </p:txBody>
      </p:sp>
      <p:sp>
        <p:nvSpPr>
          <p:cNvPr id="5123" name="object 3"/>
          <p:cNvSpPr>
            <a:spLocks noChangeArrowheads="1"/>
          </p:cNvSpPr>
          <p:nvPr/>
        </p:nvSpPr>
        <p:spPr bwMode="auto">
          <a:xfrm>
            <a:off x="381000" y="1752600"/>
            <a:ext cx="5257800" cy="42132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4" name="object 4"/>
          <p:cNvSpPr>
            <a:spLocks noChangeArrowheads="1"/>
          </p:cNvSpPr>
          <p:nvPr/>
        </p:nvSpPr>
        <p:spPr bwMode="auto">
          <a:xfrm>
            <a:off x="6096000" y="1143000"/>
            <a:ext cx="2590800" cy="2133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5" name="object 5"/>
          <p:cNvSpPr>
            <a:spLocks/>
          </p:cNvSpPr>
          <p:nvPr/>
        </p:nvSpPr>
        <p:spPr bwMode="auto">
          <a:xfrm>
            <a:off x="6853238" y="1912938"/>
            <a:ext cx="309562" cy="125412"/>
          </a:xfrm>
          <a:custGeom>
            <a:avLst/>
            <a:gdLst>
              <a:gd name="T0" fmla="*/ 308445 w 310515"/>
              <a:gd name="T1" fmla="*/ 0 h 125730"/>
              <a:gd name="T2" fmla="*/ 0 w 310515"/>
              <a:gd name="T3" fmla="*/ 124821 h 125730"/>
              <a:gd name="T4" fmla="*/ 0 60000 65536"/>
              <a:gd name="T5" fmla="*/ 0 60000 65536"/>
              <a:gd name="T6" fmla="*/ 0 w 310515"/>
              <a:gd name="T7" fmla="*/ 0 h 125730"/>
              <a:gd name="T8" fmla="*/ 310515 w 310515"/>
              <a:gd name="T9" fmla="*/ 125730 h 1257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0515" h="125730">
                <a:moveTo>
                  <a:pt x="310347" y="0"/>
                </a:moveTo>
                <a:lnTo>
                  <a:pt x="0" y="125455"/>
                </a:lnTo>
              </a:path>
            </a:pathLst>
          </a:custGeom>
          <a:noFill/>
          <a:ln w="38099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6" name="object 6"/>
          <p:cNvSpPr>
            <a:spLocks/>
          </p:cNvSpPr>
          <p:nvPr/>
        </p:nvSpPr>
        <p:spPr bwMode="auto">
          <a:xfrm>
            <a:off x="6781800" y="1971675"/>
            <a:ext cx="127000" cy="106363"/>
          </a:xfrm>
          <a:custGeom>
            <a:avLst/>
            <a:gdLst>
              <a:gd name="T0" fmla="*/ 83713 w 127634"/>
              <a:gd name="T1" fmla="*/ 0 h 106044"/>
              <a:gd name="T2" fmla="*/ 0 w 127634"/>
              <a:gd name="T3" fmla="*/ 96406 h 106044"/>
              <a:gd name="T4" fmla="*/ 126112 w 127634"/>
              <a:gd name="T5" fmla="*/ 106617 h 106044"/>
              <a:gd name="T6" fmla="*/ 69952 w 127634"/>
              <a:gd name="T7" fmla="*/ 67674 h 106044"/>
              <a:gd name="T8" fmla="*/ 83713 w 127634"/>
              <a:gd name="T9" fmla="*/ 0 h 1060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7634"/>
              <a:gd name="T16" fmla="*/ 0 h 106044"/>
              <a:gd name="T17" fmla="*/ 127634 w 127634"/>
              <a:gd name="T18" fmla="*/ 106044 h 1060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7634" h="106044">
                <a:moveTo>
                  <a:pt x="84551" y="0"/>
                </a:moveTo>
                <a:lnTo>
                  <a:pt x="0" y="95829"/>
                </a:lnTo>
                <a:lnTo>
                  <a:pt x="127375" y="105978"/>
                </a:lnTo>
                <a:lnTo>
                  <a:pt x="70652" y="67269"/>
                </a:lnTo>
                <a:lnTo>
                  <a:pt x="84551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5127" name="object 7"/>
          <p:cNvSpPr txBox="1">
            <a:spLocks noChangeArrowheads="1"/>
          </p:cNvSpPr>
          <p:nvPr/>
        </p:nvSpPr>
        <p:spPr bwMode="auto">
          <a:xfrm>
            <a:off x="6405563" y="1249363"/>
            <a:ext cx="19716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700" i="1" baseline="-17000">
                <a:latin typeface="Arial" charset="0"/>
              </a:rPr>
              <a:t>P</a:t>
            </a:r>
            <a:r>
              <a:rPr lang="en-US" sz="1200" i="1">
                <a:latin typeface="Arial" charset="0"/>
              </a:rPr>
              <a:t>+</a:t>
            </a:r>
            <a:endParaRPr lang="en-US" sz="1200">
              <a:latin typeface="Arial" charset="0"/>
            </a:endParaRPr>
          </a:p>
          <a:p>
            <a:pPr eaLnBrk="1" hangingPunct="1">
              <a:spcBef>
                <a:spcPts val="1413"/>
              </a:spcBef>
            </a:pPr>
            <a:r>
              <a:rPr lang="en-US">
                <a:latin typeface="Arial" charset="0"/>
              </a:rPr>
              <a:t>Lithotripter shock wave</a:t>
            </a:r>
          </a:p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063"/>
              </a:spcBef>
            </a:pPr>
            <a:r>
              <a:rPr lang="en-US" sz="2700" i="1" baseline="-17000">
                <a:latin typeface="Arial" charset="0"/>
              </a:rPr>
              <a:t>P</a:t>
            </a:r>
            <a:r>
              <a:rPr lang="en-US" sz="1200" i="1">
                <a:latin typeface="Arial" charset="0"/>
              </a:rPr>
              <a:t>-</a:t>
            </a:r>
            <a:endParaRPr lang="en-US" sz="1200">
              <a:latin typeface="Arial" charset="0"/>
            </a:endParaRPr>
          </a:p>
        </p:txBody>
      </p:sp>
      <p:sp>
        <p:nvSpPr>
          <p:cNvPr id="5128" name="object 8"/>
          <p:cNvSpPr>
            <a:spLocks noChangeArrowheads="1"/>
          </p:cNvSpPr>
          <p:nvPr/>
        </p:nvSpPr>
        <p:spPr bwMode="auto">
          <a:xfrm>
            <a:off x="6400800" y="3429000"/>
            <a:ext cx="1862138" cy="27432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 noChangeArrowheads="1"/>
          </p:cNvSpPr>
          <p:nvPr/>
        </p:nvSpPr>
        <p:spPr bwMode="auto">
          <a:xfrm>
            <a:off x="8159750" y="7938"/>
            <a:ext cx="574675" cy="5826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749300" y="193675"/>
            <a:ext cx="7643813" cy="355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 spc="-30" dirty="0">
                <a:solidFill>
                  <a:srgbClr val="FFFF66"/>
                </a:solidFill>
                <a:latin typeface="Arial"/>
                <a:cs typeface="Arial"/>
              </a:rPr>
              <a:t>E</a:t>
            </a:r>
            <a:r>
              <a:rPr sz="2800" b="1" spc="-10" dirty="0">
                <a:solidFill>
                  <a:srgbClr val="FFFF66"/>
                </a:solidFill>
                <a:latin typeface="Arial"/>
                <a:cs typeface="Arial"/>
              </a:rPr>
              <a:t>lect</a:t>
            </a:r>
            <a:r>
              <a:rPr sz="2800" b="1" spc="-15" dirty="0">
                <a:solidFill>
                  <a:srgbClr val="FFFF66"/>
                </a:solidFill>
                <a:latin typeface="Arial"/>
                <a:cs typeface="Arial"/>
              </a:rPr>
              <a:t>r</a:t>
            </a:r>
            <a:r>
              <a:rPr sz="2800" b="1" spc="-30" dirty="0">
                <a:solidFill>
                  <a:srgbClr val="FFFF66"/>
                </a:solidFill>
                <a:latin typeface="Arial"/>
                <a:cs typeface="Arial"/>
              </a:rPr>
              <a:t>om</a:t>
            </a:r>
            <a:r>
              <a:rPr sz="2800" b="1" spc="-15" dirty="0">
                <a:solidFill>
                  <a:srgbClr val="FFFF66"/>
                </a:solidFill>
                <a:latin typeface="Arial"/>
                <a:cs typeface="Arial"/>
              </a:rPr>
              <a:t>a</a:t>
            </a:r>
            <a:r>
              <a:rPr sz="2800" b="1" spc="-30" dirty="0">
                <a:solidFill>
                  <a:srgbClr val="FFFF66"/>
                </a:solidFill>
                <a:latin typeface="Arial"/>
                <a:cs typeface="Arial"/>
              </a:rPr>
              <a:t>gn</a:t>
            </a:r>
            <a:r>
              <a:rPr sz="2800" b="1" spc="-10" dirty="0">
                <a:solidFill>
                  <a:srgbClr val="FFFF66"/>
                </a:solidFill>
                <a:latin typeface="Arial"/>
                <a:cs typeface="Arial"/>
              </a:rPr>
              <a:t>et</a:t>
            </a:r>
            <a:r>
              <a:rPr sz="2800" b="1" spc="-15" dirty="0">
                <a:solidFill>
                  <a:srgbClr val="FFFF66"/>
                </a:solidFill>
                <a:latin typeface="Arial"/>
                <a:cs typeface="Arial"/>
              </a:rPr>
              <a:t>ic</a:t>
            </a:r>
            <a:r>
              <a:rPr sz="2800" b="1" spc="15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66"/>
                </a:solidFill>
                <a:latin typeface="Arial"/>
                <a:cs typeface="Arial"/>
              </a:rPr>
              <a:t>(</a:t>
            </a:r>
            <a:r>
              <a:rPr sz="2800" b="1" spc="-30" dirty="0">
                <a:solidFill>
                  <a:srgbClr val="FFFF66"/>
                </a:solidFill>
                <a:latin typeface="Arial"/>
                <a:cs typeface="Arial"/>
              </a:rPr>
              <a:t>E</a:t>
            </a:r>
            <a:r>
              <a:rPr sz="2800" b="1" spc="-20" dirty="0">
                <a:solidFill>
                  <a:srgbClr val="FFFF66"/>
                </a:solidFill>
                <a:latin typeface="Arial"/>
                <a:cs typeface="Arial"/>
              </a:rPr>
              <a:t>M)</a:t>
            </a:r>
            <a:r>
              <a:rPr sz="2800" b="1" spc="15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FFFF66"/>
                </a:solidFill>
                <a:latin typeface="Arial"/>
                <a:cs typeface="Arial"/>
              </a:rPr>
              <a:t>Sho</a:t>
            </a:r>
            <a:r>
              <a:rPr sz="2800" b="1" spc="-15" dirty="0">
                <a:solidFill>
                  <a:srgbClr val="FFFF66"/>
                </a:solidFill>
                <a:latin typeface="Arial"/>
                <a:cs typeface="Arial"/>
              </a:rPr>
              <a:t>c</a:t>
            </a:r>
            <a:r>
              <a:rPr sz="2800" b="1" spc="-20" dirty="0">
                <a:solidFill>
                  <a:srgbClr val="FFFF66"/>
                </a:solidFill>
                <a:latin typeface="Arial"/>
                <a:cs typeface="Arial"/>
              </a:rPr>
              <a:t>k</a:t>
            </a:r>
            <a:r>
              <a:rPr sz="2800" b="1" spc="30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2800" b="1" spc="-140" dirty="0">
                <a:solidFill>
                  <a:srgbClr val="FFFF66"/>
                </a:solidFill>
                <a:latin typeface="Arial"/>
                <a:cs typeface="Arial"/>
              </a:rPr>
              <a:t>W</a:t>
            </a:r>
            <a:r>
              <a:rPr sz="2800" b="1" spc="-15" dirty="0">
                <a:solidFill>
                  <a:srgbClr val="FFFF66"/>
                </a:solidFill>
                <a:latin typeface="Arial"/>
                <a:cs typeface="Arial"/>
              </a:rPr>
              <a:t>av</a:t>
            </a:r>
            <a:r>
              <a:rPr sz="2800" b="1" spc="-20" dirty="0">
                <a:solidFill>
                  <a:srgbClr val="FFFF66"/>
                </a:solidFill>
                <a:latin typeface="Arial"/>
                <a:cs typeface="Arial"/>
              </a:rPr>
              <a:t>e</a:t>
            </a:r>
            <a:r>
              <a:rPr sz="2800" b="1" spc="5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FFFF66"/>
                </a:solidFill>
                <a:latin typeface="Arial"/>
                <a:cs typeface="Arial"/>
              </a:rPr>
              <a:t>G</a:t>
            </a:r>
            <a:r>
              <a:rPr sz="2800" b="1" spc="-15" dirty="0">
                <a:solidFill>
                  <a:srgbClr val="FFFF66"/>
                </a:solidFill>
                <a:latin typeface="Arial"/>
                <a:cs typeface="Arial"/>
              </a:rPr>
              <a:t>e</a:t>
            </a:r>
            <a:r>
              <a:rPr sz="2800" b="1" spc="-30" dirty="0">
                <a:solidFill>
                  <a:srgbClr val="FFFF66"/>
                </a:solidFill>
                <a:latin typeface="Arial"/>
                <a:cs typeface="Arial"/>
              </a:rPr>
              <a:t>n</a:t>
            </a:r>
            <a:r>
              <a:rPr sz="2800" b="1" spc="-15" dirty="0">
                <a:solidFill>
                  <a:srgbClr val="FFFF66"/>
                </a:solidFill>
                <a:latin typeface="Arial"/>
                <a:cs typeface="Arial"/>
              </a:rPr>
              <a:t>er</a:t>
            </a:r>
            <a:r>
              <a:rPr sz="2800" b="1" spc="-10" dirty="0">
                <a:solidFill>
                  <a:srgbClr val="FFFF66"/>
                </a:solidFill>
                <a:latin typeface="Arial"/>
                <a:cs typeface="Arial"/>
              </a:rPr>
              <a:t>at</a:t>
            </a:r>
            <a:r>
              <a:rPr sz="2800" b="1" spc="-30" dirty="0">
                <a:solidFill>
                  <a:srgbClr val="FFFF66"/>
                </a:solidFill>
                <a:latin typeface="Arial"/>
                <a:cs typeface="Arial"/>
              </a:rPr>
              <a:t>o</a:t>
            </a:r>
            <a:r>
              <a:rPr sz="2800" b="1" spc="-15" dirty="0">
                <a:solidFill>
                  <a:srgbClr val="FFFF66"/>
                </a:solidFill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975" y="831850"/>
            <a:ext cx="8305800" cy="17795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475615" indent="-462915" fontAlgn="auto">
              <a:spcBef>
                <a:spcPts val="0"/>
              </a:spcBef>
              <a:spcAft>
                <a:spcPts val="0"/>
              </a:spcAft>
              <a:buClr>
                <a:srgbClr val="A886E0"/>
              </a:buClr>
              <a:buSzPct val="68750"/>
              <a:buFont typeface="Wingdings"/>
              <a:buChar char=""/>
              <a:tabLst>
                <a:tab pos="476250" algn="l"/>
              </a:tabLst>
              <a:defRPr/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idel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newe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gene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ip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endParaRPr sz="2400">
              <a:latin typeface="Arial"/>
              <a:cs typeface="Arial"/>
            </a:endParaRPr>
          </a:p>
          <a:p>
            <a:pPr fontAlgn="auto">
              <a:spcBef>
                <a:spcPts val="5"/>
              </a:spcBef>
              <a:spcAft>
                <a:spcPts val="0"/>
              </a:spcAft>
              <a:buClr>
                <a:srgbClr val="A886E0"/>
              </a:buClr>
              <a:buFont typeface="Wingdings"/>
              <a:buChar char=""/>
              <a:defRPr/>
            </a:pPr>
            <a:endParaRPr sz="2500">
              <a:latin typeface="Times New Roman"/>
              <a:cs typeface="Times New Roman"/>
            </a:endParaRPr>
          </a:p>
          <a:p>
            <a:pPr marL="475615" indent="-462915" fontAlgn="auto">
              <a:spcBef>
                <a:spcPts val="0"/>
              </a:spcBef>
              <a:spcAft>
                <a:spcPts val="0"/>
              </a:spcAft>
              <a:buClr>
                <a:srgbClr val="A886E0"/>
              </a:buClr>
              <a:buSzPct val="68750"/>
              <a:buFont typeface="Wingdings"/>
              <a:buChar char=""/>
              <a:tabLst>
                <a:tab pos="476250" algn="l"/>
              </a:tabLst>
              <a:defRPr/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abl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highl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ep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odu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ibl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ck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s,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lon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fe 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endParaRPr sz="2400">
              <a:latin typeface="Arial"/>
              <a:cs typeface="Arial"/>
            </a:endParaRPr>
          </a:p>
          <a:p>
            <a:pPr fontAlgn="auto">
              <a:spcBef>
                <a:spcPts val="5"/>
              </a:spcBef>
              <a:spcAft>
                <a:spcPts val="0"/>
              </a:spcAft>
              <a:buClr>
                <a:srgbClr val="A886E0"/>
              </a:buClr>
              <a:buFont typeface="Wingdings"/>
              <a:buChar char=""/>
              <a:defRPr/>
            </a:pPr>
            <a:endParaRPr sz="2500">
              <a:latin typeface="Times New Roman"/>
              <a:cs typeface="Times New Roman"/>
            </a:endParaRPr>
          </a:p>
          <a:p>
            <a:pPr marL="475615" indent="-462915" fontAlgn="auto">
              <a:spcBef>
                <a:spcPts val="0"/>
              </a:spcBef>
              <a:spcAft>
                <a:spcPts val="0"/>
              </a:spcAft>
              <a:buClr>
                <a:srgbClr val="A886E0"/>
              </a:buClr>
              <a:buSzPct val="68750"/>
              <a:buFont typeface="Wingdings"/>
              <a:buChar char=""/>
              <a:tabLst>
                <a:tab pos="476250" algn="l"/>
              </a:tabLst>
              <a:defRPr/>
            </a:pPr>
            <a:r>
              <a:rPr sz="2400" spc="-5" dirty="0">
                <a:solidFill>
                  <a:srgbClr val="FFCC00"/>
                </a:solidFill>
                <a:latin typeface="Arial"/>
                <a:cs typeface="Arial"/>
              </a:rPr>
              <a:t>Hig</a:t>
            </a:r>
            <a:r>
              <a:rPr sz="2400" dirty="0">
                <a:solidFill>
                  <a:srgbClr val="FFCC00"/>
                </a:solidFill>
                <a:latin typeface="Arial"/>
                <a:cs typeface="Arial"/>
              </a:rPr>
              <a:t>h</a:t>
            </a:r>
            <a:r>
              <a:rPr sz="2400" spc="10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CC00"/>
                </a:solidFill>
                <a:latin typeface="Arial"/>
                <a:cs typeface="Arial"/>
              </a:rPr>
              <a:t>pea</a:t>
            </a:r>
            <a:r>
              <a:rPr sz="2400" dirty="0">
                <a:solidFill>
                  <a:srgbClr val="FFCC00"/>
                </a:solidFill>
                <a:latin typeface="Arial"/>
                <a:cs typeface="Arial"/>
              </a:rPr>
              <a:t>k </a:t>
            </a:r>
            <a:r>
              <a:rPr sz="2400" spc="-5" dirty="0">
                <a:solidFill>
                  <a:srgbClr val="FFCC00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FFCC00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CC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CC00"/>
                </a:solidFill>
                <a:latin typeface="Arial"/>
                <a:cs typeface="Arial"/>
              </a:rPr>
              <a:t>ss</a:t>
            </a:r>
            <a:r>
              <a:rPr sz="2400" spc="-5" dirty="0">
                <a:solidFill>
                  <a:srgbClr val="FFCC00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FFCC00"/>
                </a:solidFill>
                <a:latin typeface="Arial"/>
                <a:cs typeface="Arial"/>
              </a:rPr>
              <a:t>re</a:t>
            </a:r>
            <a:r>
              <a:rPr sz="2400" spc="10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CC00"/>
                </a:solidFill>
                <a:latin typeface="Arial"/>
                <a:cs typeface="Arial"/>
              </a:rPr>
              <a:t>an</a:t>
            </a:r>
            <a:r>
              <a:rPr sz="2400" dirty="0">
                <a:solidFill>
                  <a:srgbClr val="FFCC00"/>
                </a:solidFill>
                <a:latin typeface="Arial"/>
                <a:cs typeface="Arial"/>
              </a:rPr>
              <a:t>d </a:t>
            </a:r>
            <a:r>
              <a:rPr sz="2400" spc="-5" dirty="0">
                <a:solidFill>
                  <a:srgbClr val="FFCC00"/>
                </a:solidFill>
                <a:latin typeface="Arial"/>
                <a:cs typeface="Arial"/>
              </a:rPr>
              <a:t>na</a:t>
            </a:r>
            <a:r>
              <a:rPr sz="2400" dirty="0">
                <a:solidFill>
                  <a:srgbClr val="FFCC00"/>
                </a:solidFill>
                <a:latin typeface="Arial"/>
                <a:cs typeface="Arial"/>
              </a:rPr>
              <a:t>rr</a:t>
            </a:r>
            <a:r>
              <a:rPr sz="2400" spc="-5" dirty="0">
                <a:solidFill>
                  <a:srgbClr val="FFCC0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CC00"/>
                </a:solidFill>
                <a:latin typeface="Arial"/>
                <a:cs typeface="Arial"/>
              </a:rPr>
              <a:t>w</a:t>
            </a:r>
            <a:r>
              <a:rPr sz="2400" spc="10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00"/>
                </a:solidFill>
                <a:latin typeface="Arial"/>
                <a:cs typeface="Arial"/>
              </a:rPr>
              <a:t>f</a:t>
            </a:r>
            <a:r>
              <a:rPr sz="2400" spc="-5" dirty="0">
                <a:solidFill>
                  <a:srgbClr val="FFCC0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CC00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FFCC0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CC00"/>
                </a:solidFill>
                <a:latin typeface="Arial"/>
                <a:cs typeface="Arial"/>
              </a:rPr>
              <a:t>l </a:t>
            </a:r>
            <a:r>
              <a:rPr sz="2400" spc="-5" dirty="0">
                <a:solidFill>
                  <a:srgbClr val="FFCC00"/>
                </a:solidFill>
                <a:latin typeface="Arial"/>
                <a:cs typeface="Arial"/>
              </a:rPr>
              <a:t>bea</a:t>
            </a:r>
            <a:r>
              <a:rPr sz="2400" dirty="0">
                <a:solidFill>
                  <a:srgbClr val="FFCC00"/>
                </a:solidFill>
                <a:latin typeface="Arial"/>
                <a:cs typeface="Arial"/>
              </a:rPr>
              <a:t>m</a:t>
            </a:r>
            <a:r>
              <a:rPr sz="2400" spc="5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00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FFCC0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CC00"/>
                </a:solidFill>
                <a:latin typeface="Arial"/>
                <a:cs typeface="Arial"/>
              </a:rPr>
              <a:t>ze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38800" y="3657600"/>
            <a:ext cx="3276600" cy="1274763"/>
          </a:xfrm>
          <a:prstGeom prst="rect">
            <a:avLst/>
          </a:prstGeom>
          <a:solidFill>
            <a:srgbClr val="000066"/>
          </a:solidFill>
          <a:ln w="9524">
            <a:solidFill>
              <a:srgbClr val="FFFFFF"/>
            </a:solidFill>
          </a:ln>
        </p:spPr>
        <p:txBody>
          <a:bodyPr lIns="0" tIns="0" rIns="0" bIns="0">
            <a:spAutoFit/>
          </a:bodyPr>
          <a:lstStyle/>
          <a:p>
            <a:pPr marL="863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200" b="1" spc="-15" dirty="0">
                <a:solidFill>
                  <a:srgbClr val="FF9933"/>
                </a:solidFill>
                <a:latin typeface="Arial"/>
                <a:cs typeface="Arial"/>
              </a:rPr>
              <a:t>1</a:t>
            </a:r>
            <a:r>
              <a:rPr sz="2175" b="1" spc="-22" baseline="24904" dirty="0">
                <a:solidFill>
                  <a:srgbClr val="FF9933"/>
                </a:solidFill>
                <a:latin typeface="Arial"/>
                <a:cs typeface="Arial"/>
              </a:rPr>
              <a:t>st</a:t>
            </a:r>
            <a:r>
              <a:rPr sz="2175" b="1" spc="284" baseline="24904" dirty="0">
                <a:solidFill>
                  <a:srgbClr val="FF9933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9933"/>
                </a:solidFill>
                <a:latin typeface="Arial"/>
                <a:cs typeface="Arial"/>
              </a:rPr>
              <a:t>gener</a:t>
            </a:r>
            <a:r>
              <a:rPr sz="2200" b="1" spc="-10" dirty="0">
                <a:solidFill>
                  <a:srgbClr val="FF9933"/>
                </a:solidFill>
                <a:latin typeface="Arial"/>
                <a:cs typeface="Arial"/>
              </a:rPr>
              <a:t>ation---</a:t>
            </a:r>
            <a:endParaRPr sz="2200">
              <a:latin typeface="Arial"/>
              <a:cs typeface="Arial"/>
            </a:endParaRPr>
          </a:p>
          <a:p>
            <a:pPr marL="86360" indent="10864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200" b="1" spc="-25" dirty="0">
                <a:solidFill>
                  <a:srgbClr val="FF9933"/>
                </a:solidFill>
                <a:latin typeface="Arial"/>
                <a:cs typeface="Arial"/>
              </a:rPr>
              <a:t>D</a:t>
            </a:r>
            <a:r>
              <a:rPr sz="2200" b="1" spc="-15" dirty="0">
                <a:solidFill>
                  <a:srgbClr val="FF9933"/>
                </a:solidFill>
                <a:latin typeface="Arial"/>
                <a:cs typeface="Arial"/>
              </a:rPr>
              <a:t>or</a:t>
            </a:r>
            <a:r>
              <a:rPr sz="2200" b="1" spc="-10" dirty="0">
                <a:solidFill>
                  <a:srgbClr val="FF9933"/>
                </a:solidFill>
                <a:latin typeface="Arial"/>
                <a:cs typeface="Arial"/>
              </a:rPr>
              <a:t>nier</a:t>
            </a:r>
            <a:r>
              <a:rPr sz="2200" b="1" spc="-5" dirty="0">
                <a:solidFill>
                  <a:srgbClr val="FF9933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9933"/>
                </a:solidFill>
                <a:latin typeface="Arial"/>
                <a:cs typeface="Arial"/>
              </a:rPr>
              <a:t>HM</a:t>
            </a:r>
            <a:r>
              <a:rPr sz="2200" b="1" spc="-10" dirty="0">
                <a:solidFill>
                  <a:srgbClr val="FF9933"/>
                </a:solidFill>
                <a:latin typeface="Arial"/>
                <a:cs typeface="Arial"/>
              </a:rPr>
              <a:t>-3:</a:t>
            </a:r>
            <a:endParaRPr sz="2200">
              <a:latin typeface="Arial"/>
              <a:cs typeface="Arial"/>
            </a:endParaRPr>
          </a:p>
          <a:p>
            <a:pPr marL="86360" fontAlgn="auto">
              <a:spcBef>
                <a:spcPts val="1320"/>
              </a:spcBef>
              <a:spcAft>
                <a:spcPts val="0"/>
              </a:spcAft>
              <a:defRPr/>
            </a:pP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old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standard”</a:t>
            </a:r>
            <a:endParaRPr sz="2200">
              <a:latin typeface="Arial"/>
              <a:cs typeface="Arial"/>
            </a:endParaRPr>
          </a:p>
        </p:txBody>
      </p:sp>
      <p:sp>
        <p:nvSpPr>
          <p:cNvPr id="6150" name="object 6"/>
          <p:cNvSpPr txBox="1">
            <a:spLocks noChangeArrowheads="1"/>
          </p:cNvSpPr>
          <p:nvPr/>
        </p:nvSpPr>
        <p:spPr bwMode="auto">
          <a:xfrm>
            <a:off x="304800" y="3048000"/>
            <a:ext cx="4267200" cy="2617788"/>
          </a:xfrm>
          <a:prstGeom prst="rect">
            <a:avLst/>
          </a:prstGeom>
          <a:solidFill>
            <a:srgbClr val="000066"/>
          </a:solidFill>
          <a:ln w="9524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8572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200" b="1">
                <a:solidFill>
                  <a:srgbClr val="FF9933"/>
                </a:solidFill>
                <a:latin typeface="Arial" charset="0"/>
              </a:rPr>
              <a:t>Newer generation machines:</a:t>
            </a:r>
            <a:endParaRPr lang="en-US" sz="2200">
              <a:latin typeface="Arial" charset="0"/>
            </a:endParaRPr>
          </a:p>
          <a:p>
            <a:pPr eaLnBrk="1" hangingPunct="1">
              <a:lnSpc>
                <a:spcPct val="150000"/>
              </a:lnSpc>
              <a:buClr>
                <a:srgbClr val="00FFFF"/>
              </a:buClr>
              <a:buFont typeface="Wingdings" pitchFamily="2" charset="2"/>
              <a:buChar char=""/>
            </a:pPr>
            <a:r>
              <a:rPr lang="en-US" sz="2200" b="1">
                <a:solidFill>
                  <a:srgbClr val="FFFFFF"/>
                </a:solidFill>
                <a:latin typeface="Arial" charset="0"/>
              </a:rPr>
              <a:t>Less effective in stone comminution</a:t>
            </a:r>
            <a:endParaRPr lang="en-US" sz="2200">
              <a:latin typeface="Arial" charset="0"/>
            </a:endParaRPr>
          </a:p>
          <a:p>
            <a:pPr eaLnBrk="1" hangingPunct="1">
              <a:lnSpc>
                <a:spcPct val="150000"/>
              </a:lnSpc>
              <a:buClr>
                <a:srgbClr val="00FFFF"/>
              </a:buClr>
              <a:buFont typeface="Wingdings" pitchFamily="2" charset="2"/>
              <a:buChar char=""/>
            </a:pPr>
            <a:r>
              <a:rPr lang="en-US" sz="2200" b="1">
                <a:solidFill>
                  <a:srgbClr val="FFFFFF"/>
                </a:solidFill>
                <a:latin typeface="Arial" charset="0"/>
              </a:rPr>
              <a:t>Higher propensity for tissue injury</a:t>
            </a:r>
            <a:endParaRPr lang="en-US" sz="2200">
              <a:latin typeface="Arial" charset="0"/>
            </a:endParaRPr>
          </a:p>
        </p:txBody>
      </p:sp>
      <p:sp>
        <p:nvSpPr>
          <p:cNvPr id="6151" name="object 7"/>
          <p:cNvSpPr>
            <a:spLocks/>
          </p:cNvSpPr>
          <p:nvPr/>
        </p:nvSpPr>
        <p:spPr bwMode="auto">
          <a:xfrm>
            <a:off x="4743450" y="4302125"/>
            <a:ext cx="800100" cy="0"/>
          </a:xfrm>
          <a:custGeom>
            <a:avLst/>
            <a:gdLst>
              <a:gd name="T0" fmla="*/ 0 w 800100"/>
              <a:gd name="T1" fmla="*/ 800099 w 800100"/>
              <a:gd name="T2" fmla="*/ 0 60000 65536"/>
              <a:gd name="T3" fmla="*/ 0 60000 65536"/>
              <a:gd name="T4" fmla="*/ 0 w 800100"/>
              <a:gd name="T5" fmla="*/ 800100 w 8001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00100">
                <a:moveTo>
                  <a:pt x="0" y="0"/>
                </a:moveTo>
                <a:lnTo>
                  <a:pt x="800099" y="0"/>
                </a:lnTo>
              </a:path>
            </a:pathLst>
          </a:custGeom>
          <a:noFill/>
          <a:ln w="38099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6152" name="object 8"/>
          <p:cNvSpPr>
            <a:spLocks/>
          </p:cNvSpPr>
          <p:nvPr/>
        </p:nvSpPr>
        <p:spPr bwMode="auto">
          <a:xfrm>
            <a:off x="5524500" y="4244975"/>
            <a:ext cx="114300" cy="114300"/>
          </a:xfrm>
          <a:custGeom>
            <a:avLst/>
            <a:gdLst>
              <a:gd name="T0" fmla="*/ 0 w 114300"/>
              <a:gd name="T1" fmla="*/ 0 h 114300"/>
              <a:gd name="T2" fmla="*/ 0 w 114300"/>
              <a:gd name="T3" fmla="*/ 114299 h 114300"/>
              <a:gd name="T4" fmla="*/ 114299 w 114300"/>
              <a:gd name="T5" fmla="*/ 57149 h 114300"/>
              <a:gd name="T6" fmla="*/ 0 w 114300"/>
              <a:gd name="T7" fmla="*/ 0 h 114300"/>
              <a:gd name="T8" fmla="*/ 0 60000 65536"/>
              <a:gd name="T9" fmla="*/ 0 60000 65536"/>
              <a:gd name="T10" fmla="*/ 0 60000 65536"/>
              <a:gd name="T11" fmla="*/ 0 60000 65536"/>
              <a:gd name="T12" fmla="*/ 0 w 114300"/>
              <a:gd name="T13" fmla="*/ 0 h 114300"/>
              <a:gd name="T14" fmla="*/ 114300 w 114300"/>
              <a:gd name="T15" fmla="*/ 114300 h 114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300" h="114300">
                <a:moveTo>
                  <a:pt x="0" y="0"/>
                </a:moveTo>
                <a:lnTo>
                  <a:pt x="0" y="114299"/>
                </a:lnTo>
                <a:lnTo>
                  <a:pt x="114299" y="571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6153" name="object 9"/>
          <p:cNvSpPr>
            <a:spLocks/>
          </p:cNvSpPr>
          <p:nvPr/>
        </p:nvSpPr>
        <p:spPr bwMode="auto">
          <a:xfrm>
            <a:off x="4648200" y="4244975"/>
            <a:ext cx="114300" cy="114300"/>
          </a:xfrm>
          <a:custGeom>
            <a:avLst/>
            <a:gdLst>
              <a:gd name="T0" fmla="*/ 114299 w 114300"/>
              <a:gd name="T1" fmla="*/ 0 h 114300"/>
              <a:gd name="T2" fmla="*/ 0 w 114300"/>
              <a:gd name="T3" fmla="*/ 57149 h 114300"/>
              <a:gd name="T4" fmla="*/ 114299 w 114300"/>
              <a:gd name="T5" fmla="*/ 114299 h 114300"/>
              <a:gd name="T6" fmla="*/ 114299 w 114300"/>
              <a:gd name="T7" fmla="*/ 0 h 114300"/>
              <a:gd name="T8" fmla="*/ 0 60000 65536"/>
              <a:gd name="T9" fmla="*/ 0 60000 65536"/>
              <a:gd name="T10" fmla="*/ 0 60000 65536"/>
              <a:gd name="T11" fmla="*/ 0 60000 65536"/>
              <a:gd name="T12" fmla="*/ 0 w 114300"/>
              <a:gd name="T13" fmla="*/ 0 h 114300"/>
              <a:gd name="T14" fmla="*/ 114300 w 114300"/>
              <a:gd name="T15" fmla="*/ 114300 h 114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300" h="114300">
                <a:moveTo>
                  <a:pt x="114299" y="0"/>
                </a:moveTo>
                <a:lnTo>
                  <a:pt x="0" y="57149"/>
                </a:lnTo>
                <a:lnTo>
                  <a:pt x="114299" y="114299"/>
                </a:lnTo>
                <a:lnTo>
                  <a:pt x="1142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6154" name="object 10"/>
          <p:cNvSpPr>
            <a:spLocks/>
          </p:cNvSpPr>
          <p:nvPr/>
        </p:nvSpPr>
        <p:spPr bwMode="auto">
          <a:xfrm>
            <a:off x="76200" y="5972175"/>
            <a:ext cx="9067800" cy="733425"/>
          </a:xfrm>
          <a:custGeom>
            <a:avLst/>
            <a:gdLst>
              <a:gd name="T0" fmla="*/ 0 w 9067800"/>
              <a:gd name="T1" fmla="*/ 733424 h 733425"/>
              <a:gd name="T2" fmla="*/ 9067799 w 9067800"/>
              <a:gd name="T3" fmla="*/ 733424 h 733425"/>
              <a:gd name="T4" fmla="*/ 9067799 w 9067800"/>
              <a:gd name="T5" fmla="*/ 0 h 733425"/>
              <a:gd name="T6" fmla="*/ 0 w 9067800"/>
              <a:gd name="T7" fmla="*/ 0 h 733425"/>
              <a:gd name="T8" fmla="*/ 0 w 9067800"/>
              <a:gd name="T9" fmla="*/ 733424 h 733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67800"/>
              <a:gd name="T16" fmla="*/ 0 h 733425"/>
              <a:gd name="T17" fmla="*/ 9067800 w 9067800"/>
              <a:gd name="T18" fmla="*/ 733425 h 7334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67800" h="733425">
                <a:moveTo>
                  <a:pt x="0" y="733424"/>
                </a:moveTo>
                <a:lnTo>
                  <a:pt x="9067799" y="733424"/>
                </a:lnTo>
                <a:lnTo>
                  <a:pt x="9067799" y="0"/>
                </a:lnTo>
                <a:lnTo>
                  <a:pt x="0" y="0"/>
                </a:lnTo>
                <a:lnTo>
                  <a:pt x="0" y="733424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1" name="object 11"/>
          <p:cNvSpPr txBox="1"/>
          <p:nvPr/>
        </p:nvSpPr>
        <p:spPr>
          <a:xfrm>
            <a:off x="2443163" y="6210300"/>
            <a:ext cx="4410075" cy="381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 spc="-30" dirty="0">
                <a:solidFill>
                  <a:srgbClr val="6600FF"/>
                </a:solidFill>
                <a:latin typeface="Arial"/>
                <a:cs typeface="Arial"/>
              </a:rPr>
              <a:t>N</a:t>
            </a:r>
            <a:r>
              <a:rPr sz="2800" b="1" spc="-15" dirty="0">
                <a:solidFill>
                  <a:srgbClr val="6600FF"/>
                </a:solidFill>
                <a:latin typeface="Arial"/>
                <a:cs typeface="Arial"/>
              </a:rPr>
              <a:t>e</a:t>
            </a:r>
            <a:r>
              <a:rPr sz="2800" b="1" spc="-30" dirty="0">
                <a:solidFill>
                  <a:srgbClr val="6600FF"/>
                </a:solidFill>
                <a:latin typeface="Arial"/>
                <a:cs typeface="Arial"/>
              </a:rPr>
              <a:t>w</a:t>
            </a:r>
            <a:r>
              <a:rPr sz="2800" b="1" spc="-15" dirty="0">
                <a:solidFill>
                  <a:srgbClr val="6600FF"/>
                </a:solidFill>
                <a:latin typeface="Arial"/>
                <a:cs typeface="Arial"/>
              </a:rPr>
              <a:t>er</a:t>
            </a:r>
            <a:r>
              <a:rPr sz="2800" b="1" spc="5" dirty="0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6600FF"/>
                </a:solidFill>
                <a:latin typeface="Arial"/>
                <a:cs typeface="Arial"/>
              </a:rPr>
              <a:t>is</a:t>
            </a:r>
            <a:r>
              <a:rPr sz="2800" b="1" spc="-5" dirty="0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6600FF"/>
                </a:solidFill>
                <a:latin typeface="Arial"/>
                <a:cs typeface="Arial"/>
              </a:rPr>
              <a:t>no</a:t>
            </a:r>
            <a:r>
              <a:rPr sz="2800" b="1" spc="-10" dirty="0">
                <a:solidFill>
                  <a:srgbClr val="6600FF"/>
                </a:solidFill>
                <a:latin typeface="Arial"/>
                <a:cs typeface="Arial"/>
              </a:rPr>
              <a:t>t</a:t>
            </a:r>
            <a:r>
              <a:rPr sz="2800" b="1" spc="15" dirty="0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6600FF"/>
                </a:solidFill>
                <a:latin typeface="Arial"/>
                <a:cs typeface="Arial"/>
              </a:rPr>
              <a:t>b</a:t>
            </a:r>
            <a:r>
              <a:rPr sz="2800" b="1" spc="-10" dirty="0">
                <a:solidFill>
                  <a:srgbClr val="6600FF"/>
                </a:solidFill>
                <a:latin typeface="Arial"/>
                <a:cs typeface="Arial"/>
              </a:rPr>
              <a:t>etter!</a:t>
            </a:r>
            <a:r>
              <a:rPr sz="2800" b="1" spc="15" dirty="0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6600FF"/>
                </a:solidFill>
                <a:latin typeface="Arial"/>
                <a:cs typeface="Arial"/>
              </a:rPr>
              <a:t>Wh</a:t>
            </a:r>
            <a:r>
              <a:rPr sz="2800" b="1" spc="-55" dirty="0">
                <a:solidFill>
                  <a:srgbClr val="6600FF"/>
                </a:solidFill>
                <a:latin typeface="Arial"/>
                <a:cs typeface="Arial"/>
              </a:rPr>
              <a:t>y</a:t>
            </a:r>
            <a:r>
              <a:rPr sz="2800" b="1" spc="-20" dirty="0">
                <a:solidFill>
                  <a:srgbClr val="6600FF"/>
                </a:solidFill>
                <a:latin typeface="Arial"/>
                <a:cs typeface="Arial"/>
              </a:rPr>
              <a:t>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2"/>
          <p:cNvSpPr>
            <a:spLocks noChangeArrowheads="1"/>
          </p:cNvSpPr>
          <p:nvPr/>
        </p:nvSpPr>
        <p:spPr bwMode="auto">
          <a:xfrm>
            <a:off x="5257800" y="838200"/>
            <a:ext cx="3429000" cy="25717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1" name="object 3"/>
          <p:cNvSpPr>
            <a:spLocks noChangeArrowheads="1"/>
          </p:cNvSpPr>
          <p:nvPr/>
        </p:nvSpPr>
        <p:spPr bwMode="auto">
          <a:xfrm>
            <a:off x="5486400" y="3505200"/>
            <a:ext cx="3071813" cy="3352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object 4"/>
          <p:cNvSpPr txBox="1"/>
          <p:nvPr/>
        </p:nvSpPr>
        <p:spPr>
          <a:xfrm>
            <a:off x="1268413" y="104775"/>
            <a:ext cx="6681787" cy="381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 spc="-30" dirty="0">
                <a:solidFill>
                  <a:srgbClr val="FFFF66"/>
                </a:solidFill>
                <a:latin typeface="Arial"/>
                <a:cs typeface="Arial"/>
              </a:rPr>
              <a:t>Comp</a:t>
            </a:r>
            <a:r>
              <a:rPr sz="2800" b="1" spc="-10" dirty="0">
                <a:solidFill>
                  <a:srgbClr val="FFFF66"/>
                </a:solidFill>
                <a:latin typeface="Arial"/>
                <a:cs typeface="Arial"/>
              </a:rPr>
              <a:t>ari</a:t>
            </a:r>
            <a:r>
              <a:rPr sz="2800" b="1" spc="-15" dirty="0">
                <a:solidFill>
                  <a:srgbClr val="FFFF66"/>
                </a:solidFill>
                <a:latin typeface="Arial"/>
                <a:cs typeface="Arial"/>
              </a:rPr>
              <a:t>s</a:t>
            </a:r>
            <a:r>
              <a:rPr sz="2800" b="1" spc="-30" dirty="0">
                <a:solidFill>
                  <a:srgbClr val="FFFF66"/>
                </a:solidFill>
                <a:latin typeface="Arial"/>
                <a:cs typeface="Arial"/>
              </a:rPr>
              <a:t>o</a:t>
            </a:r>
            <a:r>
              <a:rPr sz="2800" b="1" spc="-20" dirty="0">
                <a:solidFill>
                  <a:srgbClr val="FFFF66"/>
                </a:solidFill>
                <a:latin typeface="Arial"/>
                <a:cs typeface="Arial"/>
              </a:rPr>
              <a:t>n</a:t>
            </a:r>
            <a:r>
              <a:rPr sz="2800" b="1" spc="20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FFFF66"/>
                </a:solidFill>
                <a:latin typeface="Arial"/>
                <a:cs typeface="Arial"/>
              </a:rPr>
              <a:t>o</a:t>
            </a:r>
            <a:r>
              <a:rPr sz="2800" b="1" spc="-10" dirty="0">
                <a:solidFill>
                  <a:srgbClr val="FFFF66"/>
                </a:solidFill>
                <a:latin typeface="Arial"/>
                <a:cs typeface="Arial"/>
              </a:rPr>
              <a:t>f</a:t>
            </a:r>
            <a:r>
              <a:rPr sz="2800" b="1" spc="15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FFFF66"/>
                </a:solidFill>
                <a:latin typeface="Arial"/>
                <a:cs typeface="Arial"/>
              </a:rPr>
              <a:t>E</a:t>
            </a:r>
            <a:r>
              <a:rPr sz="2800" b="1" spc="-25" dirty="0">
                <a:solidFill>
                  <a:srgbClr val="FFFF66"/>
                </a:solidFill>
                <a:latin typeface="Arial"/>
                <a:cs typeface="Arial"/>
              </a:rPr>
              <a:t>H</a:t>
            </a:r>
            <a:r>
              <a:rPr sz="2800" b="1" spc="-5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FF66"/>
                </a:solidFill>
                <a:latin typeface="Arial"/>
                <a:cs typeface="Arial"/>
              </a:rPr>
              <a:t>a</a:t>
            </a:r>
            <a:r>
              <a:rPr sz="2800" b="1" spc="-30" dirty="0">
                <a:solidFill>
                  <a:srgbClr val="FFFF66"/>
                </a:solidFill>
                <a:latin typeface="Arial"/>
                <a:cs typeface="Arial"/>
              </a:rPr>
              <a:t>n</a:t>
            </a:r>
            <a:r>
              <a:rPr sz="2800" b="1" spc="-20" dirty="0">
                <a:solidFill>
                  <a:srgbClr val="FFFF66"/>
                </a:solidFill>
                <a:latin typeface="Arial"/>
                <a:cs typeface="Arial"/>
              </a:rPr>
              <a:t>d</a:t>
            </a:r>
            <a:r>
              <a:rPr sz="2800" b="1" spc="5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FFFF66"/>
                </a:solidFill>
                <a:latin typeface="Arial"/>
                <a:cs typeface="Arial"/>
              </a:rPr>
              <a:t>E</a:t>
            </a:r>
            <a:r>
              <a:rPr sz="2800" b="1" spc="-25" dirty="0">
                <a:solidFill>
                  <a:srgbClr val="FFFF66"/>
                </a:solidFill>
                <a:latin typeface="Arial"/>
                <a:cs typeface="Arial"/>
              </a:rPr>
              <a:t>M</a:t>
            </a:r>
            <a:r>
              <a:rPr sz="2800" b="1" spc="10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FFFF66"/>
                </a:solidFill>
                <a:latin typeface="Arial"/>
                <a:cs typeface="Arial"/>
              </a:rPr>
              <a:t>L</a:t>
            </a:r>
            <a:r>
              <a:rPr sz="2800" b="1" spc="-10" dirty="0">
                <a:solidFill>
                  <a:srgbClr val="FFFF66"/>
                </a:solidFill>
                <a:latin typeface="Arial"/>
                <a:cs typeface="Arial"/>
              </a:rPr>
              <a:t>i</a:t>
            </a:r>
            <a:r>
              <a:rPr sz="2800" b="1" spc="-5" dirty="0">
                <a:solidFill>
                  <a:srgbClr val="FFFF66"/>
                </a:solidFill>
                <a:latin typeface="Arial"/>
                <a:cs typeface="Arial"/>
              </a:rPr>
              <a:t>t</a:t>
            </a:r>
            <a:r>
              <a:rPr sz="2800" b="1" spc="-30" dirty="0">
                <a:solidFill>
                  <a:srgbClr val="FFFF66"/>
                </a:solidFill>
                <a:latin typeface="Arial"/>
                <a:cs typeface="Arial"/>
              </a:rPr>
              <a:t>ho</a:t>
            </a:r>
            <a:r>
              <a:rPr sz="2800" b="1" spc="-10" dirty="0">
                <a:solidFill>
                  <a:srgbClr val="FFFF66"/>
                </a:solidFill>
                <a:latin typeface="Arial"/>
                <a:cs typeface="Arial"/>
              </a:rPr>
              <a:t>tri</a:t>
            </a:r>
            <a:r>
              <a:rPr sz="2800" b="1" spc="-30" dirty="0">
                <a:solidFill>
                  <a:srgbClr val="FFFF66"/>
                </a:solidFill>
                <a:latin typeface="Arial"/>
                <a:cs typeface="Arial"/>
              </a:rPr>
              <a:t>p</a:t>
            </a:r>
            <a:r>
              <a:rPr sz="2800" b="1" spc="-10" dirty="0">
                <a:solidFill>
                  <a:srgbClr val="FFFF66"/>
                </a:solidFill>
                <a:latin typeface="Arial"/>
                <a:cs typeface="Arial"/>
              </a:rPr>
              <a:t>ter</a:t>
            </a:r>
            <a:r>
              <a:rPr sz="2800" b="1" spc="-20" dirty="0">
                <a:solidFill>
                  <a:srgbClr val="FFFF66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173" name="object 5"/>
          <p:cNvSpPr txBox="1">
            <a:spLocks noChangeArrowheads="1"/>
          </p:cNvSpPr>
          <p:nvPr/>
        </p:nvSpPr>
        <p:spPr bwMode="auto">
          <a:xfrm>
            <a:off x="153988" y="1390650"/>
            <a:ext cx="5051425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Clr>
                <a:srgbClr val="FFFFFF"/>
              </a:buClr>
              <a:buFont typeface="Wingdings" pitchFamily="2" charset="2"/>
              <a:buChar char=""/>
            </a:pPr>
            <a:r>
              <a:rPr lang="en-US" sz="2000" b="1">
                <a:solidFill>
                  <a:srgbClr val="FFFFFF"/>
                </a:solidFill>
                <a:latin typeface="Arial" charset="0"/>
              </a:rPr>
              <a:t>Electrohydraulic</a:t>
            </a:r>
            <a:r>
              <a:rPr lang="en-US" sz="2000" b="1">
                <a:latin typeface="Arial" charset="0"/>
              </a:rPr>
              <a:t>:</a:t>
            </a:r>
            <a:endParaRPr lang="en-US" sz="2000">
              <a:latin typeface="Arial" charset="0"/>
            </a:endParaRPr>
          </a:p>
          <a:p>
            <a:pPr eaLnBrk="1" hangingPunct="1">
              <a:spcBef>
                <a:spcPts val="1675"/>
              </a:spcBef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Unmodified HM-3 at 20 kV</a:t>
            </a:r>
            <a:endParaRPr lang="en-US" sz="2000">
              <a:latin typeface="Arial" charset="0"/>
            </a:endParaRPr>
          </a:p>
          <a:p>
            <a:pPr eaLnBrk="1" hangingPunct="1">
              <a:spcBef>
                <a:spcPts val="1675"/>
              </a:spcBef>
              <a:buClr>
                <a:srgbClr val="FFFFFF"/>
              </a:buClr>
              <a:buFont typeface="Wingdings" pitchFamily="2" charset="2"/>
              <a:buChar char=""/>
            </a:pPr>
            <a:r>
              <a:rPr lang="en-US" sz="2000" b="1">
                <a:solidFill>
                  <a:srgbClr val="FFFFFF"/>
                </a:solidFill>
                <a:latin typeface="Arial" charset="0"/>
              </a:rPr>
              <a:t>Electromagnetic</a:t>
            </a:r>
            <a:endParaRPr lang="en-US" sz="2000">
              <a:latin typeface="Arial" charset="0"/>
            </a:endParaRPr>
          </a:p>
          <a:p>
            <a:pPr eaLnBrk="1" hangingPunct="1">
              <a:spcBef>
                <a:spcPts val="1675"/>
              </a:spcBef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Siemens Modularis at E4.0</a:t>
            </a:r>
            <a:endParaRPr lang="en-US" sz="2000">
              <a:latin typeface="Arial" charset="0"/>
            </a:endParaRPr>
          </a:p>
          <a:p>
            <a:pPr eaLnBrk="1" hangingPunct="1">
              <a:spcBef>
                <a:spcPts val="1675"/>
              </a:spcBef>
              <a:buClr>
                <a:srgbClr val="FFFFFF"/>
              </a:buClr>
              <a:buFont typeface="Wingdings" pitchFamily="2" charset="2"/>
              <a:buChar char=""/>
            </a:pPr>
            <a:r>
              <a:rPr lang="en-US" sz="2000" b="1" i="1">
                <a:solidFill>
                  <a:srgbClr val="FFFFFF"/>
                </a:solidFill>
                <a:latin typeface="Arial" charset="0"/>
              </a:rPr>
              <a:t>In vitro </a:t>
            </a:r>
            <a:r>
              <a:rPr lang="en-US" sz="2000" b="1">
                <a:solidFill>
                  <a:srgbClr val="FFFFFF"/>
                </a:solidFill>
                <a:latin typeface="Arial" charset="0"/>
              </a:rPr>
              <a:t>comparison</a:t>
            </a:r>
            <a:endParaRPr lang="en-US" sz="2000">
              <a:latin typeface="Arial" charset="0"/>
            </a:endParaRPr>
          </a:p>
          <a:p>
            <a:pPr eaLnBrk="1" hangingPunct="1">
              <a:lnSpc>
                <a:spcPct val="170000"/>
              </a:lnSpc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Acoustic fields Stone fragmentation</a:t>
            </a:r>
            <a:endParaRPr lang="en-US" sz="2000">
              <a:latin typeface="Arial" charset="0"/>
            </a:endParaRPr>
          </a:p>
          <a:p>
            <a:pPr eaLnBrk="1" hangingPunct="1">
              <a:spcBef>
                <a:spcPts val="1675"/>
              </a:spcBef>
              <a:buClr>
                <a:srgbClr val="FFFFFF"/>
              </a:buClr>
              <a:buFont typeface="Wingdings" pitchFamily="2" charset="2"/>
              <a:buChar char=""/>
            </a:pPr>
            <a:r>
              <a:rPr lang="en-US" sz="2000" b="1" i="1">
                <a:solidFill>
                  <a:srgbClr val="FFFFFF"/>
                </a:solidFill>
                <a:latin typeface="Arial" charset="0"/>
              </a:rPr>
              <a:t>In vivo </a:t>
            </a:r>
            <a:r>
              <a:rPr lang="en-US" sz="2000" b="1">
                <a:solidFill>
                  <a:srgbClr val="FFFFFF"/>
                </a:solidFill>
                <a:latin typeface="Arial" charset="0"/>
              </a:rPr>
              <a:t>comparison</a:t>
            </a:r>
            <a:endParaRPr lang="en-US" sz="2000">
              <a:latin typeface="Arial" charset="0"/>
            </a:endParaRPr>
          </a:p>
          <a:p>
            <a:pPr eaLnBrk="1" hangingPunct="1">
              <a:spcBef>
                <a:spcPts val="1675"/>
              </a:spcBef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Stone fragmentation</a:t>
            </a:r>
            <a:endParaRPr lang="en-US" sz="2000"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13627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200" b="0" dirty="0">
                <a:solidFill>
                  <a:srgbClr val="FFFF00"/>
                </a:solidFill>
              </a:rPr>
              <a:t>A</a:t>
            </a:r>
            <a:r>
              <a:rPr sz="3200" b="0" spc="5" dirty="0">
                <a:solidFill>
                  <a:srgbClr val="FFFF00"/>
                </a:solidFill>
              </a:rPr>
              <a:t>c</a:t>
            </a:r>
            <a:r>
              <a:rPr sz="3200" b="0" spc="-10" dirty="0">
                <a:solidFill>
                  <a:srgbClr val="FFFF00"/>
                </a:solidFill>
              </a:rPr>
              <a:t>ou</a:t>
            </a:r>
            <a:r>
              <a:rPr sz="3200" b="0" spc="5" dirty="0">
                <a:solidFill>
                  <a:srgbClr val="FFFF00"/>
                </a:solidFill>
              </a:rPr>
              <a:t>s</a:t>
            </a:r>
            <a:r>
              <a:rPr sz="3200" b="0" spc="-5" dirty="0">
                <a:solidFill>
                  <a:srgbClr val="FFFF00"/>
                </a:solidFill>
              </a:rPr>
              <a:t>ti</a:t>
            </a:r>
            <a:r>
              <a:rPr sz="3200" b="0" dirty="0">
                <a:solidFill>
                  <a:srgbClr val="FFFF00"/>
                </a:solidFill>
              </a:rPr>
              <a:t>c</a:t>
            </a:r>
            <a:r>
              <a:rPr sz="3200" b="0" spc="-35" dirty="0">
                <a:solidFill>
                  <a:srgbClr val="FFFF00"/>
                </a:solidFill>
              </a:rPr>
              <a:t> </a:t>
            </a:r>
            <a:r>
              <a:rPr sz="3200" b="0" spc="-5" dirty="0">
                <a:solidFill>
                  <a:srgbClr val="FFFF00"/>
                </a:solidFill>
              </a:rPr>
              <a:t>Fi</a:t>
            </a:r>
            <a:r>
              <a:rPr sz="3200" b="0" spc="-10" dirty="0">
                <a:solidFill>
                  <a:srgbClr val="FFFF00"/>
                </a:solidFill>
              </a:rPr>
              <a:t>e</a:t>
            </a:r>
            <a:r>
              <a:rPr sz="3200" b="0" spc="-5" dirty="0">
                <a:solidFill>
                  <a:srgbClr val="FFFF00"/>
                </a:solidFill>
              </a:rPr>
              <a:t>l</a:t>
            </a:r>
            <a:r>
              <a:rPr sz="3200" b="0" dirty="0">
                <a:solidFill>
                  <a:srgbClr val="FFFF00"/>
                </a:solidFill>
              </a:rPr>
              <a:t>d</a:t>
            </a:r>
            <a:r>
              <a:rPr sz="3200" b="0" spc="-10" dirty="0">
                <a:solidFill>
                  <a:srgbClr val="FFFF00"/>
                </a:solidFill>
              </a:rPr>
              <a:t> Mea</a:t>
            </a:r>
            <a:r>
              <a:rPr sz="3200" b="0" spc="5" dirty="0">
                <a:solidFill>
                  <a:srgbClr val="FFFF00"/>
                </a:solidFill>
              </a:rPr>
              <a:t>s</a:t>
            </a:r>
            <a:r>
              <a:rPr sz="3200" b="0" spc="-10" dirty="0">
                <a:solidFill>
                  <a:srgbClr val="FFFF00"/>
                </a:solidFill>
              </a:rPr>
              <a:t>u</a:t>
            </a:r>
            <a:r>
              <a:rPr sz="3200" b="0" dirty="0">
                <a:solidFill>
                  <a:srgbClr val="FFFF00"/>
                </a:solidFill>
              </a:rPr>
              <a:t>r</a:t>
            </a:r>
            <a:r>
              <a:rPr sz="3200" b="0" spc="-10" dirty="0">
                <a:solidFill>
                  <a:srgbClr val="FFFF00"/>
                </a:solidFill>
              </a:rPr>
              <a:t>ement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52400" y="5410200"/>
            <a:ext cx="5334000" cy="1000125"/>
          </a:xfrm>
          <a:prstGeom prst="rect">
            <a:avLst/>
          </a:prstGeom>
          <a:solidFill>
            <a:srgbClr val="FFC82B"/>
          </a:solidFill>
        </p:spPr>
        <p:txBody>
          <a:bodyPr lIns="0" tIns="0" rIns="0" bIns="0">
            <a:spAutoFit/>
          </a:bodyPr>
          <a:lstStyle/>
          <a:p>
            <a:pPr marL="914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0808FF"/>
                </a:solidFill>
                <a:latin typeface="Arial"/>
                <a:cs typeface="Arial"/>
              </a:rPr>
              <a:t>Ligh</a:t>
            </a:r>
            <a:r>
              <a:rPr sz="2400" dirty="0">
                <a:solidFill>
                  <a:srgbClr val="0808FF"/>
                </a:solidFill>
                <a:latin typeface="Arial"/>
                <a:cs typeface="Arial"/>
              </a:rPr>
              <a:t>t</a:t>
            </a:r>
            <a:r>
              <a:rPr sz="2400" spc="5" dirty="0">
                <a:solidFill>
                  <a:srgbClr val="0808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808FF"/>
                </a:solidFill>
                <a:latin typeface="Arial"/>
                <a:cs typeface="Arial"/>
              </a:rPr>
              <a:t>Spo</a:t>
            </a:r>
            <a:r>
              <a:rPr sz="2400" dirty="0">
                <a:solidFill>
                  <a:srgbClr val="0808FF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0808FF"/>
                </a:solidFill>
                <a:latin typeface="Arial"/>
                <a:cs typeface="Arial"/>
              </a:rPr>
              <a:t> H</a:t>
            </a:r>
            <a:r>
              <a:rPr sz="2400" dirty="0">
                <a:solidFill>
                  <a:srgbClr val="0808FF"/>
                </a:solidFill>
                <a:latin typeface="Arial"/>
                <a:cs typeface="Arial"/>
              </a:rPr>
              <a:t>y</a:t>
            </a:r>
            <a:r>
              <a:rPr sz="2400" spc="-5" dirty="0">
                <a:solidFill>
                  <a:srgbClr val="0808FF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0808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0808FF"/>
                </a:solidFill>
                <a:latin typeface="Arial"/>
                <a:cs typeface="Arial"/>
              </a:rPr>
              <a:t>ophon</a:t>
            </a:r>
            <a:r>
              <a:rPr sz="2400" dirty="0">
                <a:solidFill>
                  <a:srgbClr val="0808FF"/>
                </a:solidFill>
                <a:latin typeface="Arial"/>
                <a:cs typeface="Arial"/>
              </a:rPr>
              <a:t>e</a:t>
            </a:r>
            <a:r>
              <a:rPr sz="2400" spc="35" dirty="0">
                <a:solidFill>
                  <a:srgbClr val="0808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808FF"/>
                </a:solidFill>
                <a:latin typeface="Arial"/>
                <a:cs typeface="Arial"/>
              </a:rPr>
              <a:t>(</a:t>
            </a:r>
            <a:r>
              <a:rPr sz="2400" spc="-5" dirty="0">
                <a:solidFill>
                  <a:srgbClr val="0808FF"/>
                </a:solidFill>
                <a:latin typeface="Arial"/>
                <a:cs typeface="Arial"/>
              </a:rPr>
              <a:t>LSHD</a:t>
            </a:r>
            <a:r>
              <a:rPr sz="2400" dirty="0">
                <a:solidFill>
                  <a:srgbClr val="0808FF"/>
                </a:solidFill>
                <a:latin typeface="Arial"/>
                <a:cs typeface="Arial"/>
              </a:rPr>
              <a:t>-</a:t>
            </a:r>
            <a:r>
              <a:rPr sz="2400" spc="-5" dirty="0">
                <a:solidFill>
                  <a:srgbClr val="0808FF"/>
                </a:solidFill>
                <a:latin typeface="Arial"/>
                <a:cs typeface="Arial"/>
              </a:rPr>
              <a:t>2)</a:t>
            </a:r>
            <a:endParaRPr sz="2400">
              <a:latin typeface="Arial"/>
              <a:cs typeface="Arial"/>
            </a:endParaRPr>
          </a:p>
          <a:p>
            <a:pPr marL="91440" fontAlgn="auto">
              <a:spcBef>
                <a:spcPts val="1875"/>
              </a:spcBef>
              <a:spcAft>
                <a:spcPts val="0"/>
              </a:spcAft>
              <a:defRPr/>
            </a:pPr>
            <a:r>
              <a:rPr sz="2000" dirty="0">
                <a:latin typeface="Arial"/>
                <a:cs typeface="Arial"/>
              </a:rPr>
              <a:t>(</a:t>
            </a:r>
            <a:r>
              <a:rPr sz="2000" spc="-5" dirty="0">
                <a:latin typeface="Arial"/>
                <a:cs typeface="Arial"/>
              </a:rPr>
              <a:t>Si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en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/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angen</a:t>
            </a:r>
            <a:r>
              <a:rPr sz="2000" spc="10" dirty="0">
                <a:latin typeface="Arial"/>
                <a:cs typeface="Arial"/>
              </a:rPr>
              <a:t>-</a:t>
            </a:r>
            <a:r>
              <a:rPr sz="2000" dirty="0">
                <a:latin typeface="Arial"/>
                <a:cs typeface="Arial"/>
              </a:rPr>
              <a:t>Nure</a:t>
            </a:r>
            <a:r>
              <a:rPr sz="2000" spc="-1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g)</a:t>
            </a:r>
            <a:endParaRPr sz="2000">
              <a:latin typeface="Arial"/>
              <a:cs typeface="Arial"/>
            </a:endParaRPr>
          </a:p>
        </p:txBody>
      </p:sp>
      <p:sp>
        <p:nvSpPr>
          <p:cNvPr id="8196" name="object 4"/>
          <p:cNvSpPr>
            <a:spLocks noChangeArrowheads="1"/>
          </p:cNvSpPr>
          <p:nvPr/>
        </p:nvSpPr>
        <p:spPr bwMode="auto">
          <a:xfrm>
            <a:off x="5486400" y="1219200"/>
            <a:ext cx="3276600" cy="24431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7" name="object 5"/>
          <p:cNvSpPr>
            <a:spLocks noChangeArrowheads="1"/>
          </p:cNvSpPr>
          <p:nvPr/>
        </p:nvSpPr>
        <p:spPr bwMode="auto">
          <a:xfrm>
            <a:off x="5638800" y="4114800"/>
            <a:ext cx="3276600" cy="24574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8" name="object 6"/>
          <p:cNvSpPr>
            <a:spLocks noChangeArrowheads="1"/>
          </p:cNvSpPr>
          <p:nvPr/>
        </p:nvSpPr>
        <p:spPr bwMode="auto">
          <a:xfrm>
            <a:off x="914400" y="1219200"/>
            <a:ext cx="3367088" cy="36576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48565" rtlCol="0"/>
          <a:lstStyle/>
          <a:p>
            <a:pPr marL="9817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200" dirty="0"/>
              <a:t>Pr</a:t>
            </a:r>
            <a:r>
              <a:rPr sz="3200" spc="-10" dirty="0"/>
              <a:t>ess</a:t>
            </a:r>
            <a:r>
              <a:rPr sz="3200" spc="-5" dirty="0"/>
              <a:t>u</a:t>
            </a:r>
            <a:r>
              <a:rPr sz="3200" dirty="0"/>
              <a:t>re</a:t>
            </a:r>
            <a:r>
              <a:rPr sz="3200" spc="-25" dirty="0"/>
              <a:t> </a:t>
            </a:r>
            <a:r>
              <a:rPr sz="3200" spc="-125" dirty="0"/>
              <a:t>W</a:t>
            </a:r>
            <a:r>
              <a:rPr sz="3200" spc="-10" dirty="0"/>
              <a:t>ave</a:t>
            </a:r>
            <a:r>
              <a:rPr sz="3200" dirty="0"/>
              <a:t>f</a:t>
            </a:r>
            <a:r>
              <a:rPr sz="3200" spc="-5" dirty="0"/>
              <a:t>o</a:t>
            </a:r>
            <a:r>
              <a:rPr sz="3200" dirty="0"/>
              <a:t>r</a:t>
            </a:r>
            <a:r>
              <a:rPr sz="3200" spc="-5" dirty="0"/>
              <a:t>m</a:t>
            </a:r>
            <a:r>
              <a:rPr sz="3200" dirty="0"/>
              <a:t>s</a:t>
            </a:r>
            <a:r>
              <a:rPr sz="3200" spc="-25" dirty="0"/>
              <a:t> </a:t>
            </a:r>
            <a:r>
              <a:rPr sz="3200" spc="-10" dirty="0"/>
              <a:t>a</a:t>
            </a:r>
            <a:r>
              <a:rPr sz="3200" dirty="0"/>
              <a:t>t</a:t>
            </a:r>
            <a:r>
              <a:rPr sz="3200" spc="-5" dirty="0"/>
              <a:t> Fo</a:t>
            </a:r>
            <a:r>
              <a:rPr sz="3200" spc="-10" dirty="0"/>
              <a:t>c</a:t>
            </a:r>
            <a:r>
              <a:rPr sz="3200" spc="-5" dirty="0"/>
              <a:t>u</a:t>
            </a:r>
            <a:r>
              <a:rPr sz="3200" dirty="0"/>
              <a:t>s</a:t>
            </a:r>
            <a:endParaRPr sz="3200"/>
          </a:p>
        </p:txBody>
      </p:sp>
      <p:sp>
        <p:nvSpPr>
          <p:cNvPr id="9219" name="object 3"/>
          <p:cNvSpPr>
            <a:spLocks noChangeArrowheads="1"/>
          </p:cNvSpPr>
          <p:nvPr/>
        </p:nvSpPr>
        <p:spPr bwMode="auto">
          <a:xfrm>
            <a:off x="0" y="1676400"/>
            <a:ext cx="4495800" cy="38131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0" name="object 4"/>
          <p:cNvSpPr>
            <a:spLocks noChangeArrowheads="1"/>
          </p:cNvSpPr>
          <p:nvPr/>
        </p:nvSpPr>
        <p:spPr bwMode="auto">
          <a:xfrm>
            <a:off x="1196975" y="5584825"/>
            <a:ext cx="2287588" cy="5000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1" name="object 5"/>
          <p:cNvSpPr>
            <a:spLocks noChangeArrowheads="1"/>
          </p:cNvSpPr>
          <p:nvPr/>
        </p:nvSpPr>
        <p:spPr bwMode="auto">
          <a:xfrm>
            <a:off x="3074988" y="5584825"/>
            <a:ext cx="493712" cy="5000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2" name="object 6"/>
          <p:cNvSpPr>
            <a:spLocks noChangeArrowheads="1"/>
          </p:cNvSpPr>
          <p:nvPr/>
        </p:nvSpPr>
        <p:spPr bwMode="auto">
          <a:xfrm>
            <a:off x="3160713" y="5584825"/>
            <a:ext cx="493712" cy="5000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object 7"/>
          <p:cNvSpPr txBox="1"/>
          <p:nvPr/>
        </p:nvSpPr>
        <p:spPr>
          <a:xfrm>
            <a:off x="1374775" y="5734050"/>
            <a:ext cx="1905000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M3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2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kV</a:t>
            </a:r>
            <a:endParaRPr sz="2400">
              <a:latin typeface="Arial"/>
              <a:cs typeface="Arial"/>
            </a:endParaRPr>
          </a:p>
        </p:txBody>
      </p:sp>
      <p:sp>
        <p:nvSpPr>
          <p:cNvPr id="9224" name="object 8"/>
          <p:cNvSpPr txBox="1">
            <a:spLocks noChangeArrowheads="1"/>
          </p:cNvSpPr>
          <p:nvPr/>
        </p:nvSpPr>
        <p:spPr bwMode="auto">
          <a:xfrm>
            <a:off x="1830388" y="2132013"/>
            <a:ext cx="1962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0000"/>
                </a:solidFill>
                <a:latin typeface="Arial" charset="0"/>
              </a:rPr>
              <a:t>Dual-Peak Structure 1</a:t>
            </a:r>
            <a:r>
              <a:rPr lang="en-US" sz="1500" b="1" baseline="26000">
                <a:solidFill>
                  <a:srgbClr val="FF0000"/>
                </a:solidFill>
                <a:latin typeface="Arial" charset="0"/>
              </a:rPr>
              <a:t>st 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P+</a:t>
            </a:r>
            <a:endParaRPr lang="en-US" sz="1600">
              <a:latin typeface="Arial" charset="0"/>
            </a:endParaRPr>
          </a:p>
        </p:txBody>
      </p:sp>
      <p:sp>
        <p:nvSpPr>
          <p:cNvPr id="9225" name="object 9"/>
          <p:cNvSpPr>
            <a:spLocks/>
          </p:cNvSpPr>
          <p:nvPr/>
        </p:nvSpPr>
        <p:spPr bwMode="auto">
          <a:xfrm>
            <a:off x="1517650" y="2286000"/>
            <a:ext cx="311150" cy="61913"/>
          </a:xfrm>
          <a:custGeom>
            <a:avLst/>
            <a:gdLst>
              <a:gd name="T0" fmla="*/ 310944 w 311150"/>
              <a:gd name="T1" fmla="*/ 0 h 62230"/>
              <a:gd name="T2" fmla="*/ 0 w 311150"/>
              <a:gd name="T3" fmla="*/ 61547 h 62230"/>
              <a:gd name="T4" fmla="*/ 0 60000 65536"/>
              <a:gd name="T5" fmla="*/ 0 60000 65536"/>
              <a:gd name="T6" fmla="*/ 0 w 311150"/>
              <a:gd name="T7" fmla="*/ 0 h 62230"/>
              <a:gd name="T8" fmla="*/ 311150 w 311150"/>
              <a:gd name="T9" fmla="*/ 62230 h 622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1150" h="62230">
                <a:moveTo>
                  <a:pt x="310944" y="0"/>
                </a:moveTo>
                <a:lnTo>
                  <a:pt x="0" y="62179"/>
                </a:lnTo>
              </a:path>
            </a:pathLst>
          </a:custGeom>
          <a:noFill/>
          <a:ln w="28574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9226" name="object 10"/>
          <p:cNvSpPr>
            <a:spLocks/>
          </p:cNvSpPr>
          <p:nvPr/>
        </p:nvSpPr>
        <p:spPr bwMode="auto">
          <a:xfrm>
            <a:off x="1447800" y="2303463"/>
            <a:ext cx="92075" cy="84137"/>
          </a:xfrm>
          <a:custGeom>
            <a:avLst/>
            <a:gdLst>
              <a:gd name="T0" fmla="*/ 74620 w 92709"/>
              <a:gd name="T1" fmla="*/ 0 h 84455"/>
              <a:gd name="T2" fmla="*/ 0 w 92709"/>
              <a:gd name="T3" fmla="*/ 58413 h 84455"/>
              <a:gd name="T4" fmla="*/ 91204 w 92709"/>
              <a:gd name="T5" fmla="*/ 83431 h 84455"/>
              <a:gd name="T6" fmla="*/ 74620 w 92709"/>
              <a:gd name="T7" fmla="*/ 0 h 84455"/>
              <a:gd name="T8" fmla="*/ 0 60000 65536"/>
              <a:gd name="T9" fmla="*/ 0 60000 65536"/>
              <a:gd name="T10" fmla="*/ 0 60000 65536"/>
              <a:gd name="T11" fmla="*/ 0 60000 65536"/>
              <a:gd name="T12" fmla="*/ 0 w 92709"/>
              <a:gd name="T13" fmla="*/ 0 h 84455"/>
              <a:gd name="T14" fmla="*/ 92709 w 92709"/>
              <a:gd name="T15" fmla="*/ 84455 h 844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709" h="84455">
                <a:moveTo>
                  <a:pt x="75651" y="0"/>
                </a:moveTo>
                <a:lnTo>
                  <a:pt x="0" y="58856"/>
                </a:lnTo>
                <a:lnTo>
                  <a:pt x="92464" y="84063"/>
                </a:lnTo>
                <a:lnTo>
                  <a:pt x="75651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9227" name="object 11"/>
          <p:cNvSpPr>
            <a:spLocks/>
          </p:cNvSpPr>
          <p:nvPr/>
        </p:nvSpPr>
        <p:spPr bwMode="auto">
          <a:xfrm>
            <a:off x="1922463" y="2590800"/>
            <a:ext cx="134937" cy="539750"/>
          </a:xfrm>
          <a:custGeom>
            <a:avLst/>
            <a:gdLst>
              <a:gd name="T0" fmla="*/ 134440 w 135255"/>
              <a:gd name="T1" fmla="*/ 0 h 540385"/>
              <a:gd name="T2" fmla="*/ 0 w 135255"/>
              <a:gd name="T3" fmla="*/ 539019 h 540385"/>
              <a:gd name="T4" fmla="*/ 0 60000 65536"/>
              <a:gd name="T5" fmla="*/ 0 60000 65536"/>
              <a:gd name="T6" fmla="*/ 0 w 135255"/>
              <a:gd name="T7" fmla="*/ 0 h 540385"/>
              <a:gd name="T8" fmla="*/ 135255 w 135255"/>
              <a:gd name="T9" fmla="*/ 540385 h 54038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5255" h="540385">
                <a:moveTo>
                  <a:pt x="135075" y="0"/>
                </a:moveTo>
                <a:lnTo>
                  <a:pt x="0" y="540288"/>
                </a:lnTo>
              </a:path>
            </a:pathLst>
          </a:custGeom>
          <a:noFill/>
          <a:ln w="28574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9228" name="object 12"/>
          <p:cNvSpPr>
            <a:spLocks/>
          </p:cNvSpPr>
          <p:nvPr/>
        </p:nvSpPr>
        <p:spPr bwMode="auto">
          <a:xfrm>
            <a:off x="1884363" y="3106738"/>
            <a:ext cx="82550" cy="93662"/>
          </a:xfrm>
          <a:custGeom>
            <a:avLst/>
            <a:gdLst>
              <a:gd name="T0" fmla="*/ 0 w 83185"/>
              <a:gd name="T1" fmla="*/ 0 h 93980"/>
              <a:gd name="T2" fmla="*/ 20482 w 83185"/>
              <a:gd name="T3" fmla="*/ 92940 h 93980"/>
              <a:gd name="T4" fmla="*/ 81911 w 83185"/>
              <a:gd name="T5" fmla="*/ 20647 h 93980"/>
              <a:gd name="T6" fmla="*/ 0 w 83185"/>
              <a:gd name="T7" fmla="*/ 0 h 93980"/>
              <a:gd name="T8" fmla="*/ 0 60000 65536"/>
              <a:gd name="T9" fmla="*/ 0 60000 65536"/>
              <a:gd name="T10" fmla="*/ 0 60000 65536"/>
              <a:gd name="T11" fmla="*/ 0 60000 65536"/>
              <a:gd name="T12" fmla="*/ 0 w 83185"/>
              <a:gd name="T13" fmla="*/ 0 h 93980"/>
              <a:gd name="T14" fmla="*/ 83185 w 83185"/>
              <a:gd name="T15" fmla="*/ 93980 h 939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185" h="93980">
                <a:moveTo>
                  <a:pt x="0" y="0"/>
                </a:moveTo>
                <a:lnTo>
                  <a:pt x="20799" y="93573"/>
                </a:lnTo>
                <a:lnTo>
                  <a:pt x="83176" y="2078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13" name="object 13"/>
          <p:cNvSpPr txBox="1"/>
          <p:nvPr/>
        </p:nvSpPr>
        <p:spPr>
          <a:xfrm>
            <a:off x="2746375" y="4722813"/>
            <a:ext cx="228600" cy="228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P-</a:t>
            </a:r>
            <a:endParaRPr sz="1600">
              <a:latin typeface="Arial"/>
              <a:cs typeface="Arial"/>
            </a:endParaRPr>
          </a:p>
        </p:txBody>
      </p:sp>
      <p:sp>
        <p:nvSpPr>
          <p:cNvPr id="9230" name="object 14"/>
          <p:cNvSpPr>
            <a:spLocks/>
          </p:cNvSpPr>
          <p:nvPr/>
        </p:nvSpPr>
        <p:spPr bwMode="auto">
          <a:xfrm>
            <a:off x="2424113" y="4608513"/>
            <a:ext cx="319087" cy="192087"/>
          </a:xfrm>
          <a:custGeom>
            <a:avLst/>
            <a:gdLst>
              <a:gd name="T0" fmla="*/ 317842 w 320039"/>
              <a:gd name="T1" fmla="*/ 191212 h 192404"/>
              <a:gd name="T2" fmla="*/ 0 w 320039"/>
              <a:gd name="T3" fmla="*/ 0 h 192404"/>
              <a:gd name="T4" fmla="*/ 0 60000 65536"/>
              <a:gd name="T5" fmla="*/ 0 60000 65536"/>
              <a:gd name="T6" fmla="*/ 0 w 320039"/>
              <a:gd name="T7" fmla="*/ 0 h 192404"/>
              <a:gd name="T8" fmla="*/ 320039 w 320039"/>
              <a:gd name="T9" fmla="*/ 192404 h 1924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0039" h="192404">
                <a:moveTo>
                  <a:pt x="319741" y="191844"/>
                </a:moveTo>
                <a:lnTo>
                  <a:pt x="0" y="0"/>
                </a:lnTo>
              </a:path>
            </a:pathLst>
          </a:custGeom>
          <a:noFill/>
          <a:ln w="28574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9231" name="object 15"/>
          <p:cNvSpPr>
            <a:spLocks/>
          </p:cNvSpPr>
          <p:nvPr/>
        </p:nvSpPr>
        <p:spPr bwMode="auto">
          <a:xfrm>
            <a:off x="2362200" y="4572000"/>
            <a:ext cx="95250" cy="80963"/>
          </a:xfrm>
          <a:custGeom>
            <a:avLst/>
            <a:gdLst>
              <a:gd name="T0" fmla="*/ 0 w 95885"/>
              <a:gd name="T1" fmla="*/ 0 h 81279"/>
              <a:gd name="T2" fmla="*/ 50779 w 95885"/>
              <a:gd name="T3" fmla="*/ 80227 h 81279"/>
              <a:gd name="T4" fmla="*/ 94308 w 95885"/>
              <a:gd name="T5" fmla="*/ 7288 h 81279"/>
              <a:gd name="T6" fmla="*/ 0 w 95885"/>
              <a:gd name="T7" fmla="*/ 0 h 81279"/>
              <a:gd name="T8" fmla="*/ 0 60000 65536"/>
              <a:gd name="T9" fmla="*/ 0 60000 65536"/>
              <a:gd name="T10" fmla="*/ 0 60000 65536"/>
              <a:gd name="T11" fmla="*/ 0 60000 65536"/>
              <a:gd name="T12" fmla="*/ 0 w 95885"/>
              <a:gd name="T13" fmla="*/ 0 h 81279"/>
              <a:gd name="T14" fmla="*/ 95885 w 95885"/>
              <a:gd name="T15" fmla="*/ 81279 h 81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885" h="81279">
                <a:moveTo>
                  <a:pt x="0" y="0"/>
                </a:moveTo>
                <a:lnTo>
                  <a:pt x="51459" y="80854"/>
                </a:lnTo>
                <a:lnTo>
                  <a:pt x="95570" y="734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9232" name="object 16"/>
          <p:cNvSpPr>
            <a:spLocks/>
          </p:cNvSpPr>
          <p:nvPr/>
        </p:nvSpPr>
        <p:spPr bwMode="auto">
          <a:xfrm>
            <a:off x="1219200" y="1676400"/>
            <a:ext cx="2514600" cy="228600"/>
          </a:xfrm>
          <a:custGeom>
            <a:avLst/>
            <a:gdLst>
              <a:gd name="T0" fmla="*/ 0 w 2514600"/>
              <a:gd name="T1" fmla="*/ 228599 h 228600"/>
              <a:gd name="T2" fmla="*/ 2514599 w 2514600"/>
              <a:gd name="T3" fmla="*/ 228599 h 228600"/>
              <a:gd name="T4" fmla="*/ 2514599 w 2514600"/>
              <a:gd name="T5" fmla="*/ 0 h 228600"/>
              <a:gd name="T6" fmla="*/ 0 w 2514600"/>
              <a:gd name="T7" fmla="*/ 0 h 228600"/>
              <a:gd name="T8" fmla="*/ 0 w 2514600"/>
              <a:gd name="T9" fmla="*/ 228599 h 228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14600"/>
              <a:gd name="T16" fmla="*/ 0 h 228600"/>
              <a:gd name="T17" fmla="*/ 2514600 w 2514600"/>
              <a:gd name="T18" fmla="*/ 228600 h 228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14600" h="228600">
                <a:moveTo>
                  <a:pt x="0" y="228599"/>
                </a:moveTo>
                <a:lnTo>
                  <a:pt x="2514599" y="228599"/>
                </a:lnTo>
                <a:lnTo>
                  <a:pt x="251459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9233" name="object 17"/>
          <p:cNvSpPr>
            <a:spLocks noChangeArrowheads="1"/>
          </p:cNvSpPr>
          <p:nvPr/>
        </p:nvSpPr>
        <p:spPr bwMode="auto">
          <a:xfrm>
            <a:off x="4724400" y="1676400"/>
            <a:ext cx="4267200" cy="38195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34" name="object 18"/>
          <p:cNvSpPr>
            <a:spLocks noChangeArrowheads="1"/>
          </p:cNvSpPr>
          <p:nvPr/>
        </p:nvSpPr>
        <p:spPr bwMode="auto">
          <a:xfrm>
            <a:off x="5692775" y="5584825"/>
            <a:ext cx="2909888" cy="50006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35" name="object 19"/>
          <p:cNvSpPr>
            <a:spLocks noChangeArrowheads="1"/>
          </p:cNvSpPr>
          <p:nvPr/>
        </p:nvSpPr>
        <p:spPr bwMode="auto">
          <a:xfrm>
            <a:off x="8194675" y="5584825"/>
            <a:ext cx="493713" cy="5000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36" name="object 20"/>
          <p:cNvSpPr>
            <a:spLocks noChangeArrowheads="1"/>
          </p:cNvSpPr>
          <p:nvPr/>
        </p:nvSpPr>
        <p:spPr bwMode="auto">
          <a:xfrm>
            <a:off x="8280400" y="5584825"/>
            <a:ext cx="493713" cy="5000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object 21"/>
          <p:cNvSpPr txBox="1"/>
          <p:nvPr/>
        </p:nvSpPr>
        <p:spPr>
          <a:xfrm>
            <a:off x="5870575" y="5734050"/>
            <a:ext cx="2527300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odu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ris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E4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.0</a:t>
            </a:r>
            <a:endParaRPr sz="2400">
              <a:latin typeface="Arial"/>
              <a:cs typeface="Arial"/>
            </a:endParaRPr>
          </a:p>
        </p:txBody>
      </p:sp>
      <p:sp>
        <p:nvSpPr>
          <p:cNvPr id="9238" name="object 22"/>
          <p:cNvSpPr>
            <a:spLocks/>
          </p:cNvSpPr>
          <p:nvPr/>
        </p:nvSpPr>
        <p:spPr bwMode="auto">
          <a:xfrm>
            <a:off x="7696200" y="3429000"/>
            <a:ext cx="334963" cy="403225"/>
          </a:xfrm>
          <a:custGeom>
            <a:avLst/>
            <a:gdLst>
              <a:gd name="T0" fmla="*/ 0 w 335279"/>
              <a:gd name="T1" fmla="*/ 0 h 402589"/>
              <a:gd name="T2" fmla="*/ 334647 w 335279"/>
              <a:gd name="T3" fmla="*/ 403596 h 402589"/>
              <a:gd name="T4" fmla="*/ 0 60000 65536"/>
              <a:gd name="T5" fmla="*/ 0 60000 65536"/>
              <a:gd name="T6" fmla="*/ 0 w 335279"/>
              <a:gd name="T7" fmla="*/ 0 h 402589"/>
              <a:gd name="T8" fmla="*/ 335279 w 335279"/>
              <a:gd name="T9" fmla="*/ 402589 h 4025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5279" h="402589">
                <a:moveTo>
                  <a:pt x="0" y="0"/>
                </a:moveTo>
                <a:lnTo>
                  <a:pt x="335279" y="402323"/>
                </a:lnTo>
              </a:path>
            </a:pathLst>
          </a:custGeom>
          <a:noFill/>
          <a:ln w="28574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9239" name="object 23"/>
          <p:cNvSpPr>
            <a:spLocks/>
          </p:cNvSpPr>
          <p:nvPr/>
        </p:nvSpPr>
        <p:spPr bwMode="auto">
          <a:xfrm>
            <a:off x="7989888" y="3792538"/>
            <a:ext cx="87312" cy="93662"/>
          </a:xfrm>
          <a:custGeom>
            <a:avLst/>
            <a:gdLst>
              <a:gd name="T0" fmla="*/ 64453 w 88265"/>
              <a:gd name="T1" fmla="*/ 0 h 93345"/>
              <a:gd name="T2" fmla="*/ 0 w 88265"/>
              <a:gd name="T3" fmla="*/ 55252 h 93345"/>
              <a:gd name="T4" fmla="*/ 85926 w 88265"/>
              <a:gd name="T5" fmla="*/ 93934 h 93345"/>
              <a:gd name="T6" fmla="*/ 64453 w 88265"/>
              <a:gd name="T7" fmla="*/ 0 h 93345"/>
              <a:gd name="T8" fmla="*/ 0 60000 65536"/>
              <a:gd name="T9" fmla="*/ 0 60000 65536"/>
              <a:gd name="T10" fmla="*/ 0 60000 65536"/>
              <a:gd name="T11" fmla="*/ 0 60000 65536"/>
              <a:gd name="T12" fmla="*/ 0 w 88265"/>
              <a:gd name="T13" fmla="*/ 0 h 93345"/>
              <a:gd name="T14" fmla="*/ 88265 w 88265"/>
              <a:gd name="T15" fmla="*/ 93345 h 933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265" h="93345">
                <a:moveTo>
                  <a:pt x="65867" y="0"/>
                </a:moveTo>
                <a:lnTo>
                  <a:pt x="0" y="54879"/>
                </a:lnTo>
                <a:lnTo>
                  <a:pt x="87812" y="93299"/>
                </a:lnTo>
                <a:lnTo>
                  <a:pt x="6586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24" name="object 24"/>
          <p:cNvSpPr txBox="1"/>
          <p:nvPr/>
        </p:nvSpPr>
        <p:spPr>
          <a:xfrm>
            <a:off x="7242175" y="3233738"/>
            <a:ext cx="612775" cy="238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575" b="1" baseline="2645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575" b="1" spc="7" baseline="2645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575" b="1" baseline="264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75" b="1" spc="-217" baseline="264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P+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51575" y="2395538"/>
            <a:ext cx="257175" cy="238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-15" baseline="-17361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1050" b="1" spc="-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05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96063" y="2405063"/>
            <a:ext cx="279400" cy="228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P+</a:t>
            </a:r>
            <a:endParaRPr sz="1600">
              <a:latin typeface="Arial"/>
              <a:cs typeface="Arial"/>
            </a:endParaRPr>
          </a:p>
        </p:txBody>
      </p:sp>
      <p:sp>
        <p:nvSpPr>
          <p:cNvPr id="9243" name="object 27"/>
          <p:cNvSpPr>
            <a:spLocks/>
          </p:cNvSpPr>
          <p:nvPr/>
        </p:nvSpPr>
        <p:spPr bwMode="auto">
          <a:xfrm>
            <a:off x="5929313" y="2170113"/>
            <a:ext cx="319087" cy="192087"/>
          </a:xfrm>
          <a:custGeom>
            <a:avLst/>
            <a:gdLst>
              <a:gd name="T0" fmla="*/ 317836 w 320039"/>
              <a:gd name="T1" fmla="*/ 191207 h 192405"/>
              <a:gd name="T2" fmla="*/ 0 w 320039"/>
              <a:gd name="T3" fmla="*/ 0 h 192405"/>
              <a:gd name="T4" fmla="*/ 0 60000 65536"/>
              <a:gd name="T5" fmla="*/ 0 60000 65536"/>
              <a:gd name="T6" fmla="*/ 0 w 320039"/>
              <a:gd name="T7" fmla="*/ 0 h 192405"/>
              <a:gd name="T8" fmla="*/ 320039 w 320039"/>
              <a:gd name="T9" fmla="*/ 192405 h 19240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0039" h="192405">
                <a:moveTo>
                  <a:pt x="319735" y="191841"/>
                </a:moveTo>
                <a:lnTo>
                  <a:pt x="0" y="0"/>
                </a:lnTo>
              </a:path>
            </a:pathLst>
          </a:custGeom>
          <a:noFill/>
          <a:ln w="28574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9244" name="object 28"/>
          <p:cNvSpPr>
            <a:spLocks/>
          </p:cNvSpPr>
          <p:nvPr/>
        </p:nvSpPr>
        <p:spPr bwMode="auto">
          <a:xfrm>
            <a:off x="5867400" y="2133600"/>
            <a:ext cx="95250" cy="80963"/>
          </a:xfrm>
          <a:custGeom>
            <a:avLst/>
            <a:gdLst>
              <a:gd name="T0" fmla="*/ 0 w 95885"/>
              <a:gd name="T1" fmla="*/ 0 h 81280"/>
              <a:gd name="T2" fmla="*/ 50771 w 95885"/>
              <a:gd name="T3" fmla="*/ 80234 h 81280"/>
              <a:gd name="T4" fmla="*/ 94323 w 95885"/>
              <a:gd name="T5" fmla="*/ 7287 h 81280"/>
              <a:gd name="T6" fmla="*/ 0 w 95885"/>
              <a:gd name="T7" fmla="*/ 0 h 81280"/>
              <a:gd name="T8" fmla="*/ 0 60000 65536"/>
              <a:gd name="T9" fmla="*/ 0 60000 65536"/>
              <a:gd name="T10" fmla="*/ 0 60000 65536"/>
              <a:gd name="T11" fmla="*/ 0 60000 65536"/>
              <a:gd name="T12" fmla="*/ 0 w 95885"/>
              <a:gd name="T13" fmla="*/ 0 h 81280"/>
              <a:gd name="T14" fmla="*/ 95885 w 95885"/>
              <a:gd name="T15" fmla="*/ 81280 h 812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885" h="81280">
                <a:moveTo>
                  <a:pt x="0" y="0"/>
                </a:moveTo>
                <a:lnTo>
                  <a:pt x="51450" y="80863"/>
                </a:lnTo>
                <a:lnTo>
                  <a:pt x="95585" y="734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29" name="object 29"/>
          <p:cNvSpPr txBox="1"/>
          <p:nvPr/>
        </p:nvSpPr>
        <p:spPr>
          <a:xfrm>
            <a:off x="6937375" y="4113213"/>
            <a:ext cx="228600" cy="228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P-</a:t>
            </a:r>
            <a:endParaRPr sz="1600">
              <a:latin typeface="Arial"/>
              <a:cs typeface="Arial"/>
            </a:endParaRPr>
          </a:p>
        </p:txBody>
      </p:sp>
      <p:sp>
        <p:nvSpPr>
          <p:cNvPr id="9246" name="object 30"/>
          <p:cNvSpPr>
            <a:spLocks/>
          </p:cNvSpPr>
          <p:nvPr/>
        </p:nvSpPr>
        <p:spPr bwMode="auto">
          <a:xfrm>
            <a:off x="7086600" y="4343400"/>
            <a:ext cx="127000" cy="314325"/>
          </a:xfrm>
          <a:custGeom>
            <a:avLst/>
            <a:gdLst>
              <a:gd name="T0" fmla="*/ 0 w 126365"/>
              <a:gd name="T1" fmla="*/ 0 h 314960"/>
              <a:gd name="T2" fmla="*/ 127151 w 126365"/>
              <a:gd name="T3" fmla="*/ 313402 h 314960"/>
              <a:gd name="T4" fmla="*/ 0 60000 65536"/>
              <a:gd name="T5" fmla="*/ 0 60000 65536"/>
              <a:gd name="T6" fmla="*/ 0 w 126365"/>
              <a:gd name="T7" fmla="*/ 0 h 314960"/>
              <a:gd name="T8" fmla="*/ 126365 w 126365"/>
              <a:gd name="T9" fmla="*/ 314960 h 3149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6365" h="314960">
                <a:moveTo>
                  <a:pt x="0" y="0"/>
                </a:moveTo>
                <a:lnTo>
                  <a:pt x="125882" y="314669"/>
                </a:lnTo>
              </a:path>
            </a:pathLst>
          </a:custGeom>
          <a:noFill/>
          <a:ln w="28574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9247" name="object 31"/>
          <p:cNvSpPr>
            <a:spLocks/>
          </p:cNvSpPr>
          <p:nvPr/>
        </p:nvSpPr>
        <p:spPr bwMode="auto">
          <a:xfrm>
            <a:off x="7167563" y="4629150"/>
            <a:ext cx="79375" cy="95250"/>
          </a:xfrm>
          <a:custGeom>
            <a:avLst/>
            <a:gdLst>
              <a:gd name="T0" fmla="*/ 78326 w 80009"/>
              <a:gd name="T1" fmla="*/ 0 h 95885"/>
              <a:gd name="T2" fmla="*/ 0 w 80009"/>
              <a:gd name="T3" fmla="*/ 31416 h 95885"/>
              <a:gd name="T4" fmla="*/ 70496 w 80009"/>
              <a:gd name="T5" fmla="*/ 94251 h 95885"/>
              <a:gd name="T6" fmla="*/ 78326 w 80009"/>
              <a:gd name="T7" fmla="*/ 0 h 95885"/>
              <a:gd name="T8" fmla="*/ 0 60000 65536"/>
              <a:gd name="T9" fmla="*/ 0 60000 65536"/>
              <a:gd name="T10" fmla="*/ 0 60000 65536"/>
              <a:gd name="T11" fmla="*/ 0 60000 65536"/>
              <a:gd name="T12" fmla="*/ 0 w 80009"/>
              <a:gd name="T13" fmla="*/ 0 h 95885"/>
              <a:gd name="T14" fmla="*/ 80009 w 80009"/>
              <a:gd name="T15" fmla="*/ 95885 h 958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009" h="95885">
                <a:moveTo>
                  <a:pt x="79583" y="0"/>
                </a:moveTo>
                <a:lnTo>
                  <a:pt x="0" y="31836"/>
                </a:lnTo>
                <a:lnTo>
                  <a:pt x="71627" y="95512"/>
                </a:lnTo>
                <a:lnTo>
                  <a:pt x="7958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9248" name="object 32"/>
          <p:cNvSpPr>
            <a:spLocks/>
          </p:cNvSpPr>
          <p:nvPr/>
        </p:nvSpPr>
        <p:spPr bwMode="auto">
          <a:xfrm>
            <a:off x="5562600" y="1676400"/>
            <a:ext cx="2514600" cy="228600"/>
          </a:xfrm>
          <a:custGeom>
            <a:avLst/>
            <a:gdLst>
              <a:gd name="T0" fmla="*/ 0 w 2514600"/>
              <a:gd name="T1" fmla="*/ 228599 h 228600"/>
              <a:gd name="T2" fmla="*/ 2514599 w 2514600"/>
              <a:gd name="T3" fmla="*/ 228599 h 228600"/>
              <a:gd name="T4" fmla="*/ 2514599 w 2514600"/>
              <a:gd name="T5" fmla="*/ 0 h 228600"/>
              <a:gd name="T6" fmla="*/ 0 w 2514600"/>
              <a:gd name="T7" fmla="*/ 0 h 228600"/>
              <a:gd name="T8" fmla="*/ 0 w 2514600"/>
              <a:gd name="T9" fmla="*/ 228599 h 228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14600"/>
              <a:gd name="T16" fmla="*/ 0 h 228600"/>
              <a:gd name="T17" fmla="*/ 2514600 w 2514600"/>
              <a:gd name="T18" fmla="*/ 228600 h 228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14600" h="228600">
                <a:moveTo>
                  <a:pt x="0" y="228599"/>
                </a:moveTo>
                <a:lnTo>
                  <a:pt x="2514599" y="228599"/>
                </a:lnTo>
                <a:lnTo>
                  <a:pt x="2514599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I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2"/>
          <p:cNvSpPr txBox="1">
            <a:spLocks noChangeArrowheads="1"/>
          </p:cNvSpPr>
          <p:nvPr/>
        </p:nvSpPr>
        <p:spPr bwMode="auto">
          <a:xfrm>
            <a:off x="830263" y="104775"/>
            <a:ext cx="748188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425700" indent="-24130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FF66"/>
                </a:solidFill>
                <a:latin typeface="Arial" charset="0"/>
              </a:rPr>
              <a:t>Pressure Distribution and Characteristics of Acoustic Fields</a:t>
            </a:r>
            <a:endParaRPr lang="en-US" sz="2800">
              <a:latin typeface="Arial" charset="0"/>
            </a:endParaRPr>
          </a:p>
        </p:txBody>
      </p:sp>
      <p:sp>
        <p:nvSpPr>
          <p:cNvPr id="10243" name="object 4"/>
          <p:cNvSpPr>
            <a:spLocks noChangeArrowheads="1"/>
          </p:cNvSpPr>
          <p:nvPr/>
        </p:nvSpPr>
        <p:spPr bwMode="auto">
          <a:xfrm>
            <a:off x="4648200" y="914400"/>
            <a:ext cx="4205288" cy="38433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4" name="object 5"/>
          <p:cNvSpPr>
            <a:spLocks noChangeArrowheads="1"/>
          </p:cNvSpPr>
          <p:nvPr/>
        </p:nvSpPr>
        <p:spPr bwMode="auto">
          <a:xfrm>
            <a:off x="304800" y="914400"/>
            <a:ext cx="4205288" cy="38433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0513" y="5091113"/>
          <a:ext cx="8831262" cy="1681162"/>
        </p:xfrm>
        <a:graphic>
          <a:graphicData uri="http://schemas.openxmlformats.org/drawingml/2006/table">
            <a:tbl>
              <a:tblPr/>
              <a:tblGrid>
                <a:gridCol w="1830387"/>
                <a:gridCol w="1162050"/>
                <a:gridCol w="1655763"/>
                <a:gridCol w="1227137"/>
                <a:gridCol w="1135063"/>
                <a:gridCol w="1820862"/>
              </a:tblGrid>
              <a:tr h="579656">
                <a:tc gridSpan="6">
                  <a:txBody>
                    <a:bodyPr/>
                    <a:lstStyle/>
                    <a:p>
                      <a:pPr marL="2108200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0" algn="l"/>
                          <a:tab pos="3327400" algn="l"/>
                          <a:tab pos="4194175" algn="l"/>
                          <a:tab pos="7553325" algn="l"/>
                          <a:tab pos="7718425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Peak P+	Peak P-	-6 dB Beam Size, -6dB Beam Size,		Effective (MPa)		(MPa)	 Head-Foot (mm)  Left-Right (mm)	Energy (mJ)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93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1789">
                <a:tc>
                  <a:txBody>
                    <a:bodyPr/>
                    <a:lstStyle/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HM3 at 20 kV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48.9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</a:rPr>
                        <a:t>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12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-10.7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</a:rPr>
                        <a:t>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38099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35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12.5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38099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099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92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9.3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38099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099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55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42.9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38099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5785">
                <a:tc>
                  <a:txBody>
                    <a:bodyPr/>
                    <a:lstStyle/>
                    <a:p>
                      <a:pPr marL="238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Modularis at E4.0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54.3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</a:rPr>
                        <a:t>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12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-14.4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</a:rPr>
                        <a:t>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38099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9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38099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099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92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38099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099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55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62.1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38099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6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839</Words>
  <Application>Microsoft Office PowerPoint</Application>
  <PresentationFormat>On-screen Show (4:3)</PresentationFormat>
  <Paragraphs>224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Calibri</vt:lpstr>
      <vt:lpstr>Arial</vt:lpstr>
      <vt:lpstr>Times New Roman</vt:lpstr>
      <vt:lpstr>Wingdings</vt:lpstr>
      <vt:lpstr>Symbol</vt:lpstr>
      <vt:lpstr>Office Theme</vt:lpstr>
      <vt:lpstr>Innovation of Acoustic Research on Biomedical Applications</vt:lpstr>
      <vt:lpstr>Acoustic Research Projects in Our Lab</vt:lpstr>
      <vt:lpstr>PART I:</vt:lpstr>
      <vt:lpstr>PowerPoint Presentation</vt:lpstr>
      <vt:lpstr>PowerPoint Presentation</vt:lpstr>
      <vt:lpstr>PowerPoint Presentation</vt:lpstr>
      <vt:lpstr>Acoustic Field Measurement</vt:lpstr>
      <vt:lpstr>Pressure Waveforms at Focus</vt:lpstr>
      <vt:lpstr>PowerPoint Presentation</vt:lpstr>
      <vt:lpstr>Stone Fragmentation in a Finger Cot Holder</vt:lpstr>
      <vt:lpstr>New Stone Holder: Membrane Holder</vt:lpstr>
      <vt:lpstr>PowerPoint Presentation</vt:lpstr>
      <vt:lpstr>Stone Fragmentation in a Member Holder</vt:lpstr>
      <vt:lpstr>PowerPoint Presentation</vt:lpstr>
      <vt:lpstr>Summary of PART I Stone fragmentation produced by the EM lithotripter is lower than that of the EH lithotripter both in vivo and in the membrane holder.</vt:lpstr>
      <vt:lpstr>PART II:</vt:lpstr>
      <vt:lpstr>Noise-Induced Hearing Loss (NIHL)</vt:lpstr>
      <vt:lpstr>Anatomy of the Human Ear</vt:lpstr>
      <vt:lpstr>PowerPoint Presentation</vt:lpstr>
      <vt:lpstr>Noise Exposure System</vt:lpstr>
      <vt:lpstr>Impulse Noise</vt:lpstr>
      <vt:lpstr>PowerPoint Presentation</vt:lpstr>
      <vt:lpstr>PowerPoint Presentation</vt:lpstr>
      <vt:lpstr>PowerPoint Presentation</vt:lpstr>
      <vt:lpstr>Animal Study Results</vt:lpstr>
      <vt:lpstr>Summary of PART II</vt:lpstr>
      <vt:lpstr>Upcoming Conference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of Acoustic Research on Biomedical Applications</dc:title>
  <dc:creator>Online2PDF.com</dc:creator>
  <cp:lastModifiedBy>Satish Kumar Dasari</cp:lastModifiedBy>
  <cp:revision>4</cp:revision>
  <dcterms:created xsi:type="dcterms:W3CDTF">2014-11-04T07:15:44Z</dcterms:created>
  <dcterms:modified xsi:type="dcterms:W3CDTF">2015-10-13T14:06:55Z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2014-11-04T00:00:00Z</vt:filetime>
  </property>
  <property fmtid="{D5CDD505-2E9C-101B-9397-08002B2CF9AE}" pid="3" name="LastSaved">
    <vt:filetime>2014-11-04T00:00:00Z</vt:filetime>
  </property>
</Properties>
</file>